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8E02F-9F6A-4EB8-8C68-F5EE6EE41F60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6FA8-A69C-499C-95D3-507B1F57EA3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64" y="3357563"/>
            <a:ext cx="6143636" cy="928693"/>
          </a:xfrm>
        </p:spPr>
        <p:txBody>
          <a:bodyPr>
            <a:normAutofit/>
          </a:bodyPr>
          <a:lstStyle/>
          <a:p>
            <a:r>
              <a:rPr lang="id-ID" sz="3900" b="1" dirty="0" smtClean="0"/>
              <a:t>Konsep Pengendalian Vektor </a:t>
            </a:r>
            <a:endParaRPr lang="id-ID" sz="3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4286256"/>
            <a:ext cx="6215074" cy="571504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Pertemuan ke 4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id-ID" b="1" dirty="0" smtClean="0"/>
              <a:t>Metoda Kimia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Pengendalian ini mengendalikan vektor menggunakan bahan kimia yang bertujuan untuk melumpuhkan vektor atau mengurangi kepadatannya</a:t>
            </a:r>
          </a:p>
          <a:p>
            <a:r>
              <a:rPr lang="id-ID" dirty="0" smtClean="0"/>
              <a:t>Metoda ini biasanya dilakukan untuk pengendalian jangka pendek dalam menanggulangi penyakit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id-ID" b="1" dirty="0" smtClean="0"/>
              <a:t>Metoda Kimia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Penggunaan bahan kimia harus mempertimbangkan: </a:t>
            </a:r>
          </a:p>
          <a:p>
            <a:pPr lvl="1"/>
            <a:r>
              <a:rPr lang="id-ID" dirty="0" smtClean="0"/>
              <a:t>Kerentanan terhadap species target</a:t>
            </a:r>
          </a:p>
          <a:p>
            <a:pPr lvl="1"/>
            <a:r>
              <a:rPr lang="id-ID" dirty="0" smtClean="0"/>
              <a:t>Dapat diterimanya pemakaian oleh masyarakat</a:t>
            </a:r>
          </a:p>
          <a:p>
            <a:pPr lvl="1"/>
            <a:r>
              <a:rPr lang="id-ID" dirty="0" smtClean="0"/>
              <a:t>Keamanan formula pestisida terhadap manusia dan organisme non target</a:t>
            </a:r>
          </a:p>
          <a:p>
            <a:pPr lvl="1"/>
            <a:r>
              <a:rPr lang="id-ID" dirty="0" smtClean="0"/>
              <a:t>Kestabilan dan aktivitas residual pestisida</a:t>
            </a:r>
          </a:p>
          <a:p>
            <a:pPr lvl="1"/>
            <a:r>
              <a:rPr lang="id-ID" dirty="0" smtClean="0"/>
              <a:t>Kemampuan dan keahlian personil pengguna pestisida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id-ID" b="1" dirty="0" smtClean="0"/>
              <a:t>Metoda Kimia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Spraying</a:t>
            </a:r>
          </a:p>
          <a:p>
            <a:r>
              <a:rPr lang="id-ID" dirty="0" smtClean="0"/>
              <a:t>Misting</a:t>
            </a:r>
          </a:p>
          <a:p>
            <a:r>
              <a:rPr lang="id-ID" dirty="0" smtClean="0"/>
              <a:t>Wettable Powder</a:t>
            </a:r>
          </a:p>
          <a:p>
            <a:r>
              <a:rPr lang="id-ID" dirty="0" smtClean="0"/>
              <a:t>Emulsion Concentrate</a:t>
            </a:r>
          </a:p>
          <a:p>
            <a:r>
              <a:rPr lang="id-ID" dirty="0" smtClean="0"/>
              <a:t>Dust</a:t>
            </a:r>
          </a:p>
          <a:p>
            <a:r>
              <a:rPr lang="id-ID" dirty="0" smtClean="0"/>
              <a:t>Smoke Generator</a:t>
            </a:r>
          </a:p>
          <a:p>
            <a:r>
              <a:rPr lang="id-ID" dirty="0" smtClean="0"/>
              <a:t>Larviciding</a:t>
            </a:r>
          </a:p>
          <a:p>
            <a:r>
              <a:rPr lang="id-ID" dirty="0" smtClean="0"/>
              <a:t>Repellents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6892"/>
            <a:ext cx="8229600" cy="774720"/>
          </a:xfrm>
        </p:spPr>
        <p:txBody>
          <a:bodyPr>
            <a:noAutofit/>
          </a:bodyPr>
          <a:lstStyle/>
          <a:p>
            <a:r>
              <a:rPr lang="id-ID" sz="4000" b="1" dirty="0" smtClean="0"/>
              <a:t>Metoda Pengelolaan dan </a:t>
            </a:r>
            <a:br>
              <a:rPr lang="id-ID" sz="4000" b="1" dirty="0" smtClean="0"/>
            </a:br>
            <a:r>
              <a:rPr lang="id-ID" sz="4000" b="1" dirty="0" smtClean="0"/>
              <a:t>Modifikasi </a:t>
            </a:r>
            <a:r>
              <a:rPr lang="id-ID" sz="4000" b="1" dirty="0" smtClean="0"/>
              <a:t>Lingkungan 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/>
          <a:lstStyle/>
          <a:p>
            <a:r>
              <a:rPr lang="id-ID" dirty="0" smtClean="0"/>
              <a:t>Pengendalian yang dilakuka melalui perencanaan, organisasi, pelaksanaan dan monitoring untuk memodifikasi atau memanipulasi faktor-faktor lingkungan atau interaksinya dengan manusia untuk mencegah atau mengurangi penyebaran vektor dan mengurangi kontak antara manusia-vektor-pathogen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6892"/>
            <a:ext cx="8229600" cy="774720"/>
          </a:xfrm>
        </p:spPr>
        <p:txBody>
          <a:bodyPr>
            <a:noAutofit/>
          </a:bodyPr>
          <a:lstStyle/>
          <a:p>
            <a:r>
              <a:rPr lang="id-ID" sz="4000" b="1" dirty="0" smtClean="0"/>
              <a:t>Metoda Pengelolaan dan </a:t>
            </a:r>
            <a:br>
              <a:rPr lang="id-ID" sz="4000" b="1" dirty="0" smtClean="0"/>
            </a:br>
            <a:r>
              <a:rPr lang="id-ID" sz="4000" b="1" dirty="0" smtClean="0"/>
              <a:t>Modifikasi </a:t>
            </a:r>
            <a:r>
              <a:rPr lang="id-ID" sz="4000" b="1" dirty="0" smtClean="0"/>
              <a:t>Lingkungan 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Drainase</a:t>
            </a:r>
          </a:p>
          <a:p>
            <a:r>
              <a:rPr lang="id-ID" dirty="0" smtClean="0"/>
              <a:t>Pengaturan tinggi permukaan tanah</a:t>
            </a:r>
          </a:p>
          <a:p>
            <a:r>
              <a:rPr lang="id-ID" dirty="0" smtClean="0"/>
              <a:t>Pengelolaan saluran</a:t>
            </a:r>
          </a:p>
          <a:p>
            <a:r>
              <a:rPr lang="id-ID" dirty="0" smtClean="0"/>
              <a:t>Perubahan salinitas air</a:t>
            </a:r>
          </a:p>
          <a:p>
            <a:r>
              <a:rPr lang="id-ID" dirty="0" smtClean="0"/>
              <a:t>Perubahan tinggi muka air waduk</a:t>
            </a:r>
          </a:p>
          <a:p>
            <a:r>
              <a:rPr lang="id-ID" dirty="0" smtClean="0"/>
              <a:t>Penanganan kakus dengan baik</a:t>
            </a:r>
          </a:p>
          <a:p>
            <a:r>
              <a:rPr lang="id-ID" dirty="0" smtClean="0"/>
              <a:t>Penanganan sampah</a:t>
            </a:r>
          </a:p>
          <a:p>
            <a:r>
              <a:rPr lang="id-ID" dirty="0" smtClean="0"/>
              <a:t>Penanganan pupuk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id-ID" b="1" dirty="0" smtClean="0"/>
              <a:t>Pengendalian Vektor Terpadu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Penggunaan seluruh teknologi yang sesuai serta teknik pengelolaan </a:t>
            </a:r>
            <a:r>
              <a:rPr lang="id-ID" dirty="0" smtClean="0">
                <a:sym typeface="Wingdings" pitchFamily="2" charset="2"/>
              </a:rPr>
              <a:t> menurunkan vektor dengan biaya efektif</a:t>
            </a:r>
          </a:p>
          <a:p>
            <a:r>
              <a:rPr lang="id-ID" dirty="0" smtClean="0">
                <a:sym typeface="Wingdings" pitchFamily="2" charset="2"/>
              </a:rPr>
              <a:t>Strategi PVT dapat bervariasi, tergantung pada: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Jenis penyakit yang terjadi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Vektor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Lokasi geografis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Tipe tempat tinggal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id-ID" b="1" dirty="0" smtClean="0"/>
              <a:t>Pengendalian Vektor Terpadu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Penerapan </a:t>
            </a:r>
          </a:p>
          <a:p>
            <a:pPr lvl="1"/>
            <a:r>
              <a:rPr lang="id-ID" sz="3200" dirty="0" smtClean="0"/>
              <a:t>Melalui partisipasi masyarakat</a:t>
            </a:r>
          </a:p>
          <a:p>
            <a:pPr lvl="1"/>
            <a:r>
              <a:rPr lang="id-ID" sz="3200" dirty="0" smtClean="0"/>
              <a:t>Program besar pada masyarakat yang lebih luas</a:t>
            </a:r>
          </a:p>
          <a:p>
            <a:pPr lvl="1"/>
            <a:r>
              <a:rPr lang="id-ID" sz="3200" dirty="0" smtClean="0"/>
              <a:t>Bagian dari suatu program yang telah ada</a:t>
            </a:r>
            <a:endParaRPr lang="id-ID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id-ID" b="1" dirty="0" smtClean="0"/>
              <a:t>Keterbatasan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Secara Politis, tidak ada keinginan/semangat dari pimpinan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prioritas </a:t>
            </a:r>
          </a:p>
          <a:p>
            <a:r>
              <a:rPr lang="id-ID" dirty="0" smtClean="0"/>
              <a:t>Keterbatasan sumber dana</a:t>
            </a:r>
          </a:p>
          <a:p>
            <a:r>
              <a:rPr lang="id-ID" dirty="0" smtClean="0"/>
              <a:t>Investasi alat-alat pengendalian</a:t>
            </a:r>
          </a:p>
          <a:p>
            <a:r>
              <a:rPr lang="id-ID" dirty="0" smtClean="0"/>
              <a:t>Pestisida</a:t>
            </a:r>
          </a:p>
          <a:p>
            <a:r>
              <a:rPr lang="id-ID" dirty="0" smtClean="0"/>
              <a:t>Petugas pelatihan</a:t>
            </a:r>
          </a:p>
          <a:p>
            <a:r>
              <a:rPr lang="id-ID" dirty="0" smtClean="0"/>
              <a:t>Tidak ada unit entomologi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b="1" dirty="0" smtClean="0"/>
              <a:t>Keterbatasan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Pengetahuan &amp; petunjuk teknik yang tidak memadai pada tingkat departemen dan operasional</a:t>
            </a:r>
          </a:p>
          <a:p>
            <a:r>
              <a:rPr lang="id-ID" dirty="0" smtClean="0"/>
              <a:t>Kesalahan dalam pengambi;an keputusan (formulasi resustensu gagal) pada monitoring &amp; evaluasi program</a:t>
            </a:r>
          </a:p>
          <a:p>
            <a:r>
              <a:rPr lang="id-ID" dirty="0" smtClean="0"/>
              <a:t>Keterbatasan UU</a:t>
            </a:r>
          </a:p>
          <a:p>
            <a:r>
              <a:rPr lang="id-ID" dirty="0" smtClean="0"/>
              <a:t>Lemahnya koordinasi insektoral</a:t>
            </a:r>
          </a:p>
          <a:p>
            <a:r>
              <a:rPr lang="id-ID" dirty="0" smtClean="0"/>
              <a:t>Lemahnya pendidikan kesehatan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929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Selesai</a:t>
            </a:r>
            <a:br>
              <a:rPr lang="id-ID" b="1" dirty="0" smtClean="0">
                <a:latin typeface="Aharoni" pitchFamily="2" charset="-79"/>
                <a:cs typeface="Aharoni" pitchFamily="2" charset="-79"/>
              </a:rPr>
            </a:br>
            <a:r>
              <a:rPr lang="id-ID" b="1" dirty="0" smtClean="0">
                <a:latin typeface="Aharoni" pitchFamily="2" charset="-79"/>
                <a:cs typeface="Aharoni" pitchFamily="2" charset="-79"/>
              </a:rPr>
              <a:t>Thank You</a:t>
            </a:r>
            <a:endParaRPr lang="id-ID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id-ID" b="1" dirty="0" smtClean="0"/>
              <a:t>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Pengendalian vektor dan binatang pengganggu harus menerapkan bermacam-macam cara pengendalian vektor dan binatang pengganggu sedemikian rupa sehingga tetap berada dibawah garis batas yang tidak merugikan atau membahayakan</a:t>
            </a:r>
          </a:p>
          <a:p>
            <a:r>
              <a:rPr lang="id-ID" dirty="0" smtClean="0"/>
              <a:t>Pengendalian Vektor tidak boleh menimbulkan kerusakan atau gangguan ekologis terhadap tata lingkungan hidup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id-ID" b="1" dirty="0" smtClean="0"/>
              <a:t>Tujuan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Mengurangi atau menekan populassi vektor sehingga tidak berarti lagi sebagai penular penyakit dan mengendalikan terjadinya kontak antara vektor dan masyarakat manusia.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b="1" dirty="0" smtClean="0"/>
              <a:t>Jenis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Pengendalian Alami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id-ID" dirty="0" smtClean="0"/>
              <a:t>Faktor-faktor ekologi yang bukan merupakan tindakan manusia. contoh: topografi, ketinggian, iklim dan predator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Pengendalian Buatan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id-ID" dirty="0" smtClean="0"/>
              <a:t>Pengendalian yang dilakukan dengan usaha manusia. Contoh: insektisida, perangkap dll.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id-ID" b="1" dirty="0" smtClean="0"/>
              <a:t>Strategi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Rasional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Efektif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Efesien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Substainable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Acceptable</a:t>
            </a:r>
            <a:endParaRPr lang="id-ID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b="1" dirty="0" smtClean="0"/>
              <a:t>Strategi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	Hal yang perlu diperhatikan dalam pengendalian Vektor:</a:t>
            </a:r>
          </a:p>
          <a:p>
            <a:pPr algn="just"/>
            <a:r>
              <a:rPr lang="id-ID" dirty="0" smtClean="0"/>
              <a:t>Siklus Hidup</a:t>
            </a:r>
          </a:p>
          <a:p>
            <a:pPr algn="just"/>
            <a:r>
              <a:rPr lang="id-ID" dirty="0" smtClean="0"/>
              <a:t>Ekologi</a:t>
            </a:r>
          </a:p>
          <a:p>
            <a:pPr algn="just"/>
            <a:r>
              <a:rPr lang="id-ID" dirty="0" smtClean="0"/>
              <a:t>Tempat Istirahat</a:t>
            </a:r>
          </a:p>
          <a:p>
            <a:pPr algn="just"/>
            <a:r>
              <a:rPr lang="id-ID" dirty="0" smtClean="0"/>
              <a:t>Jangkauan terbang dan distribusi</a:t>
            </a:r>
          </a:p>
          <a:p>
            <a:pPr algn="just"/>
            <a:r>
              <a:rPr lang="id-ID" dirty="0" smtClean="0"/>
              <a:t>Siklus harian dan musiman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b="1" dirty="0" smtClean="0"/>
              <a:t>Metoda Pengendalian Vektor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Metoda Biologi</a:t>
            </a:r>
          </a:p>
          <a:p>
            <a:r>
              <a:rPr lang="id-ID" dirty="0" smtClean="0"/>
              <a:t>Metoda Fisik</a:t>
            </a:r>
          </a:p>
          <a:p>
            <a:r>
              <a:rPr lang="id-ID" dirty="0" smtClean="0"/>
              <a:t>Metoda Kimia</a:t>
            </a:r>
          </a:p>
          <a:p>
            <a:r>
              <a:rPr lang="id-ID" dirty="0" smtClean="0"/>
              <a:t>Metoda Manipulasi LIngkungan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b="1" dirty="0" smtClean="0"/>
              <a:t>Metoda Biologi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Meggunakan Tumbuhan</a:t>
            </a:r>
          </a:p>
          <a:p>
            <a:r>
              <a:rPr lang="id-ID" dirty="0" smtClean="0"/>
              <a:t>Memanfaatkan hewan lainnya yang menjadi musuh dari vektor </a:t>
            </a:r>
          </a:p>
          <a:p>
            <a:pPr lvl="1"/>
            <a:r>
              <a:rPr lang="id-ID" dirty="0" smtClean="0"/>
              <a:t>Laba-laba</a:t>
            </a:r>
          </a:p>
          <a:p>
            <a:pPr lvl="1"/>
            <a:r>
              <a:rPr lang="id-ID" dirty="0" smtClean="0"/>
              <a:t>Burung</a:t>
            </a:r>
          </a:p>
          <a:p>
            <a:pPr lvl="1"/>
            <a:r>
              <a:rPr lang="id-ID" dirty="0" smtClean="0"/>
              <a:t>Ikan</a:t>
            </a:r>
          </a:p>
          <a:p>
            <a:pPr lvl="1"/>
            <a:r>
              <a:rPr lang="id-ID" dirty="0" smtClean="0"/>
              <a:t>Kucing</a:t>
            </a:r>
          </a:p>
          <a:p>
            <a:pPr lvl="1"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b="1" dirty="0" smtClean="0"/>
              <a:t>Metoda Fisik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Penerapan pengendalian secara mekanik menggunakan suatu alat pengendalian seperti:</a:t>
            </a:r>
          </a:p>
          <a:p>
            <a:pPr lvl="1"/>
            <a:r>
              <a:rPr lang="id-ID" dirty="0" smtClean="0"/>
              <a:t>Pemukulan</a:t>
            </a:r>
          </a:p>
          <a:p>
            <a:pPr lvl="1"/>
            <a:r>
              <a:rPr lang="id-ID" dirty="0" smtClean="0"/>
              <a:t>Kawat kassa</a:t>
            </a:r>
          </a:p>
          <a:p>
            <a:pPr lvl="1"/>
            <a:r>
              <a:rPr lang="id-ID" dirty="0" smtClean="0"/>
              <a:t>Kelambu</a:t>
            </a:r>
          </a:p>
          <a:p>
            <a:pPr lvl="1"/>
            <a:r>
              <a:rPr lang="id-ID" dirty="0" smtClean="0"/>
              <a:t>Pendingin</a:t>
            </a:r>
          </a:p>
          <a:p>
            <a:pPr lvl="1"/>
            <a:r>
              <a:rPr lang="id-ID" dirty="0" smtClean="0"/>
              <a:t>Pemanas pencahayaan</a:t>
            </a:r>
          </a:p>
          <a:p>
            <a:pPr lvl="1"/>
            <a:r>
              <a:rPr lang="id-ID" dirty="0" smtClean="0"/>
              <a:t>perangkap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76</TotalTime>
  <Words>429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esa unggul</vt:lpstr>
      <vt:lpstr>Konsep Pengendalian Vektor </vt:lpstr>
      <vt:lpstr>Pengendalian Vektor</vt:lpstr>
      <vt:lpstr>Tujuan Pengendalian Vektor</vt:lpstr>
      <vt:lpstr>Jenis Pengendalian Vektor</vt:lpstr>
      <vt:lpstr>Strategi Pengendalian Vektor</vt:lpstr>
      <vt:lpstr>Strategi Pengendalian Vektor</vt:lpstr>
      <vt:lpstr>Metoda Pengendalian Vektor</vt:lpstr>
      <vt:lpstr>Metoda Biologi</vt:lpstr>
      <vt:lpstr>Metoda Fisik</vt:lpstr>
      <vt:lpstr>Metoda Kimia</vt:lpstr>
      <vt:lpstr>Metoda Kimia</vt:lpstr>
      <vt:lpstr>Metoda Kimia</vt:lpstr>
      <vt:lpstr>Metoda Pengelolaan dan  Modifikasi Lingkungan </vt:lpstr>
      <vt:lpstr>Metoda Pengelolaan dan  Modifikasi Lingkungan </vt:lpstr>
      <vt:lpstr>Pengendalian Vektor Terpadu</vt:lpstr>
      <vt:lpstr>Pengendalian Vektor Terpadu</vt:lpstr>
      <vt:lpstr>Keterbatasan Pengendalian Vektor</vt:lpstr>
      <vt:lpstr>Keterbatasan Pengendalian Vektor</vt:lpstr>
      <vt:lpstr>Selesai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Pengendalian Vektor </dc:title>
  <dc:creator>Zannendesu</dc:creator>
  <cp:lastModifiedBy>Zannendesu</cp:lastModifiedBy>
  <cp:revision>1</cp:revision>
  <dcterms:created xsi:type="dcterms:W3CDTF">2018-03-26T01:05:13Z</dcterms:created>
  <dcterms:modified xsi:type="dcterms:W3CDTF">2018-03-26T02:22:08Z</dcterms:modified>
</cp:coreProperties>
</file>