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  <p:sldId id="277" r:id="rId5"/>
    <p:sldId id="276" r:id="rId6"/>
    <p:sldId id="280" r:id="rId7"/>
    <p:sldId id="287" r:id="rId8"/>
    <p:sldId id="279" r:id="rId9"/>
    <p:sldId id="278" r:id="rId10"/>
    <p:sldId id="281" r:id="rId11"/>
    <p:sldId id="282" r:id="rId12"/>
    <p:sldId id="283" r:id="rId13"/>
    <p:sldId id="284" r:id="rId14"/>
    <p:sldId id="285" r:id="rId15"/>
    <p:sldId id="288" r:id="rId16"/>
    <p:sldId id="289" r:id="rId17"/>
    <p:sldId id="290" r:id="rId18"/>
    <p:sldId id="291" r:id="rId19"/>
    <p:sldId id="292" r:id="rId20"/>
    <p:sldId id="293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35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E02F-9F6A-4EB8-8C68-F5EE6EE41F60}" type="datetimeFigureOut">
              <a:rPr lang="id-ID" smtClean="0"/>
              <a:pPr/>
              <a:t>02/04/2018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6FA8-A69C-499C-95D3-507B1F57EA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E02F-9F6A-4EB8-8C68-F5EE6EE41F60}" type="datetimeFigureOut">
              <a:rPr lang="id-ID" smtClean="0"/>
              <a:pPr/>
              <a:t>02/04/2018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6FA8-A69C-499C-95D3-507B1F57EA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E02F-9F6A-4EB8-8C68-F5EE6EE41F60}" type="datetimeFigureOut">
              <a:rPr lang="id-ID" smtClean="0"/>
              <a:pPr/>
              <a:t>02/04/2018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6FA8-A69C-499C-95D3-507B1F57EA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E7DFAAC9-5174-46D5-8232-5D26856671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E02F-9F6A-4EB8-8C68-F5EE6EE41F60}" type="datetimeFigureOut">
              <a:rPr lang="id-ID" smtClean="0"/>
              <a:pPr/>
              <a:t>02/04/2018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6FA8-A69C-499C-95D3-507B1F57EA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E02F-9F6A-4EB8-8C68-F5EE6EE41F60}" type="datetimeFigureOut">
              <a:rPr lang="id-ID" smtClean="0"/>
              <a:pPr/>
              <a:t>02/04/2018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6FA8-A69C-499C-95D3-507B1F57EA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E02F-9F6A-4EB8-8C68-F5EE6EE41F60}" type="datetimeFigureOut">
              <a:rPr lang="id-ID" smtClean="0"/>
              <a:pPr/>
              <a:t>02/04/2018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6FA8-A69C-499C-95D3-507B1F57EA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E02F-9F6A-4EB8-8C68-F5EE6EE41F60}" type="datetimeFigureOut">
              <a:rPr lang="id-ID" smtClean="0"/>
              <a:pPr/>
              <a:t>02/04/2018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6FA8-A69C-499C-95D3-507B1F57EA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E02F-9F6A-4EB8-8C68-F5EE6EE41F60}" type="datetimeFigureOut">
              <a:rPr lang="id-ID" smtClean="0"/>
              <a:pPr/>
              <a:t>02/04/2018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6FA8-A69C-499C-95D3-507B1F57EA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E02F-9F6A-4EB8-8C68-F5EE6EE41F60}" type="datetimeFigureOut">
              <a:rPr lang="id-ID" smtClean="0"/>
              <a:pPr/>
              <a:t>02/04/2018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6FA8-A69C-499C-95D3-507B1F57EA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E02F-9F6A-4EB8-8C68-F5EE6EE41F60}" type="datetimeFigureOut">
              <a:rPr lang="id-ID" smtClean="0"/>
              <a:pPr/>
              <a:t>02/04/2018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6FA8-A69C-499C-95D3-507B1F57EA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E02F-9F6A-4EB8-8C68-F5EE6EE41F60}" type="datetimeFigureOut">
              <a:rPr lang="id-ID" smtClean="0"/>
              <a:pPr/>
              <a:t>02/04/2018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6FA8-A69C-499C-95D3-507B1F57EA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8E02F-9F6A-4EB8-8C68-F5EE6EE41F60}" type="datetimeFigureOut">
              <a:rPr lang="id-ID" smtClean="0"/>
              <a:pPr/>
              <a:t>02/04/2018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16FA8-A69C-499C-95D3-507B1F57EA3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00364" y="3357563"/>
            <a:ext cx="6143636" cy="928693"/>
          </a:xfrm>
        </p:spPr>
        <p:txBody>
          <a:bodyPr>
            <a:normAutofit/>
          </a:bodyPr>
          <a:lstStyle/>
          <a:p>
            <a:r>
              <a:rPr lang="id-ID" sz="3900" b="1" dirty="0" smtClean="0"/>
              <a:t>Pestisida dan Resistensi</a:t>
            </a:r>
            <a:endParaRPr lang="id-ID" sz="39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8926" y="4286256"/>
            <a:ext cx="6215074" cy="571504"/>
          </a:xfrm>
        </p:spPr>
        <p:txBody>
          <a:bodyPr>
            <a:normAutofit lnSpcReduction="100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Pertemuan ke </a:t>
            </a:r>
            <a:r>
              <a:rPr lang="id-ID" dirty="0" smtClean="0">
                <a:solidFill>
                  <a:schemeClr val="tx1"/>
                </a:solidFill>
              </a:rPr>
              <a:t>5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73105" y="463535"/>
            <a:ext cx="8385175" cy="822325"/>
          </a:xfrm>
        </p:spPr>
        <p:txBody>
          <a:bodyPr/>
          <a:lstStyle/>
          <a:p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Paruh</a:t>
            </a:r>
            <a:r>
              <a:rPr lang="en-US" sz="2800" dirty="0"/>
              <a:t> </a:t>
            </a:r>
            <a:r>
              <a:rPr lang="en-US" sz="2800" dirty="0" err="1"/>
              <a:t>Insektisida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relatif</a:t>
            </a:r>
            <a:r>
              <a:rPr lang="en-US" sz="2800" dirty="0"/>
              <a:t> </a:t>
            </a:r>
            <a:r>
              <a:rPr lang="en-US" sz="2800" dirty="0" err="1"/>
              <a:t>persisten</a:t>
            </a:r>
            <a:r>
              <a:rPr lang="en-US" sz="2800" dirty="0"/>
              <a:t> </a:t>
            </a:r>
            <a:r>
              <a:rPr lang="en-US" sz="2800" dirty="0" err="1"/>
              <a:t>dlm</a:t>
            </a:r>
            <a:r>
              <a:rPr lang="en-US" sz="2800" dirty="0"/>
              <a:t> </a:t>
            </a:r>
            <a:r>
              <a:rPr lang="en-US" sz="2800" dirty="0" err="1"/>
              <a:t>tanah</a:t>
            </a:r>
            <a:endParaRPr lang="en-US" sz="2800" dirty="0"/>
          </a:p>
        </p:txBody>
      </p:sp>
      <p:graphicFrame>
        <p:nvGraphicFramePr>
          <p:cNvPr id="44077" name="Group 45"/>
          <p:cNvGraphicFramePr>
            <a:graphicFrameLocks noGrp="1"/>
          </p:cNvGraphicFramePr>
          <p:nvPr>
            <p:ph idx="1"/>
          </p:nvPr>
        </p:nvGraphicFramePr>
        <p:xfrm>
          <a:off x="714348" y="1214422"/>
          <a:ext cx="7931150" cy="4909850"/>
        </p:xfrm>
        <a:graphic>
          <a:graphicData uri="http://schemas.openxmlformats.org/drawingml/2006/table">
            <a:tbl>
              <a:tblPr/>
              <a:tblGrid>
                <a:gridCol w="3733800"/>
                <a:gridCol w="4197350"/>
              </a:tblGrid>
              <a:tr h="3927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Insektisida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Waktu paruh (th)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6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Organoklorin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DDT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Heptaklor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Endrin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Toksafen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Aldrin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Dieldrin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Klordan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BHC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3-10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7-12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4-8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1-4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1-7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2-4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58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Organofosfat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Difonat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Klorfenvinfos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Karbofenotion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3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Karbamat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Karbofuran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0,05-1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id-ID" dirty="0" smtClean="0"/>
              <a:t>Bahan Pengendalian Vektor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Nyamuk </a:t>
            </a:r>
          </a:p>
          <a:p>
            <a:pPr lvl="1"/>
            <a:r>
              <a:rPr lang="id-ID" dirty="0" smtClean="0"/>
              <a:t>Insektisida yang digunakan untuk penyemprotan residual dalam program pengendalian malaria </a:t>
            </a:r>
            <a:r>
              <a:rPr lang="id-ID" b="1" dirty="0" smtClean="0"/>
              <a:t>Bendiocarb 80%, Lamdacyhalothrine 10%, Etofenprox 20%, Bifenthrine 10%, Alfacypermethrine 5% dan Deltamethrin 5%</a:t>
            </a:r>
          </a:p>
          <a:p>
            <a:pPr lvl="1"/>
            <a:r>
              <a:rPr lang="id-ID" dirty="0" smtClean="0"/>
              <a:t>Insektisida yang dicelupkan pada kelambu dan kelambu berinsektisida (LLINs = Long Lasting Insecticidal dan Permenthrine) dalam program pengendalian malaria adalah Deltamethrine dan Permethrine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id-ID" dirty="0" smtClean="0"/>
              <a:t>Bahan Pengendalian Vektor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id-ID" dirty="0" smtClean="0"/>
              <a:t>Insektisida yang digunakan untuk mengendalikan larva/jentik nyamuk vektor malaria adalah </a:t>
            </a:r>
            <a:r>
              <a:rPr lang="id-ID" b="1" dirty="0" smtClean="0"/>
              <a:t>Pyriproxyfen, S-Metoprene, Bacillus thuringiensis sub sp israelensis</a:t>
            </a:r>
          </a:p>
          <a:p>
            <a:pPr lvl="1"/>
            <a:r>
              <a:rPr lang="id-ID" dirty="0" smtClean="0"/>
              <a:t>Insektisida yang digunakan untuk pengendalian vektor DBD adalah </a:t>
            </a:r>
            <a:r>
              <a:rPr lang="id-ID" b="1" dirty="0" smtClean="0"/>
              <a:t>Malathion, Metil pyrimifos, Cypermetrin, Alfacypermetrin</a:t>
            </a:r>
          </a:p>
          <a:p>
            <a:pPr lvl="1"/>
            <a:r>
              <a:rPr lang="id-ID" dirty="0" smtClean="0"/>
              <a:t>Insektisida yang dgunakan untuk mengendalikan larva/jentik nyamuk vektor DBD adalah Temephos, Pyriproxyfen, Bacillus thuringiensis sub sp israelensis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id-ID" dirty="0" smtClean="0"/>
              <a:t>Alat Pelindung Diri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2394" t="15625" r="31918" b="12109"/>
          <a:stretch>
            <a:fillRect/>
          </a:stretch>
        </p:blipFill>
        <p:spPr bwMode="auto">
          <a:xfrm>
            <a:off x="857224" y="1428736"/>
            <a:ext cx="7500990" cy="4626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lang="id-ID" b="1" dirty="0" smtClean="0"/>
              <a:t>Resistensi Insektisida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Sebagian populasi insekta mempunyai kemampuan genetik untuk bertahan atau tidak terpengaruh oleh jumlah pestisida jenis tertentu </a:t>
            </a:r>
          </a:p>
          <a:p>
            <a:r>
              <a:rPr lang="id-ID" dirty="0" smtClean="0"/>
              <a:t>Pada saat pengendalian insekta dapat bertahan dan kemudia berkembang biak menghasilkan populasi yang resisten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lang="id-ID" b="1" dirty="0" smtClean="0"/>
              <a:t>Resistensi Insektisida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Resisten terhadap insektisida lain dari kelompok zat kimia yang sama disebut </a:t>
            </a:r>
            <a:r>
              <a:rPr lang="id-ID" i="1" dirty="0" smtClean="0"/>
              <a:t>cross resistence</a:t>
            </a:r>
          </a:p>
          <a:p>
            <a:r>
              <a:rPr lang="id-ID" dirty="0" smtClean="0"/>
              <a:t>Bila resistan terhadap DDT, maka akan resistan terhadap BHC, Lindane dan Chlordane</a:t>
            </a:r>
          </a:p>
          <a:p>
            <a:r>
              <a:rPr lang="id-ID" dirty="0" smtClean="0"/>
              <a:t>Kadang terjadi perubahan kebiasaan (bukan genetis resisten), dapat menjadikan insketa dapat berkembang karena dapat menghindari kontak terhadap insektisida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lang="id-ID" b="1" dirty="0" smtClean="0"/>
              <a:t>Proses Resistensi Insektisida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Peningkatan detoksifikasi</a:t>
            </a:r>
          </a:p>
          <a:p>
            <a:r>
              <a:rPr lang="id-ID" dirty="0" smtClean="0"/>
              <a:t>Penuruanan kepekaan tempat sasaran dalam tubuh serangga terhadap pestisida</a:t>
            </a:r>
          </a:p>
          <a:p>
            <a:r>
              <a:rPr lang="id-ID" dirty="0" smtClean="0"/>
              <a:t>Penurunan laju penetrasi pestisida melalui kulit serangga</a:t>
            </a:r>
          </a:p>
          <a:p>
            <a:r>
              <a:rPr lang="id-ID" dirty="0" smtClean="0"/>
              <a:t>Serangga menghindari kontak dengan pestisida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lang="id-ID" dirty="0" smtClean="0"/>
              <a:t>Pengelolaan Resistensi 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Konversi Musuh Alami</a:t>
            </a:r>
          </a:p>
          <a:p>
            <a:r>
              <a:rPr lang="id-ID" dirty="0" smtClean="0"/>
              <a:t>Pemantauan Resistensi Serangga</a:t>
            </a:r>
          </a:p>
          <a:p>
            <a:r>
              <a:rPr lang="id-ID" dirty="0" smtClean="0"/>
              <a:t>Rotasi Penggunaan Insektisida berdasarkan cara kerjanya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lang="id-ID" dirty="0" smtClean="0"/>
              <a:t>Pengelolaan Resistensi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Menerapkan cara pengendalian non kimiawi</a:t>
            </a:r>
          </a:p>
          <a:p>
            <a:r>
              <a:rPr lang="id-ID" dirty="0" smtClean="0"/>
              <a:t>Menggunakan pestisida jika diperlukan</a:t>
            </a:r>
          </a:p>
          <a:p>
            <a:r>
              <a:rPr lang="id-ID" dirty="0" smtClean="0"/>
              <a:t>Dianjurkan menggunakan pestisida selektif daripada pesisida berspektrum luas</a:t>
            </a:r>
          </a:p>
          <a:p>
            <a:r>
              <a:rPr lang="id-ID" dirty="0" smtClean="0"/>
              <a:t>Menggunakan dosis atau konsentrasi yang tepat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Sebutkan gangguan kesehatan yang ditimbulkan pestisida berdasarkan pestisida..</a:t>
            </a:r>
          </a:p>
          <a:p>
            <a:pPr lvl="1"/>
            <a:r>
              <a:rPr lang="id-ID" b="1" dirty="0" smtClean="0"/>
              <a:t>Golongan </a:t>
            </a:r>
            <a:r>
              <a:rPr lang="id-ID" b="1" dirty="0" smtClean="0"/>
              <a:t>Organofosfat (</a:t>
            </a:r>
            <a:r>
              <a:rPr lang="id-ID" b="1" dirty="0" smtClean="0"/>
              <a:t>OP)</a:t>
            </a:r>
          </a:p>
          <a:p>
            <a:pPr lvl="1"/>
            <a:r>
              <a:rPr lang="id-ID" b="1" dirty="0" smtClean="0"/>
              <a:t>Golongan </a:t>
            </a:r>
            <a:r>
              <a:rPr lang="id-ID" b="1" dirty="0" smtClean="0"/>
              <a:t>Karbamat</a:t>
            </a:r>
          </a:p>
          <a:p>
            <a:pPr lvl="1"/>
            <a:r>
              <a:rPr lang="id-ID" b="1" dirty="0" smtClean="0"/>
              <a:t>Golongan </a:t>
            </a:r>
            <a:r>
              <a:rPr lang="id-ID" b="1" dirty="0" smtClean="0"/>
              <a:t>Piretroid</a:t>
            </a:r>
          </a:p>
          <a:p>
            <a:pPr lvl="1"/>
            <a:r>
              <a:rPr lang="id-ID" b="1" dirty="0" smtClean="0"/>
              <a:t>Jenis pestisida lainnya</a:t>
            </a:r>
          </a:p>
          <a:p>
            <a:pPr lvl="1">
              <a:buNone/>
            </a:pPr>
            <a:endParaRPr lang="id-ID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/>
          <a:lstStyle/>
          <a:p>
            <a:r>
              <a:rPr lang="id-ID" dirty="0" smtClean="0"/>
              <a:t>Pestisida 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/>
          <a:lstStyle/>
          <a:p>
            <a:r>
              <a:rPr lang="id-ID" dirty="0" smtClean="0"/>
              <a:t>Pestisida adalah senyawa kimia atau lainnya yang dapat membunuh pest atau binatang pengganggu</a:t>
            </a:r>
          </a:p>
          <a:p>
            <a:r>
              <a:rPr lang="id-ID" dirty="0" smtClean="0"/>
              <a:t>Pestisida adalah semua zat kimia, bahan lain dan jasad renik, serta virus yang dipergunakan untuk memberantas atau mencegah binatang-binatang yang dapat menyebabkan penyakit pada manusia (Permenkes No.50/2017)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51435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atin typeface="Baskerville Old Face" pitchFamily="18" charset="0"/>
              </a:rPr>
              <a:t>Selesai</a:t>
            </a:r>
            <a:br>
              <a:rPr lang="id-ID" b="1" dirty="0" smtClean="0">
                <a:latin typeface="Baskerville Old Face" pitchFamily="18" charset="0"/>
              </a:rPr>
            </a:br>
            <a:r>
              <a:rPr lang="id-ID" b="1" dirty="0" smtClean="0">
                <a:latin typeface="Baskerville Old Face" pitchFamily="18" charset="0"/>
              </a:rPr>
              <a:t>Terima Kasih</a:t>
            </a:r>
            <a:endParaRPr lang="id-ID" b="1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id-ID" dirty="0" smtClean="0"/>
              <a:t>Pestisida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id-ID" dirty="0" smtClean="0"/>
              <a:t>Pestisida (Permentan No.107/2014) adalah semua zat kimia an bahan lain serta jasad renik dan virus yang dipergunakan untuk:</a:t>
            </a:r>
          </a:p>
          <a:p>
            <a:pPr lvl="1"/>
            <a:r>
              <a:rPr lang="id-ID" dirty="0" smtClean="0"/>
              <a:t>Memberantas atau mencegah hama-hama dan penyakit yang merusak tanaman, bagian-bagian tanaman atau hasil-hasil pertanian</a:t>
            </a:r>
          </a:p>
          <a:p>
            <a:pPr lvl="1"/>
            <a:r>
              <a:rPr lang="id-ID" dirty="0" smtClean="0"/>
              <a:t>Memberantas rerumputan</a:t>
            </a:r>
          </a:p>
          <a:p>
            <a:pPr lvl="1"/>
            <a:r>
              <a:rPr lang="id-ID" dirty="0" smtClean="0"/>
              <a:t>Mematikan daun dan mencegah pertumbuhan yang diinginkan</a:t>
            </a:r>
          </a:p>
          <a:p>
            <a:pPr lvl="1"/>
            <a:r>
              <a:rPr lang="id-ID" dirty="0" smtClean="0"/>
              <a:t>Mengatur atau merangsang pertumbuhan tanaman atau bagian-bagian tanaman (bukan pupuk)</a:t>
            </a:r>
          </a:p>
          <a:p>
            <a:pPr lvl="1"/>
            <a:r>
              <a:rPr lang="id-ID" dirty="0" smtClean="0"/>
              <a:t>Memberantas atau mencegah hama-hama luar pada hewan-hewan piaraan dan ternak</a:t>
            </a:r>
          </a:p>
          <a:p>
            <a:pPr lvl="1"/>
            <a:r>
              <a:rPr lang="id-ID" dirty="0" smtClean="0"/>
              <a:t>Memberantas atau mencegah hama-hama air</a:t>
            </a:r>
          </a:p>
          <a:p>
            <a:pPr lvl="1"/>
            <a:r>
              <a:rPr lang="id-ID" dirty="0" smtClean="0"/>
              <a:t>Memberantas atau mencegah binatang-binatang dab jasad renik dalam rumah tangga, bangunan dan dalam alat-alat pengangkutan</a:t>
            </a:r>
          </a:p>
          <a:p>
            <a:pPr lvl="1"/>
            <a:r>
              <a:rPr lang="id-ID" dirty="0" smtClean="0"/>
              <a:t>Memberantas atau mencegah binatang-binatang yang dapat menyebabkan penyakit pada manusia atau binatang yang perlu dilindungi dengan penggunaan pada tanaman, tanah dan air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Penggolongan</a:t>
            </a:r>
            <a:r>
              <a:rPr lang="en-US" dirty="0"/>
              <a:t>  </a:t>
            </a:r>
            <a:r>
              <a:rPr lang="en-US" dirty="0" err="1"/>
              <a:t>pestisida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 </a:t>
            </a:r>
            <a:r>
              <a:rPr lang="en-US" dirty="0" err="1"/>
              <a:t>jasad</a:t>
            </a:r>
            <a:r>
              <a:rPr lang="en-US" dirty="0"/>
              <a:t>  </a:t>
            </a:r>
            <a:r>
              <a:rPr lang="en-US" dirty="0" err="1"/>
              <a:t>sasaran</a:t>
            </a:r>
            <a:endParaRPr lang="en-US" dirty="0"/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00034" y="1714488"/>
            <a:ext cx="8229600" cy="4525963"/>
          </a:xfrm>
        </p:spPr>
        <p:txBody>
          <a:bodyPr/>
          <a:lstStyle/>
          <a:p>
            <a:r>
              <a:rPr lang="en-US" sz="2800" dirty="0" err="1"/>
              <a:t>Insektisida</a:t>
            </a:r>
            <a:r>
              <a:rPr lang="en-US" sz="2800" dirty="0"/>
              <a:t>, </a:t>
            </a:r>
            <a:r>
              <a:rPr lang="en-US" sz="2800" dirty="0" err="1"/>
              <a:t>racun</a:t>
            </a:r>
            <a:r>
              <a:rPr lang="en-US" sz="2800" dirty="0"/>
              <a:t> </a:t>
            </a:r>
            <a:r>
              <a:rPr lang="en-US" sz="2800" dirty="0" err="1"/>
              <a:t>serangga</a:t>
            </a:r>
            <a:r>
              <a:rPr lang="en-US" sz="2800" dirty="0"/>
              <a:t> (</a:t>
            </a:r>
            <a:r>
              <a:rPr lang="en-US" sz="2800" dirty="0" err="1"/>
              <a:t>insekta</a:t>
            </a:r>
            <a:r>
              <a:rPr lang="en-US" sz="2800" dirty="0"/>
              <a:t>) </a:t>
            </a:r>
          </a:p>
          <a:p>
            <a:r>
              <a:rPr lang="en-US" sz="2800" dirty="0" err="1"/>
              <a:t>Fungisida</a:t>
            </a:r>
            <a:r>
              <a:rPr lang="en-US" sz="2800" dirty="0"/>
              <a:t>, </a:t>
            </a:r>
            <a:r>
              <a:rPr lang="en-US" sz="2800" dirty="0" err="1"/>
              <a:t>racun</a:t>
            </a:r>
            <a:r>
              <a:rPr lang="en-US" sz="2800" dirty="0"/>
              <a:t> </a:t>
            </a:r>
            <a:r>
              <a:rPr lang="en-US" sz="2800" dirty="0" err="1"/>
              <a:t>cendawan</a:t>
            </a:r>
            <a:r>
              <a:rPr lang="en-US" sz="2800" dirty="0"/>
              <a:t> / </a:t>
            </a:r>
            <a:r>
              <a:rPr lang="en-US" sz="2800" dirty="0" err="1"/>
              <a:t>jamur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Herbisida</a:t>
            </a:r>
            <a:r>
              <a:rPr lang="en-US" sz="2800" dirty="0"/>
              <a:t>, </a:t>
            </a:r>
            <a:r>
              <a:rPr lang="en-US" sz="2800" dirty="0" err="1"/>
              <a:t>racun</a:t>
            </a:r>
            <a:r>
              <a:rPr lang="en-US" sz="2800" dirty="0"/>
              <a:t> </a:t>
            </a:r>
            <a:r>
              <a:rPr lang="en-US" sz="2800" dirty="0" err="1"/>
              <a:t>gulma</a:t>
            </a:r>
            <a:r>
              <a:rPr lang="en-US" sz="2800" dirty="0"/>
              <a:t> / </a:t>
            </a:r>
            <a:r>
              <a:rPr lang="en-US" sz="2800" dirty="0" err="1"/>
              <a:t>tumbuhan</a:t>
            </a:r>
            <a:r>
              <a:rPr lang="en-US" sz="2800" dirty="0"/>
              <a:t> </a:t>
            </a:r>
            <a:r>
              <a:rPr lang="en-US" sz="2800" dirty="0" err="1"/>
              <a:t>pengganggu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Akarisida</a:t>
            </a:r>
            <a:r>
              <a:rPr lang="en-US" sz="2800" dirty="0"/>
              <a:t>, </a:t>
            </a:r>
            <a:r>
              <a:rPr lang="en-US" sz="2800" dirty="0" err="1"/>
              <a:t>racun</a:t>
            </a:r>
            <a:r>
              <a:rPr lang="en-US" sz="2800" dirty="0"/>
              <a:t> </a:t>
            </a:r>
            <a:r>
              <a:rPr lang="en-US" sz="2800" dirty="0" err="1"/>
              <a:t>tungau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caplak</a:t>
            </a:r>
            <a:r>
              <a:rPr lang="en-US" sz="2800" dirty="0"/>
              <a:t> (</a:t>
            </a:r>
            <a:r>
              <a:rPr lang="en-US" sz="2800" dirty="0" err="1"/>
              <a:t>Acarina</a:t>
            </a:r>
            <a:r>
              <a:rPr lang="en-US" sz="2800" dirty="0"/>
              <a:t>) </a:t>
            </a:r>
          </a:p>
          <a:p>
            <a:r>
              <a:rPr lang="en-US" sz="2800" dirty="0" err="1"/>
              <a:t>Rodentisida</a:t>
            </a:r>
            <a:r>
              <a:rPr lang="en-US" sz="2800" dirty="0"/>
              <a:t>, </a:t>
            </a:r>
            <a:r>
              <a:rPr lang="en-US" sz="2800" dirty="0" err="1"/>
              <a:t>racun</a:t>
            </a:r>
            <a:r>
              <a:rPr lang="en-US" sz="2800" dirty="0"/>
              <a:t> </a:t>
            </a:r>
            <a:r>
              <a:rPr lang="en-US" sz="2800" dirty="0" err="1"/>
              <a:t>binatang</a:t>
            </a:r>
            <a:r>
              <a:rPr lang="en-US" sz="2800" dirty="0"/>
              <a:t> </a:t>
            </a:r>
            <a:r>
              <a:rPr lang="en-US" sz="2800" dirty="0" err="1"/>
              <a:t>pengerat</a:t>
            </a:r>
            <a:r>
              <a:rPr lang="en-US" sz="2800" dirty="0"/>
              <a:t> (</a:t>
            </a:r>
            <a:r>
              <a:rPr lang="en-US" sz="2800" dirty="0" err="1"/>
              <a:t>tikus</a:t>
            </a:r>
            <a:r>
              <a:rPr lang="en-US" sz="2800" dirty="0"/>
              <a:t> </a:t>
            </a:r>
            <a:r>
              <a:rPr lang="en-US" sz="2800" dirty="0" err="1"/>
              <a:t>dsb</a:t>
            </a:r>
            <a:r>
              <a:rPr lang="en-US" sz="2800" dirty="0"/>
              <a:t>.) </a:t>
            </a:r>
          </a:p>
          <a:p>
            <a:r>
              <a:rPr lang="en-US" sz="2800" dirty="0" err="1"/>
              <a:t>Nematisida</a:t>
            </a:r>
            <a:r>
              <a:rPr lang="en-US" sz="2800" dirty="0"/>
              <a:t>, </a:t>
            </a:r>
            <a:r>
              <a:rPr lang="en-US" sz="2800" dirty="0" err="1"/>
              <a:t>racun</a:t>
            </a:r>
            <a:r>
              <a:rPr lang="en-US" sz="2800" dirty="0"/>
              <a:t> </a:t>
            </a:r>
            <a:r>
              <a:rPr lang="en-US" sz="2800" dirty="0" err="1" smtClean="0"/>
              <a:t>nematoda</a:t>
            </a:r>
            <a:r>
              <a:rPr lang="en-US" sz="2800" dirty="0" smtClean="0"/>
              <a:t>,</a:t>
            </a:r>
            <a:r>
              <a:rPr lang="id-ID" sz="2800" dirty="0" smtClean="0"/>
              <a:t> </a:t>
            </a:r>
            <a:r>
              <a:rPr lang="en-US" sz="2800" dirty="0" err="1" smtClean="0"/>
              <a:t>dst</a:t>
            </a:r>
            <a:r>
              <a:rPr lang="en-US" sz="28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/>
          <a:lstStyle/>
          <a:p>
            <a:r>
              <a:rPr lang="id-ID" dirty="0" smtClean="0"/>
              <a:t>Jenis Pestisida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525963"/>
          </a:xfrm>
        </p:spPr>
        <p:txBody>
          <a:bodyPr/>
          <a:lstStyle/>
          <a:p>
            <a:r>
              <a:rPr lang="id-ID" dirty="0" smtClean="0"/>
              <a:t>Pestisida </a:t>
            </a:r>
            <a:r>
              <a:rPr lang="id-ID" dirty="0" smtClean="0"/>
              <a:t>dikelompokkan berdasarkan jenis bahan aktifnya (klasifikasi kimia) dan mekanisme kerjanya, yaitu </a:t>
            </a:r>
            <a:r>
              <a:rPr lang="id-ID" b="1" dirty="0" smtClean="0"/>
              <a:t>golongan karbamat, organoklorin, organofosfat, dan piretroid</a:t>
            </a:r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/>
          <a:p>
            <a:r>
              <a:rPr lang="en-US" b="0" dirty="0" err="1"/>
              <a:t>Jenis</a:t>
            </a:r>
            <a:r>
              <a:rPr lang="en-US" b="0" dirty="0"/>
              <a:t> </a:t>
            </a:r>
            <a:r>
              <a:rPr lang="en-US" b="0" dirty="0" err="1"/>
              <a:t>racun</a:t>
            </a:r>
            <a:r>
              <a:rPr lang="en-US" b="0" dirty="0"/>
              <a:t> </a:t>
            </a:r>
            <a:r>
              <a:rPr lang="en-US" b="0" dirty="0" err="1"/>
              <a:t>pestisida</a:t>
            </a:r>
            <a:endParaRPr lang="en-US" b="0" dirty="0"/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09600" y="1905000"/>
            <a:ext cx="8235950" cy="4191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Dari </a:t>
            </a:r>
            <a:r>
              <a:rPr lang="en-US" sz="2400" dirty="0" err="1"/>
              <a:t>segi</a:t>
            </a:r>
            <a:r>
              <a:rPr lang="en-US" sz="2400" dirty="0"/>
              <a:t> </a:t>
            </a:r>
            <a:r>
              <a:rPr lang="en-US" sz="2400" dirty="0" err="1"/>
              <a:t>racunnya</a:t>
            </a:r>
            <a:r>
              <a:rPr lang="en-US" sz="2400" dirty="0"/>
              <a:t> </a:t>
            </a:r>
            <a:r>
              <a:rPr lang="en-US" sz="2400" dirty="0" err="1"/>
              <a:t>pestisida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dibedakan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: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Racun</a:t>
            </a:r>
            <a:r>
              <a:rPr lang="en-US" sz="2400" dirty="0"/>
              <a:t> </a:t>
            </a:r>
            <a:r>
              <a:rPr lang="en-US" sz="2400" dirty="0" err="1"/>
              <a:t>sistemik</a:t>
            </a:r>
            <a:r>
              <a:rPr lang="en-US" sz="2400" dirty="0"/>
              <a:t>, </a:t>
            </a:r>
            <a:r>
              <a:rPr lang="en-US" sz="2400" dirty="0" err="1"/>
              <a:t>artinya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diserap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organisme</a:t>
            </a:r>
            <a:r>
              <a:rPr lang="en-US" sz="2400" dirty="0"/>
              <a:t>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akar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daun</a:t>
            </a:r>
            <a:r>
              <a:rPr lang="en-US" sz="2400" dirty="0"/>
              <a:t>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diserap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en-US" sz="2400" dirty="0" err="1"/>
              <a:t>tanaman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bersentuhan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dimakan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hama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mengakibatkan</a:t>
            </a:r>
            <a:r>
              <a:rPr lang="en-US" sz="2400" dirty="0"/>
              <a:t> </a:t>
            </a:r>
            <a:r>
              <a:rPr lang="en-US" sz="2400" dirty="0" err="1"/>
              <a:t>peracunan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hama</a:t>
            </a:r>
            <a:r>
              <a:rPr lang="en-US" sz="2400" dirty="0"/>
              <a:t>.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 </a:t>
            </a:r>
            <a:r>
              <a:rPr lang="en-US" sz="2400" dirty="0" err="1"/>
              <a:t>Racun</a:t>
            </a:r>
            <a:r>
              <a:rPr lang="en-US" sz="2400" dirty="0"/>
              <a:t> </a:t>
            </a:r>
            <a:r>
              <a:rPr lang="en-US" sz="2400" dirty="0" err="1"/>
              <a:t>kontak</a:t>
            </a:r>
            <a:r>
              <a:rPr lang="en-US" sz="2400" dirty="0"/>
              <a:t>,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menyerap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kulit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pemberian</a:t>
            </a:r>
            <a:r>
              <a:rPr lang="en-US" sz="2400" dirty="0"/>
              <a:t> </a:t>
            </a:r>
            <a:r>
              <a:rPr lang="en-US" sz="2400" dirty="0" err="1"/>
              <a:t>insektisida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pula </a:t>
            </a:r>
            <a:r>
              <a:rPr lang="en-US" sz="2400" dirty="0" err="1"/>
              <a:t>serangga</a:t>
            </a:r>
            <a:r>
              <a:rPr lang="en-US" sz="2400" dirty="0"/>
              <a:t> target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kena</a:t>
            </a:r>
            <a:r>
              <a:rPr lang="en-US" sz="2400" dirty="0"/>
              <a:t> </a:t>
            </a:r>
            <a:r>
              <a:rPr lang="en-US" sz="2400" dirty="0" err="1"/>
              <a:t>sisa</a:t>
            </a:r>
            <a:r>
              <a:rPr lang="en-US" sz="2400" dirty="0"/>
              <a:t> </a:t>
            </a:r>
            <a:r>
              <a:rPr lang="en-US" sz="2400" dirty="0" err="1"/>
              <a:t>insektisida</a:t>
            </a:r>
            <a:r>
              <a:rPr lang="en-US" sz="2400" dirty="0"/>
              <a:t> (</a:t>
            </a:r>
            <a:r>
              <a:rPr lang="en-US" sz="2400" dirty="0" err="1"/>
              <a:t>residu</a:t>
            </a:r>
            <a:r>
              <a:rPr lang="en-US" sz="2400" dirty="0"/>
              <a:t>) </a:t>
            </a:r>
            <a:r>
              <a:rPr lang="en-US" sz="2400" dirty="0" err="1"/>
              <a:t>insektisida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penyemprotan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Pestisida Pengendalian Vektor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b="1" dirty="0" smtClean="0"/>
              <a:t>Golongan Organofosfat (OP)</a:t>
            </a:r>
          </a:p>
          <a:p>
            <a:pPr lvl="1"/>
            <a:r>
              <a:rPr lang="id-ID" dirty="0" smtClean="0"/>
              <a:t>Sistem menghambat enzim kholinestrase. Untuk spce spraying, IRS, larvasidasi</a:t>
            </a:r>
          </a:p>
          <a:p>
            <a:r>
              <a:rPr lang="id-ID" b="1" dirty="0" smtClean="0"/>
              <a:t>Golongan Karbamat</a:t>
            </a:r>
          </a:p>
          <a:p>
            <a:pPr lvl="1"/>
            <a:r>
              <a:rPr lang="id-ID" dirty="0" smtClean="0"/>
              <a:t>Bersifat reversilbel (pulih kembali) sehingga relatif lebih aman dibandingkan OP</a:t>
            </a:r>
          </a:p>
          <a:p>
            <a:r>
              <a:rPr lang="id-ID" b="1" dirty="0" smtClean="0"/>
              <a:t>Golongan Piretroid</a:t>
            </a:r>
          </a:p>
          <a:p>
            <a:pPr lvl="1"/>
            <a:r>
              <a:rPr lang="id-ID" dirty="0" smtClean="0"/>
              <a:t>Synthetic pyretroid (SP) yang bekerja mengganggu sistem saraf. Pestisida Rumah Tangga</a:t>
            </a:r>
          </a:p>
          <a:p>
            <a:r>
              <a:rPr lang="id-ID" b="1" dirty="0" smtClean="0"/>
              <a:t>Insect Growth Regulator</a:t>
            </a:r>
          </a:p>
          <a:p>
            <a:pPr lvl="1"/>
            <a:r>
              <a:rPr lang="id-ID" dirty="0" smtClean="0"/>
              <a:t>Yang mengganggu, menghambat perkembangan dan pertumbuhan serangga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Cara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insektisida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serangga</a:t>
            </a:r>
            <a:endParaRPr lang="en-US" dirty="0"/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dinding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, </a:t>
            </a:r>
            <a:r>
              <a:rPr lang="en-US" dirty="0" err="1"/>
              <a:t>kulit</a:t>
            </a:r>
            <a:r>
              <a:rPr lang="en-US" dirty="0"/>
              <a:t> (</a:t>
            </a:r>
            <a:r>
              <a:rPr lang="en-US" dirty="0" err="1"/>
              <a:t>kutikel</a:t>
            </a:r>
            <a:r>
              <a:rPr lang="en-US" dirty="0"/>
              <a:t>) </a:t>
            </a:r>
          </a:p>
          <a:p>
            <a:r>
              <a:rPr lang="en-US" dirty="0"/>
              <a:t> 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mulut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(</a:t>
            </a:r>
            <a:r>
              <a:rPr lang="en-US" dirty="0" err="1"/>
              <a:t>racun</a:t>
            </a:r>
            <a:r>
              <a:rPr lang="en-US" dirty="0"/>
              <a:t> </a:t>
            </a:r>
            <a:r>
              <a:rPr lang="en-US" dirty="0" err="1"/>
              <a:t>perut</a:t>
            </a:r>
            <a:r>
              <a:rPr lang="en-US" dirty="0"/>
              <a:t>) </a:t>
            </a:r>
          </a:p>
          <a:p>
            <a:r>
              <a:rPr lang="en-US" dirty="0"/>
              <a:t> 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napas</a:t>
            </a:r>
            <a:r>
              <a:rPr lang="en-US" dirty="0"/>
              <a:t> (</a:t>
            </a:r>
            <a:r>
              <a:rPr lang="en-US" dirty="0" err="1"/>
              <a:t>spirakel</a:t>
            </a:r>
            <a:r>
              <a:rPr lang="en-US" dirty="0"/>
              <a:t>)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fumigan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/>
          <a:lstStyle/>
          <a:p>
            <a:r>
              <a:rPr lang="en-US" b="0" dirty="0"/>
              <a:t>Cara  </a:t>
            </a:r>
            <a:r>
              <a:rPr lang="en-US" b="0" dirty="0" err="1"/>
              <a:t>kerja</a:t>
            </a:r>
            <a:r>
              <a:rPr lang="en-US" b="0" dirty="0"/>
              <a:t> </a:t>
            </a:r>
            <a:r>
              <a:rPr lang="en-US" b="0" dirty="0" err="1"/>
              <a:t>racun</a:t>
            </a:r>
            <a:endParaRPr lang="en-US" b="0" dirty="0"/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1. </a:t>
            </a:r>
            <a:r>
              <a:rPr lang="en-US" sz="2400" dirty="0" err="1"/>
              <a:t>Racun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/ </a:t>
            </a:r>
            <a:r>
              <a:rPr lang="en-US" sz="2400" dirty="0" err="1"/>
              <a:t>protoplasma</a:t>
            </a:r>
            <a:r>
              <a:rPr lang="en-US" sz="2400" dirty="0"/>
              <a:t>,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logam-logam</a:t>
            </a:r>
            <a:r>
              <a:rPr lang="en-US" sz="2400" dirty="0"/>
              <a:t> </a:t>
            </a:r>
            <a:r>
              <a:rPr lang="en-US" sz="2400" dirty="0" err="1"/>
              <a:t>berat</a:t>
            </a:r>
            <a:r>
              <a:rPr lang="en-US" sz="2400" dirty="0"/>
              <a:t>, </a:t>
            </a:r>
            <a:r>
              <a:rPr lang="en-US" sz="2400" dirty="0" err="1"/>
              <a:t>arsenat</a:t>
            </a:r>
            <a:r>
              <a:rPr lang="en-US" sz="2400" dirty="0"/>
              <a:t> </a:t>
            </a:r>
            <a:r>
              <a:rPr lang="en-US" sz="2400" dirty="0" err="1"/>
              <a:t>dll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2. </a:t>
            </a:r>
            <a:r>
              <a:rPr lang="en-US" sz="2400" dirty="0" err="1"/>
              <a:t>Racun</a:t>
            </a:r>
            <a:r>
              <a:rPr lang="en-US" sz="2400" dirty="0"/>
              <a:t> </a:t>
            </a:r>
            <a:r>
              <a:rPr lang="en-US" sz="2400" dirty="0" err="1"/>
              <a:t>syaraf</a:t>
            </a:r>
            <a:r>
              <a:rPr lang="en-US" sz="2400" dirty="0"/>
              <a:t> :</a:t>
            </a:r>
          </a:p>
          <a:p>
            <a:pPr lvl="1">
              <a:lnSpc>
                <a:spcPct val="90000"/>
              </a:lnSpc>
            </a:pPr>
            <a:r>
              <a:rPr lang="en-US" sz="2000" dirty="0" err="1"/>
              <a:t>Mempengaruhi</a:t>
            </a:r>
            <a:r>
              <a:rPr lang="en-US" sz="2000" dirty="0"/>
              <a:t> </a:t>
            </a:r>
            <a:r>
              <a:rPr lang="en-US" sz="2000" dirty="0" err="1"/>
              <a:t>keseimbangan</a:t>
            </a:r>
            <a:r>
              <a:rPr lang="en-US" sz="2000" dirty="0"/>
              <a:t> ion-ion K </a:t>
            </a:r>
            <a:r>
              <a:rPr lang="en-US" sz="2000" dirty="0" err="1"/>
              <a:t>dan</a:t>
            </a:r>
            <a:r>
              <a:rPr lang="en-US" sz="2000" dirty="0"/>
              <a:t> Na </a:t>
            </a:r>
            <a:r>
              <a:rPr lang="en-US" sz="2000" dirty="0" err="1"/>
              <a:t>dalam</a:t>
            </a:r>
            <a:r>
              <a:rPr lang="en-US" sz="2000" dirty="0"/>
              <a:t> neuron (</a:t>
            </a:r>
            <a:r>
              <a:rPr lang="en-US" sz="2000" dirty="0" err="1"/>
              <a:t>sel</a:t>
            </a:r>
            <a:r>
              <a:rPr lang="en-US" sz="2000" dirty="0"/>
              <a:t> </a:t>
            </a:r>
            <a:r>
              <a:rPr lang="en-US" sz="2000" dirty="0" err="1"/>
              <a:t>syaraf</a:t>
            </a:r>
            <a:r>
              <a:rPr lang="en-US" sz="2000" dirty="0"/>
              <a:t>)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merusak</a:t>
            </a:r>
            <a:r>
              <a:rPr lang="en-US" sz="2000" dirty="0"/>
              <a:t> </a:t>
            </a:r>
            <a:r>
              <a:rPr lang="en-US" sz="2000" dirty="0" err="1"/>
              <a:t>selubung</a:t>
            </a:r>
            <a:r>
              <a:rPr lang="en-US" sz="2000" dirty="0"/>
              <a:t> </a:t>
            </a:r>
            <a:r>
              <a:rPr lang="en-US" sz="2000" dirty="0" err="1"/>
              <a:t>syaraf</a:t>
            </a:r>
            <a:r>
              <a:rPr lang="en-US" sz="2000" dirty="0"/>
              <a:t> : DDT </a:t>
            </a:r>
            <a:r>
              <a:rPr lang="en-US" sz="2000" dirty="0" err="1"/>
              <a:t>dan</a:t>
            </a:r>
            <a:r>
              <a:rPr lang="en-US" sz="2000" dirty="0"/>
              <a:t> OK </a:t>
            </a:r>
            <a:r>
              <a:rPr lang="en-US" sz="2000" dirty="0" err="1"/>
              <a:t>lainnya</a:t>
            </a:r>
            <a:r>
              <a:rPr lang="en-US" sz="20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 dirty="0" err="1"/>
              <a:t>Menghambat</a:t>
            </a:r>
            <a:r>
              <a:rPr lang="en-US" sz="2000" dirty="0"/>
              <a:t> </a:t>
            </a:r>
            <a:r>
              <a:rPr lang="en-US" sz="2000" dirty="0" err="1"/>
              <a:t>bekerjanya</a:t>
            </a:r>
            <a:r>
              <a:rPr lang="en-US" sz="2000" dirty="0"/>
              <a:t> </a:t>
            </a:r>
            <a:r>
              <a:rPr lang="en-US" sz="2000" dirty="0" err="1"/>
              <a:t>ChE</a:t>
            </a:r>
            <a:r>
              <a:rPr lang="en-US" sz="2000" dirty="0"/>
              <a:t> (</a:t>
            </a:r>
            <a:r>
              <a:rPr lang="en-US" sz="2000" dirty="0" err="1"/>
              <a:t>ensim</a:t>
            </a:r>
            <a:r>
              <a:rPr lang="en-US" sz="2000" dirty="0"/>
              <a:t> </a:t>
            </a:r>
            <a:r>
              <a:rPr lang="en-US" sz="2000" dirty="0" err="1"/>
              <a:t>pengurai</a:t>
            </a:r>
            <a:r>
              <a:rPr lang="en-US" sz="2000" dirty="0"/>
              <a:t> </a:t>
            </a:r>
            <a:r>
              <a:rPr lang="en-US" sz="2000" i="1" dirty="0" err="1"/>
              <a:t>acethylcholine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i="1" dirty="0" err="1"/>
              <a:t>Choline</a:t>
            </a:r>
            <a:r>
              <a:rPr lang="en-US" sz="2000" i="1" dirty="0"/>
              <a:t> Esteras</a:t>
            </a:r>
            <a:r>
              <a:rPr lang="en-US" sz="2000" dirty="0"/>
              <a:t>e) : </a:t>
            </a:r>
            <a:r>
              <a:rPr lang="en-US" sz="2000" dirty="0" err="1"/>
              <a:t>semua</a:t>
            </a:r>
            <a:r>
              <a:rPr lang="en-US" sz="2000" dirty="0"/>
              <a:t> OF </a:t>
            </a:r>
            <a:r>
              <a:rPr lang="en-US" sz="2000" dirty="0" err="1"/>
              <a:t>dan</a:t>
            </a:r>
            <a:r>
              <a:rPr lang="en-US" sz="2000" dirty="0"/>
              <a:t> KB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 3. </a:t>
            </a:r>
            <a:r>
              <a:rPr lang="en-US" sz="2400" dirty="0" err="1"/>
              <a:t>Racun</a:t>
            </a:r>
            <a:r>
              <a:rPr lang="en-US" sz="2400" dirty="0"/>
              <a:t> lain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merusak</a:t>
            </a:r>
            <a:r>
              <a:rPr lang="en-US" sz="2400" dirty="0"/>
              <a:t> </a:t>
            </a:r>
            <a:r>
              <a:rPr lang="en-US" sz="2400" dirty="0" err="1"/>
              <a:t>mitokondria</a:t>
            </a:r>
            <a:r>
              <a:rPr lang="en-US" sz="2400" dirty="0"/>
              <a:t>, </a:t>
            </a:r>
            <a:r>
              <a:rPr lang="en-US" sz="2400" dirty="0" err="1"/>
              <a:t>sel</a:t>
            </a:r>
            <a:r>
              <a:rPr lang="en-US" sz="2400" dirty="0"/>
              <a:t> </a:t>
            </a:r>
            <a:r>
              <a:rPr lang="en-US" sz="2400" dirty="0" err="1"/>
              <a:t>darah</a:t>
            </a:r>
            <a:r>
              <a:rPr lang="en-US" sz="2400" dirty="0"/>
              <a:t> </a:t>
            </a:r>
            <a:r>
              <a:rPr lang="en-US" sz="2400" dirty="0" err="1"/>
              <a:t>dll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a unggu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</Template>
  <TotalTime>577</TotalTime>
  <Words>751</Words>
  <Application>Microsoft Office PowerPoint</Application>
  <PresentationFormat>On-screen Show (4:3)</PresentationFormat>
  <Paragraphs>119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esa unggul</vt:lpstr>
      <vt:lpstr>Pestisida dan Resistensi</vt:lpstr>
      <vt:lpstr>Pestisida </vt:lpstr>
      <vt:lpstr>Pestisida</vt:lpstr>
      <vt:lpstr>Penggolongan  pestisida menurut  jasad  sasaran</vt:lpstr>
      <vt:lpstr>Jenis Pestisida </vt:lpstr>
      <vt:lpstr>Jenis racun pestisida</vt:lpstr>
      <vt:lpstr>Pestisida Pengendalian Vektor</vt:lpstr>
      <vt:lpstr>Cara masuk insektisida ke dalam tubuh serangga</vt:lpstr>
      <vt:lpstr>Cara  kerja racun</vt:lpstr>
      <vt:lpstr>Waktu Paruh Insektisida yg relatif persisten dlm tanah</vt:lpstr>
      <vt:lpstr>Bahan Pengendalian Vektor</vt:lpstr>
      <vt:lpstr>Bahan Pengendalian Vektor</vt:lpstr>
      <vt:lpstr>Alat Pelindung Diri</vt:lpstr>
      <vt:lpstr>Resistensi Insektisida</vt:lpstr>
      <vt:lpstr>Resistensi Insektisida</vt:lpstr>
      <vt:lpstr>Proses Resistensi Insektisida</vt:lpstr>
      <vt:lpstr>Pengelolaan Resistensi (1)</vt:lpstr>
      <vt:lpstr>Pengelolaan Resistensi (2)</vt:lpstr>
      <vt:lpstr>Tugas</vt:lpstr>
      <vt:lpstr>Selesai 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Pengendalian Vektor</dc:title>
  <dc:creator>Zannendesu</dc:creator>
  <cp:lastModifiedBy>Zannendesu</cp:lastModifiedBy>
  <cp:revision>6</cp:revision>
  <dcterms:created xsi:type="dcterms:W3CDTF">2018-03-26T01:05:13Z</dcterms:created>
  <dcterms:modified xsi:type="dcterms:W3CDTF">2018-04-02T09:20:43Z</dcterms:modified>
</cp:coreProperties>
</file>