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0" r:id="rId8"/>
    <p:sldId id="270" r:id="rId9"/>
    <p:sldId id="262" r:id="rId10"/>
    <p:sldId id="265" r:id="rId11"/>
    <p:sldId id="263" r:id="rId12"/>
    <p:sldId id="271" r:id="rId13"/>
    <p:sldId id="266" r:id="rId14"/>
    <p:sldId id="264" r:id="rId15"/>
    <p:sldId id="267" r:id="rId16"/>
    <p:sldId id="268" r:id="rId17"/>
    <p:sldId id="272" r:id="rId18"/>
    <p:sldId id="274" r:id="rId19"/>
    <p:sldId id="273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5" r:id="rId28"/>
    <p:sldId id="283" r:id="rId29"/>
    <p:sldId id="282" r:id="rId30"/>
    <p:sldId id="284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CFB5-F5EA-46CD-9352-44F20D946FFA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F60A-58EE-4338-A860-C280CD40F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Alergi" TargetMode="External"/><Relationship Id="rId2" Type="http://schemas.openxmlformats.org/officeDocument/2006/relationships/hyperlink" Target="http://id.wikipedia.org/wiki/Asm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357563"/>
            <a:ext cx="6143636" cy="928694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Penyakit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ditularkan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oleh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serangga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96" y="4286256"/>
            <a:ext cx="6143636" cy="571504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6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497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Dermatophagoides</a:t>
            </a:r>
            <a:r>
              <a:rPr lang="en-US" b="1" i="1" dirty="0"/>
              <a:t> </a:t>
            </a:r>
            <a:r>
              <a:rPr lang="en-US" b="1" i="1" dirty="0" err="1"/>
              <a:t>pteronyssinus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pemicu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Asma"/>
              </a:rPr>
              <a:t>asma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 </a:t>
            </a:r>
            <a:r>
              <a:rPr lang="en-US" dirty="0" err="1" smtClean="0">
                <a:hlinkClick r:id="rId3" tooltip="Alergi"/>
              </a:rPr>
              <a:t>alergi</a:t>
            </a:r>
            <a:r>
              <a:rPr lang="en-US" dirty="0" smtClean="0"/>
              <a:t> 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enzim-enzim</a:t>
            </a:r>
            <a:r>
              <a:rPr lang="en-US" dirty="0" smtClean="0"/>
              <a:t> (</a:t>
            </a:r>
            <a:r>
              <a:rPr lang="en-US" dirty="0" err="1" smtClean="0"/>
              <a:t>terutama</a:t>
            </a:r>
            <a:r>
              <a:rPr lang="en-US" dirty="0" smtClean="0"/>
              <a:t> protease) yang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kotorannya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alergen</a:t>
            </a:r>
            <a:r>
              <a:rPr lang="en-US" dirty="0" smtClean="0"/>
              <a:t> </a:t>
            </a:r>
            <a:r>
              <a:rPr lang="en-US" dirty="0" err="1" smtClean="0"/>
              <a:t>hirup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pencetus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alergi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dermatitis </a:t>
            </a:r>
            <a:r>
              <a:rPr lang="en-US" dirty="0" err="1" smtClean="0"/>
              <a:t>atopik</a:t>
            </a:r>
            <a:r>
              <a:rPr lang="en-US" dirty="0" smtClean="0"/>
              <a:t>, </a:t>
            </a: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bronkial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rinitis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1314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887746"/>
            <a:ext cx="3641369" cy="298905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905000"/>
            <a:ext cx="3200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890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/>
              <a:t>Sarcoptes</a:t>
            </a:r>
            <a:r>
              <a:rPr lang="en-US" i="1" dirty="0"/>
              <a:t> </a:t>
            </a:r>
            <a:r>
              <a:rPr lang="en-US" i="1" dirty="0" err="1"/>
              <a:t>scabiei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tungau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famili</a:t>
            </a:r>
            <a:r>
              <a:rPr lang="en-US" dirty="0"/>
              <a:t> </a:t>
            </a:r>
            <a:r>
              <a:rPr lang="en-US" i="1" dirty="0" err="1"/>
              <a:t>Sarcoptidae</a:t>
            </a:r>
            <a:r>
              <a:rPr lang="en-US" dirty="0"/>
              <a:t>, </a:t>
            </a:r>
            <a:r>
              <a:rPr lang="en-US" dirty="0" err="1"/>
              <a:t>ordo</a:t>
            </a:r>
            <a:r>
              <a:rPr lang="en-US" dirty="0"/>
              <a:t> </a:t>
            </a:r>
            <a:r>
              <a:rPr lang="en-US" i="1" dirty="0" err="1"/>
              <a:t>Acari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i="1" dirty="0" err="1"/>
              <a:t>Arachnida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Badannya</a:t>
            </a:r>
            <a:r>
              <a:rPr lang="en-US" dirty="0" smtClean="0"/>
              <a:t> </a:t>
            </a:r>
            <a:r>
              <a:rPr lang="en-US" dirty="0" err="1"/>
              <a:t>transparan</a:t>
            </a:r>
            <a:r>
              <a:rPr lang="en-US" dirty="0"/>
              <a:t>, </a:t>
            </a:r>
            <a:r>
              <a:rPr lang="en-US" dirty="0" err="1"/>
              <a:t>berbentuk</a:t>
            </a:r>
            <a:r>
              <a:rPr lang="en-US" dirty="0"/>
              <a:t> oval, </a:t>
            </a:r>
            <a:r>
              <a:rPr lang="en-US" dirty="0" err="1"/>
              <a:t>pungggungnya</a:t>
            </a:r>
            <a:r>
              <a:rPr lang="en-US" dirty="0"/>
              <a:t> </a:t>
            </a:r>
            <a:r>
              <a:rPr lang="en-US" dirty="0" err="1"/>
              <a:t>cembung</a:t>
            </a:r>
            <a:r>
              <a:rPr lang="en-US" dirty="0"/>
              <a:t>, </a:t>
            </a:r>
            <a:r>
              <a:rPr lang="en-US" dirty="0" err="1"/>
              <a:t>perutnya</a:t>
            </a:r>
            <a:r>
              <a:rPr lang="en-US" dirty="0"/>
              <a:t> rata,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bermata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Ukurannya,yang</a:t>
            </a:r>
            <a:r>
              <a:rPr lang="en-US" dirty="0"/>
              <a:t> 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300-450 </a:t>
            </a:r>
            <a:r>
              <a:rPr lang="en-US" dirty="0" err="1"/>
              <a:t>mikron</a:t>
            </a:r>
            <a:r>
              <a:rPr lang="en-US" dirty="0"/>
              <a:t> x 250-350 </a:t>
            </a:r>
            <a:r>
              <a:rPr lang="en-US" dirty="0" err="1"/>
              <a:t>mikron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yang  </a:t>
            </a:r>
            <a:r>
              <a:rPr lang="en-US" dirty="0" err="1"/>
              <a:t>jantan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200-240 </a:t>
            </a:r>
            <a:r>
              <a:rPr lang="en-US" dirty="0" err="1"/>
              <a:t>mikron</a:t>
            </a:r>
            <a:r>
              <a:rPr lang="en-US" dirty="0"/>
              <a:t> x 150-200 </a:t>
            </a:r>
            <a:r>
              <a:rPr lang="en-US" dirty="0" err="1"/>
              <a:t>mikron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/>
              <a:t> 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tungau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4 </a:t>
            </a:r>
            <a:r>
              <a:rPr lang="en-US" dirty="0" err="1"/>
              <a:t>pasang</a:t>
            </a:r>
            <a:r>
              <a:rPr lang="en-US" dirty="0"/>
              <a:t> kaki, 2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kaki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2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kaki </a:t>
            </a:r>
            <a:r>
              <a:rPr lang="en-US" dirty="0" err="1"/>
              <a:t>belakang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9363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/>
              <a:t>kaki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penghisap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kuku. </a:t>
            </a:r>
            <a:endParaRPr lang="en-US" dirty="0" smtClean="0"/>
          </a:p>
          <a:p>
            <a:r>
              <a:rPr lang="en-US" dirty="0" smtClean="0"/>
              <a:t>Kaki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bulu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kaki ke-4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jantan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penghisap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dorsal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yang </a:t>
            </a:r>
            <a:r>
              <a:rPr lang="en-US" dirty="0" err="1"/>
              <a:t>berjalan</a:t>
            </a:r>
            <a:r>
              <a:rPr lang="en-US" dirty="0"/>
              <a:t> transversal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duri</a:t>
            </a:r>
            <a:r>
              <a:rPr lang="en-US" dirty="0"/>
              <a:t>, </a:t>
            </a:r>
            <a:r>
              <a:rPr lang="en-US" dirty="0" err="1"/>
              <a:t>sisik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bulu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mulutnya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selisera</a:t>
            </a:r>
            <a:r>
              <a:rPr lang="en-US" dirty="0"/>
              <a:t> yang </a:t>
            </a:r>
            <a:r>
              <a:rPr lang="en-US" dirty="0" err="1"/>
              <a:t>bergigi</a:t>
            </a:r>
            <a:r>
              <a:rPr lang="en-US" dirty="0"/>
              <a:t>, </a:t>
            </a:r>
            <a:r>
              <a:rPr lang="en-US" dirty="0" err="1"/>
              <a:t>pdipalpi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kerucut</a:t>
            </a:r>
            <a:r>
              <a:rPr lang="en-US" dirty="0"/>
              <a:t> yang </a:t>
            </a:r>
            <a:r>
              <a:rPr lang="en-US" dirty="0" err="1"/>
              <a:t>bersegmen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palp </a:t>
            </a:r>
            <a:r>
              <a:rPr lang="en-US" dirty="0" err="1"/>
              <a:t>bibir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hipostoma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7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terowongan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lekukan</a:t>
            </a:r>
            <a:r>
              <a:rPr lang="en-US" dirty="0"/>
              <a:t> </a:t>
            </a:r>
            <a:r>
              <a:rPr lang="en-US" dirty="0" err="1"/>
              <a:t>lutut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sela</a:t>
            </a:r>
            <a:r>
              <a:rPr lang="en-US" dirty="0"/>
              <a:t> – </a:t>
            </a:r>
            <a:r>
              <a:rPr lang="en-US" dirty="0" err="1"/>
              <a:t>sela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pergelangan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puting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penis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kantung</a:t>
            </a:r>
            <a:r>
              <a:rPr lang="en-US" dirty="0"/>
              <a:t> </a:t>
            </a:r>
            <a:r>
              <a:rPr lang="en-US" dirty="0" err="1"/>
              <a:t>zakar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laki</a:t>
            </a:r>
            <a:r>
              <a:rPr lang="en-US" dirty="0"/>
              <a:t> – </a:t>
            </a:r>
            <a:r>
              <a:rPr lang="en-US" dirty="0" err="1"/>
              <a:t>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pantat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764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scabies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distribusinya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penjuru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prevalensi</a:t>
            </a:r>
            <a:r>
              <a:rPr lang="en-US" dirty="0"/>
              <a:t> </a:t>
            </a:r>
            <a:r>
              <a:rPr lang="en-US" dirty="0" err="1"/>
              <a:t>skabies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6% - 27%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70124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 </a:t>
            </a:r>
            <a:r>
              <a:rPr lang="en-US" dirty="0"/>
              <a:t>Indonesia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di </a:t>
            </a:r>
            <a:r>
              <a:rPr lang="en-US" dirty="0" err="1"/>
              <a:t>kampung</a:t>
            </a:r>
            <a:r>
              <a:rPr lang="en-US" dirty="0"/>
              <a:t> – </a:t>
            </a:r>
            <a:r>
              <a:rPr lang="en-US" dirty="0" err="1"/>
              <a:t>kampung</a:t>
            </a:r>
            <a:r>
              <a:rPr lang="en-US" dirty="0"/>
              <a:t> yang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penduduknya</a:t>
            </a:r>
            <a:r>
              <a:rPr lang="en-US" dirty="0"/>
              <a:t>,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, </a:t>
            </a:r>
            <a:r>
              <a:rPr lang="en-US" dirty="0" err="1"/>
              <a:t>asrama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panti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 </a:t>
            </a:r>
            <a:r>
              <a:rPr lang="en-US" dirty="0" err="1"/>
              <a:t>kebersihannya</a:t>
            </a:r>
            <a:r>
              <a:rPr lang="en-US" dirty="0"/>
              <a:t>.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tetangga</a:t>
            </a:r>
            <a:r>
              <a:rPr lang="en-US" dirty="0"/>
              <a:t> yang </a:t>
            </a:r>
            <a:r>
              <a:rPr lang="en-US" dirty="0" err="1"/>
              <a:t>berdekatan</a:t>
            </a:r>
            <a:r>
              <a:rPr lang="en-US" dirty="0"/>
              <a:t>. </a:t>
            </a:r>
            <a:r>
              <a:rPr lang="en-US" dirty="0" err="1"/>
              <a:t>Infestasi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demografis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ekologisnya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4554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Betina</a:t>
            </a:r>
            <a:r>
              <a:rPr lang="en-US" sz="2000" dirty="0"/>
              <a:t> </a:t>
            </a:r>
            <a:r>
              <a:rPr lang="en-US" sz="2000" dirty="0" err="1"/>
              <a:t>bertelur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interval 2-3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menembus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 smtClean="0"/>
              <a:t>Telur</a:t>
            </a:r>
            <a:r>
              <a:rPr lang="en-US" sz="2000" dirty="0" smtClean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oval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0,1-0,15 </a:t>
            </a:r>
            <a:r>
              <a:rPr lang="en-US" sz="2000" dirty="0" smtClean="0"/>
              <a:t>mm</a:t>
            </a:r>
          </a:p>
          <a:p>
            <a:pPr lvl="1"/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/>
              <a:t>inkubasi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3-8 </a:t>
            </a:r>
            <a:r>
              <a:rPr lang="en-US" sz="2000" dirty="0" err="1"/>
              <a:t>hari</a:t>
            </a:r>
            <a:r>
              <a:rPr lang="en-US" sz="2000" dirty="0"/>
              <a:t>.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telur</a:t>
            </a:r>
            <a:r>
              <a:rPr lang="en-US" sz="2000" dirty="0"/>
              <a:t> </a:t>
            </a:r>
            <a:r>
              <a:rPr lang="en-US" sz="2000" dirty="0" err="1"/>
              <a:t>menetas</a:t>
            </a:r>
            <a:r>
              <a:rPr lang="en-US" sz="2000" dirty="0"/>
              <a:t>, </a:t>
            </a:r>
            <a:r>
              <a:rPr lang="en-US" sz="2000" dirty="0" err="1"/>
              <a:t>terbentuk</a:t>
            </a:r>
            <a:r>
              <a:rPr lang="en-US" sz="2000" dirty="0"/>
              <a:t> larva yang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bermigrasi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stratum </a:t>
            </a:r>
            <a:r>
              <a:rPr lang="en-US" sz="2000" dirty="0" err="1"/>
              <a:t>korneum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lubang</a:t>
            </a:r>
            <a:r>
              <a:rPr lang="en-US" sz="2000" dirty="0"/>
              <a:t> </a:t>
            </a:r>
            <a:r>
              <a:rPr lang="en-US" sz="2000" i="1" dirty="0"/>
              <a:t>molting pouches</a:t>
            </a:r>
            <a:r>
              <a:rPr lang="en-US" sz="2000" dirty="0"/>
              <a:t>. Stadium larva </a:t>
            </a:r>
            <a:r>
              <a:rPr lang="en-US" sz="2000" dirty="0" err="1"/>
              <a:t>memiliki</a:t>
            </a:r>
            <a:r>
              <a:rPr lang="en-US" sz="2000" dirty="0"/>
              <a:t> 3 </a:t>
            </a:r>
            <a:r>
              <a:rPr lang="en-US" sz="2000" dirty="0" err="1"/>
              <a:t>pasang</a:t>
            </a:r>
            <a:r>
              <a:rPr lang="en-US" sz="2000" dirty="0"/>
              <a:t> kaki.</a:t>
            </a:r>
          </a:p>
          <a:p>
            <a:r>
              <a:rPr lang="en-US" sz="2000" dirty="0" smtClean="0"/>
              <a:t>Stadium </a:t>
            </a:r>
            <a:r>
              <a:rPr lang="en-US" sz="2000" dirty="0"/>
              <a:t>larva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2-3 </a:t>
            </a:r>
            <a:r>
              <a:rPr lang="en-US" sz="2000" dirty="0" err="1"/>
              <a:t>hari</a:t>
            </a:r>
            <a:r>
              <a:rPr lang="en-US" sz="2000" dirty="0"/>
              <a:t>. </a:t>
            </a:r>
            <a:r>
              <a:rPr lang="en-US" sz="2000" dirty="0" err="1"/>
              <a:t>Setelah</a:t>
            </a:r>
            <a:r>
              <a:rPr lang="en-US" sz="2000" dirty="0"/>
              <a:t> stadium larva </a:t>
            </a:r>
            <a:r>
              <a:rPr lang="en-US" sz="2000" dirty="0" err="1"/>
              <a:t>berakhir</a:t>
            </a:r>
            <a:r>
              <a:rPr lang="en-US" sz="2000" dirty="0"/>
              <a:t>, </a:t>
            </a:r>
            <a:r>
              <a:rPr lang="en-US" sz="2000" dirty="0" err="1"/>
              <a:t>terbentuklah</a:t>
            </a:r>
            <a:r>
              <a:rPr lang="en-US" sz="2000" dirty="0"/>
              <a:t> </a:t>
            </a:r>
            <a:r>
              <a:rPr lang="en-US" sz="2000" dirty="0" err="1"/>
              <a:t>nimfa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4 </a:t>
            </a:r>
            <a:r>
              <a:rPr lang="en-US" sz="2000" dirty="0" err="1"/>
              <a:t>pasang</a:t>
            </a:r>
            <a:r>
              <a:rPr lang="en-US" sz="2000" dirty="0"/>
              <a:t> kaki.</a:t>
            </a:r>
          </a:p>
          <a:p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nimfa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dewasa</a:t>
            </a:r>
            <a:r>
              <a:rPr lang="en-US" sz="2000" b="1" dirty="0"/>
              <a:t>.</a:t>
            </a: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Larva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nimfa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ditemukan</a:t>
            </a:r>
            <a:r>
              <a:rPr lang="en-US" sz="2000" dirty="0"/>
              <a:t> di </a:t>
            </a:r>
            <a:r>
              <a:rPr lang="en-US" sz="2000" i="1" dirty="0"/>
              <a:t>molting pouches</a:t>
            </a:r>
            <a:r>
              <a:rPr lang="en-US" sz="2000" dirty="0"/>
              <a:t> </a:t>
            </a:r>
            <a:r>
              <a:rPr lang="en-US" sz="2000" dirty="0" err="1"/>
              <a:t>atau</a:t>
            </a:r>
            <a:r>
              <a:rPr lang="en-US" sz="2000" dirty="0"/>
              <a:t> di </a:t>
            </a:r>
            <a:r>
              <a:rPr lang="en-US" sz="2000" dirty="0" err="1"/>
              <a:t>folikel</a:t>
            </a:r>
            <a:r>
              <a:rPr lang="en-US" sz="2000" dirty="0"/>
              <a:t> </a:t>
            </a:r>
            <a:r>
              <a:rPr lang="en-US" sz="2000" dirty="0" err="1"/>
              <a:t>rambut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bentuknya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tungau</a:t>
            </a:r>
            <a:r>
              <a:rPr lang="en-US" sz="2000" dirty="0"/>
              <a:t> </a:t>
            </a:r>
            <a:r>
              <a:rPr lang="en-US" sz="2000" dirty="0" err="1"/>
              <a:t>dewasa</a:t>
            </a:r>
            <a:r>
              <a:rPr lang="en-US" sz="2000" dirty="0"/>
              <a:t> </a:t>
            </a:r>
            <a:r>
              <a:rPr lang="en-US" sz="2000" dirty="0" err="1"/>
              <a:t>tapi</a:t>
            </a:r>
            <a:r>
              <a:rPr lang="en-US" sz="2000" dirty="0"/>
              <a:t>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. </a:t>
            </a:r>
            <a:r>
              <a:rPr lang="en-US" sz="2000" dirty="0" err="1"/>
              <a:t>Perkawinanterjadi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tungau</a:t>
            </a:r>
            <a:r>
              <a:rPr lang="en-US" sz="2000" dirty="0"/>
              <a:t> </a:t>
            </a:r>
            <a:r>
              <a:rPr lang="en-US" sz="2000" dirty="0" err="1"/>
              <a:t>jantan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tungau</a:t>
            </a:r>
            <a:r>
              <a:rPr lang="en-US" sz="2000" dirty="0"/>
              <a:t> </a:t>
            </a:r>
            <a:r>
              <a:rPr lang="en-US" sz="2000" dirty="0" err="1"/>
              <a:t>betina</a:t>
            </a:r>
            <a:r>
              <a:rPr lang="en-US" sz="2000" dirty="0"/>
              <a:t> </a:t>
            </a:r>
            <a:r>
              <a:rPr lang="en-US" sz="2000" dirty="0" err="1"/>
              <a:t>dewasa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47115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 </a:t>
            </a:r>
            <a:r>
              <a:rPr lang="en-US" i="1" dirty="0"/>
              <a:t>molting pouches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telurnya</a:t>
            </a:r>
            <a:r>
              <a:rPr lang="en-US" dirty="0"/>
              <a:t>. </a:t>
            </a:r>
            <a:r>
              <a:rPr lang="en-US" dirty="0" err="1"/>
              <a:t>Tungau</a:t>
            </a:r>
            <a:r>
              <a:rPr lang="en-US" dirty="0"/>
              <a:t>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mempenetrasi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2 </a:t>
            </a:r>
            <a:r>
              <a:rPr lang="en-US" dirty="0" err="1"/>
              <a:t>bulan</a:t>
            </a:r>
            <a:r>
              <a:rPr lang="en-US" dirty="0"/>
              <a:t> di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.</a:t>
            </a:r>
          </a:p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famili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metamarfose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larva, </a:t>
            </a:r>
            <a:r>
              <a:rPr lang="en-US" dirty="0" err="1" smtClean="0"/>
              <a:t>nimfa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imago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kaki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Tubuhnya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kapitulum</a:t>
            </a:r>
            <a:r>
              <a:rPr lang="en-US" dirty="0" smtClean="0"/>
              <a:t>, thorax, </a:t>
            </a:r>
            <a:r>
              <a:rPr lang="en-US" dirty="0" err="1" smtClean="0"/>
              <a:t>dan</a:t>
            </a:r>
            <a:r>
              <a:rPr lang="en-US" dirty="0" smtClean="0"/>
              <a:t> abdomen yang </a:t>
            </a:r>
            <a:r>
              <a:rPr lang="en-US" dirty="0" err="1" smtClean="0"/>
              <a:t>pembagiannya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–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3048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Sarcoptes</a:t>
            </a:r>
            <a:r>
              <a:rPr lang="en-US" b="1" i="1" dirty="0"/>
              <a:t> </a:t>
            </a:r>
            <a:r>
              <a:rPr lang="en-US" b="1" i="1" dirty="0" err="1"/>
              <a:t>scabei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Tungai</a:t>
            </a:r>
            <a:r>
              <a:rPr lang="en-US" dirty="0" smtClean="0"/>
              <a:t> </a:t>
            </a:r>
            <a:r>
              <a:rPr lang="en-US" dirty="0"/>
              <a:t>scabies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liang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40 – 50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liang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Larva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nimfa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liang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.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 – 3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skabies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–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1842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Tungau</a:t>
            </a:r>
            <a:r>
              <a:rPr lang="en-US" b="1" dirty="0" smtClean="0"/>
              <a:t> (Mites)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Kingdom :  </a:t>
            </a:r>
            <a:r>
              <a:rPr lang="en-US" dirty="0" err="1"/>
              <a:t>Animalia</a:t>
            </a:r>
            <a:endParaRPr lang="en-US" dirty="0"/>
          </a:p>
          <a:p>
            <a:r>
              <a:rPr lang="en-US" dirty="0"/>
              <a:t>Phylum     :  </a:t>
            </a:r>
            <a:r>
              <a:rPr lang="en-US" dirty="0" err="1"/>
              <a:t>Arthropoda</a:t>
            </a:r>
            <a:endParaRPr lang="en-US" dirty="0"/>
          </a:p>
          <a:p>
            <a:r>
              <a:rPr lang="en-US" dirty="0" err="1"/>
              <a:t>Kelas</a:t>
            </a:r>
            <a:r>
              <a:rPr lang="en-US" dirty="0"/>
              <a:t>        :  </a:t>
            </a:r>
            <a:r>
              <a:rPr lang="en-US" dirty="0" err="1"/>
              <a:t>Arachanida</a:t>
            </a:r>
            <a:endParaRPr lang="en-US" dirty="0"/>
          </a:p>
          <a:p>
            <a:r>
              <a:rPr lang="en-US" dirty="0" err="1"/>
              <a:t>Ordo</a:t>
            </a:r>
            <a:r>
              <a:rPr lang="en-US" dirty="0"/>
              <a:t>         :  </a:t>
            </a:r>
            <a:r>
              <a:rPr lang="en-US" dirty="0" err="1"/>
              <a:t>Acarinida</a:t>
            </a:r>
            <a:endParaRPr lang="en-US" dirty="0"/>
          </a:p>
          <a:p>
            <a:r>
              <a:rPr lang="en-US" dirty="0" err="1"/>
              <a:t>Famili</a:t>
            </a:r>
            <a:r>
              <a:rPr lang="en-US" dirty="0"/>
              <a:t>       :  </a:t>
            </a:r>
            <a:r>
              <a:rPr lang="en-US" dirty="0" err="1"/>
              <a:t>Demodicidae</a:t>
            </a:r>
            <a:r>
              <a:rPr lang="en-US" dirty="0"/>
              <a:t>, </a:t>
            </a:r>
            <a:r>
              <a:rPr lang="en-US" dirty="0" err="1"/>
              <a:t>Psorergatidae</a:t>
            </a:r>
            <a:r>
              <a:rPr lang="en-US" dirty="0"/>
              <a:t>, </a:t>
            </a:r>
            <a:r>
              <a:rPr lang="en-US" dirty="0" err="1"/>
              <a:t>Tydeidae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  <a:p>
            <a:r>
              <a:rPr lang="en-US" dirty="0"/>
              <a:t>Genus       :  </a:t>
            </a:r>
            <a:r>
              <a:rPr lang="en-US" dirty="0" err="1"/>
              <a:t>Demodex</a:t>
            </a:r>
            <a:r>
              <a:rPr lang="en-US" dirty="0"/>
              <a:t>, </a:t>
            </a:r>
            <a:r>
              <a:rPr lang="en-US" dirty="0" err="1"/>
              <a:t>Psorergates</a:t>
            </a:r>
            <a:r>
              <a:rPr lang="en-US" dirty="0"/>
              <a:t>, </a:t>
            </a:r>
            <a:r>
              <a:rPr lang="en-US" dirty="0" err="1"/>
              <a:t>Tydeus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  <a:p>
            <a:r>
              <a:rPr lang="en-US" dirty="0" err="1"/>
              <a:t>Spesies</a:t>
            </a:r>
            <a:r>
              <a:rPr lang="en-US" dirty="0"/>
              <a:t>     :  </a:t>
            </a:r>
            <a:r>
              <a:rPr lang="en-US" dirty="0" err="1"/>
              <a:t>Demodexbrevis</a:t>
            </a:r>
            <a:r>
              <a:rPr lang="en-US" dirty="0"/>
              <a:t>, </a:t>
            </a:r>
            <a:r>
              <a:rPr lang="en-US" dirty="0" err="1"/>
              <a:t>Psorergatesovis</a:t>
            </a:r>
            <a:r>
              <a:rPr lang="en-US" dirty="0"/>
              <a:t>, </a:t>
            </a:r>
            <a:r>
              <a:rPr lang="en-US" dirty="0" err="1"/>
              <a:t>Tydeusmolestus</a:t>
            </a:r>
            <a:r>
              <a:rPr lang="en-US" dirty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554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Kutu</a:t>
            </a:r>
            <a:r>
              <a:rPr lang="en-US" b="1" dirty="0" smtClean="0"/>
              <a:t> (</a:t>
            </a:r>
            <a:r>
              <a:rPr lang="en-US" b="1" dirty="0" err="1"/>
              <a:t>Pediculus</a:t>
            </a:r>
            <a:r>
              <a:rPr lang="en-US" b="1" dirty="0"/>
              <a:t> </a:t>
            </a:r>
            <a:r>
              <a:rPr lang="en-US" b="1" dirty="0" err="1"/>
              <a:t>humanus</a:t>
            </a:r>
            <a:r>
              <a:rPr lang="en-US" b="1" dirty="0"/>
              <a:t> </a:t>
            </a:r>
            <a:r>
              <a:rPr lang="en-US" b="1" dirty="0" err="1"/>
              <a:t>capitis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4672" y="1981200"/>
            <a:ext cx="5172868" cy="3733800"/>
          </a:xfrm>
        </p:spPr>
      </p:pic>
    </p:spTree>
    <p:extLst>
      <p:ext uri="{BB962C8B-B14F-4D97-AF65-F5344CB8AC3E}">
        <p14:creationId xmlns:p14="http://schemas.microsoft.com/office/powerpoint/2010/main" xmlns="" val="1866286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Kutu</a:t>
            </a:r>
            <a:r>
              <a:rPr lang="en-US" b="1" dirty="0" smtClean="0"/>
              <a:t> (</a:t>
            </a:r>
            <a:r>
              <a:rPr lang="en-US" b="1" dirty="0" err="1"/>
              <a:t>Pediculus</a:t>
            </a:r>
            <a:r>
              <a:rPr lang="en-US" b="1" dirty="0"/>
              <a:t> </a:t>
            </a:r>
            <a:r>
              <a:rPr lang="en-US" b="1" dirty="0" err="1"/>
              <a:t>humanus</a:t>
            </a:r>
            <a:r>
              <a:rPr lang="en-US" b="1" dirty="0"/>
              <a:t> </a:t>
            </a:r>
            <a:r>
              <a:rPr lang="en-US" b="1" dirty="0" err="1"/>
              <a:t>capitis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Kutu rambut dewasa berbentuk pipih dan memanjang, berwarna putih abu-abu, kepala ovoid bersudut, abdomen terdiri dari 9 ruas, Thorax dari khitir seomennya bersatu. </a:t>
            </a:r>
            <a:endParaRPr lang="en-US" dirty="0" smtClean="0"/>
          </a:p>
          <a:p>
            <a:r>
              <a:rPr lang="id-ID" dirty="0" smtClean="0"/>
              <a:t>Pada </a:t>
            </a:r>
            <a:r>
              <a:rPr lang="id-ID" dirty="0"/>
              <a:t>kepala tampak sepasang mata sederhana disebelah lateral, sepasang antenna pendek yang terdiri atas 5 ruas dan proboscis, alat penusuk yang dapat memanjang.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09105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Kutu</a:t>
            </a:r>
            <a:r>
              <a:rPr lang="en-US" b="1" dirty="0" smtClean="0"/>
              <a:t> (</a:t>
            </a:r>
            <a:r>
              <a:rPr lang="en-US" b="1" dirty="0" err="1"/>
              <a:t>Pediculus</a:t>
            </a:r>
            <a:r>
              <a:rPr lang="en-US" b="1" dirty="0"/>
              <a:t> </a:t>
            </a:r>
            <a:r>
              <a:rPr lang="en-US" b="1" dirty="0" err="1"/>
              <a:t>humanus</a:t>
            </a:r>
            <a:r>
              <a:rPr lang="en-US" b="1" dirty="0"/>
              <a:t> </a:t>
            </a:r>
            <a:r>
              <a:rPr lang="en-US" b="1" dirty="0" err="1"/>
              <a:t>capitis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Tiap </a:t>
            </a:r>
            <a:r>
              <a:rPr lang="id-ID" dirty="0"/>
              <a:t>ruas thorax yang telah bersatu mempunyai sepasang kaki kuat yang terdiri dari 5 ruas dan berakhir sebagai satu sapit menyerupai kait yang berhadapan dengan tonjolan tibia untuk berpegangan erat pada rambut. (Rikasetiyo, 2007).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571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Kutu</a:t>
            </a:r>
            <a:r>
              <a:rPr lang="en-US" b="1" dirty="0" smtClean="0"/>
              <a:t> (</a:t>
            </a:r>
            <a:r>
              <a:rPr lang="en-US" b="1" dirty="0" err="1"/>
              <a:t>Pediculus</a:t>
            </a:r>
            <a:r>
              <a:rPr lang="en-US" b="1" dirty="0"/>
              <a:t> </a:t>
            </a:r>
            <a:r>
              <a:rPr lang="en-US" b="1" dirty="0" err="1"/>
              <a:t>humanus</a:t>
            </a:r>
            <a:r>
              <a:rPr lang="en-US" b="1" dirty="0"/>
              <a:t> </a:t>
            </a:r>
            <a:r>
              <a:rPr lang="en-US" b="1" dirty="0" err="1"/>
              <a:t>capitis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981200"/>
            <a:ext cx="2495550" cy="3105150"/>
          </a:xfrm>
        </p:spPr>
      </p:pic>
      <p:sp>
        <p:nvSpPr>
          <p:cNvPr id="5" name="TextBox 4"/>
          <p:cNvSpPr txBox="1"/>
          <p:nvPr/>
        </p:nvSpPr>
        <p:spPr>
          <a:xfrm>
            <a:off x="4648200" y="1828800"/>
            <a:ext cx="358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Keterangan Gambar</a:t>
            </a:r>
          </a:p>
          <a:p>
            <a:r>
              <a:rPr lang="id-ID" dirty="0"/>
              <a:t>a. antena</a:t>
            </a:r>
          </a:p>
          <a:p>
            <a:r>
              <a:rPr lang="id-ID" dirty="0"/>
              <a:t>b. kuku tarsus</a:t>
            </a:r>
          </a:p>
          <a:p>
            <a:r>
              <a:rPr lang="id-ID" dirty="0"/>
              <a:t>c. mata</a:t>
            </a:r>
          </a:p>
          <a:p>
            <a:r>
              <a:rPr lang="id-ID" dirty="0"/>
              <a:t>d. ferns</a:t>
            </a:r>
          </a:p>
          <a:p>
            <a:r>
              <a:rPr lang="id-ID" dirty="0"/>
              <a:t>e. tibia </a:t>
            </a:r>
          </a:p>
          <a:p>
            <a:r>
              <a:rPr lang="id-ID" dirty="0"/>
              <a:t>f. torax</a:t>
            </a:r>
          </a:p>
          <a:p>
            <a:r>
              <a:rPr lang="id-ID" dirty="0"/>
              <a:t>g. spirakle</a:t>
            </a:r>
          </a:p>
          <a:p>
            <a:r>
              <a:rPr lang="id-ID" dirty="0"/>
              <a:t>h. segmen abdomen</a:t>
            </a:r>
          </a:p>
          <a:p>
            <a:r>
              <a:rPr lang="id-ID" dirty="0"/>
              <a:t>i. lempeng pleural dengan spirakle </a:t>
            </a:r>
            <a:r>
              <a:rPr lang="id-ID" dirty="0" smtClean="0"/>
              <a:t>abdomen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4864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Badan pipih dorsoventral, tidak ada sayap, kepala berbentuk segitiga, segmen toraks toraks menyatu dan abdomen bersegmen </a:t>
            </a:r>
            <a:endParaRPr lang="en-US" dirty="0" smtClean="0"/>
          </a:p>
          <a:p>
            <a:pPr algn="ctr"/>
            <a:r>
              <a:rPr lang="id-ID" dirty="0" smtClean="0"/>
              <a:t>(</a:t>
            </a:r>
            <a:r>
              <a:rPr lang="id-ID" dirty="0"/>
              <a:t>Prianto, dkk., 2004).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2615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Kutu</a:t>
            </a:r>
            <a:r>
              <a:rPr lang="en-US" b="1" dirty="0" smtClean="0"/>
              <a:t> (</a:t>
            </a:r>
            <a:r>
              <a:rPr lang="en-US" b="1" dirty="0" err="1"/>
              <a:t>Pediculus</a:t>
            </a:r>
            <a:r>
              <a:rPr lang="en-US" b="1" dirty="0"/>
              <a:t> </a:t>
            </a:r>
            <a:r>
              <a:rPr lang="en-US" b="1" dirty="0" err="1"/>
              <a:t>humanus</a:t>
            </a:r>
            <a:r>
              <a:rPr lang="en-US" b="1" dirty="0"/>
              <a:t> </a:t>
            </a:r>
            <a:r>
              <a:rPr lang="en-US" b="1" dirty="0" err="1"/>
              <a:t>capitis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Kutu rambut jantan berukuran 2 mm, alat kelamin berbentuk seperti huruf “V”. </a:t>
            </a:r>
            <a:endParaRPr lang="en-US" dirty="0" smtClean="0"/>
          </a:p>
          <a:p>
            <a:r>
              <a:rPr lang="id-ID" dirty="0" smtClean="0"/>
              <a:t>Sedangkan </a:t>
            </a:r>
            <a:r>
              <a:rPr lang="id-ID" dirty="0"/>
              <a:t>kutu rambut betina berukuran 3mm, alat kelamin berbentuk seperti huruf “V” terbalik.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93236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Kutu</a:t>
            </a:r>
            <a:r>
              <a:rPr lang="en-US" b="1" dirty="0" smtClean="0"/>
              <a:t> (</a:t>
            </a:r>
            <a:r>
              <a:rPr lang="en-US" b="1" dirty="0" err="1"/>
              <a:t>Pediculus</a:t>
            </a:r>
            <a:r>
              <a:rPr lang="en-US" b="1" dirty="0"/>
              <a:t> </a:t>
            </a:r>
            <a:r>
              <a:rPr lang="en-US" b="1" dirty="0" err="1"/>
              <a:t>humanus</a:t>
            </a:r>
            <a:r>
              <a:rPr lang="en-US" b="1" dirty="0"/>
              <a:t> </a:t>
            </a:r>
            <a:r>
              <a:rPr lang="en-US" b="1" dirty="0" err="1"/>
              <a:t>capitis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Pada </a:t>
            </a:r>
            <a:r>
              <a:rPr lang="id-ID" dirty="0"/>
              <a:t>ruas abdomen terahir mempunyai lubang kelamin di tengah bagian dorsal dan 2 tonjolan genital di bagian lateral yang memegang rambut selama melekatkan telur. </a:t>
            </a:r>
            <a:endParaRPr lang="en-US" dirty="0" smtClean="0"/>
          </a:p>
          <a:p>
            <a:r>
              <a:rPr lang="id-ID" dirty="0" smtClean="0"/>
              <a:t>Jumlah </a:t>
            </a:r>
            <a:r>
              <a:rPr lang="id-ID" dirty="0"/>
              <a:t>telur yang diletakkan selama hidupnya diperkirakan 140 butir (Brown, H.W dalam Rikasetiyo, 2007</a:t>
            </a:r>
            <a:r>
              <a:rPr lang="id-ID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82768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Pinjal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2628900"/>
            <a:ext cx="2667000" cy="1600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514600"/>
            <a:ext cx="4029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20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Pinjal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Pinjal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loncat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fleas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loncat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anjing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loncat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anjing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Pinjal</a:t>
            </a:r>
            <a:r>
              <a:rPr lang="en-US" dirty="0" smtClean="0"/>
              <a:t>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1,5-3,3 mm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cokelat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Pinjal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serangga</a:t>
            </a:r>
            <a:r>
              <a:rPr lang="en-US" dirty="0"/>
              <a:t> </a:t>
            </a:r>
            <a:r>
              <a:rPr lang="en-US" dirty="0" err="1"/>
              <a:t>bersayap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menghisap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host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906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Pinjal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Kaki </a:t>
            </a:r>
            <a:r>
              <a:rPr lang="en-US" dirty="0" err="1"/>
              <a:t>pinjal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sepasang</a:t>
            </a:r>
            <a:r>
              <a:rPr lang="en-US" dirty="0"/>
              <a:t> kaki </a:t>
            </a:r>
            <a:r>
              <a:rPr lang="en-US" dirty="0" err="1"/>
              <a:t>belakangnya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melompat</a:t>
            </a:r>
            <a:r>
              <a:rPr lang="en-US" dirty="0"/>
              <a:t> (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7 inch (18 cm); horizontal 13 inch (33 cm)). </a:t>
            </a:r>
            <a:endParaRPr lang="en-US" dirty="0" smtClean="0"/>
          </a:p>
          <a:p>
            <a:r>
              <a:rPr lang="en-US" dirty="0" err="1" smtClean="0"/>
              <a:t>Pinjal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pelompat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kelompoknya</a:t>
            </a:r>
            <a:r>
              <a:rPr lang="en-US" dirty="0"/>
              <a:t>.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pinjal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lateral </a:t>
            </a:r>
            <a:r>
              <a:rPr lang="en-US" dirty="0" err="1"/>
              <a:t>dikompresi</a:t>
            </a:r>
            <a:r>
              <a:rPr lang="en-US" dirty="0"/>
              <a:t> yang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rambut-rambut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bulu</a:t>
            </a:r>
            <a:r>
              <a:rPr lang="en-US" dirty="0"/>
              <a:t> di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inang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/>
              <a:t>tubuhnya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ditutupi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bulu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duri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bulu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hostnya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82526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Pinjal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Seekor</a:t>
            </a:r>
            <a:r>
              <a:rPr lang="en-US" dirty="0" smtClean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bertelur</a:t>
            </a:r>
            <a:r>
              <a:rPr lang="en-US" dirty="0"/>
              <a:t> 50 </a:t>
            </a:r>
            <a:r>
              <a:rPr lang="en-US" dirty="0" err="1"/>
              <a:t>telur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/>
              <a:t> di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peliharaan</a:t>
            </a:r>
            <a:r>
              <a:rPr lang="en-US" dirty="0"/>
              <a:t>. </a:t>
            </a:r>
            <a:r>
              <a:rPr lang="en-US" dirty="0" err="1"/>
              <a:t>Telurnya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lengket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lima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Seekor</a:t>
            </a:r>
            <a:r>
              <a:rPr lang="en-US" dirty="0"/>
              <a:t>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bertelur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1.500 </a:t>
            </a:r>
            <a:r>
              <a:rPr lang="en-US" dirty="0" err="1"/>
              <a:t>telur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Tahap</a:t>
            </a:r>
            <a:r>
              <a:rPr lang="en-US" dirty="0" smtClean="0"/>
              <a:t> Larva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menetas</a:t>
            </a:r>
            <a:r>
              <a:rPr lang="en-US" dirty="0"/>
              <a:t>, larva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gelap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loncat</a:t>
            </a:r>
            <a:r>
              <a:rPr lang="en-US" dirty="0"/>
              <a:t> (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loncat</a:t>
            </a:r>
            <a:r>
              <a:rPr lang="en-US" dirty="0"/>
              <a:t>). Larva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,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kepompong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smtClean="0"/>
              <a:t>pupa.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Demodex</a:t>
            </a:r>
            <a:r>
              <a:rPr lang="en-US" b="1" i="1" dirty="0"/>
              <a:t> </a:t>
            </a:r>
            <a:r>
              <a:rPr lang="en-US" b="1" i="1" dirty="0" err="1"/>
              <a:t>brevis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2625" y="2391569"/>
            <a:ext cx="5238750" cy="2943225"/>
          </a:xfrm>
        </p:spPr>
      </p:pic>
    </p:spTree>
    <p:extLst>
      <p:ext uri="{BB962C8B-B14F-4D97-AF65-F5344CB8AC3E}">
        <p14:creationId xmlns:p14="http://schemas.microsoft.com/office/powerpoint/2010/main" xmlns="" val="725748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Pinjal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Pupa </a:t>
            </a:r>
          </a:p>
          <a:p>
            <a:pPr marL="0" indent="0">
              <a:buNone/>
            </a:pPr>
            <a:r>
              <a:rPr lang="en-US" dirty="0" smtClean="0"/>
              <a:t>Lama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rata-rata 8 </a:t>
            </a:r>
            <a:r>
              <a:rPr lang="en-US" dirty="0" err="1" smtClean="0"/>
              <a:t>sampai</a:t>
            </a:r>
            <a:r>
              <a:rPr lang="en-US" dirty="0" smtClean="0"/>
              <a:t> 9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, </a:t>
            </a:r>
            <a:r>
              <a:rPr lang="en-US" dirty="0" err="1" smtClean="0"/>
              <a:t>ledakan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5 </a:t>
            </a:r>
            <a:r>
              <a:rPr lang="en-US" dirty="0" err="1" smtClean="0"/>
              <a:t>sampai</a:t>
            </a:r>
            <a:r>
              <a:rPr lang="en-US" dirty="0" smtClean="0"/>
              <a:t> 6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. Pupa </a:t>
            </a:r>
            <a:r>
              <a:rPr lang="en-US" dirty="0" err="1" smtClean="0"/>
              <a:t>tahap</a:t>
            </a:r>
            <a:r>
              <a:rPr lang="en-US" dirty="0" smtClean="0"/>
              <a:t> yang paling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err="1" smtClean="0"/>
              <a:t>Kutu</a:t>
            </a:r>
            <a:r>
              <a:rPr lang="en-US" dirty="0" smtClean="0"/>
              <a:t> </a:t>
            </a:r>
            <a:r>
              <a:rPr lang="en-US" dirty="0" err="1" smtClean="0"/>
              <a:t>loncat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kepompong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, </a:t>
            </a:r>
            <a:r>
              <a:rPr lang="en-US" dirty="0" err="1" smtClean="0"/>
              <a:t>getaran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dioksida</a:t>
            </a:r>
            <a:r>
              <a:rPr lang="en-US" dirty="0" smtClean="0"/>
              <a:t> yang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host di </a:t>
            </a:r>
            <a:r>
              <a:rPr lang="en-US" dirty="0" err="1" smtClean="0"/>
              <a:t>sekitarnya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loncat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host, </a:t>
            </a:r>
            <a:r>
              <a:rPr lang="en-US" dirty="0" err="1" smtClean="0"/>
              <a:t>kutu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keseluruhnya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dipendek</a:t>
            </a:r>
            <a:r>
              <a:rPr lang="en-US" dirty="0" smtClean="0"/>
              <a:t> </a:t>
            </a:r>
            <a:r>
              <a:rPr lang="en-US" dirty="0" err="1" smtClean="0"/>
              <a:t>secepatnya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3-4 </a:t>
            </a:r>
            <a:r>
              <a:rPr lang="en-US" dirty="0" err="1" smtClean="0"/>
              <a:t>minggu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093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Pinjal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9937" y="2596356"/>
            <a:ext cx="2524125" cy="2533650"/>
          </a:xfrm>
        </p:spPr>
      </p:pic>
    </p:spTree>
    <p:extLst>
      <p:ext uri="{BB962C8B-B14F-4D97-AF65-F5344CB8AC3E}">
        <p14:creationId xmlns:p14="http://schemas.microsoft.com/office/powerpoint/2010/main" xmlns="" val="25063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Demodex</a:t>
            </a:r>
            <a:r>
              <a:rPr lang="en-US" b="1" i="1" dirty="0"/>
              <a:t> </a:t>
            </a:r>
            <a:r>
              <a:rPr lang="en-US" b="1" i="1" dirty="0" err="1"/>
              <a:t>brevis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Demodex</a:t>
            </a:r>
            <a:r>
              <a:rPr lang="en-US" i="1" dirty="0" smtClean="0"/>
              <a:t> </a:t>
            </a:r>
            <a:r>
              <a:rPr lang="en-US" i="1" dirty="0" err="1"/>
              <a:t>brevis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tungau</a:t>
            </a:r>
            <a:r>
              <a:rPr lang="en-US" dirty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i="1" dirty="0"/>
              <a:t>sebaceous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normal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wabah</a:t>
            </a:r>
            <a:r>
              <a:rPr lang="en-US" dirty="0"/>
              <a:t> (</a:t>
            </a:r>
            <a:r>
              <a:rPr lang="en-US" dirty="0" err="1"/>
              <a:t>demodicosis</a:t>
            </a:r>
            <a:r>
              <a:rPr lang="en-US" dirty="0"/>
              <a:t>)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5804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Demodex</a:t>
            </a:r>
            <a:r>
              <a:rPr lang="en-US" b="1" i="1" dirty="0" smtClean="0"/>
              <a:t> </a:t>
            </a:r>
            <a:r>
              <a:rPr lang="en-US" b="1" i="1" dirty="0" err="1" smtClean="0"/>
              <a:t>brevis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i="1" dirty="0" err="1"/>
              <a:t>Brevis</a:t>
            </a:r>
            <a:r>
              <a:rPr lang="en-US" sz="2400" i="1" dirty="0"/>
              <a:t> </a:t>
            </a:r>
            <a:r>
              <a:rPr lang="en-US" sz="2400" i="1" dirty="0" err="1"/>
              <a:t>demodex</a:t>
            </a:r>
            <a:r>
              <a:rPr lang="en-US" sz="2400" i="1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smtClean="0"/>
              <a:t>di </a:t>
            </a:r>
            <a:r>
              <a:rPr lang="en-US" sz="2400" dirty="0" err="1"/>
              <a:t>kelenjar</a:t>
            </a:r>
            <a:r>
              <a:rPr lang="en-US" sz="2400" dirty="0"/>
              <a:t> sebaceous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folikel</a:t>
            </a:r>
            <a:r>
              <a:rPr lang="en-US" sz="2400" dirty="0"/>
              <a:t> </a:t>
            </a:r>
            <a:r>
              <a:rPr lang="en-US" sz="2400" dirty="0" err="1"/>
              <a:t>rambut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Dapatditemukan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wajah</a:t>
            </a:r>
            <a:r>
              <a:rPr lang="en-US" sz="2400" dirty="0"/>
              <a:t>, </a:t>
            </a:r>
            <a:r>
              <a:rPr lang="en-US" sz="2400" dirty="0" err="1"/>
              <a:t>dekat</a:t>
            </a:r>
            <a:r>
              <a:rPr lang="en-US" sz="2400" dirty="0"/>
              <a:t> </a:t>
            </a:r>
            <a:r>
              <a:rPr lang="en-US" sz="2400" dirty="0" err="1"/>
              <a:t>hidung</a:t>
            </a:r>
            <a:r>
              <a:rPr lang="en-US" sz="2400" dirty="0"/>
              <a:t>, </a:t>
            </a:r>
            <a:r>
              <a:rPr lang="en-US" sz="2400" dirty="0" err="1"/>
              <a:t>bulu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alis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lain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Tungau</a:t>
            </a:r>
            <a:r>
              <a:rPr lang="en-US" sz="2400" dirty="0"/>
              <a:t> </a:t>
            </a:r>
            <a:r>
              <a:rPr lang="en-US" sz="2400" dirty="0" err="1"/>
              <a:t>demodex</a:t>
            </a:r>
            <a:r>
              <a:rPr lang="en-US" sz="2400" dirty="0"/>
              <a:t> </a:t>
            </a:r>
            <a:r>
              <a:rPr lang="en-US" sz="2400" dirty="0" err="1"/>
              <a:t>jantan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betina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pembukaan</a:t>
            </a:r>
            <a:r>
              <a:rPr lang="en-US" sz="2400" dirty="0"/>
              <a:t> genital,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pembuahan</a:t>
            </a:r>
            <a:r>
              <a:rPr lang="en-US" sz="2400" dirty="0"/>
              <a:t> internal. </a:t>
            </a:r>
            <a:endParaRPr lang="en-US" sz="2400" dirty="0" smtClean="0"/>
          </a:p>
          <a:p>
            <a:r>
              <a:rPr lang="en-US" sz="2400" dirty="0" err="1" smtClean="0"/>
              <a:t>Perkawinan</a:t>
            </a:r>
            <a:r>
              <a:rPr lang="en-US" sz="2400" dirty="0" smtClean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di </a:t>
            </a:r>
            <a:r>
              <a:rPr lang="en-US" sz="2400" dirty="0" err="1"/>
              <a:t>pembukaan</a:t>
            </a:r>
            <a:r>
              <a:rPr lang="en-US" sz="2400" dirty="0"/>
              <a:t> </a:t>
            </a:r>
            <a:r>
              <a:rPr lang="en-US" sz="2400" dirty="0" err="1"/>
              <a:t>folikel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telur</a:t>
            </a:r>
            <a:r>
              <a:rPr lang="en-US" sz="2400" dirty="0"/>
              <a:t> </a:t>
            </a:r>
            <a:r>
              <a:rPr lang="en-US" sz="2400" dirty="0" err="1"/>
              <a:t>diletakkan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folikel</a:t>
            </a:r>
            <a:r>
              <a:rPr lang="en-US" sz="2400" dirty="0"/>
              <a:t> </a:t>
            </a:r>
            <a:r>
              <a:rPr lang="en-US" sz="2400" dirty="0" err="1"/>
              <a:t>rambut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kelenjar</a:t>
            </a:r>
            <a:r>
              <a:rPr lang="en-US" sz="2400" dirty="0"/>
              <a:t> sebaceous.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7752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Demodex</a:t>
            </a:r>
            <a:r>
              <a:rPr lang="en-US" b="1" i="1" dirty="0" smtClean="0"/>
              <a:t> </a:t>
            </a:r>
            <a:r>
              <a:rPr lang="en-US" b="1" i="1" dirty="0" err="1" smtClean="0"/>
              <a:t>brevis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Larva </a:t>
            </a:r>
            <a:r>
              <a:rPr lang="en-US" sz="2400" dirty="0" err="1"/>
              <a:t>tungau</a:t>
            </a:r>
            <a:r>
              <a:rPr lang="en-US" sz="2400" dirty="0"/>
              <a:t> </a:t>
            </a:r>
            <a:r>
              <a:rPr lang="en-US" sz="2400" dirty="0" err="1"/>
              <a:t>menetas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larva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tujuh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/>
              <a:t>total </a:t>
            </a:r>
            <a:r>
              <a:rPr lang="en-US" sz="2400" dirty="0" err="1"/>
              <a:t>tungau</a:t>
            </a:r>
            <a:r>
              <a:rPr lang="en-US" sz="2400" dirty="0"/>
              <a:t> </a:t>
            </a:r>
            <a:r>
              <a:rPr lang="en-US" sz="2400" dirty="0" err="1"/>
              <a:t>demodex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minggu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Tungau</a:t>
            </a:r>
            <a:r>
              <a:rPr lang="en-US" sz="2400" dirty="0" smtClean="0"/>
              <a:t>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membusuk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folikel</a:t>
            </a:r>
            <a:r>
              <a:rPr lang="en-US" sz="2400" dirty="0"/>
              <a:t> </a:t>
            </a:r>
            <a:r>
              <a:rPr lang="en-US" sz="2400" dirty="0" err="1"/>
              <a:t>rambut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kelenjar</a:t>
            </a:r>
            <a:r>
              <a:rPr lang="en-US" sz="2400" dirty="0"/>
              <a:t> sebaceous. </a:t>
            </a:r>
            <a:endParaRPr lang="en-US" sz="2400" dirty="0" smtClean="0"/>
          </a:p>
          <a:p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terbaru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yang </a:t>
            </a:r>
            <a:r>
              <a:rPr lang="en-US" sz="2400" dirty="0" err="1"/>
              <a:t>umum</a:t>
            </a:r>
            <a:r>
              <a:rPr lang="en-US" sz="2400" dirty="0"/>
              <a:t> rosacea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tungau</a:t>
            </a:r>
            <a:r>
              <a:rPr lang="en-US" sz="2400" dirty="0"/>
              <a:t> </a:t>
            </a:r>
            <a:r>
              <a:rPr lang="en-US" sz="2400" dirty="0" err="1"/>
              <a:t>membusuk.Infestasi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demodicosis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demodex</a:t>
            </a:r>
            <a:r>
              <a:rPr lang="en-US" sz="2400" dirty="0"/>
              <a:t> (</a:t>
            </a:r>
            <a:r>
              <a:rPr lang="en-US" sz="2400" dirty="0" err="1"/>
              <a:t>radang</a:t>
            </a:r>
            <a:r>
              <a:rPr lang="en-US" sz="2400" dirty="0"/>
              <a:t> </a:t>
            </a:r>
            <a:r>
              <a:rPr lang="en-US" sz="2400" dirty="0" err="1"/>
              <a:t>kelopak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0299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Dermatophagoides</a:t>
            </a:r>
            <a:r>
              <a:rPr lang="en-US" b="1" i="1" dirty="0"/>
              <a:t> </a:t>
            </a:r>
            <a:r>
              <a:rPr lang="en-US" b="1" i="1" dirty="0" err="1"/>
              <a:t>pteronyssinus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821984"/>
            <a:ext cx="3679769" cy="374061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052" y="1821984"/>
            <a:ext cx="3664276" cy="374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39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Dermatophagoides</a:t>
            </a:r>
            <a:r>
              <a:rPr lang="en-US" b="1" i="1" dirty="0"/>
              <a:t> </a:t>
            </a:r>
            <a:r>
              <a:rPr lang="en-US" b="1" i="1" dirty="0" err="1"/>
              <a:t>pteronyssinus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/>
              <a:t>debu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(TDR)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/>
              <a:t>0,2 – 1,2 mm, </a:t>
            </a:r>
            <a:r>
              <a:rPr lang="en-US" dirty="0" err="1"/>
              <a:t>badannya</a:t>
            </a:r>
            <a:r>
              <a:rPr lang="en-US" dirty="0"/>
              <a:t> </a:t>
            </a:r>
            <a:r>
              <a:rPr lang="en-US" dirty="0" err="1"/>
              <a:t>berbulu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berkaki</a:t>
            </a:r>
            <a:r>
              <a:rPr lang="en-US" dirty="0" smtClean="0"/>
              <a:t> 4</a:t>
            </a:r>
            <a:r>
              <a:rPr lang="en-US" dirty="0"/>
              <a:t>  </a:t>
            </a:r>
            <a:r>
              <a:rPr lang="en-US" dirty="0" err="1" smtClean="0"/>
              <a:t>pasang</a:t>
            </a:r>
            <a:r>
              <a:rPr lang="en-US" dirty="0" smtClean="0"/>
              <a:t> (</a:t>
            </a:r>
            <a:r>
              <a:rPr lang="en-US" dirty="0" err="1"/>
              <a:t>dewasa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Makanannya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serpihan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(</a:t>
            </a:r>
            <a:r>
              <a:rPr lang="en-US" dirty="0" err="1" smtClean="0"/>
              <a:t>skuama</a:t>
            </a:r>
            <a:r>
              <a:rPr lang="en-US" dirty="0" smtClean="0"/>
              <a:t>) </a:t>
            </a:r>
            <a:r>
              <a:rPr lang="en-US" dirty="0" err="1" smtClean="0"/>
              <a:t>manusia</a:t>
            </a:r>
            <a:r>
              <a:rPr lang="en-US" dirty="0" smtClean="0"/>
              <a:t> / </a:t>
            </a:r>
            <a:r>
              <a:rPr lang="en-US" dirty="0" err="1" smtClean="0"/>
              <a:t>binatang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TDR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ordo</a:t>
            </a:r>
            <a:r>
              <a:rPr lang="en-US" dirty="0"/>
              <a:t> </a:t>
            </a:r>
            <a:r>
              <a:rPr lang="en-US" dirty="0" err="1"/>
              <a:t>acari</a:t>
            </a:r>
            <a:r>
              <a:rPr lang="en-US" dirty="0"/>
              <a:t>,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metamorfosis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(</a:t>
            </a:r>
            <a:r>
              <a:rPr lang="en-US" dirty="0" err="1"/>
              <a:t>sprei</a:t>
            </a:r>
            <a:r>
              <a:rPr lang="en-US" dirty="0"/>
              <a:t>, </a:t>
            </a:r>
            <a:r>
              <a:rPr lang="en-US" dirty="0" err="1"/>
              <a:t>kasur</a:t>
            </a:r>
            <a:r>
              <a:rPr lang="en-US" dirty="0"/>
              <a:t>, </a:t>
            </a:r>
            <a:r>
              <a:rPr lang="en-US" dirty="0" err="1"/>
              <a:t>bantal</a:t>
            </a:r>
            <a:r>
              <a:rPr lang="en-US" dirty="0"/>
              <a:t>), </a:t>
            </a:r>
            <a:endParaRPr lang="en-US" dirty="0" smtClean="0"/>
          </a:p>
          <a:p>
            <a:pPr lvl="1"/>
            <a:r>
              <a:rPr lang="en-US" dirty="0" err="1" smtClean="0"/>
              <a:t>karpet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10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Dermatophagoides</a:t>
            </a:r>
            <a:r>
              <a:rPr lang="en-US" b="1" i="1" dirty="0"/>
              <a:t> </a:t>
            </a:r>
            <a:r>
              <a:rPr lang="en-US" b="1" i="1" dirty="0" err="1"/>
              <a:t>pteronyssinus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Tungau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alergenik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TDR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alergen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kutikula</a:t>
            </a:r>
            <a:r>
              <a:rPr lang="en-US" dirty="0" smtClean="0"/>
              <a:t>, organ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cerna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feses</a:t>
            </a:r>
            <a:r>
              <a:rPr lang="en-US" dirty="0" smtClean="0"/>
              <a:t> TDR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antigenik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Antigen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TDR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feses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inhalasi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78909364"/>
      </p:ext>
    </p:extLst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72</TotalTime>
  <Words>1062</Words>
  <Application>Microsoft Office PowerPoint</Application>
  <PresentationFormat>On-screen Show (4:3)</PresentationFormat>
  <Paragraphs>118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esa unggul</vt:lpstr>
      <vt:lpstr>Penyakit yang ditularkan oleh serangga</vt:lpstr>
      <vt:lpstr>Tungau (Mites)</vt:lpstr>
      <vt:lpstr>Demodex brevis</vt:lpstr>
      <vt:lpstr>Demodex brevis</vt:lpstr>
      <vt:lpstr>Demodex brevis</vt:lpstr>
      <vt:lpstr>Demodex brevis</vt:lpstr>
      <vt:lpstr>Dermatophagoides pteronyssinus</vt:lpstr>
      <vt:lpstr>Dermatophagoides pteronyssinus</vt:lpstr>
      <vt:lpstr>Dermatophagoides pteronyssinus</vt:lpstr>
      <vt:lpstr>Dermatophagoides pteronyssinus</vt:lpstr>
      <vt:lpstr>Sarcoptes scabei</vt:lpstr>
      <vt:lpstr>Sarcoptes scabei</vt:lpstr>
      <vt:lpstr>Sarcoptes scabei</vt:lpstr>
      <vt:lpstr>Sarcoptes scabei</vt:lpstr>
      <vt:lpstr>Sarcoptes scabei</vt:lpstr>
      <vt:lpstr>Sarcoptes scabei</vt:lpstr>
      <vt:lpstr>Sarcoptes scabei</vt:lpstr>
      <vt:lpstr>Sarcoptes scabei</vt:lpstr>
      <vt:lpstr>Sarcoptes scabei</vt:lpstr>
      <vt:lpstr>Kutu (Pediculus humanus capitis)</vt:lpstr>
      <vt:lpstr>Kutu (Pediculus humanus capitis)</vt:lpstr>
      <vt:lpstr>Kutu (Pediculus humanus capitis)</vt:lpstr>
      <vt:lpstr>Kutu (Pediculus humanus capitis)</vt:lpstr>
      <vt:lpstr>Kutu (Pediculus humanus capitis)</vt:lpstr>
      <vt:lpstr>Kutu (Pediculus humanus capitis)</vt:lpstr>
      <vt:lpstr>Pinjal</vt:lpstr>
      <vt:lpstr>Pinjal</vt:lpstr>
      <vt:lpstr>Pinjal</vt:lpstr>
      <vt:lpstr>Pinjal</vt:lpstr>
      <vt:lpstr>Pinjal</vt:lpstr>
      <vt:lpstr>Pinjal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yang ditularkan oleh serangga</dc:title>
  <dc:creator>BPISTI2008</dc:creator>
  <cp:lastModifiedBy>Zannendesu</cp:lastModifiedBy>
  <cp:revision>7</cp:revision>
  <dcterms:created xsi:type="dcterms:W3CDTF">2018-04-16T06:50:26Z</dcterms:created>
  <dcterms:modified xsi:type="dcterms:W3CDTF">2018-04-18T01:57:18Z</dcterms:modified>
</cp:coreProperties>
</file>