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2" r:id="rId31"/>
    <p:sldId id="289" r:id="rId32"/>
    <p:sldId id="290" r:id="rId33"/>
    <p:sldId id="291" r:id="rId34"/>
    <p:sldId id="293" r:id="rId35"/>
    <p:sldId id="301" r:id="rId36"/>
    <p:sldId id="294" r:id="rId37"/>
    <p:sldId id="295" r:id="rId38"/>
    <p:sldId id="296" r:id="rId39"/>
    <p:sldId id="297" r:id="rId40"/>
    <p:sldId id="298" r:id="rId41"/>
    <p:sldId id="29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D7D3-DB60-460B-85E4-238916554A87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B492F-EF42-4D33-A11A-5353E43D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64" y="3357563"/>
            <a:ext cx="6143636" cy="785818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Penyakit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ditularkan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Nyamuk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4214818"/>
            <a:ext cx="6143636" cy="64294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446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Anopheles </a:t>
            </a:r>
            <a:r>
              <a:rPr lang="en-US" b="1" i="1" dirty="0" err="1" smtClean="0"/>
              <a:t>sp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00" y="2133600"/>
            <a:ext cx="4382698" cy="2905919"/>
          </a:xfrm>
        </p:spPr>
      </p:pic>
    </p:spTree>
    <p:extLst>
      <p:ext uri="{BB962C8B-B14F-4D97-AF65-F5344CB8AC3E}">
        <p14:creationId xmlns:p14="http://schemas.microsoft.com/office/powerpoint/2010/main" xmlns="" val="361385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Anopheles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en-US" b="1" dirty="0" smtClean="0"/>
              <a:t>1</a:t>
            </a:r>
            <a:r>
              <a:rPr lang="en-US" b="1" dirty="0"/>
              <a:t>.    An. </a:t>
            </a:r>
            <a:r>
              <a:rPr lang="en-US" b="1" dirty="0" err="1"/>
              <a:t>Aconituss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Banyuwangi</a:t>
            </a:r>
            <a:r>
              <a:rPr lang="en-US" dirty="0"/>
              <a:t>, </a:t>
            </a:r>
            <a:r>
              <a:rPr lang="en-US" dirty="0" err="1"/>
              <a:t>Pacitan</a:t>
            </a:r>
            <a:r>
              <a:rPr lang="en-US" dirty="0"/>
              <a:t>, </a:t>
            </a:r>
            <a:r>
              <a:rPr lang="en-US" dirty="0" err="1"/>
              <a:t>Madiun,Trenggalek</a:t>
            </a:r>
            <a:r>
              <a:rPr lang="en-US" dirty="0"/>
              <a:t>, </a:t>
            </a:r>
            <a:r>
              <a:rPr lang="en-US" dirty="0" err="1"/>
              <a:t>Nganjuk,Jember</a:t>
            </a:r>
            <a:r>
              <a:rPr lang="en-US" dirty="0"/>
              <a:t>,  </a:t>
            </a:r>
            <a:r>
              <a:rPr lang="en-US" dirty="0" err="1"/>
              <a:t>Ponorogo</a:t>
            </a:r>
            <a:r>
              <a:rPr lang="en-US" dirty="0"/>
              <a:t>, </a:t>
            </a:r>
            <a:r>
              <a:rPr lang="en-US" dirty="0" err="1"/>
              <a:t>Sumenep</a:t>
            </a:r>
            <a:r>
              <a:rPr lang="en-US" dirty="0"/>
              <a:t> , </a:t>
            </a:r>
            <a:r>
              <a:rPr lang="en-US" dirty="0" err="1"/>
              <a:t>Ngawi</a:t>
            </a:r>
            <a:r>
              <a:rPr lang="en-US" dirty="0"/>
              <a:t>, </a:t>
            </a:r>
            <a:r>
              <a:rPr lang="en-US" dirty="0" err="1"/>
              <a:t>Jombang,T.Agung,Lamongan</a:t>
            </a:r>
            <a:r>
              <a:rPr lang="en-US" dirty="0"/>
              <a:t>, </a:t>
            </a:r>
            <a:r>
              <a:rPr lang="en-US" dirty="0" err="1"/>
              <a:t>Ngawi</a:t>
            </a:r>
            <a:r>
              <a:rPr lang="en-US" dirty="0"/>
              <a:t>, </a:t>
            </a:r>
            <a:r>
              <a:rPr lang="en-US" dirty="0" err="1"/>
              <a:t>Bangkalan,Probolinggo,Kediri</a:t>
            </a:r>
            <a:r>
              <a:rPr lang="en-US" dirty="0"/>
              <a:t>, </a:t>
            </a:r>
            <a:r>
              <a:rPr lang="en-US" dirty="0" err="1"/>
              <a:t>Bondowoso,Pasuruan</a:t>
            </a:r>
            <a:r>
              <a:rPr lang="en-US" dirty="0"/>
              <a:t>, </a:t>
            </a:r>
            <a:r>
              <a:rPr lang="en-US" dirty="0" err="1"/>
              <a:t>Lumajang</a:t>
            </a:r>
            <a:r>
              <a:rPr lang="en-US" dirty="0"/>
              <a:t>, Malang, </a:t>
            </a:r>
            <a:r>
              <a:rPr lang="en-US" dirty="0" err="1"/>
              <a:t>Mojokerto</a:t>
            </a:r>
            <a:r>
              <a:rPr lang="en-US" dirty="0"/>
              <a:t>, </a:t>
            </a:r>
            <a:r>
              <a:rPr lang="en-US" dirty="0" err="1"/>
              <a:t>Tuban</a:t>
            </a:r>
            <a:r>
              <a:rPr lang="en-US" dirty="0"/>
              <a:t>, </a:t>
            </a:r>
            <a:r>
              <a:rPr lang="en-US" dirty="0" err="1"/>
              <a:t>Blitar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r>
              <a:rPr lang="en-US" dirty="0" err="1"/>
              <a:t>Persawahan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/>
              <a:t>2.    An. </a:t>
            </a:r>
            <a:r>
              <a:rPr lang="en-US" b="1" dirty="0" err="1"/>
              <a:t>Sundaicus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Banyuwangi</a:t>
            </a:r>
            <a:r>
              <a:rPr lang="en-US" dirty="0"/>
              <a:t>, </a:t>
            </a:r>
            <a:r>
              <a:rPr lang="en-US" dirty="0" err="1"/>
              <a:t>Pacitan,T.galek,T</a:t>
            </a:r>
            <a:r>
              <a:rPr lang="en-US" dirty="0"/>
              <a:t>. </a:t>
            </a:r>
            <a:r>
              <a:rPr lang="en-US" dirty="0" err="1"/>
              <a:t>agung</a:t>
            </a:r>
            <a:r>
              <a:rPr lang="en-US" dirty="0"/>
              <a:t>,  Malang, </a:t>
            </a:r>
            <a:r>
              <a:rPr lang="en-US" dirty="0" err="1"/>
              <a:t>Blitar</a:t>
            </a:r>
            <a:r>
              <a:rPr lang="en-US" dirty="0"/>
              <a:t>, </a:t>
            </a:r>
            <a:r>
              <a:rPr lang="en-US" dirty="0" err="1"/>
              <a:t>Jember</a:t>
            </a:r>
            <a:r>
              <a:rPr lang="en-US" dirty="0"/>
              <a:t>, </a:t>
            </a:r>
            <a:r>
              <a:rPr lang="en-US" dirty="0" err="1"/>
              <a:t>Sumenep</a:t>
            </a:r>
            <a:r>
              <a:rPr lang="en-US" dirty="0"/>
              <a:t>, </a:t>
            </a:r>
            <a:r>
              <a:rPr lang="en-US" dirty="0" err="1"/>
              <a:t>Situbondo</a:t>
            </a:r>
            <a:r>
              <a:rPr lang="en-US" dirty="0"/>
              <a:t>, </a:t>
            </a:r>
            <a:r>
              <a:rPr lang="en-US" dirty="0" err="1"/>
              <a:t>Sampang</a:t>
            </a:r>
            <a:r>
              <a:rPr lang="en-US" dirty="0"/>
              <a:t>, </a:t>
            </a:r>
            <a:r>
              <a:rPr lang="en-US" dirty="0" err="1"/>
              <a:t>Lumajang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Lagun</a:t>
            </a:r>
            <a:r>
              <a:rPr lang="en-US" dirty="0"/>
              <a:t>, </a:t>
            </a:r>
            <a:r>
              <a:rPr lang="en-US" dirty="0" err="1"/>
              <a:t>tambak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 air</a:t>
            </a:r>
          </a:p>
          <a:p>
            <a:pPr marL="0" indent="0" fontAlgn="base">
              <a:buNone/>
            </a:pPr>
            <a:r>
              <a:rPr lang="en-US" b="1" dirty="0"/>
              <a:t>3.    An. </a:t>
            </a:r>
            <a:r>
              <a:rPr lang="en-US" b="1" dirty="0" err="1"/>
              <a:t>Subpictus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 smtClean="0"/>
              <a:t>Banyuwangi</a:t>
            </a:r>
            <a:r>
              <a:rPr lang="en-US" dirty="0" smtClean="0"/>
              <a:t>, </a:t>
            </a:r>
            <a:r>
              <a:rPr lang="en-US" dirty="0" err="1" smtClean="0"/>
              <a:t>T.galek</a:t>
            </a:r>
            <a:r>
              <a:rPr lang="en-US" dirty="0"/>
              <a:t>, Malang, </a:t>
            </a:r>
            <a:r>
              <a:rPr lang="en-US" dirty="0" err="1"/>
              <a:t>T.agung</a:t>
            </a:r>
            <a:r>
              <a:rPr lang="en-US" dirty="0"/>
              <a:t>, </a:t>
            </a:r>
            <a:r>
              <a:rPr lang="en-US" dirty="0" err="1"/>
              <a:t>Pacitan,Situbondo</a:t>
            </a:r>
            <a:r>
              <a:rPr lang="en-US" dirty="0"/>
              <a:t>, </a:t>
            </a:r>
            <a:r>
              <a:rPr lang="en-US" dirty="0" err="1"/>
              <a:t>Jember</a:t>
            </a:r>
            <a:r>
              <a:rPr lang="en-US" dirty="0"/>
              <a:t>, Gresik, </a:t>
            </a:r>
            <a:r>
              <a:rPr lang="en-US" dirty="0" err="1"/>
              <a:t>Lamongan,Bangkalan,Pasuruan,Sampang</a:t>
            </a:r>
            <a:r>
              <a:rPr lang="en-US" dirty="0"/>
              <a:t>, </a:t>
            </a:r>
            <a:r>
              <a:rPr lang="en-US" dirty="0" err="1"/>
              <a:t>Pamekasan,Sumenep,Lumajang,Blitar</a:t>
            </a:r>
            <a:r>
              <a:rPr lang="en-US" dirty="0"/>
              <a:t>.  </a:t>
            </a:r>
          </a:p>
          <a:p>
            <a:pPr marL="0" indent="0" fontAlgn="base">
              <a:buNone/>
            </a:pPr>
            <a:r>
              <a:rPr lang="en-US" dirty="0" err="1"/>
              <a:t>Lagun</a:t>
            </a:r>
            <a:r>
              <a:rPr lang="en-US" dirty="0"/>
              <a:t>, </a:t>
            </a:r>
            <a:r>
              <a:rPr lang="en-US" dirty="0" err="1"/>
              <a:t>tambak</a:t>
            </a:r>
            <a:r>
              <a:rPr lang="en-US" dirty="0"/>
              <a:t>, </a:t>
            </a:r>
            <a:r>
              <a:rPr lang="en-US" dirty="0" err="1"/>
              <a:t>Muara</a:t>
            </a:r>
            <a:r>
              <a:rPr lang="en-US" dirty="0"/>
              <a:t> Sungai, </a:t>
            </a:r>
            <a:r>
              <a:rPr lang="en-US" dirty="0" err="1"/>
              <a:t>parit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/>
              <a:t>4.    An. </a:t>
            </a:r>
            <a:r>
              <a:rPr lang="en-US" b="1" dirty="0" err="1"/>
              <a:t>Maculatus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Banyuwangi</a:t>
            </a:r>
            <a:r>
              <a:rPr lang="en-US" dirty="0"/>
              <a:t>, </a:t>
            </a:r>
            <a:r>
              <a:rPr lang="en-US" dirty="0" err="1"/>
              <a:t>Jember</a:t>
            </a:r>
            <a:r>
              <a:rPr lang="en-US" dirty="0" smtClean="0"/>
              <a:t>, </a:t>
            </a:r>
            <a:r>
              <a:rPr lang="en-US" dirty="0" err="1" smtClean="0"/>
              <a:t>Jombang</a:t>
            </a:r>
            <a:r>
              <a:rPr lang="en-US" dirty="0"/>
              <a:t>, </a:t>
            </a:r>
            <a:r>
              <a:rPr lang="en-US" dirty="0" err="1"/>
              <a:t>Pacitan</a:t>
            </a:r>
            <a:r>
              <a:rPr lang="en-US" dirty="0"/>
              <a:t>, </a:t>
            </a:r>
            <a:r>
              <a:rPr lang="en-US" dirty="0" err="1"/>
              <a:t>Bojonegoro</a:t>
            </a:r>
            <a:r>
              <a:rPr lang="en-US" dirty="0"/>
              <a:t>, </a:t>
            </a:r>
            <a:r>
              <a:rPr lang="en-US" dirty="0" err="1"/>
              <a:t>Ponorogo</a:t>
            </a:r>
            <a:r>
              <a:rPr lang="en-US" dirty="0"/>
              <a:t>, </a:t>
            </a:r>
            <a:r>
              <a:rPr lang="en-US" dirty="0" err="1"/>
              <a:t>Pacitan</a:t>
            </a:r>
            <a:r>
              <a:rPr lang="en-US" dirty="0"/>
              <a:t>, </a:t>
            </a:r>
            <a:r>
              <a:rPr lang="en-US" dirty="0" err="1"/>
              <a:t>Ngawi</a:t>
            </a:r>
            <a:r>
              <a:rPr lang="en-US" dirty="0"/>
              <a:t>, </a:t>
            </a:r>
            <a:r>
              <a:rPr lang="en-US" dirty="0" err="1"/>
              <a:t>Mojokerto</a:t>
            </a:r>
            <a:r>
              <a:rPr lang="en-US" dirty="0"/>
              <a:t>, </a:t>
            </a:r>
            <a:r>
              <a:rPr lang="en-US" dirty="0" err="1"/>
              <a:t>Blitar</a:t>
            </a:r>
            <a:r>
              <a:rPr lang="en-US" dirty="0"/>
              <a:t>, </a:t>
            </a:r>
            <a:r>
              <a:rPr lang="en-US" dirty="0" err="1"/>
              <a:t>Trenggalek.l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Mata air, </a:t>
            </a:r>
            <a:r>
              <a:rPr lang="en-US" dirty="0" err="1"/>
              <a:t>sungai</a:t>
            </a:r>
            <a:endParaRPr lang="en-US" dirty="0"/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¯"/>
            </a:pPr>
            <a:endParaRPr lang="en-US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797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i="1" smtClean="0"/>
              <a:t>Anopheles aconitus Donitz</a:t>
            </a:r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 err="1" smtClean="0"/>
              <a:t>jangkauan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di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kaki </a:t>
            </a:r>
            <a:r>
              <a:rPr lang="en-US" sz="2400" dirty="0" err="1" smtClean="0"/>
              <a:t>gunung</a:t>
            </a:r>
            <a:r>
              <a:rPr lang="en-US" sz="2400" dirty="0" smtClean="0"/>
              <a:t> </a:t>
            </a:r>
            <a:r>
              <a:rPr lang="en-US" sz="2400" dirty="0" err="1" smtClean="0"/>
              <a:t>wilis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persawahan</a:t>
            </a:r>
            <a:r>
              <a:rPr lang="en-US" sz="2400" dirty="0" smtClean="0"/>
              <a:t> di 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 err="1" smtClean="0"/>
              <a:t>timur</a:t>
            </a:r>
            <a:r>
              <a:rPr lang="en-US" sz="2400" dirty="0" smtClean="0"/>
              <a:t>..</a:t>
            </a:r>
          </a:p>
          <a:p>
            <a:pPr eaLnBrk="1" hangingPunct="1"/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malaria di  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 err="1" smtClean="0"/>
              <a:t>timur</a:t>
            </a:r>
            <a:r>
              <a:rPr lang="en-US" sz="2400" dirty="0" smtClean="0"/>
              <a:t>,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 </a:t>
            </a:r>
            <a:r>
              <a:rPr lang="en-US" sz="2400" dirty="0" err="1" smtClean="0"/>
              <a:t>kopem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/>
              <a:t>Habitat</a:t>
            </a:r>
            <a:endParaRPr lang="en-US" sz="2400" dirty="0" smtClean="0"/>
          </a:p>
          <a:p>
            <a:pPr lvl="1" eaLnBrk="1" hangingPunct="1"/>
            <a:r>
              <a:rPr lang="en-US" sz="2400" dirty="0" err="1" smtClean="0"/>
              <a:t>Sawah</a:t>
            </a:r>
            <a:r>
              <a:rPr lang="en-US" sz="2400" dirty="0" smtClean="0"/>
              <a:t> </a:t>
            </a:r>
            <a:r>
              <a:rPr lang="en-US" sz="2400" dirty="0" err="1" smtClean="0"/>
              <a:t>teras</a:t>
            </a:r>
            <a:r>
              <a:rPr lang="en-US" sz="2400" dirty="0" smtClean="0"/>
              <a:t> siring </a:t>
            </a:r>
            <a:r>
              <a:rPr lang="en-US" sz="2400" dirty="0" err="1" smtClean="0"/>
              <a:t>perbukitan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pembuangan</a:t>
            </a:r>
            <a:r>
              <a:rPr lang="en-US" sz="2400" dirty="0" smtClean="0"/>
              <a:t> </a:t>
            </a:r>
            <a:r>
              <a:rPr lang="en-US" sz="2400" dirty="0" err="1" smtClean="0"/>
              <a:t>irigasi</a:t>
            </a:r>
            <a:r>
              <a:rPr lang="en-US" sz="2400" dirty="0" smtClean="0"/>
              <a:t>  (</a:t>
            </a:r>
            <a:r>
              <a:rPr lang="en-US" sz="2400" dirty="0" err="1" smtClean="0"/>
              <a:t>pada</a:t>
            </a:r>
            <a:r>
              <a:rPr lang="en-US" sz="2400" dirty="0" smtClean="0"/>
              <a:t> area </a:t>
            </a:r>
            <a:r>
              <a:rPr lang="en-US" sz="2400" dirty="0" err="1" smtClean="0"/>
              <a:t>sawah</a:t>
            </a:r>
            <a:r>
              <a:rPr lang="en-US" sz="2400" dirty="0" smtClean="0"/>
              <a:t>) </a:t>
            </a:r>
          </a:p>
          <a:p>
            <a:pPr lvl="1" eaLnBrk="1" hangingPunct="1"/>
            <a:r>
              <a:rPr lang="en-US" sz="2400" dirty="0" err="1" smtClean="0"/>
              <a:t>Aliran</a:t>
            </a:r>
            <a:r>
              <a:rPr lang="en-US" sz="2400" dirty="0" smtClean="0"/>
              <a:t> air, yang </a:t>
            </a:r>
            <a:r>
              <a:rPr lang="en-US" sz="2400" dirty="0" err="1" smtClean="0"/>
              <a:t>mengalir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dusun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sawah</a:t>
            </a:r>
            <a:endParaRPr lang="en-US" sz="2400" dirty="0" smtClean="0"/>
          </a:p>
          <a:p>
            <a:pPr lvl="1" eaLnBrk="1" hangingPunct="1"/>
            <a:r>
              <a:rPr lang="en-US" sz="2400" dirty="0" err="1" smtClean="0"/>
              <a:t>Pembiakan</a:t>
            </a:r>
            <a:r>
              <a:rPr lang="en-US" sz="2400" dirty="0" smtClean="0"/>
              <a:t> di air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variasi</a:t>
            </a:r>
            <a:r>
              <a:rPr lang="en-US" sz="2400" dirty="0" smtClean="0"/>
              <a:t> algae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 air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5943600" y="2514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7901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KEBIASAAN </a:t>
            </a:r>
            <a:r>
              <a:rPr lang="en-US" i="1" dirty="0" smtClean="0"/>
              <a:t>Anopheles </a:t>
            </a:r>
            <a:r>
              <a:rPr lang="en-US" i="1" dirty="0" err="1" smtClean="0"/>
              <a:t>aconitus</a:t>
            </a:r>
            <a:r>
              <a:rPr lang="en-US" i="1" dirty="0" smtClean="0"/>
              <a:t> Donitz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000" dirty="0" smtClean="0"/>
              <a:t>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di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ruangan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penggigitan</a:t>
            </a:r>
            <a:r>
              <a:rPr lang="en-US" sz="2000" dirty="0" smtClean="0"/>
              <a:t> di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kali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,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eksophagic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Kebiasaan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mengigit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Penggigitan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di </a:t>
            </a:r>
            <a:r>
              <a:rPr lang="en-US" sz="2000" dirty="0" err="1" smtClean="0"/>
              <a:t>malam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,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penggigitan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di </a:t>
            </a:r>
            <a:r>
              <a:rPr lang="en-US" sz="2000" dirty="0" err="1" smtClean="0"/>
              <a:t>paruh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malam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jam 22.00</a:t>
            </a:r>
          </a:p>
          <a:p>
            <a:pPr lvl="1" eaLnBrk="1" hangingPunct="1"/>
            <a:r>
              <a:rPr lang="en-US" sz="2000" dirty="0" err="1" smtClean="0"/>
              <a:t>Mayoritas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di </a:t>
            </a:r>
            <a:r>
              <a:rPr lang="en-US" sz="2000" dirty="0" err="1" smtClean="0"/>
              <a:t>kandang</a:t>
            </a:r>
            <a:r>
              <a:rPr lang="en-US" sz="2000" dirty="0" smtClean="0"/>
              <a:t> </a:t>
            </a:r>
            <a:r>
              <a:rPr lang="en-US" sz="2000" dirty="0" err="1" smtClean="0"/>
              <a:t>binatang</a:t>
            </a:r>
            <a:r>
              <a:rPr lang="en-US" sz="2000" dirty="0" smtClean="0"/>
              <a:t> di </a:t>
            </a:r>
            <a:r>
              <a:rPr lang="en-US" sz="2000" dirty="0" err="1" smtClean="0"/>
              <a:t>paruh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malam</a:t>
            </a:r>
            <a:r>
              <a:rPr lang="en-US" sz="2000" dirty="0" smtClean="0"/>
              <a:t> ,</a:t>
            </a:r>
            <a:r>
              <a:rPr lang="en-US" sz="2000" dirty="0" err="1" smtClean="0"/>
              <a:t>sifat</a:t>
            </a:r>
            <a:r>
              <a:rPr lang="en-US" sz="2000" dirty="0" smtClean="0"/>
              <a:t> zoophilic </a:t>
            </a:r>
          </a:p>
          <a:p>
            <a:pPr marL="457200" lvl="1" indent="0" eaLnBrk="1" hangingPunct="1">
              <a:buNone/>
            </a:pPr>
            <a:r>
              <a:rPr lang="en-US" sz="2000" b="1" dirty="0" err="1" smtClean="0"/>
              <a:t>Kebiasaan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istirahat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hari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perilaku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exophilic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smtClean="0"/>
              <a:t>Di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sungai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pembuangan</a:t>
            </a:r>
            <a:r>
              <a:rPr lang="en-US" sz="2000" dirty="0" smtClean="0"/>
              <a:t> </a:t>
            </a:r>
            <a:r>
              <a:rPr lang="en-US" sz="2000" dirty="0" err="1" smtClean="0"/>
              <a:t>irigasi</a:t>
            </a:r>
            <a:r>
              <a:rPr lang="en-US" sz="2000" dirty="0" smtClean="0"/>
              <a:t> i</a:t>
            </a:r>
          </a:p>
          <a:p>
            <a:pPr lvl="1" eaLnBrk="1" hangingPunct="1"/>
            <a:r>
              <a:rPr lang="en-US" sz="2000" dirty="0" smtClean="0"/>
              <a:t>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(5%)</a:t>
            </a:r>
          </a:p>
          <a:p>
            <a:pPr lvl="1" eaLnBrk="1" hangingPunct="1"/>
            <a:r>
              <a:rPr lang="en-US" sz="2000" dirty="0" err="1" smtClean="0"/>
              <a:t>Kandang</a:t>
            </a:r>
            <a:r>
              <a:rPr lang="en-US" sz="2000" dirty="0" smtClean="0"/>
              <a:t> </a:t>
            </a:r>
            <a:r>
              <a:rPr lang="en-US" sz="2000" dirty="0" err="1" smtClean="0"/>
              <a:t>binatang</a:t>
            </a:r>
            <a:r>
              <a:rPr lang="en-US" sz="2000" dirty="0" smtClean="0"/>
              <a:t> (22 %)</a:t>
            </a:r>
          </a:p>
          <a:p>
            <a:pPr marL="457200" lvl="1" indent="0" eaLnBrk="1" hangingPunct="1">
              <a:buNone/>
            </a:pPr>
            <a:r>
              <a:rPr lang="en-US" sz="2000" b="1" dirty="0" err="1" smtClean="0"/>
              <a:t>Jarak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terbang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terbang</a:t>
            </a:r>
            <a:r>
              <a:rPr lang="en-US" sz="2000" dirty="0" smtClean="0"/>
              <a:t> 1 – 2 km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perindukan</a:t>
            </a: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37387072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i="1" dirty="0" smtClean="0"/>
              <a:t>Anopheles </a:t>
            </a:r>
            <a:r>
              <a:rPr lang="en-US" sz="4000" b="1" i="1" dirty="0" err="1" smtClean="0"/>
              <a:t>sundaicus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rodenwaldt</a:t>
            </a:r>
            <a:endParaRPr lang="en-US" sz="60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err="1" smtClean="0"/>
              <a:t>Tersebar</a:t>
            </a:r>
            <a:r>
              <a:rPr lang="en-US" sz="2000" dirty="0" smtClean="0"/>
              <a:t> di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 </a:t>
            </a:r>
            <a:r>
              <a:rPr lang="en-US" sz="2000" dirty="0" err="1" smtClean="0"/>
              <a:t>pantai</a:t>
            </a:r>
            <a:r>
              <a:rPr lang="en-US" sz="2000" dirty="0" smtClean="0"/>
              <a:t>  </a:t>
            </a:r>
            <a:r>
              <a:rPr lang="en-US" sz="2000" dirty="0" err="1" smtClean="0"/>
              <a:t>jawa</a:t>
            </a:r>
            <a:r>
              <a:rPr lang="en-US" sz="2000" dirty="0" smtClean="0"/>
              <a:t> </a:t>
            </a:r>
            <a:r>
              <a:rPr lang="en-US" sz="2000" dirty="0" err="1" smtClean="0"/>
              <a:t>timur</a:t>
            </a:r>
            <a:r>
              <a:rPr lang="en-US" sz="2000" dirty="0" smtClean="0"/>
              <a:t> 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pantai</a:t>
            </a:r>
            <a:r>
              <a:rPr lang="en-US" sz="2000" dirty="0" smtClean="0"/>
              <a:t> </a:t>
            </a:r>
            <a:r>
              <a:rPr lang="en-US" sz="2000" dirty="0" err="1" smtClean="0"/>
              <a:t>teleng</a:t>
            </a:r>
            <a:r>
              <a:rPr lang="en-US" sz="2000" dirty="0" smtClean="0"/>
              <a:t> </a:t>
            </a:r>
            <a:r>
              <a:rPr lang="en-US" sz="2000" dirty="0" err="1" smtClean="0"/>
              <a:t>pacitan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plengkung</a:t>
            </a:r>
            <a:r>
              <a:rPr lang="en-US" sz="2000" dirty="0" smtClean="0"/>
              <a:t> </a:t>
            </a:r>
            <a:r>
              <a:rPr lang="en-US" sz="2000" dirty="0" err="1" smtClean="0"/>
              <a:t>banyuwangi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000" dirty="0" smtClean="0"/>
              <a:t>Di </a:t>
            </a:r>
            <a:r>
              <a:rPr lang="en-US" sz="2000" dirty="0" err="1" smtClean="0"/>
              <a:t>pantai</a:t>
            </a:r>
            <a:r>
              <a:rPr lang="en-US" sz="2000" dirty="0" smtClean="0"/>
              <a:t> </a:t>
            </a:r>
            <a:r>
              <a:rPr lang="en-US" sz="2000" dirty="0" err="1" smtClean="0"/>
              <a:t>teleng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– </a:t>
            </a:r>
            <a:r>
              <a:rPr lang="en-US" sz="2000" dirty="0" err="1" smtClean="0"/>
              <a:t>nopember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kepadatan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di </a:t>
            </a:r>
            <a:r>
              <a:rPr lang="en-US" sz="2000" dirty="0" err="1" smtClean="0"/>
              <a:t>dampar</a:t>
            </a:r>
            <a:r>
              <a:rPr lang="en-US" sz="2000" dirty="0" smtClean="0"/>
              <a:t> </a:t>
            </a:r>
            <a:r>
              <a:rPr lang="en-US" sz="2000" dirty="0" err="1" smtClean="0"/>
              <a:t>lumajang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Vektor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malaria  di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pesisir</a:t>
            </a:r>
            <a:r>
              <a:rPr lang="en-US" sz="2000" dirty="0" smtClean="0"/>
              <a:t> </a:t>
            </a:r>
            <a:r>
              <a:rPr lang="en-US" sz="2000" dirty="0" err="1" smtClean="0"/>
              <a:t>selatan</a:t>
            </a:r>
            <a:r>
              <a:rPr lang="en-US" sz="2000" dirty="0" smtClean="0"/>
              <a:t>  </a:t>
            </a:r>
            <a:r>
              <a:rPr lang="en-US" sz="2000" dirty="0" err="1" smtClean="0"/>
              <a:t>jawa</a:t>
            </a:r>
            <a:r>
              <a:rPr lang="en-US" sz="2000" dirty="0" smtClean="0"/>
              <a:t> </a:t>
            </a:r>
            <a:r>
              <a:rPr lang="en-US" sz="2000" dirty="0" err="1" smtClean="0"/>
              <a:t>timur</a:t>
            </a:r>
            <a:r>
              <a:rPr lang="en-US" sz="2000" dirty="0" smtClean="0"/>
              <a:t> ( </a:t>
            </a:r>
            <a:r>
              <a:rPr lang="en-US" sz="2000" dirty="0" err="1" smtClean="0"/>
              <a:t>kopem</a:t>
            </a:r>
            <a:r>
              <a:rPr lang="en-US" sz="2000" dirty="0" smtClean="0"/>
              <a:t> )</a:t>
            </a:r>
          </a:p>
          <a:p>
            <a:pPr eaLnBrk="1" hangingPunct="1"/>
            <a:endParaRPr lang="en-US" sz="20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dirty="0" smtClean="0"/>
              <a:t>Habitat</a:t>
            </a:r>
          </a:p>
          <a:p>
            <a:pPr eaLnBrk="1" hangingPunct="1"/>
            <a:r>
              <a:rPr lang="en-US" sz="2000" dirty="0" smtClean="0"/>
              <a:t>Di </a:t>
            </a:r>
            <a:r>
              <a:rPr lang="en-US" sz="2000" dirty="0" err="1" smtClean="0"/>
              <a:t>jawa</a:t>
            </a:r>
            <a:r>
              <a:rPr lang="en-US" sz="2000" dirty="0" smtClean="0"/>
              <a:t> </a:t>
            </a:r>
            <a:r>
              <a:rPr lang="en-US" sz="2000" dirty="0" err="1" smtClean="0"/>
              <a:t>timur</a:t>
            </a:r>
            <a:r>
              <a:rPr lang="en-US" sz="2000" dirty="0" smtClean="0"/>
              <a:t> </a:t>
            </a:r>
            <a:r>
              <a:rPr lang="en-US" sz="2000" dirty="0" err="1" smtClean="0"/>
              <a:t>perindukan</a:t>
            </a:r>
            <a:r>
              <a:rPr lang="en-US" sz="2000" dirty="0" smtClean="0"/>
              <a:t> di </a:t>
            </a:r>
            <a:r>
              <a:rPr lang="en-US" sz="2000" dirty="0" err="1" smtClean="0"/>
              <a:t>tambak,danau,rawa,rembesan</a:t>
            </a:r>
            <a:r>
              <a:rPr lang="en-US" sz="2000" dirty="0" smtClean="0"/>
              <a:t> air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algae </a:t>
            </a:r>
            <a:r>
              <a:rPr lang="en-US" sz="2000" dirty="0" err="1" smtClean="0"/>
              <a:t>dan</a:t>
            </a:r>
            <a:r>
              <a:rPr lang="en-US" sz="2000" dirty="0" smtClean="0"/>
              <a:t> genus </a:t>
            </a:r>
            <a:r>
              <a:rPr lang="en-US" sz="2000" dirty="0" err="1" smtClean="0"/>
              <a:t>enteromorpha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heteromorpha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rerumputan</a:t>
            </a:r>
            <a:r>
              <a:rPr lang="en-US" sz="2000" dirty="0" smtClean="0"/>
              <a:t> air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,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spesies</a:t>
            </a:r>
            <a:r>
              <a:rPr lang="en-US" sz="2000" dirty="0" smtClean="0"/>
              <a:t> </a:t>
            </a:r>
            <a:r>
              <a:rPr lang="en-US" sz="2000" dirty="0" err="1" smtClean="0"/>
              <a:t>pesisir,lebih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menyukai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sinar</a:t>
            </a:r>
            <a:r>
              <a:rPr lang="en-US" sz="2000" dirty="0" smtClean="0"/>
              <a:t> </a:t>
            </a:r>
            <a:r>
              <a:rPr lang="en-US" sz="2000" dirty="0" err="1" smtClean="0"/>
              <a:t>matahari</a:t>
            </a:r>
            <a:r>
              <a:rPr lang="en-US" sz="2000" dirty="0" smtClean="0"/>
              <a:t> ( proses </a:t>
            </a:r>
            <a:r>
              <a:rPr lang="en-US" sz="2000" dirty="0" err="1" smtClean="0"/>
              <a:t>fotosintesis</a:t>
            </a:r>
            <a:r>
              <a:rPr lang="en-US" sz="2000" dirty="0" smtClean="0"/>
              <a:t> )</a:t>
            </a:r>
          </a:p>
          <a:p>
            <a:pPr eaLnBrk="1" hangingPunct="1"/>
            <a:r>
              <a:rPr lang="en-US" sz="2000" dirty="0" err="1" smtClean="0"/>
              <a:t>Ditapanuli</a:t>
            </a:r>
            <a:r>
              <a:rPr lang="en-US" sz="2000" dirty="0" smtClean="0"/>
              <a:t> </a:t>
            </a:r>
            <a:r>
              <a:rPr lang="en-US" sz="2000" dirty="0" err="1" smtClean="0"/>
              <a:t>selatan,pembiakan</a:t>
            </a:r>
            <a:r>
              <a:rPr lang="en-US" sz="2000" dirty="0" smtClean="0"/>
              <a:t>  di air </a:t>
            </a:r>
            <a:r>
              <a:rPr lang="en-US" sz="2000" dirty="0" err="1" smtClean="0"/>
              <a:t>segar</a:t>
            </a:r>
            <a:r>
              <a:rPr lang="en-US" sz="2000" dirty="0" smtClean="0"/>
              <a:t> </a:t>
            </a:r>
            <a:r>
              <a:rPr lang="en-US" sz="2000" dirty="0" err="1" smtClean="0"/>
              <a:t>kolam</a:t>
            </a:r>
            <a:r>
              <a:rPr lang="en-US" sz="2000" dirty="0" smtClean="0"/>
              <a:t> </a:t>
            </a:r>
            <a:r>
              <a:rPr lang="en-US" sz="2000" dirty="0" err="1" smtClean="0"/>
              <a:t>pedalaman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variasi</a:t>
            </a:r>
            <a:r>
              <a:rPr lang="en-US" sz="2000" dirty="0" smtClean="0"/>
              <a:t> algae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tanaman</a:t>
            </a:r>
            <a:r>
              <a:rPr lang="en-US" sz="2000" dirty="0" smtClean="0"/>
              <a:t> air. 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4862117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KEBIASAAN </a:t>
            </a:r>
            <a:br>
              <a:rPr lang="en-US" b="1" dirty="0" smtClean="0"/>
            </a:br>
            <a:r>
              <a:rPr lang="en-US" i="1" dirty="0" smtClean="0"/>
              <a:t>Anopheles </a:t>
            </a:r>
            <a:r>
              <a:rPr lang="en-US" i="1" dirty="0" err="1" smtClean="0"/>
              <a:t>sundaicus</a:t>
            </a:r>
            <a:r>
              <a:rPr lang="en-US" dirty="0" smtClean="0"/>
              <a:t> </a:t>
            </a:r>
            <a:r>
              <a:rPr lang="en-US" dirty="0" err="1" smtClean="0"/>
              <a:t>Rodenwaldt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/>
            <a:r>
              <a:rPr lang="en-US" sz="2000" dirty="0" err="1" smtClean="0"/>
              <a:t>Kebanyakan</a:t>
            </a:r>
            <a:r>
              <a:rPr lang="en-US" sz="2000" dirty="0" smtClean="0"/>
              <a:t> </a:t>
            </a:r>
            <a:r>
              <a:rPr lang="en-US" sz="2000" dirty="0" err="1" smtClean="0"/>
              <a:t>anhropophilic</a:t>
            </a:r>
            <a:r>
              <a:rPr lang="en-US" sz="2000" dirty="0" smtClean="0"/>
              <a:t>, </a:t>
            </a:r>
            <a:r>
              <a:rPr lang="en-US" sz="2000" dirty="0" err="1" smtClean="0"/>
              <a:t>suka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hewan</a:t>
            </a:r>
            <a:r>
              <a:rPr lang="en-US" sz="2000" dirty="0" smtClean="0"/>
              <a:t>. </a:t>
            </a:r>
          </a:p>
          <a:p>
            <a:pPr eaLnBrk="1" hangingPunct="1"/>
            <a:r>
              <a:rPr lang="en-US" sz="2000" dirty="0" err="1" smtClean="0"/>
              <a:t>Mengigit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diluar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. </a:t>
            </a:r>
          </a:p>
          <a:p>
            <a:pPr eaLnBrk="1" hangingPunct="1"/>
            <a:r>
              <a:rPr lang="en-US" sz="2000" dirty="0" err="1" smtClean="0"/>
              <a:t>Mengigit</a:t>
            </a:r>
            <a:r>
              <a:rPr lang="en-US" sz="2000" dirty="0" smtClean="0"/>
              <a:t>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malam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</a:t>
            </a:r>
            <a:r>
              <a:rPr lang="en-US" sz="2000" dirty="0" err="1" smtClean="0"/>
              <a:t>gigitan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pukul</a:t>
            </a:r>
            <a:r>
              <a:rPr lang="en-US" sz="2000" dirty="0" smtClean="0"/>
              <a:t> 22.00.</a:t>
            </a:r>
          </a:p>
          <a:p>
            <a:pPr eaLnBrk="1" hangingPunct="1"/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didinding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mengigit</a:t>
            </a:r>
            <a:r>
              <a:rPr lang="en-US" sz="2000" dirty="0" smtClean="0"/>
              <a:t>.</a:t>
            </a:r>
          </a:p>
          <a:p>
            <a:pPr marL="0" indent="0" eaLnBrk="1" hangingPunct="1">
              <a:buNone/>
            </a:pPr>
            <a:r>
              <a:rPr lang="en-US" sz="2000" b="1" dirty="0" err="1" smtClean="0"/>
              <a:t>Kebiasaan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beristirahat</a:t>
            </a:r>
            <a:endParaRPr lang="en-US" sz="2000" b="1" dirty="0" smtClean="0"/>
          </a:p>
          <a:p>
            <a:pPr eaLnBrk="1" hangingPunct="1"/>
            <a:r>
              <a:rPr lang="en-US" sz="2000" dirty="0" err="1" smtClean="0"/>
              <a:t>Istrirahat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ruangan</a:t>
            </a:r>
            <a:r>
              <a:rPr lang="en-US" sz="2000" dirty="0" smtClean="0"/>
              <a:t>, 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peristirahatan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b="1" dirty="0" err="1" smtClean="0"/>
              <a:t>Jarak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terbang</a:t>
            </a:r>
            <a:endParaRPr lang="en-US" sz="2000" b="1" dirty="0" smtClean="0"/>
          </a:p>
          <a:p>
            <a:pPr eaLnBrk="1" hangingPunct="1"/>
            <a:r>
              <a:rPr lang="en-US" sz="2000" dirty="0" smtClean="0"/>
              <a:t>JARAK TERBANG NYAMUK LEBIH DARI 2 km DARI PERINDUKAN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705658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i="1" dirty="0" smtClean="0"/>
              <a:t>Anopheles </a:t>
            </a:r>
            <a:r>
              <a:rPr lang="en-US" sz="4000" b="1" i="1" dirty="0" err="1" smtClean="0"/>
              <a:t>subpictus</a:t>
            </a:r>
            <a:endParaRPr lang="en-US" sz="6000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err="1" smtClean="0"/>
              <a:t>Tersebar</a:t>
            </a:r>
            <a:r>
              <a:rPr lang="en-US" sz="2000" dirty="0" smtClean="0"/>
              <a:t> di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 </a:t>
            </a:r>
            <a:r>
              <a:rPr lang="en-US" sz="2000" dirty="0" err="1" smtClean="0"/>
              <a:t>pantai</a:t>
            </a:r>
            <a:r>
              <a:rPr lang="en-US" sz="2000" dirty="0" smtClean="0"/>
              <a:t>  </a:t>
            </a:r>
            <a:r>
              <a:rPr lang="en-US" sz="2000" dirty="0" err="1" smtClean="0"/>
              <a:t>jawa</a:t>
            </a:r>
            <a:r>
              <a:rPr lang="en-US" sz="2000" dirty="0" smtClean="0"/>
              <a:t> </a:t>
            </a:r>
            <a:r>
              <a:rPr lang="en-US" sz="2000" dirty="0" err="1" smtClean="0"/>
              <a:t>timur</a:t>
            </a:r>
            <a:r>
              <a:rPr lang="en-US" sz="2000" dirty="0" smtClean="0"/>
              <a:t> 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pantai</a:t>
            </a:r>
            <a:r>
              <a:rPr lang="en-US" sz="2000" dirty="0" smtClean="0"/>
              <a:t> </a:t>
            </a:r>
            <a:r>
              <a:rPr lang="en-US" sz="2000" dirty="0" err="1" smtClean="0"/>
              <a:t>teleng</a:t>
            </a:r>
            <a:r>
              <a:rPr lang="en-US" sz="2000" dirty="0" smtClean="0"/>
              <a:t> </a:t>
            </a:r>
            <a:r>
              <a:rPr lang="en-US" sz="2000" dirty="0" err="1" smtClean="0"/>
              <a:t>pacitan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plengkung</a:t>
            </a:r>
            <a:r>
              <a:rPr lang="en-US" sz="2000" dirty="0" smtClean="0"/>
              <a:t> </a:t>
            </a:r>
            <a:r>
              <a:rPr lang="en-US" sz="2000" dirty="0" err="1" smtClean="0"/>
              <a:t>banyuwangi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000" dirty="0" smtClean="0"/>
              <a:t>Di </a:t>
            </a:r>
            <a:r>
              <a:rPr lang="en-US" sz="2000" dirty="0" err="1" smtClean="0"/>
              <a:t>pantai</a:t>
            </a:r>
            <a:r>
              <a:rPr lang="en-US" sz="2000" dirty="0" smtClean="0"/>
              <a:t>  </a:t>
            </a:r>
            <a:r>
              <a:rPr lang="en-US" sz="2000" dirty="0" err="1" smtClean="0"/>
              <a:t>tulungagung</a:t>
            </a:r>
            <a:r>
              <a:rPr lang="en-US" sz="2000" dirty="0" smtClean="0"/>
              <a:t>  </a:t>
            </a:r>
            <a:r>
              <a:rPr lang="en-US" sz="2000" dirty="0" err="1" smtClean="0"/>
              <a:t>kepadatan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di </a:t>
            </a:r>
            <a:r>
              <a:rPr lang="en-US" sz="2000" dirty="0" err="1" smtClean="0"/>
              <a:t>pantai</a:t>
            </a:r>
            <a:r>
              <a:rPr lang="en-US" sz="2000" dirty="0" smtClean="0"/>
              <a:t> </a:t>
            </a:r>
            <a:r>
              <a:rPr lang="en-US" sz="2000" dirty="0" err="1" smtClean="0"/>
              <a:t>kalidawir,sidem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popoh</a:t>
            </a:r>
            <a:r>
              <a:rPr lang="en-US" sz="2000" dirty="0" smtClean="0"/>
              <a:t> </a:t>
            </a:r>
            <a:r>
              <a:rPr lang="en-US" sz="2000" dirty="0" err="1" smtClean="0"/>
              <a:t>kec.Besuki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Vektor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malaria  di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pesisir</a:t>
            </a:r>
            <a:r>
              <a:rPr lang="en-US" sz="2000" dirty="0" smtClean="0"/>
              <a:t> </a:t>
            </a:r>
            <a:r>
              <a:rPr lang="en-US" sz="2000" dirty="0" err="1" smtClean="0"/>
              <a:t>selatan</a:t>
            </a:r>
            <a:r>
              <a:rPr lang="en-US" sz="2000" dirty="0" smtClean="0"/>
              <a:t>  </a:t>
            </a:r>
            <a:r>
              <a:rPr lang="en-US" sz="2000" dirty="0" err="1" smtClean="0"/>
              <a:t>jawa</a:t>
            </a:r>
            <a:r>
              <a:rPr lang="en-US" sz="2000" dirty="0" smtClean="0"/>
              <a:t> </a:t>
            </a:r>
            <a:r>
              <a:rPr lang="en-US" sz="2000" dirty="0" err="1" smtClean="0"/>
              <a:t>timur</a:t>
            </a:r>
            <a:r>
              <a:rPr lang="en-US" sz="2000" dirty="0" smtClean="0"/>
              <a:t> ( </a:t>
            </a:r>
            <a:r>
              <a:rPr lang="en-US" sz="2000" dirty="0" err="1" smtClean="0"/>
              <a:t>kopem</a:t>
            </a:r>
            <a:r>
              <a:rPr lang="en-US" sz="2000" dirty="0" smtClean="0"/>
              <a:t> 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dirty="0" smtClean="0"/>
              <a:t>Habitat</a:t>
            </a:r>
          </a:p>
          <a:p>
            <a:pPr eaLnBrk="1" hangingPunct="1"/>
            <a:r>
              <a:rPr lang="en-US" sz="2000" dirty="0" smtClean="0"/>
              <a:t>DI JAWA TIMUR PERINDUKAN DI TAMBAK,RAWA,GENANGAN AIR PAYAU SEPERTI KESUKAAN </a:t>
            </a:r>
            <a:r>
              <a:rPr lang="en-US" sz="2000" dirty="0" err="1" smtClean="0"/>
              <a:t>an,sundaicus</a:t>
            </a:r>
            <a:r>
              <a:rPr lang="en-US" sz="2000" dirty="0" smtClean="0"/>
              <a:t> .</a:t>
            </a:r>
          </a:p>
          <a:p>
            <a:pPr eaLnBrk="1" hangingPunct="1"/>
            <a:r>
              <a:rPr lang="en-US" sz="2000" dirty="0" smtClean="0"/>
              <a:t>DAPAT HIDUP DIGENANGAN YANG MENDEKATI TAWAR.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8478924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KEBIASAAN </a:t>
            </a:r>
            <a:r>
              <a:rPr lang="en-US" i="1" dirty="0" smtClean="0"/>
              <a:t>anopheles </a:t>
            </a:r>
            <a:r>
              <a:rPr lang="en-US" i="1" dirty="0" err="1" smtClean="0"/>
              <a:t>subpictus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/>
            <a:r>
              <a:rPr lang="en-US" sz="2000" dirty="0" err="1" smtClean="0"/>
              <a:t>Kebanyakan</a:t>
            </a:r>
            <a:r>
              <a:rPr lang="en-US" sz="2000" dirty="0" smtClean="0"/>
              <a:t>  </a:t>
            </a:r>
            <a:r>
              <a:rPr lang="en-US" sz="2000" dirty="0" err="1" smtClean="0"/>
              <a:t>suka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hewan</a:t>
            </a:r>
            <a:r>
              <a:rPr lang="en-US" sz="2000" dirty="0" smtClean="0"/>
              <a:t> 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err="1" smtClean="0"/>
              <a:t>Mengigit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diluar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. </a:t>
            </a:r>
          </a:p>
          <a:p>
            <a:pPr eaLnBrk="1" hangingPunct="1"/>
            <a:r>
              <a:rPr lang="en-US" sz="2000" dirty="0" err="1" smtClean="0"/>
              <a:t>Mengigit</a:t>
            </a:r>
            <a:r>
              <a:rPr lang="en-US" sz="2000" dirty="0" smtClean="0"/>
              <a:t>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malam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</a:t>
            </a:r>
            <a:r>
              <a:rPr lang="en-US" sz="2000" dirty="0" err="1" smtClean="0"/>
              <a:t>gigitan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pukul</a:t>
            </a:r>
            <a:r>
              <a:rPr lang="en-US" sz="2000" dirty="0" smtClean="0"/>
              <a:t> 22.00.- 23.00</a:t>
            </a:r>
          </a:p>
          <a:p>
            <a:pPr eaLnBrk="1" hangingPunct="1"/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didinding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mengigit</a:t>
            </a:r>
            <a:r>
              <a:rPr lang="en-US" sz="20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dirty="0" err="1" smtClean="0"/>
              <a:t>Kebiasaan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beristirahat</a:t>
            </a:r>
            <a:endParaRPr lang="en-US" sz="2000" b="1" dirty="0" smtClean="0"/>
          </a:p>
          <a:p>
            <a:pPr eaLnBrk="1" hangingPunct="1"/>
            <a:r>
              <a:rPr lang="en-US" sz="2000" dirty="0" err="1" smtClean="0"/>
              <a:t>Istrirahat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ruangan</a:t>
            </a:r>
            <a:endParaRPr lang="en-US" sz="20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dirty="0" err="1" smtClean="0"/>
              <a:t>Jarak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terbang</a:t>
            </a:r>
            <a:endParaRPr lang="en-US" sz="2000" b="1" dirty="0" smtClean="0"/>
          </a:p>
          <a:p>
            <a:pPr eaLnBrk="1" hangingPunct="1"/>
            <a:r>
              <a:rPr lang="en-US" sz="2000" dirty="0" smtClean="0"/>
              <a:t>JARAK TERBANG NYAMUK LEBIH DARI 2 km DARI PERINDUKAN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70735083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i="1" smtClean="0"/>
              <a:t>Anopheles maculatus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diwilayah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trenggalek,daerah</a:t>
            </a:r>
            <a:r>
              <a:rPr lang="en-US" sz="2400" dirty="0" smtClean="0"/>
              <a:t> </a:t>
            </a:r>
            <a:r>
              <a:rPr lang="en-US" sz="2400" dirty="0" err="1" smtClean="0"/>
              <a:t>sambong</a:t>
            </a:r>
            <a:r>
              <a:rPr lang="en-US" sz="2400" dirty="0" smtClean="0"/>
              <a:t> ,</a:t>
            </a:r>
            <a:r>
              <a:rPr lang="en-US" sz="2400" dirty="0" err="1" smtClean="0"/>
              <a:t>pacitan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kaki </a:t>
            </a:r>
            <a:r>
              <a:rPr lang="en-US" sz="2400" dirty="0" err="1" smtClean="0"/>
              <a:t>gunung</a:t>
            </a:r>
            <a:r>
              <a:rPr lang="en-US" sz="2400" dirty="0" smtClean="0"/>
              <a:t> </a:t>
            </a:r>
            <a:r>
              <a:rPr lang="en-US" sz="2400" dirty="0" err="1" smtClean="0"/>
              <a:t>wilis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malaria di  </a:t>
            </a:r>
            <a:r>
              <a:rPr lang="en-US" sz="2400" dirty="0" err="1" smtClean="0"/>
              <a:t>jawa-bali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sumatra</a:t>
            </a:r>
            <a:endParaRPr lang="en-US" sz="24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/>
              <a:t>Habitat</a:t>
            </a:r>
          </a:p>
          <a:p>
            <a:pPr eaLnBrk="1" hangingPunct="1"/>
            <a:r>
              <a:rPr lang="en-US" sz="2400" dirty="0" err="1" smtClean="0"/>
              <a:t>Genangan</a:t>
            </a:r>
            <a:r>
              <a:rPr lang="en-US" sz="2400" dirty="0" smtClean="0"/>
              <a:t> air </a:t>
            </a:r>
            <a:r>
              <a:rPr lang="en-US" sz="2400" dirty="0" err="1" smtClean="0"/>
              <a:t>jernih</a:t>
            </a:r>
            <a:r>
              <a:rPr lang="en-US" sz="2400" dirty="0" smtClean="0"/>
              <a:t> </a:t>
            </a:r>
            <a:r>
              <a:rPr lang="en-US" sz="2400" dirty="0" err="1" smtClean="0"/>
              <a:t>didaerah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pengunungan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 air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kena</a:t>
            </a:r>
            <a:r>
              <a:rPr lang="en-US" sz="2400" dirty="0" smtClean="0"/>
              <a:t> </a:t>
            </a:r>
            <a:r>
              <a:rPr lang="en-US" sz="2400" dirty="0" err="1" smtClean="0"/>
              <a:t>sinar</a:t>
            </a:r>
            <a:r>
              <a:rPr lang="en-US" sz="2400" dirty="0" smtClean="0"/>
              <a:t> </a:t>
            </a:r>
            <a:r>
              <a:rPr lang="en-US" sz="2400" dirty="0" err="1" smtClean="0"/>
              <a:t>matahari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air,kolam</a:t>
            </a:r>
            <a:r>
              <a:rPr lang="en-US" sz="2400" dirty="0" smtClean="0"/>
              <a:t> </a:t>
            </a:r>
            <a:r>
              <a:rPr lang="en-US" sz="2400" dirty="0" err="1" smtClean="0"/>
              <a:t>kecil,sungai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mengalir</a:t>
            </a:r>
            <a:r>
              <a:rPr lang="en-US" sz="2400" dirty="0" smtClean="0"/>
              <a:t> </a:t>
            </a:r>
            <a:r>
              <a:rPr lang="en-US" sz="2400" dirty="0" err="1" smtClean="0"/>
              <a:t>perlahan</a:t>
            </a:r>
            <a:r>
              <a:rPr lang="en-US" sz="2400" dirty="0" smtClean="0"/>
              <a:t>, </a:t>
            </a:r>
            <a:r>
              <a:rPr lang="en-US" sz="2400" dirty="0" err="1" smtClean="0"/>
              <a:t>kobakan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</a:t>
            </a:r>
            <a:r>
              <a:rPr lang="en-US" sz="2400" dirty="0" smtClean="0"/>
              <a:t> </a:t>
            </a:r>
            <a:r>
              <a:rPr lang="en-US" sz="2400" dirty="0" err="1" smtClean="0"/>
              <a:t>sungai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musim</a:t>
            </a:r>
            <a:r>
              <a:rPr lang="en-US" sz="2400" dirty="0" smtClean="0"/>
              <a:t> </a:t>
            </a:r>
            <a:r>
              <a:rPr lang="en-US" sz="2400" dirty="0" err="1" smtClean="0"/>
              <a:t>kemarau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5943600" y="2514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99062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KEBIASAAN An. </a:t>
            </a:r>
            <a:r>
              <a:rPr lang="en-US" b="1" dirty="0" err="1" smtClean="0"/>
              <a:t>Maculatus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Mengigit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hewan</a:t>
            </a:r>
            <a:r>
              <a:rPr lang="en-US" sz="2400" dirty="0" smtClean="0"/>
              <a:t>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hewan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Penggigitan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di </a:t>
            </a:r>
            <a:r>
              <a:rPr lang="en-US" sz="2400" dirty="0" err="1" smtClean="0"/>
              <a:t>malam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pukul</a:t>
            </a:r>
            <a:r>
              <a:rPr lang="en-US" sz="2400" dirty="0" smtClean="0"/>
              <a:t> 21.00 – 03.00</a:t>
            </a:r>
          </a:p>
          <a:p>
            <a:pPr eaLnBrk="1" hangingPunct="1"/>
            <a:r>
              <a:rPr lang="en-US" sz="2400" dirty="0" err="1" smtClean="0"/>
              <a:t>Jarang</a:t>
            </a:r>
            <a:r>
              <a:rPr lang="en-US" sz="2400" dirty="0" smtClean="0"/>
              <a:t> 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hinggap</a:t>
            </a:r>
            <a:r>
              <a:rPr lang="en-US" sz="2400" dirty="0" smtClean="0"/>
              <a:t> </a:t>
            </a:r>
            <a:r>
              <a:rPr lang="en-US" sz="2400" dirty="0" err="1" smtClean="0"/>
              <a:t>didinding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malam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 </a:t>
            </a:r>
          </a:p>
          <a:p>
            <a:pPr marL="0" indent="0" eaLnBrk="1" hangingPunct="1">
              <a:buNone/>
            </a:pPr>
            <a:r>
              <a:rPr lang="en-US" sz="2400" b="1" dirty="0" err="1" smtClean="0"/>
              <a:t>Kebiasaan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beristirahat</a:t>
            </a:r>
            <a:endParaRPr lang="en-US" sz="2400" b="1" dirty="0" smtClean="0"/>
          </a:p>
          <a:p>
            <a:pPr eaLnBrk="1" hangingPunct="1"/>
            <a:r>
              <a:rPr lang="en-US" sz="2400" dirty="0" err="1" smtClean="0"/>
              <a:t>Istrirahat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ruangan</a:t>
            </a: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b="1" dirty="0" err="1" smtClean="0"/>
              <a:t>Jarak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terbang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JARAK TERBANG NYAMUK SEKITAR  2 km DARI TEMPAT  PERINDUKAN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26860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Penyakit</a:t>
            </a:r>
            <a:r>
              <a:rPr lang="en-US" b="1" dirty="0" smtClean="0"/>
              <a:t> yang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ditularkan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Nyamuk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Nyamuk</a:t>
            </a:r>
            <a:r>
              <a:rPr lang="en-US" dirty="0" smtClean="0"/>
              <a:t> :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Aedes</a:t>
            </a:r>
            <a:r>
              <a:rPr lang="en-US" dirty="0" smtClean="0"/>
              <a:t> </a:t>
            </a:r>
            <a:r>
              <a:rPr lang="en-US" dirty="0" err="1" smtClean="0"/>
              <a:t>aegypti</a:t>
            </a:r>
            <a:r>
              <a:rPr lang="en-US" dirty="0" smtClean="0"/>
              <a:t>  ( </a:t>
            </a:r>
            <a:r>
              <a:rPr lang="en-US" dirty="0" err="1" smtClean="0"/>
              <a:t>Penyakit</a:t>
            </a:r>
            <a:r>
              <a:rPr lang="en-US" dirty="0" smtClean="0"/>
              <a:t> DBD )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AnophelesSp</a:t>
            </a:r>
            <a:r>
              <a:rPr lang="en-US" dirty="0" smtClean="0"/>
              <a:t>.( </a:t>
            </a:r>
            <a:r>
              <a:rPr lang="en-US" dirty="0" err="1" smtClean="0"/>
              <a:t>PenyakitMalaria</a:t>
            </a:r>
            <a:r>
              <a:rPr lang="en-US" dirty="0" smtClean="0"/>
              <a:t> )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Culex</a:t>
            </a:r>
            <a:r>
              <a:rPr lang="en-US" dirty="0" smtClean="0"/>
              <a:t> Sp. ( </a:t>
            </a:r>
            <a:r>
              <a:rPr lang="en-US" dirty="0" err="1" smtClean="0"/>
              <a:t>Penyakit</a:t>
            </a:r>
            <a:r>
              <a:rPr lang="en-US" dirty="0" smtClean="0"/>
              <a:t> JE, </a:t>
            </a:r>
            <a:r>
              <a:rPr lang="en-US" dirty="0" err="1" smtClean="0"/>
              <a:t>Filariasis</a:t>
            </a:r>
            <a:r>
              <a:rPr lang="en-US" dirty="0" smtClean="0"/>
              <a:t> )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Mansonia</a:t>
            </a:r>
            <a:r>
              <a:rPr lang="en-US" dirty="0" smtClean="0"/>
              <a:t> Sp. (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Filariasis</a:t>
            </a:r>
            <a:r>
              <a:rPr lang="en-US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xmlns="" val="1247901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i="1" dirty="0" smtClean="0"/>
              <a:t>Anopheles </a:t>
            </a:r>
            <a:r>
              <a:rPr lang="en-US" sz="4000" b="1" i="1" dirty="0" err="1" smtClean="0"/>
              <a:t>barbirostris</a:t>
            </a:r>
            <a:endParaRPr lang="en-US" sz="60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01000" cy="5029200"/>
          </a:xfrm>
        </p:spPr>
        <p:txBody>
          <a:bodyPr>
            <a:normAutofit/>
          </a:bodyPr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err="1" smtClean="0"/>
              <a:t>Tersebar</a:t>
            </a:r>
            <a:r>
              <a:rPr lang="en-US" sz="2800" dirty="0" smtClean="0"/>
              <a:t> di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pantai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kaki </a:t>
            </a:r>
            <a:r>
              <a:rPr lang="en-US" sz="2800" dirty="0" err="1" smtClean="0"/>
              <a:t>gunung</a:t>
            </a:r>
            <a:r>
              <a:rPr lang="en-US" sz="2800" dirty="0" smtClean="0"/>
              <a:t> </a:t>
            </a:r>
            <a:r>
              <a:rPr lang="en-US" sz="2800" dirty="0" err="1" smtClean="0"/>
              <a:t>wilis</a:t>
            </a:r>
            <a:r>
              <a:rPr lang="en-US" sz="2800" dirty="0" smtClean="0"/>
              <a:t> </a:t>
            </a:r>
            <a:r>
              <a:rPr lang="en-US" sz="2800" dirty="0" err="1" smtClean="0"/>
              <a:t>jawa</a:t>
            </a:r>
            <a:r>
              <a:rPr lang="en-US" sz="2800" dirty="0" smtClean="0"/>
              <a:t> </a:t>
            </a:r>
            <a:r>
              <a:rPr lang="en-US" sz="2800" dirty="0" err="1" smtClean="0"/>
              <a:t>timur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sekunder</a:t>
            </a:r>
            <a:r>
              <a:rPr lang="en-US" sz="2800" dirty="0" smtClean="0"/>
              <a:t> 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penularan</a:t>
            </a:r>
            <a:r>
              <a:rPr lang="en-US" sz="2800" dirty="0" smtClean="0"/>
              <a:t>   malaria ,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peneltian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jakarta</a:t>
            </a:r>
            <a:r>
              <a:rPr lang="en-US" sz="28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 smtClean="0"/>
              <a:t>Habitat</a:t>
            </a:r>
          </a:p>
          <a:p>
            <a:pPr eaLnBrk="1" hangingPunct="1"/>
            <a:r>
              <a:rPr lang="en-US" sz="2800" dirty="0" err="1" smtClean="0"/>
              <a:t>Sawah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irigasinya</a:t>
            </a:r>
            <a:r>
              <a:rPr lang="en-US" sz="2800" dirty="0" smtClean="0"/>
              <a:t>, </a:t>
            </a:r>
            <a:r>
              <a:rPr lang="en-US" sz="2800" dirty="0" err="1" smtClean="0"/>
              <a:t>kolam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rawa-rawa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air </a:t>
            </a:r>
            <a:r>
              <a:rPr lang="en-US" sz="2800" dirty="0" err="1" smtClean="0"/>
              <a:t>tawar</a:t>
            </a:r>
            <a:r>
              <a:rPr lang="en-US" sz="2800" dirty="0" smtClean="0"/>
              <a:t>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800" dirty="0" smtClean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94062186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KEBIASAAN </a:t>
            </a:r>
            <a:r>
              <a:rPr lang="en-US" i="1" dirty="0" smtClean="0"/>
              <a:t>Anopheles </a:t>
            </a:r>
            <a:r>
              <a:rPr lang="en-US" i="1" dirty="0" err="1" smtClean="0"/>
              <a:t>sundaicus</a:t>
            </a:r>
            <a:r>
              <a:rPr lang="en-US" dirty="0" smtClean="0"/>
              <a:t> </a:t>
            </a:r>
            <a:r>
              <a:rPr lang="en-US" dirty="0" err="1" smtClean="0"/>
              <a:t>Rodenwaldt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400" dirty="0" err="1" smtClean="0"/>
              <a:t>Kebanyakan</a:t>
            </a:r>
            <a:r>
              <a:rPr lang="en-US" sz="2400" dirty="0" smtClean="0"/>
              <a:t> zoophilic, </a:t>
            </a:r>
            <a:r>
              <a:rPr lang="en-US" sz="2400" dirty="0" err="1" smtClean="0"/>
              <a:t>suka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hewan</a:t>
            </a:r>
            <a:r>
              <a:rPr lang="en-US" sz="2400" dirty="0" smtClean="0"/>
              <a:t> 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Mengigit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. </a:t>
            </a:r>
          </a:p>
          <a:p>
            <a:pPr eaLnBrk="1" hangingPunct="1"/>
            <a:r>
              <a:rPr lang="en-US" sz="2400" dirty="0" err="1" smtClean="0"/>
              <a:t>Mengigit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malam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</a:t>
            </a:r>
            <a:r>
              <a:rPr lang="en-US" sz="2400" dirty="0" err="1" smtClean="0"/>
              <a:t>gigitan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pukul</a:t>
            </a:r>
            <a:r>
              <a:rPr lang="en-US" sz="2400" dirty="0" smtClean="0"/>
              <a:t> 23.00 = 05.00</a:t>
            </a:r>
          </a:p>
          <a:p>
            <a:pPr eaLnBrk="1" hangingPunct="1"/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didinding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mengigit</a:t>
            </a:r>
            <a:r>
              <a:rPr lang="en-US" sz="2400" dirty="0" smtClean="0"/>
              <a:t>.</a:t>
            </a:r>
          </a:p>
          <a:p>
            <a:pPr marL="0" indent="0" eaLnBrk="1" hangingPunct="1">
              <a:buNone/>
            </a:pPr>
            <a:r>
              <a:rPr lang="en-US" sz="2400" b="1" dirty="0" err="1" smtClean="0"/>
              <a:t>Kebiasaan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beristirahat</a:t>
            </a:r>
            <a:endParaRPr lang="en-US" sz="2400" b="1" dirty="0" smtClean="0"/>
          </a:p>
          <a:p>
            <a:pPr eaLnBrk="1" hangingPunct="1"/>
            <a:r>
              <a:rPr lang="en-US" sz="2400" dirty="0" err="1" smtClean="0"/>
              <a:t>Istrirahat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ruangan</a:t>
            </a:r>
            <a:r>
              <a:rPr lang="en-US" sz="2400" dirty="0" smtClean="0"/>
              <a:t>, 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peristirahatan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b="1" dirty="0" err="1" smtClean="0"/>
              <a:t>Jarak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terbang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JARAK TERBANG NYAMUK LEBIH DARI 2 km DARI PERINDUKAN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49145416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Culex</a:t>
            </a:r>
            <a:r>
              <a:rPr lang="en-US" dirty="0" smtClean="0"/>
              <a:t> </a:t>
            </a:r>
            <a:r>
              <a:rPr lang="en-US" dirty="0" err="1"/>
              <a:t>Quinquefasciatus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menularkan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kaki </a:t>
            </a:r>
            <a:r>
              <a:rPr lang="en-US" dirty="0" err="1"/>
              <a:t>gajah</a:t>
            </a:r>
            <a:r>
              <a:rPr lang="en-US" dirty="0"/>
              <a:t> (</a:t>
            </a:r>
            <a:r>
              <a:rPr lang="en-US" dirty="0" err="1"/>
              <a:t>filariasis</a:t>
            </a:r>
            <a:r>
              <a:rPr lang="en-US" dirty="0"/>
              <a:t> ).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menghisap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pengidap</a:t>
            </a:r>
            <a:r>
              <a:rPr lang="en-US" dirty="0"/>
              <a:t> </a:t>
            </a:r>
            <a:r>
              <a:rPr lang="en-US" dirty="0" err="1"/>
              <a:t>filariasis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larva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filariasis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</a:t>
            </a:r>
            <a:r>
              <a:rPr lang="en-US" dirty="0" err="1"/>
              <a:t>ditubuhnya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menularkan</a:t>
            </a:r>
            <a:r>
              <a:rPr lang="en-US" dirty="0"/>
              <a:t> larva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menggigitnya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86111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kaki </a:t>
            </a:r>
            <a:r>
              <a:rPr lang="en-US" dirty="0" err="1"/>
              <a:t>gajah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dibeberapa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di Indonesia </a:t>
            </a:r>
            <a:r>
              <a:rPr lang="en-US" dirty="0" err="1"/>
              <a:t>seperi</a:t>
            </a:r>
            <a:r>
              <a:rPr lang="en-US" dirty="0"/>
              <a:t> Malang Selatan </a:t>
            </a:r>
            <a:r>
              <a:rPr lang="en-US" dirty="0" err="1"/>
              <a:t>dan</a:t>
            </a:r>
            <a:r>
              <a:rPr lang="en-US" dirty="0"/>
              <a:t> Kediri.</a:t>
            </a:r>
          </a:p>
          <a:p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Aedes</a:t>
            </a:r>
            <a:r>
              <a:rPr lang="en-US" dirty="0"/>
              <a:t> </a:t>
            </a:r>
            <a:r>
              <a:rPr lang="en-US" dirty="0" err="1"/>
              <a:t>Aegepty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Aedes</a:t>
            </a:r>
            <a:r>
              <a:rPr lang="en-US" dirty="0"/>
              <a:t> </a:t>
            </a:r>
            <a:r>
              <a:rPr lang="en-US" dirty="0" err="1"/>
              <a:t>aegepty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air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air yang </a:t>
            </a:r>
            <a:r>
              <a:rPr lang="en-US" dirty="0" err="1"/>
              <a:t>kotor</a:t>
            </a:r>
            <a:r>
              <a:rPr lang="en-US" dirty="0"/>
              <a:t> </a:t>
            </a:r>
            <a:r>
              <a:rPr lang="en-US" dirty="0" err="1"/>
              <a:t>seperi</a:t>
            </a:r>
            <a:r>
              <a:rPr lang="en-US" dirty="0"/>
              <a:t> </a:t>
            </a:r>
            <a:r>
              <a:rPr lang="en-US" dirty="0" err="1"/>
              <a:t>genangan</a:t>
            </a:r>
            <a:r>
              <a:rPr lang="en-US" dirty="0"/>
              <a:t> air,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pembuangan</a:t>
            </a:r>
            <a:r>
              <a:rPr lang="en-US" dirty="0"/>
              <a:t> </a:t>
            </a:r>
            <a:r>
              <a:rPr lang="en-US" dirty="0" err="1"/>
              <a:t>mandi</a:t>
            </a:r>
            <a:r>
              <a:rPr lang="en-US" dirty="0"/>
              <a:t>, got ( </a:t>
            </a:r>
            <a:r>
              <a:rPr lang="en-US" dirty="0" err="1"/>
              <a:t>selokan</a:t>
            </a:r>
            <a:r>
              <a:rPr lang="en-US" dirty="0"/>
              <a:t> 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sungai</a:t>
            </a:r>
            <a:r>
              <a:rPr lang="en-US" dirty="0"/>
              <a:t> yang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94708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Culex</a:t>
            </a:r>
            <a:r>
              <a:rPr lang="en-US" dirty="0"/>
              <a:t>, </a:t>
            </a:r>
            <a:r>
              <a:rPr lang="en-US" dirty="0" err="1"/>
              <a:t>nyamuk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coklat</a:t>
            </a:r>
            <a:r>
              <a:rPr lang="en-US" dirty="0"/>
              <a:t> </a:t>
            </a:r>
            <a:r>
              <a:rPr lang="en-US" dirty="0" err="1"/>
              <a:t>keabu-abuan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</a:t>
            </a:r>
            <a:r>
              <a:rPr lang="en-US" dirty="0" err="1"/>
              <a:t>disegala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hijan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jentik-jentiknya</a:t>
            </a:r>
            <a:r>
              <a:rPr lang="en-US" dirty="0"/>
              <a:t> </a:t>
            </a:r>
            <a:r>
              <a:rPr lang="en-US" dirty="0" err="1"/>
              <a:t>terbawa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.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kegiatannya</a:t>
            </a:r>
            <a:r>
              <a:rPr lang="en-US" dirty="0"/>
              <a:t> </a:t>
            </a:r>
            <a:r>
              <a:rPr lang="en-US" dirty="0" err="1"/>
              <a:t>dimalam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4708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genus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yang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vector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West Nile Virus, </a:t>
            </a:r>
            <a:r>
              <a:rPr lang="en-US" dirty="0" err="1"/>
              <a:t>Filariasis</a:t>
            </a:r>
            <a:r>
              <a:rPr lang="en-US" dirty="0"/>
              <a:t>, Japanese </a:t>
            </a:r>
            <a:r>
              <a:rPr lang="en-US" dirty="0" err="1"/>
              <a:t>enchepalitis</a:t>
            </a:r>
            <a:r>
              <a:rPr lang="en-US" dirty="0"/>
              <a:t>, St Louis encephalitis. </a:t>
            </a:r>
            <a:endParaRPr lang="en-US" dirty="0" smtClean="0"/>
          </a:p>
          <a:p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4 – 10 mm (0,16 – 0,4 </a:t>
            </a:r>
            <a:r>
              <a:rPr lang="en-US" dirty="0" err="1"/>
              <a:t>inci</a:t>
            </a:r>
            <a:r>
              <a:rPr lang="en-US" dirty="0"/>
              <a:t>),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morfologinya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dada,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/>
              <a:t>Culex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di </a:t>
            </a:r>
            <a:r>
              <a:rPr lang="en-US" dirty="0" err="1"/>
              <a:t>temukan</a:t>
            </a:r>
            <a:r>
              <a:rPr lang="en-US" dirty="0"/>
              <a:t> di Indonesia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Culexquinquefasciatus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91623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Telur</a:t>
            </a:r>
            <a:r>
              <a:rPr lang="en-US" dirty="0"/>
              <a:t>                  : </a:t>
            </a:r>
            <a:r>
              <a:rPr lang="en-US" dirty="0" err="1"/>
              <a:t>lonjong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peluru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Larva                 : </a:t>
            </a:r>
            <a:r>
              <a:rPr lang="en-US" dirty="0" err="1"/>
              <a:t>sifon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bulunya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pasang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     : abdomen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tumpul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cokelat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 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khas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Sayap</a:t>
            </a:r>
            <a:r>
              <a:rPr lang="en-US" dirty="0"/>
              <a:t>                : </a:t>
            </a:r>
            <a:r>
              <a:rPr lang="en-US" dirty="0" err="1"/>
              <a:t>sisik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runcing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     :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filariasis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Japanese B. encephalitis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Perilaku</a:t>
            </a:r>
            <a:r>
              <a:rPr lang="en-US" dirty="0"/>
              <a:t>             : </a:t>
            </a:r>
            <a:r>
              <a:rPr lang="en-US" dirty="0" err="1"/>
              <a:t>mengisap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Habitat              : air </a:t>
            </a:r>
            <a:r>
              <a:rPr lang="en-US" dirty="0" err="1"/>
              <a:t>jernih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 </a:t>
            </a:r>
            <a:r>
              <a:rPr lang="en-US" dirty="0" err="1"/>
              <a:t>keruh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0304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Telur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Seekor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betina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meletakan</a:t>
            </a:r>
            <a:r>
              <a:rPr lang="en-US" dirty="0"/>
              <a:t> 100-400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.  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  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meletakan</a:t>
            </a:r>
            <a:r>
              <a:rPr lang="en-US" dirty="0"/>
              <a:t> </a:t>
            </a:r>
            <a:r>
              <a:rPr lang="en-US" dirty="0" err="1"/>
              <a:t>telurnya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air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bergelombolan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bersatu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rakit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mengapung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Larva</a:t>
            </a:r>
          </a:p>
          <a:p>
            <a:pPr marL="0" indent="0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air,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2-3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larva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temperature,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perindukan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predator.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optimum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penetasan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5 </a:t>
            </a:r>
            <a:r>
              <a:rPr lang="en-US" dirty="0" err="1"/>
              <a:t>hari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0106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3. Pupa</a:t>
            </a:r>
          </a:p>
          <a:p>
            <a:pPr marL="0" indent="0">
              <a:buNone/>
            </a:pPr>
            <a:r>
              <a:rPr lang="en-US" dirty="0" smtClean="0"/>
              <a:t>Pupa </a:t>
            </a:r>
            <a:r>
              <a:rPr lang="en-US" dirty="0" err="1" smtClean="0"/>
              <a:t>merupakan</a:t>
            </a:r>
            <a:r>
              <a:rPr lang="en-US" dirty="0" smtClean="0"/>
              <a:t> stadium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air, </a:t>
            </a:r>
            <a:r>
              <a:rPr lang="en-US" dirty="0" err="1" smtClean="0"/>
              <a:t>pada</a:t>
            </a:r>
            <a:r>
              <a:rPr lang="en-US" dirty="0" smtClean="0"/>
              <a:t> stadium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sayap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r>
              <a:rPr lang="en-US" dirty="0" smtClean="0"/>
              <a:t>, stadium </a:t>
            </a:r>
            <a:r>
              <a:rPr lang="en-US" dirty="0" err="1" smtClean="0"/>
              <a:t>kepompong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2-5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pupa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larva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air.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Dewasa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pupa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jantan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dibuahi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menghisap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24-36 jam.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protein yang </a:t>
            </a:r>
            <a:r>
              <a:rPr lang="en-US" dirty="0" err="1" smtClean="0"/>
              <a:t>esensial</a:t>
            </a:r>
            <a:r>
              <a:rPr lang="en-US" dirty="0" smtClean="0"/>
              <a:t>  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mematangkan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.[8]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10 </a:t>
            </a:r>
            <a:r>
              <a:rPr lang="en-US" dirty="0" err="1" smtClean="0"/>
              <a:t>sampai</a:t>
            </a:r>
            <a:r>
              <a:rPr lang="en-US" dirty="0" smtClean="0"/>
              <a:t> 12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70106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endParaRPr lang="en-US" dirty="0"/>
          </a:p>
          <a:p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di </a:t>
            </a:r>
            <a:r>
              <a:rPr lang="en-US" dirty="0" err="1"/>
              <a:t>sembarang</a:t>
            </a:r>
            <a:r>
              <a:rPr lang="en-US" dirty="0"/>
              <a:t>  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di air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 yang </a:t>
            </a:r>
            <a:r>
              <a:rPr lang="en-US" dirty="0" err="1"/>
              <a:t>kotor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genangan</a:t>
            </a:r>
            <a:r>
              <a:rPr lang="en-US" dirty="0"/>
              <a:t> air, got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empang</a:t>
            </a:r>
            <a:r>
              <a:rPr lang="en-US" dirty="0"/>
              <a:t> </a:t>
            </a:r>
            <a:r>
              <a:rPr lang="en-US" dirty="0" err="1"/>
              <a:t>ikan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6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Aedes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Aegypti</a:t>
            </a:r>
            <a:endParaRPr lang="en-US" b="1" i="1" dirty="0"/>
          </a:p>
        </p:txBody>
      </p:sp>
      <p:pic>
        <p:nvPicPr>
          <p:cNvPr id="4" name="Picture 3" descr="DBD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876800" cy="475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81600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makan</a:t>
            </a:r>
            <a:endParaRPr lang="en-US" dirty="0"/>
          </a:p>
          <a:p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/>
              <a:t>peliharaan</a:t>
            </a:r>
            <a:r>
              <a:rPr lang="en-US" dirty="0"/>
              <a:t>, </a:t>
            </a:r>
            <a:r>
              <a:rPr lang="en-US" dirty="0" err="1"/>
              <a:t>unggas</a:t>
            </a:r>
            <a:r>
              <a:rPr lang="en-US" dirty="0"/>
              <a:t>, </a:t>
            </a:r>
            <a:r>
              <a:rPr lang="en-US" dirty="0" err="1"/>
              <a:t>kambing</a:t>
            </a:r>
            <a:r>
              <a:rPr lang="en-US" dirty="0"/>
              <a:t>, </a:t>
            </a:r>
            <a:r>
              <a:rPr lang="en-US" dirty="0" err="1"/>
              <a:t>kerbau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sapi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kepadatan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 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(52,8%)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kepadatan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(47,14%),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(0,64643)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orang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(0,60135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79819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Kesukaan</a:t>
            </a:r>
            <a:r>
              <a:rPr lang="en-US" dirty="0"/>
              <a:t> </a:t>
            </a:r>
            <a:r>
              <a:rPr lang="en-US" dirty="0" err="1"/>
              <a:t>beristirahat</a:t>
            </a:r>
            <a:endParaRPr lang="en-US" dirty="0"/>
          </a:p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beristirahat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 </a:t>
            </a:r>
            <a:r>
              <a:rPr lang="en-US" dirty="0" err="1"/>
              <a:t>sampai</a:t>
            </a:r>
            <a:r>
              <a:rPr lang="en-US" dirty="0"/>
              <a:t> 3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kesukaan</a:t>
            </a:r>
            <a:r>
              <a:rPr lang="en-US" dirty="0"/>
              <a:t> </a:t>
            </a:r>
            <a:r>
              <a:rPr lang="en-US" dirty="0" err="1"/>
              <a:t>beristirahat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beristirahat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.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di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rumahan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63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menghisap</a:t>
            </a:r>
            <a:r>
              <a:rPr lang="en-US" dirty="0"/>
              <a:t> </a:t>
            </a:r>
            <a:r>
              <a:rPr lang="en-US" dirty="0" err="1"/>
              <a:t>darah</a:t>
            </a:r>
            <a:endParaRPr lang="en-US" dirty="0"/>
          </a:p>
          <a:p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(nocturnal).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Culex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jam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terbenam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terbit</a:t>
            </a:r>
            <a:r>
              <a:rPr lang="en-US" dirty="0"/>
              <a:t>. Dan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pukul</a:t>
            </a:r>
            <a:r>
              <a:rPr lang="en-US" dirty="0"/>
              <a:t> 01.00-02.00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7981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Culex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paling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</a:t>
            </a:r>
            <a:r>
              <a:rPr lang="en-US" dirty="0" err="1"/>
              <a:t>arbovirus.Larva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temukan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Betina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rumah-rumah</a:t>
            </a:r>
            <a:r>
              <a:rPr lang="en-US" dirty="0"/>
              <a:t> di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menggigit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mamalia</a:t>
            </a:r>
            <a:r>
              <a:rPr lang="en-US" dirty="0"/>
              <a:t> lain.</a:t>
            </a:r>
          </a:p>
        </p:txBody>
      </p:sp>
    </p:spTree>
    <p:extLst>
      <p:ext uri="{BB962C8B-B14F-4D97-AF65-F5344CB8AC3E}">
        <p14:creationId xmlns:p14="http://schemas.microsoft.com/office/powerpoint/2010/main" xmlns="" val="2677981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Mansonia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Habitat </a:t>
            </a:r>
            <a:r>
              <a:rPr lang="en-US" dirty="0" err="1"/>
              <a:t>nyamuk</a:t>
            </a:r>
            <a:r>
              <a:rPr lang="en-US" dirty="0"/>
              <a:t> 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i="1" dirty="0"/>
              <a:t> </a:t>
            </a:r>
            <a:r>
              <a:rPr lang="en-US" dirty="0"/>
              <a:t> 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rawa-rawa</a:t>
            </a:r>
            <a:r>
              <a:rPr lang="en-US" dirty="0"/>
              <a:t>, </a:t>
            </a:r>
            <a:r>
              <a:rPr lang="en-US" dirty="0" err="1"/>
              <a:t>sungai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di </a:t>
            </a:r>
            <a:r>
              <a:rPr lang="en-US" dirty="0" err="1"/>
              <a:t>tepi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, larvae </a:t>
            </a:r>
            <a:r>
              <a:rPr lang="en-US" dirty="0" err="1"/>
              <a:t>dan</a:t>
            </a:r>
            <a:r>
              <a:rPr lang="en-US" dirty="0"/>
              <a:t> pupa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sifonnya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- </a:t>
            </a:r>
            <a:r>
              <a:rPr lang="en-US" dirty="0" err="1"/>
              <a:t>akar</a:t>
            </a:r>
            <a:r>
              <a:rPr lang="en-US" dirty="0"/>
              <a:t> ranting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air,seperti</a:t>
            </a:r>
            <a:r>
              <a:rPr lang="en-US" dirty="0"/>
              <a:t> </a:t>
            </a:r>
            <a:r>
              <a:rPr lang="en-US" dirty="0" err="1"/>
              <a:t>enceng</a:t>
            </a:r>
            <a:r>
              <a:rPr lang="en-US" dirty="0"/>
              <a:t> </a:t>
            </a:r>
            <a:r>
              <a:rPr lang="en-US" dirty="0" err="1"/>
              <a:t>gondok</a:t>
            </a:r>
            <a:r>
              <a:rPr lang="en-US" dirty="0"/>
              <a:t>, </a:t>
            </a:r>
            <a:r>
              <a:rPr lang="en-US" dirty="0" err="1"/>
              <a:t>teratai</a:t>
            </a:r>
            <a:r>
              <a:rPr lang="en-US" dirty="0"/>
              <a:t>, </a:t>
            </a:r>
            <a:r>
              <a:rPr lang="en-US" dirty="0" err="1"/>
              <a:t>kangkung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.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zoofilik</a:t>
            </a:r>
            <a:r>
              <a:rPr lang="en-US" dirty="0"/>
              <a:t>, </a:t>
            </a:r>
            <a:r>
              <a:rPr lang="en-US" dirty="0" err="1"/>
              <a:t>eksofagik</a:t>
            </a:r>
            <a:r>
              <a:rPr lang="en-US" dirty="0"/>
              <a:t> , </a:t>
            </a:r>
            <a:r>
              <a:rPr lang="en-US" dirty="0" err="1"/>
              <a:t>eksofilik</a:t>
            </a:r>
            <a:r>
              <a:rPr lang="en-US" dirty="0"/>
              <a:t> , </a:t>
            </a:r>
            <a:r>
              <a:rPr lang="en-US" dirty="0" err="1"/>
              <a:t>nokturnal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34014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Mansonia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Nyamuk</a:t>
            </a:r>
            <a:r>
              <a:rPr lang="en-US" dirty="0"/>
              <a:t> 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i="1" dirty="0"/>
              <a:t> </a:t>
            </a:r>
            <a:r>
              <a:rPr lang="en-US" i="1" dirty="0" err="1"/>
              <a:t>hidup</a:t>
            </a:r>
            <a:r>
              <a:rPr lang="en-US" dirty="0"/>
              <a:t> 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nokturnal</a:t>
            </a:r>
            <a:r>
              <a:rPr lang="en-US" dirty="0"/>
              <a:t>,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rawa</a:t>
            </a:r>
            <a:r>
              <a:rPr lang="en-US" dirty="0"/>
              <a:t> </a:t>
            </a:r>
            <a:r>
              <a:rPr lang="en-US" dirty="0" err="1"/>
              <a:t>endemik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kotor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area </a:t>
            </a:r>
            <a:r>
              <a:rPr lang="en-US" dirty="0" err="1"/>
              <a:t>peternakan</a:t>
            </a:r>
            <a:r>
              <a:rPr lang="en-US" dirty="0"/>
              <a:t> </a:t>
            </a:r>
            <a:r>
              <a:rPr lang="en-US" dirty="0" err="1"/>
              <a:t>ikan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terpakai</a:t>
            </a:r>
            <a:r>
              <a:rPr lang="en-US" dirty="0"/>
              <a:t>. </a:t>
            </a:r>
            <a:r>
              <a:rPr lang="en-US" dirty="0" err="1"/>
              <a:t>Nyamuk</a:t>
            </a:r>
            <a:r>
              <a:rPr lang="en-US" dirty="0"/>
              <a:t> 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dirty="0"/>
              <a:t> 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menghisap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873351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Mansonia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Stadium </a:t>
            </a:r>
            <a:r>
              <a:rPr lang="en-US" dirty="0" err="1"/>
              <a:t>Telur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diletakkan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gelap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jam </a:t>
            </a:r>
            <a:r>
              <a:rPr lang="en-US" dirty="0" err="1"/>
              <a:t>benkutnya</a:t>
            </a:r>
            <a:r>
              <a:rPr lang="en-US" dirty="0"/>
              <a:t> 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dirty="0"/>
              <a:t> 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telurnya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  </a:t>
            </a:r>
            <a:r>
              <a:rPr lang="en-US" dirty="0" err="1"/>
              <a:t>berdekatan</a:t>
            </a:r>
            <a:r>
              <a:rPr lang="en-US" dirty="0"/>
              <a:t>  </a:t>
            </a:r>
            <a:r>
              <a:rPr lang="en-US" dirty="0" err="1"/>
              <a:t>membentuk</a:t>
            </a:r>
            <a:r>
              <a:rPr lang="en-US" dirty="0"/>
              <a:t>  </a:t>
            </a:r>
            <a:r>
              <a:rPr lang="en-US" dirty="0" err="1"/>
              <a:t>rakit</a:t>
            </a:r>
            <a:r>
              <a:rPr lang="en-US" dirty="0"/>
              <a:t>  </a:t>
            </a:r>
            <a:r>
              <a:rPr lang="en-US" dirty="0" err="1"/>
              <a:t>dibawah</a:t>
            </a:r>
            <a:r>
              <a:rPr lang="en-US" dirty="0"/>
              <a:t>   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  </a:t>
            </a:r>
            <a:r>
              <a:rPr lang="en-US" dirty="0" err="1"/>
              <a:t>tanaman</a:t>
            </a:r>
            <a:r>
              <a:rPr lang="en-US" dirty="0"/>
              <a:t> air. 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hangat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menetas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 2-3 </a:t>
            </a:r>
            <a:r>
              <a:rPr lang="en-US" dirty="0" err="1"/>
              <a:t>hari</a:t>
            </a:r>
            <a:r>
              <a:rPr lang="en-US" dirty="0"/>
              <a:t> di air. </a:t>
            </a:r>
          </a:p>
        </p:txBody>
      </p:sp>
    </p:spTree>
    <p:extLst>
      <p:ext uri="{BB962C8B-B14F-4D97-AF65-F5344CB8AC3E}">
        <p14:creationId xmlns:p14="http://schemas.microsoft.com/office/powerpoint/2010/main" xmlns="" val="14873351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Mansonia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/>
              <a:t>Stadium Larva</a:t>
            </a:r>
          </a:p>
          <a:p>
            <a:pPr marL="0" indent="0" fontAlgn="base">
              <a:buNone/>
            </a:pP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menetas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larva. </a:t>
            </a:r>
            <a:r>
              <a:rPr lang="en-US" dirty="0" smtClean="0"/>
              <a:t>Larva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menggantungkan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air</a:t>
            </a:r>
            <a:r>
              <a:rPr lang="en-US" dirty="0" smtClean="0"/>
              <a:t>. </a:t>
            </a:r>
            <a:r>
              <a:rPr lang="en-US" dirty="0"/>
              <a:t>Larva </a:t>
            </a:r>
            <a:r>
              <a:rPr lang="en-US" dirty="0" err="1"/>
              <a:t>nyamuk</a:t>
            </a:r>
            <a:r>
              <a:rPr lang="en-US" dirty="0"/>
              <a:t> 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dirty="0"/>
              <a:t>  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sifon</a:t>
            </a:r>
            <a:r>
              <a:rPr lang="en-US" dirty="0"/>
              <a:t> (</a:t>
            </a:r>
            <a:r>
              <a:rPr lang="en-US" dirty="0" err="1"/>
              <a:t>corong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) yang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ujungnya</a:t>
            </a:r>
            <a:r>
              <a:rPr lang="en-US" dirty="0"/>
              <a:t> 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duri</a:t>
            </a:r>
            <a:r>
              <a:rPr lang="en-US" dirty="0"/>
              <a:t>/</a:t>
            </a:r>
            <a:r>
              <a:rPr lang="en-US" dirty="0" err="1"/>
              <a:t>tanduk</a:t>
            </a:r>
            <a:r>
              <a:rPr lang="en-US" dirty="0"/>
              <a:t> (</a:t>
            </a:r>
            <a:r>
              <a:rPr lang="en-US" dirty="0" err="1"/>
              <a:t>runcing</a:t>
            </a:r>
            <a:r>
              <a:rPr lang="en-US" dirty="0"/>
              <a:t>), </a:t>
            </a:r>
            <a:r>
              <a:rPr lang="en-US" dirty="0" err="1"/>
              <a:t>Sifon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VIII. Larva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menempel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 air., 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dirty="0"/>
              <a:t> 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runcing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menusuk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tanama</a:t>
            </a:r>
            <a:r>
              <a:rPr lang="en-US" dirty="0"/>
              <a:t> air.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istirahat</a:t>
            </a:r>
            <a:r>
              <a:rPr lang="en-US" dirty="0"/>
              <a:t> larva 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dirty="0"/>
              <a:t> 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air. </a:t>
            </a:r>
          </a:p>
        </p:txBody>
      </p:sp>
    </p:spTree>
    <p:extLst>
      <p:ext uri="{BB962C8B-B14F-4D97-AF65-F5344CB8AC3E}">
        <p14:creationId xmlns:p14="http://schemas.microsoft.com/office/powerpoint/2010/main" xmlns="" val="14873351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Mansonia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Stadium </a:t>
            </a:r>
            <a:r>
              <a:rPr lang="en-US" dirty="0" smtClean="0"/>
              <a:t>Pupa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pergantian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pupasi</a:t>
            </a:r>
            <a:r>
              <a:rPr lang="en-US" dirty="0"/>
              <a:t>. Pupa 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diganggu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berenang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air. </a:t>
            </a:r>
            <a:r>
              <a:rPr lang="en-US" i="1" dirty="0"/>
              <a:t> </a:t>
            </a:r>
            <a:r>
              <a:rPr lang="en-US" dirty="0" err="1"/>
              <a:t>Pupa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dirty="0"/>
              <a:t>  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menyerupai</a:t>
            </a:r>
            <a:r>
              <a:rPr lang="en-US" dirty="0"/>
              <a:t> </a:t>
            </a:r>
            <a:r>
              <a:rPr lang="en-US" dirty="0" err="1"/>
              <a:t>trompet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 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bergerigi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335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Mansonia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Stadium </a:t>
            </a:r>
            <a:r>
              <a:rPr lang="en-US" dirty="0" err="1"/>
              <a:t>Dewasa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hinggap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 </a:t>
            </a:r>
            <a:r>
              <a:rPr lang="en-US" i="1" dirty="0" err="1"/>
              <a:t>Mansonia</a:t>
            </a:r>
            <a:r>
              <a:rPr lang="en-US" i="1" dirty="0"/>
              <a:t> </a:t>
            </a:r>
            <a:r>
              <a:rPr lang="en-US" i="1" dirty="0" err="1"/>
              <a:t>sp</a:t>
            </a:r>
            <a:r>
              <a:rPr lang="en-US" dirty="0"/>
              <a:t> 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 90º. </a:t>
            </a:r>
            <a:r>
              <a:rPr lang="en-US" dirty="0" err="1"/>
              <a:t>atau</a:t>
            </a:r>
            <a:r>
              <a:rPr lang="en-US" dirty="0"/>
              <a:t> bias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hinggap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morfologi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sayap</a:t>
            </a:r>
            <a:r>
              <a:rPr lang="en-US" dirty="0"/>
              <a:t> </a:t>
            </a:r>
            <a:r>
              <a:rPr lang="en-US" dirty="0" err="1"/>
              <a:t>asimetris</a:t>
            </a:r>
            <a:r>
              <a:rPr lang="en-US" dirty="0"/>
              <a:t>, </a:t>
            </a:r>
            <a:r>
              <a:rPr lang="en-US" dirty="0" err="1"/>
              <a:t>Sayapnya</a:t>
            </a:r>
            <a:r>
              <a:rPr lang="en-US" dirty="0"/>
              <a:t> </a:t>
            </a:r>
            <a:r>
              <a:rPr lang="en-US" dirty="0" err="1"/>
              <a:t>bintik-bintik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coklat</a:t>
            </a:r>
            <a:r>
              <a:rPr lang="en-US" dirty="0"/>
              <a:t> 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33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Aedes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Aegypti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 err="1">
                <a:solidFill>
                  <a:srgbClr val="000000"/>
                </a:solidFill>
              </a:rPr>
              <a:t>Nyamuk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Ae.aegypti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endParaRPr lang="en-US" dirty="0">
              <a:solidFill>
                <a:srgbClr val="000000"/>
              </a:solidFill>
            </a:endParaRPr>
          </a:p>
          <a:p>
            <a:pPr algn="just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err="1">
                <a:solidFill>
                  <a:srgbClr val="000000"/>
                </a:solidFill>
              </a:rPr>
              <a:t>Ae.albopictus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tersebar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seluruh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pelosok</a:t>
            </a:r>
            <a:r>
              <a:rPr lang="en-US" dirty="0">
                <a:solidFill>
                  <a:srgbClr val="000000"/>
                </a:solidFill>
              </a:rPr>
              <a:t> Indonesia ,</a:t>
            </a:r>
            <a:r>
              <a:rPr lang="en-US" dirty="0" err="1">
                <a:solidFill>
                  <a:srgbClr val="000000"/>
                </a:solidFill>
              </a:rPr>
              <a:t>khususnya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 err="1">
                <a:solidFill>
                  <a:srgbClr val="000000"/>
                </a:solidFill>
              </a:rPr>
              <a:t>perkotaan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</a:rPr>
              <a:t>T.P.A </a:t>
            </a:r>
            <a:r>
              <a:rPr lang="en-US" dirty="0" err="1">
                <a:solidFill>
                  <a:srgbClr val="000000"/>
                </a:solidFill>
              </a:rPr>
              <a:t>buatan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manusia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didalam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diluar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rumah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2245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Mansonia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ilariasis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elephantiasis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kaki </a:t>
            </a:r>
            <a:r>
              <a:rPr lang="en-US" dirty="0" err="1"/>
              <a:t>gajah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filaria</a:t>
            </a:r>
            <a:r>
              <a:rPr lang="en-US" dirty="0"/>
              <a:t>. </a:t>
            </a:r>
            <a:r>
              <a:rPr lang="en-US" dirty="0" err="1"/>
              <a:t>Filariasis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parasit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filaria</a:t>
            </a:r>
            <a:r>
              <a:rPr lang="en-US" dirty="0"/>
              <a:t>,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spesies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Wuchereria</a:t>
            </a:r>
            <a:r>
              <a:rPr lang="en-US" dirty="0"/>
              <a:t> </a:t>
            </a:r>
            <a:r>
              <a:rPr lang="en-US" dirty="0" err="1"/>
              <a:t>bancrofti</a:t>
            </a:r>
            <a:r>
              <a:rPr lang="en-US" dirty="0"/>
              <a:t>, </a:t>
            </a:r>
            <a:r>
              <a:rPr lang="en-US" dirty="0" err="1"/>
              <a:t>Brugia</a:t>
            </a:r>
            <a:r>
              <a:rPr lang="en-US" dirty="0"/>
              <a:t> </a:t>
            </a:r>
            <a:r>
              <a:rPr lang="en-US" dirty="0" err="1"/>
              <a:t>malayi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Brugia</a:t>
            </a:r>
            <a:r>
              <a:rPr lang="en-US" dirty="0"/>
              <a:t> </a:t>
            </a:r>
            <a:r>
              <a:rPr lang="en-US" dirty="0" err="1"/>
              <a:t>timori</a:t>
            </a:r>
            <a:r>
              <a:rPr lang="en-US" dirty="0"/>
              <a:t>.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menginfeksi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limfe</a:t>
            </a:r>
            <a:r>
              <a:rPr lang="en-US" dirty="0"/>
              <a:t> (</a:t>
            </a:r>
            <a:r>
              <a:rPr lang="en-US" dirty="0" err="1"/>
              <a:t>getah</a:t>
            </a:r>
            <a:r>
              <a:rPr lang="en-US" dirty="0"/>
              <a:t> </a:t>
            </a:r>
            <a:r>
              <a:rPr lang="en-US" dirty="0" err="1"/>
              <a:t>bening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3351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Mansonia</a:t>
            </a:r>
            <a:r>
              <a:rPr lang="en-US" b="1" i="1" dirty="0" smtClean="0"/>
              <a:t> </a:t>
            </a:r>
            <a:r>
              <a:rPr lang="en-US" b="1" i="1" dirty="0" err="1" smtClean="0"/>
              <a:t>sp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Filariasis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gigitan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cacing</a:t>
            </a:r>
            <a:r>
              <a:rPr lang="en-US" dirty="0" smtClean="0"/>
              <a:t> filarial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 di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limfe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pembengkakan</a:t>
            </a:r>
            <a:r>
              <a:rPr lang="en-US" dirty="0" smtClean="0"/>
              <a:t> di kaki, </a:t>
            </a:r>
            <a:r>
              <a:rPr lang="en-US" dirty="0" err="1" smtClean="0"/>
              <a:t>tungkai</a:t>
            </a:r>
            <a:r>
              <a:rPr lang="en-US" dirty="0" smtClean="0"/>
              <a:t>, </a:t>
            </a:r>
            <a:r>
              <a:rPr lang="en-US" dirty="0" err="1" smtClean="0"/>
              <a:t>payudara</a:t>
            </a:r>
            <a:r>
              <a:rPr lang="en-US" dirty="0" smtClean="0"/>
              <a:t>,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organ genital</a:t>
            </a:r>
          </a:p>
        </p:txBody>
      </p:sp>
    </p:spTree>
    <p:extLst>
      <p:ext uri="{BB962C8B-B14F-4D97-AF65-F5344CB8AC3E}">
        <p14:creationId xmlns:p14="http://schemas.microsoft.com/office/powerpoint/2010/main" xmlns="" val="148733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Aedes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Aegypti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0" hangingPunct="0">
              <a:buClr>
                <a:srgbClr val="FE9B03"/>
              </a:buClr>
              <a:buFont typeface="Times New Roman" pitchFamily="18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etamor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</a:rPr>
              <a:t>osis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seca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ra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Lengkap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0" hangingPunct="0">
              <a:buClr>
                <a:srgbClr val="FE9B03"/>
              </a:buClr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30-150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telur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tiap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 2-3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hari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0" hangingPunct="0">
              <a:buClr>
                <a:srgbClr val="FE9B03"/>
              </a:buClr>
              <a:buFont typeface="Times New Roman" pitchFamily="18" charset="0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Bertelur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diair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0" hangingPunct="0">
              <a:buClr>
                <a:srgbClr val="FE9B03"/>
              </a:buClr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Larva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hidup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di air</a:t>
            </a:r>
            <a:endParaRPr lang="en-GB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0" hangingPunct="0">
              <a:buClr>
                <a:srgbClr val="FE9B03"/>
              </a:buClr>
              <a:buFont typeface="Times New Roman" pitchFamily="18" charset="0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Berubah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larva men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jadi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charset="0"/>
              </a:rPr>
              <a:t>pupa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selanjut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nya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jadi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serangga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dewasa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51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Aedes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Aegypti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¯"/>
            </a:pP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Biasa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menggigit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sepanjang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siang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hari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terutama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pagi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sore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hari</a:t>
            </a:r>
            <a:endParaRPr lang="en-US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¯"/>
            </a:pP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Kemampuan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terbang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maksimum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100 M (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Rerata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: 40 M)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¯"/>
            </a:pP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Umur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nyamuk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: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mencapai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3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bulan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Rerata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: 2 - 4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Minggu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¯"/>
            </a:pP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terdapat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daerah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ketinggian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          &gt; 1000 M di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atas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permukaan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laut</a:t>
            </a:r>
            <a:endParaRPr lang="en-US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30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Aedes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Aegypti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Clr>
                <a:srgbClr val="000000"/>
              </a:buClr>
              <a:buFont typeface="Wingdings" pitchFamily="2" charset="2"/>
              <a:buChar char="¯"/>
            </a:pP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Nyamuk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betina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setiap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2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hari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sekali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menghisap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darah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manusia</a:t>
            </a:r>
            <a:endParaRPr lang="en-US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just">
              <a:buClr>
                <a:srgbClr val="000000"/>
              </a:buClr>
              <a:buFont typeface="Wingdings" pitchFamily="2" charset="2"/>
              <a:buChar char="¯"/>
            </a:pP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Darah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manusia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diperlukan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pematangan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telur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nyamuk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 ( 1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Nyamuk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200 - 400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butir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telur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)</a:t>
            </a:r>
            <a:endParaRPr lang="en-US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just">
              <a:buClr>
                <a:srgbClr val="000000"/>
              </a:buClr>
              <a:buFont typeface="Wingdings" pitchFamily="2" charset="2"/>
              <a:buChar char="¯"/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Virus dengue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berkembang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biak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cara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membelah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diri</a:t>
            </a:r>
            <a:endParaRPr lang="en-US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just">
              <a:buClr>
                <a:srgbClr val="000000"/>
              </a:buClr>
              <a:buFont typeface="Wingdings" pitchFamily="2" charset="2"/>
              <a:buChar char="¯"/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&lt; 1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mg,virus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sudah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terdapat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pd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kelenjar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air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liur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nyamuk</a:t>
            </a:r>
            <a:endParaRPr lang="en-US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just">
              <a:buClr>
                <a:srgbClr val="000000"/>
              </a:buClr>
              <a:buFont typeface="Wingdings" pitchFamily="2" charset="2"/>
              <a:buChar char="¯"/>
            </a:pP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Virus Dengue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berpindah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bersama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air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liur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nyamuk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saat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Nyamuk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menggigit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itchFamily="66" charset="0"/>
              </a:rPr>
              <a:t>manusia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¯"/>
            </a:pPr>
            <a:endParaRPr lang="en-US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73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Aedes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Aegypti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Berkembang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biak</a:t>
            </a:r>
            <a:r>
              <a:rPr lang="en-US" sz="2800" dirty="0" smtClean="0">
                <a:solidFill>
                  <a:srgbClr val="000000"/>
                </a:solidFill>
              </a:rPr>
              <a:t> di TPA ( </a:t>
            </a:r>
            <a:r>
              <a:rPr lang="en-US" sz="2800" dirty="0" err="1" smtClean="0">
                <a:solidFill>
                  <a:srgbClr val="000000"/>
                </a:solidFill>
              </a:rPr>
              <a:t>Tempat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Penampungan</a:t>
            </a:r>
            <a:r>
              <a:rPr lang="en-US" sz="2800" dirty="0" smtClean="0">
                <a:solidFill>
                  <a:srgbClr val="000000"/>
                </a:solidFill>
              </a:rPr>
              <a:t> Air) </a:t>
            </a:r>
            <a:r>
              <a:rPr lang="en-US" sz="2800" dirty="0" err="1" smtClean="0">
                <a:solidFill>
                  <a:srgbClr val="000000"/>
                </a:solidFill>
              </a:rPr>
              <a:t>bersih</a:t>
            </a:r>
            <a:r>
              <a:rPr lang="en-US" sz="2800" dirty="0" smtClean="0">
                <a:solidFill>
                  <a:srgbClr val="000000"/>
                </a:solidFill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</a:rPr>
              <a:t>tidak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berhubungan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tanah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a.l</a:t>
            </a:r>
            <a:r>
              <a:rPr lang="en-US" sz="2800" dirty="0" smtClean="0">
                <a:solidFill>
                  <a:srgbClr val="000000"/>
                </a:solidFill>
              </a:rPr>
              <a:t> :</a:t>
            </a:r>
          </a:p>
          <a:p>
            <a:pPr marL="974725" lvl="1" indent="-517525">
              <a:buClr>
                <a:srgbClr val="000099"/>
              </a:buClr>
              <a:buFont typeface="Wingdings" pitchFamily="2" charset="2"/>
              <a:buChar char="]"/>
            </a:pPr>
            <a:r>
              <a:rPr lang="en-US" dirty="0" err="1" smtClean="0">
                <a:solidFill>
                  <a:srgbClr val="000000"/>
                </a:solidFill>
              </a:rPr>
              <a:t>Dalam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Rumah</a:t>
            </a:r>
            <a:r>
              <a:rPr lang="en-US" dirty="0" smtClean="0">
                <a:solidFill>
                  <a:srgbClr val="000000"/>
                </a:solidFill>
              </a:rPr>
              <a:t> : </a:t>
            </a:r>
            <a:r>
              <a:rPr lang="en-US" dirty="0" err="1" smtClean="0">
                <a:solidFill>
                  <a:srgbClr val="000000"/>
                </a:solidFill>
              </a:rPr>
              <a:t>bak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mandi</a:t>
            </a:r>
            <a:r>
              <a:rPr lang="en-US" dirty="0" smtClean="0">
                <a:solidFill>
                  <a:srgbClr val="000000"/>
                </a:solidFill>
              </a:rPr>
              <a:t>/WC,  </a:t>
            </a:r>
            <a:r>
              <a:rPr lang="en-US" dirty="0" err="1" smtClean="0">
                <a:solidFill>
                  <a:srgbClr val="000000"/>
                </a:solidFill>
              </a:rPr>
              <a:t>tempayan</a:t>
            </a:r>
            <a:r>
              <a:rPr lang="en-US" dirty="0" smtClean="0">
                <a:solidFill>
                  <a:srgbClr val="000000"/>
                </a:solidFill>
              </a:rPr>
              <a:t>, drum</a:t>
            </a:r>
          </a:p>
          <a:p>
            <a:pPr marL="974725" lvl="1" indent="-517525">
              <a:buClr>
                <a:srgbClr val="000099"/>
              </a:buClr>
              <a:buFont typeface="Wingdings" pitchFamily="2" charset="2"/>
              <a:buChar char="]"/>
            </a:pPr>
            <a:r>
              <a:rPr lang="en-US" dirty="0" err="1" smtClean="0">
                <a:solidFill>
                  <a:srgbClr val="000000"/>
                </a:solidFill>
              </a:rPr>
              <a:t>Luar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Rumah</a:t>
            </a:r>
            <a:r>
              <a:rPr lang="en-US" dirty="0" smtClean="0">
                <a:solidFill>
                  <a:srgbClr val="000000"/>
                </a:solidFill>
              </a:rPr>
              <a:t>    :</a:t>
            </a:r>
          </a:p>
          <a:p>
            <a:pPr marL="1428750" lvl="2" indent="-339725" algn="just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000000"/>
                </a:solidFill>
              </a:rPr>
              <a:t>Barang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bekas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yg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dpt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menampung</a:t>
            </a:r>
            <a:r>
              <a:rPr lang="en-US" sz="2800" dirty="0" smtClean="0">
                <a:solidFill>
                  <a:srgbClr val="000000"/>
                </a:solidFill>
              </a:rPr>
              <a:t>  air : </a:t>
            </a:r>
            <a:r>
              <a:rPr lang="en-US" sz="2800" dirty="0" err="1" smtClean="0">
                <a:solidFill>
                  <a:srgbClr val="000000"/>
                </a:solidFill>
              </a:rPr>
              <a:t>kaleng</a:t>
            </a:r>
            <a:r>
              <a:rPr lang="en-US" sz="2800" dirty="0" smtClean="0">
                <a:solidFill>
                  <a:srgbClr val="000000"/>
                </a:solidFill>
              </a:rPr>
              <a:t>, ban </a:t>
            </a:r>
            <a:r>
              <a:rPr lang="en-US" sz="2800" dirty="0" err="1" smtClean="0">
                <a:solidFill>
                  <a:srgbClr val="000000"/>
                </a:solidFill>
              </a:rPr>
              <a:t>bekas</a:t>
            </a:r>
            <a:r>
              <a:rPr lang="en-US" sz="2800" dirty="0" smtClean="0">
                <a:solidFill>
                  <a:srgbClr val="000000"/>
                </a:solidFill>
              </a:rPr>
              <a:t>, pot </a:t>
            </a:r>
            <a:r>
              <a:rPr lang="en-US" sz="2800" dirty="0" err="1" smtClean="0">
                <a:solidFill>
                  <a:srgbClr val="000000"/>
                </a:solidFill>
              </a:rPr>
              <a:t>tanaman</a:t>
            </a:r>
            <a:r>
              <a:rPr lang="en-US" sz="2800" dirty="0" smtClean="0">
                <a:solidFill>
                  <a:srgbClr val="000000"/>
                </a:solidFill>
              </a:rPr>
              <a:t> air</a:t>
            </a:r>
          </a:p>
          <a:p>
            <a:pPr marL="1428750" lvl="2" indent="-339725" algn="just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000000"/>
                </a:solidFill>
              </a:rPr>
              <a:t>Pelepah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daun,lubang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pohon,potongan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bambu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genangan</a:t>
            </a:r>
            <a:r>
              <a:rPr lang="en-US" sz="2800" dirty="0" smtClean="0">
                <a:solidFill>
                  <a:srgbClr val="000000"/>
                </a:solidFill>
              </a:rPr>
              <a:t> air di </a:t>
            </a:r>
            <a:r>
              <a:rPr lang="en-US" sz="2800" dirty="0" err="1" smtClean="0">
                <a:solidFill>
                  <a:srgbClr val="000000"/>
                </a:solidFill>
              </a:rPr>
              <a:t>talang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79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Aedes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Aegypti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en-US" dirty="0" err="1" smtClean="0">
                <a:solidFill>
                  <a:srgbClr val="000000"/>
                </a:solidFill>
              </a:rPr>
              <a:t>Musim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Hujan</a:t>
            </a:r>
            <a:r>
              <a:rPr lang="en-US" dirty="0" smtClean="0">
                <a:solidFill>
                  <a:srgbClr val="000000"/>
                </a:solidFill>
              </a:rPr>
              <a:t> : </a:t>
            </a:r>
            <a:r>
              <a:rPr lang="en-US" dirty="0" err="1" smtClean="0">
                <a:solidFill>
                  <a:srgbClr val="000000"/>
                </a:solidFill>
              </a:rPr>
              <a:t>kelembaban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suhu</a:t>
            </a:r>
            <a:r>
              <a:rPr lang="en-US" dirty="0" smtClean="0">
                <a:solidFill>
                  <a:srgbClr val="000000"/>
                </a:solidFill>
              </a:rPr>
              <a:t> Optimum </a:t>
            </a:r>
            <a:r>
              <a:rPr lang="en-US" dirty="0" err="1" smtClean="0">
                <a:solidFill>
                  <a:srgbClr val="000000"/>
                </a:solidFill>
              </a:rPr>
              <a:t>bagi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Nyamuk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sehingga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umur</a:t>
            </a:r>
            <a:r>
              <a:rPr lang="en-US" dirty="0" smtClean="0">
                <a:solidFill>
                  <a:srgbClr val="000000"/>
                </a:solidFill>
              </a:rPr>
              <a:t> rata-rata </a:t>
            </a:r>
            <a:r>
              <a:rPr lang="en-US" dirty="0" err="1" smtClean="0">
                <a:solidFill>
                  <a:srgbClr val="000000"/>
                </a:solidFill>
              </a:rPr>
              <a:t>nyamuk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lebih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panjang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dirty="0" err="1" smtClean="0">
                <a:solidFill>
                  <a:srgbClr val="000000"/>
                </a:solidFill>
              </a:rPr>
              <a:t>Kondisi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mengakibatkan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meningkatnya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jumlah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penderita</a:t>
            </a:r>
            <a:r>
              <a:rPr lang="en-US" dirty="0" smtClean="0">
                <a:solidFill>
                  <a:srgbClr val="000000"/>
                </a:solidFill>
              </a:rPr>
              <a:t> DBD </a:t>
            </a:r>
            <a:r>
              <a:rPr lang="en-US" dirty="0" err="1" smtClean="0">
                <a:solidFill>
                  <a:srgbClr val="000000"/>
                </a:solidFill>
              </a:rPr>
              <a:t>pada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musim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hujan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dirty="0" err="1" smtClean="0">
                <a:solidFill>
                  <a:srgbClr val="000000"/>
                </a:solidFill>
              </a:rPr>
              <a:t>Pada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musim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kering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0000"/>
                </a:solidFill>
                <a:sym typeface="Wingdings" pitchFamily="2" charset="2"/>
              </a:rPr>
              <a:t>menampung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 air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797941"/>
      </p:ext>
    </p:extLst>
  </p:cSld>
  <p:clrMapOvr>
    <a:masterClrMapping/>
  </p:clrMapOvr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31</TotalTime>
  <Words>1778</Words>
  <Application>Microsoft Office PowerPoint</Application>
  <PresentationFormat>On-screen Show (4:3)</PresentationFormat>
  <Paragraphs>216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esa unggul</vt:lpstr>
      <vt:lpstr>Penyakit yang dapat ditularkan oleh Nyamuk</vt:lpstr>
      <vt:lpstr>Penyakit yang dapat ditularkan oleh Nyamuk</vt:lpstr>
      <vt:lpstr>Aedes Aegypti</vt:lpstr>
      <vt:lpstr>Aedes Aegypti</vt:lpstr>
      <vt:lpstr>Aedes Aegypti</vt:lpstr>
      <vt:lpstr>Aedes Aegypti</vt:lpstr>
      <vt:lpstr>Aedes Aegypti</vt:lpstr>
      <vt:lpstr>Aedes Aegypti</vt:lpstr>
      <vt:lpstr>Aedes Aegypti</vt:lpstr>
      <vt:lpstr>Anopheles sp</vt:lpstr>
      <vt:lpstr>Anopheles sp</vt:lpstr>
      <vt:lpstr>Anopheles aconitus Donitz</vt:lpstr>
      <vt:lpstr>KEBIASAAN Anopheles aconitus Donitz </vt:lpstr>
      <vt:lpstr>Anopheles sundaicus rodenwaldt</vt:lpstr>
      <vt:lpstr>KEBIASAAN  Anopheles sundaicus Rodenwaldt </vt:lpstr>
      <vt:lpstr>Anopheles subpictus</vt:lpstr>
      <vt:lpstr>KEBIASAAN anopheles subpictus </vt:lpstr>
      <vt:lpstr>Anopheles maculatus</vt:lpstr>
      <vt:lpstr>KEBIASAAN An. Maculatus </vt:lpstr>
      <vt:lpstr>Anopheles barbirostris</vt:lpstr>
      <vt:lpstr>KEBIASAAN Anopheles sundaicus Rodenwaldt </vt:lpstr>
      <vt:lpstr>Culex sp</vt:lpstr>
      <vt:lpstr>Culex sp</vt:lpstr>
      <vt:lpstr>Culex sp</vt:lpstr>
      <vt:lpstr>Culex sp</vt:lpstr>
      <vt:lpstr>Culex sp</vt:lpstr>
      <vt:lpstr>Culex sp</vt:lpstr>
      <vt:lpstr>Culex sp</vt:lpstr>
      <vt:lpstr>Culex sp</vt:lpstr>
      <vt:lpstr>Culex sp</vt:lpstr>
      <vt:lpstr>Culex sp</vt:lpstr>
      <vt:lpstr>Culex sp</vt:lpstr>
      <vt:lpstr>Culex sp</vt:lpstr>
      <vt:lpstr>Mansonia sp</vt:lpstr>
      <vt:lpstr>Mansonia sp</vt:lpstr>
      <vt:lpstr>Mansonia sp</vt:lpstr>
      <vt:lpstr>Mansonia sp</vt:lpstr>
      <vt:lpstr>Mansonia sp</vt:lpstr>
      <vt:lpstr>Mansonia sp</vt:lpstr>
      <vt:lpstr>Mansonia sp</vt:lpstr>
      <vt:lpstr>Mansonia sp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yang dapat ditularkan oleh Nyamuk</dc:title>
  <dc:creator>BPISTI2008</dc:creator>
  <cp:lastModifiedBy>Zannendesu</cp:lastModifiedBy>
  <cp:revision>5</cp:revision>
  <dcterms:created xsi:type="dcterms:W3CDTF">2018-04-16T08:10:54Z</dcterms:created>
  <dcterms:modified xsi:type="dcterms:W3CDTF">2018-04-18T02:00:15Z</dcterms:modified>
</cp:coreProperties>
</file>