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7" r:id="rId3"/>
    <p:sldId id="258" r:id="rId4"/>
    <p:sldId id="259" r:id="rId5"/>
    <p:sldId id="260" r:id="rId6"/>
    <p:sldId id="261" r:id="rId7"/>
    <p:sldId id="262" r:id="rId8"/>
    <p:sldId id="263" r:id="rId9"/>
    <p:sldId id="264" r:id="rId10"/>
    <p:sldId id="265" r:id="rId11"/>
    <p:sldId id="272" r:id="rId12"/>
    <p:sldId id="266" r:id="rId13"/>
    <p:sldId id="271" r:id="rId14"/>
    <p:sldId id="268" r:id="rId15"/>
    <p:sldId id="269" r:id="rId16"/>
    <p:sldId id="270"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p:scale>
          <a:sx n="44" d="100"/>
          <a:sy n="44" d="100"/>
        </p:scale>
        <p:origin x="-114" y="-4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B61BEF0D-F0BB-DE4B-95CE-6DB70DBA9567}" type="datetimeFigureOut">
              <a:rPr lang="en-US" smtClean="0"/>
              <a:pPr/>
              <a:t>6/25/2018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8824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5C6B4A9-1611-4792-9094-5F34BCA07E0B}" type="datetimeFigureOut">
              <a:rPr lang="en-US" smtClean="0"/>
              <a:t>6/25/2018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256103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61BEF0D-F0BB-DE4B-95CE-6DB70DBA9567}" type="datetimeFigureOut">
              <a:rPr lang="en-US" smtClean="0"/>
              <a:pPr/>
              <a:t>6/25/2018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734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B61BEF0D-F0BB-DE4B-95CE-6DB70DBA9567}" type="datetimeFigureOut">
              <a:rPr lang="en-US" smtClean="0"/>
              <a:pPr/>
              <a:t>6/25/2018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1951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290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EB712588-04B1-427B-82EE-E8DB90309F08}" type="datetimeFigureOut">
              <a:rPr lang="en-US" smtClean="0"/>
              <a:t>6/25/2018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985768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B61BEF0D-F0BB-DE4B-95CE-6DB70DBA9567}" type="datetimeFigureOut">
              <a:rPr lang="en-US" smtClean="0"/>
              <a:pPr/>
              <a:t>6/25/2018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246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B61BEF0D-F0BB-DE4B-95CE-6DB70DBA9567}" type="datetimeFigureOut">
              <a:rPr lang="en-US" smtClean="0"/>
              <a:pPr/>
              <a:t>6/25/2018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5278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6033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6/25/2018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750473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24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6/25/2018</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43763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9E4555-89E0-4E2F-A6C4-42CD90F4E3E3}"/>
              </a:ext>
            </a:extLst>
          </p:cNvPr>
          <p:cNvSpPr>
            <a:spLocks noGrp="1"/>
          </p:cNvSpPr>
          <p:nvPr>
            <p:ph type="ctrTitle"/>
          </p:nvPr>
        </p:nvSpPr>
        <p:spPr>
          <a:xfrm>
            <a:off x="3984171" y="3349626"/>
            <a:ext cx="8207829" cy="1353003"/>
          </a:xfrm>
        </p:spPr>
        <p:txBody>
          <a:bodyPr/>
          <a:lstStyle/>
          <a:p>
            <a:r>
              <a:rPr lang="id-ID" sz="3600" b="1" dirty="0" smtClean="0">
                <a:latin typeface="Times New Roman" panose="02020603050405020304" pitchFamily="18" charset="0"/>
                <a:cs typeface="Times New Roman" panose="02020603050405020304" pitchFamily="18" charset="0"/>
              </a:rPr>
              <a:t>Penyakit yang ditularkan oleh Lalat</a:t>
            </a:r>
            <a:endParaRPr lang="en-US" sz="36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8580D779-300C-4E9D-8A6F-D6FBF1DD3FBB}"/>
              </a:ext>
            </a:extLst>
          </p:cNvPr>
          <p:cNvSpPr>
            <a:spLocks noGrp="1"/>
          </p:cNvSpPr>
          <p:nvPr>
            <p:ph type="subTitle" idx="1"/>
          </p:nvPr>
        </p:nvSpPr>
        <p:spPr>
          <a:xfrm>
            <a:off x="3962400" y="4463142"/>
            <a:ext cx="8229600" cy="870857"/>
          </a:xfrm>
        </p:spPr>
        <p:txBody>
          <a:bodyPr>
            <a:normAutofit/>
          </a:bodyPr>
          <a:lstStyle/>
          <a:p>
            <a:r>
              <a:rPr lang="id-ID" sz="2400" dirty="0" smtClean="0">
                <a:latin typeface="Times New Roman" panose="02020603050405020304" pitchFamily="18" charset="0"/>
                <a:cs typeface="Times New Roman" panose="02020603050405020304" pitchFamily="18" charset="0"/>
              </a:rPr>
              <a:t>Pertemuan 9</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8968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734EB0B-2279-42FC-A0CF-1144D276DC99}"/>
              </a:ext>
            </a:extLst>
          </p:cNvPr>
          <p:cNvSpPr>
            <a:spLocks noGrp="1"/>
          </p:cNvSpPr>
          <p:nvPr>
            <p:ph idx="1"/>
          </p:nvPr>
        </p:nvSpPr>
        <p:spPr/>
        <p:txBody>
          <a:bodyPr>
            <a:normAutofit fontScale="85000" lnSpcReduction="10000"/>
          </a:bodyPr>
          <a:lstStyle/>
          <a:p>
            <a:r>
              <a:rPr lang="en-US" dirty="0" err="1">
                <a:latin typeface="Times New Roman" panose="02020603050405020304" pitchFamily="18" charset="0"/>
                <a:cs typeface="Times New Roman" panose="02020603050405020304" pitchFamily="18" charset="0"/>
              </a:rPr>
              <a:t>Temperatur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Kelembaban</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mulai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aktif</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beraktifitas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temperatur</a:t>
            </a:r>
            <a:r>
              <a:rPr lang="en-US" dirty="0">
                <a:latin typeface="Times New Roman" panose="02020603050405020304" pitchFamily="18" charset="0"/>
                <a:cs typeface="Times New Roman" panose="02020603050405020304" pitchFamily="18" charset="0"/>
              </a:rPr>
              <a:t> 15 0C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aktifitas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optimumnya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temperatur</a:t>
            </a:r>
            <a:r>
              <a:rPr lang="en-US" dirty="0">
                <a:latin typeface="Times New Roman" panose="02020603050405020304" pitchFamily="18" charset="0"/>
                <a:cs typeface="Times New Roman" panose="02020603050405020304" pitchFamily="18" charset="0"/>
              </a:rPr>
              <a:t> 21 0C, </a:t>
            </a:r>
            <a:r>
              <a:rPr lang="en-US" dirty="0" err="1">
                <a:latin typeface="Times New Roman" panose="02020603050405020304" pitchFamily="18" charset="0"/>
                <a:cs typeface="Times New Roman" panose="02020603050405020304" pitchFamily="18" charset="0"/>
              </a:rPr>
              <a:t>lalat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memerlukan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sekitar</a:t>
            </a:r>
            <a:r>
              <a:rPr lang="en-US" dirty="0">
                <a:latin typeface="Times New Roman" panose="02020603050405020304" pitchFamily="18" charset="0"/>
                <a:cs typeface="Times New Roman" panose="02020603050405020304" pitchFamily="18" charset="0"/>
              </a:rPr>
              <a:t> 35º- 40 0C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beristirahat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temperatur</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bawah</a:t>
            </a:r>
            <a:r>
              <a:rPr lang="en-US" dirty="0">
                <a:latin typeface="Times New Roman" panose="02020603050405020304" pitchFamily="18" charset="0"/>
                <a:cs typeface="Times New Roman" panose="02020603050405020304" pitchFamily="18" charset="0"/>
              </a:rPr>
              <a:t> 10 0C </a:t>
            </a:r>
            <a:r>
              <a:rPr lang="en-US" dirty="0" err="1">
                <a:latin typeface="Times New Roman" panose="02020603050405020304" pitchFamily="18" charset="0"/>
                <a:cs typeface="Times New Roman" panose="02020603050405020304" pitchFamily="18" charset="0"/>
              </a:rPr>
              <a:t>lalat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tidak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aktif</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atas</a:t>
            </a:r>
            <a:r>
              <a:rPr lang="en-US" dirty="0">
                <a:latin typeface="Times New Roman" panose="02020603050405020304" pitchFamily="18" charset="0"/>
                <a:cs typeface="Times New Roman" panose="02020603050405020304" pitchFamily="18" charset="0"/>
              </a:rPr>
              <a:t> 45 0C </a:t>
            </a:r>
            <a:r>
              <a:rPr lang="en-US" dirty="0" err="1">
                <a:latin typeface="Times New Roman" panose="02020603050405020304" pitchFamily="18" charset="0"/>
                <a:cs typeface="Times New Roman" panose="02020603050405020304" pitchFamily="18" charset="0"/>
              </a:rPr>
              <a:t>terjadi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kematian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lalat</a:t>
            </a:r>
            <a:r>
              <a:rPr lang="en-US" dirty="0">
                <a:latin typeface="Times New Roman" panose="02020603050405020304" pitchFamily="18" charset="0"/>
                <a:cs typeface="Times New Roman" panose="02020603050405020304" pitchFamily="18" charset="0"/>
              </a:rPr>
              <a:t>.</a:t>
            </a:r>
          </a:p>
          <a:p>
            <a:r>
              <a:rPr lang="en-US" dirty="0" err="1">
                <a:latin typeface="Times New Roman" panose="02020603050405020304" pitchFamily="18" charset="0"/>
                <a:cs typeface="Times New Roman" panose="02020603050405020304" pitchFamily="18" charset="0"/>
              </a:rPr>
              <a:t>Sinar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merupakan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serangga</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bersifat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fototropik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yaitu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menyukai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cahaya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malam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tidak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aktif</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namun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aktif</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adanya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buatan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Efek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tergantung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temperatur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kelembaban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Jumlah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meningkat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jumlahnya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temperatur</a:t>
            </a:r>
            <a:r>
              <a:rPr lang="en-US" dirty="0">
                <a:latin typeface="Times New Roman" panose="02020603050405020304" pitchFamily="18" charset="0"/>
                <a:cs typeface="Times New Roman" panose="02020603050405020304" pitchFamily="18" charset="0"/>
              </a:rPr>
              <a:t> 20 ºC–25 ºC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berkurang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jumlahnya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temperatur</a:t>
            </a:r>
            <a:r>
              <a:rPr lang="en-US" dirty="0">
                <a:latin typeface="Times New Roman" panose="02020603050405020304" pitchFamily="18" charset="0"/>
                <a:cs typeface="Times New Roman" panose="02020603050405020304" pitchFamily="18" charset="0"/>
              </a:rPr>
              <a:t> &lt; 10 ºC </a:t>
            </a:r>
            <a:r>
              <a:rPr lang="en-US" dirty="0" err="1">
                <a:latin typeface="Times New Roman" panose="02020603050405020304" pitchFamily="18" charset="0"/>
                <a:cs typeface="Times New Roman" panose="02020603050405020304" pitchFamily="18" charset="0"/>
              </a:rPr>
              <a:t>atau</a:t>
            </a:r>
            <a:r>
              <a:rPr lang="en-US" dirty="0">
                <a:latin typeface="Times New Roman" panose="02020603050405020304" pitchFamily="18" charset="0"/>
                <a:cs typeface="Times New Roman" panose="02020603050405020304" pitchFamily="18" charset="0"/>
              </a:rPr>
              <a:t> &gt; 49 ºC </a:t>
            </a:r>
            <a:r>
              <a:rPr lang="en-US" dirty="0" err="1">
                <a:latin typeface="Times New Roman" panose="02020603050405020304" pitchFamily="18" charset="0"/>
                <a:cs typeface="Times New Roman" panose="02020603050405020304" pitchFamily="18" charset="0"/>
              </a:rPr>
              <a:t>serta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kelembaban</a:t>
            </a:r>
            <a:r>
              <a:rPr lang="en-US" dirty="0">
                <a:latin typeface="Times New Roman" panose="02020603050405020304" pitchFamily="18" charset="0"/>
                <a:cs typeface="Times New Roman" panose="02020603050405020304" pitchFamily="18" charset="0"/>
              </a:rPr>
              <a:t> yang optimum 90 %.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4545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247928-D99C-45C7-B929-C944B3CA258D}"/>
              </a:ext>
            </a:extLst>
          </p:cNvPr>
          <p:cNvSpPr>
            <a:spLocks noGrp="1"/>
          </p:cNvSpPr>
          <p:nvPr>
            <p:ph type="title"/>
          </p:nvPr>
        </p:nvSpPr>
        <p:spPr/>
        <p:txBody>
          <a:bodyPr/>
          <a:lstStyle/>
          <a:p>
            <a:r>
              <a:rPr lang="en-US" dirty="0"/>
              <a:t>SIKLUS PENULARAN  </a:t>
            </a:r>
          </a:p>
        </p:txBody>
      </p:sp>
      <p:sp>
        <p:nvSpPr>
          <p:cNvPr id="3" name="Content Placeholder 2">
            <a:extLst>
              <a:ext uri="{FF2B5EF4-FFF2-40B4-BE49-F238E27FC236}">
                <a16:creationId xmlns:a16="http://schemas.microsoft.com/office/drawing/2014/main" xmlns="" id="{FF62F962-973C-4FE6-8EFC-59CBB57726BA}"/>
              </a:ext>
            </a:extLst>
          </p:cNvPr>
          <p:cNvSpPr>
            <a:spLocks noGrp="1"/>
          </p:cNvSpPr>
          <p:nvPr>
            <p:ph idx="1"/>
          </p:nvPr>
        </p:nvSpPr>
        <p:spPr/>
        <p:txBody>
          <a:bodyPr>
            <a:normAutofit fontScale="85000" lnSpcReduction="10000"/>
          </a:bodyPr>
          <a:lstStyle/>
          <a:p>
            <a:r>
              <a:rPr lang="en-US" dirty="0" err="1">
                <a:latin typeface="Times New Roman" panose="02020603050405020304" pitchFamily="18" charset="0"/>
                <a:cs typeface="Times New Roman" panose="02020603050405020304" pitchFamily="18" charset="0"/>
              </a:rPr>
              <a:t>Lalat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membawa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kuman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sampah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kotoran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makanan</a:t>
            </a:r>
            <a:r>
              <a:rPr lang="en-US" dirty="0">
                <a:latin typeface="Times New Roman" panose="02020603050405020304" pitchFamily="18" charset="0"/>
                <a:cs typeface="Times New Roman" panose="02020603050405020304" pitchFamily="18" charset="0"/>
              </a:rPr>
              <a:t> dan </a:t>
            </a:r>
            <a:r>
              <a:rPr lang="en-US" dirty="0" err="1">
                <a:latin typeface="Times New Roman" panose="02020603050405020304" pitchFamily="18" charset="0"/>
                <a:cs typeface="Times New Roman" panose="02020603050405020304" pitchFamily="18" charset="0"/>
              </a:rPr>
              <a:t>menimbulkan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penyakit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bawaan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makanan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membawa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bakteri</a:t>
            </a:r>
            <a:r>
              <a:rPr lang="en-US" dirty="0">
                <a:latin typeface="Times New Roman" panose="02020603050405020304" pitchFamily="18" charset="0"/>
                <a:cs typeface="Times New Roman" panose="02020603050405020304" pitchFamily="18" charset="0"/>
              </a:rPr>
              <a:t> pada </a:t>
            </a:r>
            <a:r>
              <a:rPr lang="en-US" dirty="0" err="1">
                <a:latin typeface="Times New Roman" panose="02020603050405020304" pitchFamily="18" charset="0"/>
                <a:cs typeface="Times New Roman" panose="02020603050405020304" pitchFamily="18" charset="0"/>
              </a:rPr>
              <a:t>tubuh</a:t>
            </a:r>
            <a:r>
              <a:rPr lang="en-US" dirty="0">
                <a:latin typeface="Times New Roman" panose="02020603050405020304" pitchFamily="18" charset="0"/>
                <a:cs typeface="Times New Roman" panose="02020603050405020304" pitchFamily="18" charset="0"/>
              </a:rPr>
              <a:t> dan kaki-</a:t>
            </a:r>
            <a:r>
              <a:rPr lang="en-US" dirty="0" err="1">
                <a:latin typeface="Times New Roman" panose="02020603050405020304" pitchFamily="18" charset="0"/>
                <a:cs typeface="Times New Roman" panose="02020603050405020304" pitchFamily="18" charset="0"/>
              </a:rPr>
              <a:t>kakinya</a:t>
            </a:r>
            <a:r>
              <a:rPr lang="en-US" dirty="0">
                <a:latin typeface="Times New Roman" panose="02020603050405020304" pitchFamily="18" charset="0"/>
                <a:cs typeface="Times New Roman" panose="02020603050405020304" pitchFamily="18" charset="0"/>
              </a:rPr>
              <a:t> dan </a:t>
            </a:r>
            <a:r>
              <a:rPr lang="en-US" dirty="0" err="1">
                <a:latin typeface="Times New Roman" panose="02020603050405020304" pitchFamily="18" charset="0"/>
                <a:cs typeface="Times New Roman" panose="02020603050405020304" pitchFamily="18" charset="0"/>
              </a:rPr>
              <a:t>lalat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mecemari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makanan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manusia</a:t>
            </a:r>
            <a:r>
              <a:rPr lang="en-US" dirty="0">
                <a:latin typeface="Times New Roman" panose="02020603050405020304" pitchFamily="18" charset="0"/>
                <a:cs typeface="Times New Roman" panose="02020603050405020304" pitchFamily="18" charset="0"/>
              </a:rPr>
              <a:t> yang di </a:t>
            </a:r>
            <a:r>
              <a:rPr lang="en-US" dirty="0" err="1">
                <a:latin typeface="Times New Roman" panose="02020603050405020304" pitchFamily="18" charset="0"/>
                <a:cs typeface="Times New Roman" panose="02020603050405020304" pitchFamily="18" charset="0"/>
              </a:rPr>
              <a:t>hinggapinya</a:t>
            </a:r>
            <a:r>
              <a:rPr lang="en-US" dirty="0">
                <a:latin typeface="Times New Roman" panose="02020603050405020304" pitchFamily="18" charset="0"/>
                <a:cs typeface="Times New Roman" panose="02020603050405020304" pitchFamily="18" charset="0"/>
              </a:rPr>
              <a:t> Bersama </a:t>
            </a:r>
            <a:r>
              <a:rPr lang="en-US" dirty="0" err="1">
                <a:latin typeface="Times New Roman" panose="02020603050405020304" pitchFamily="18" charset="0"/>
                <a:cs typeface="Times New Roman" panose="02020603050405020304" pitchFamily="18" charset="0"/>
              </a:rPr>
              <a:t>cairan</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dikelurkannya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makanan</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cerna</a:t>
            </a:r>
            <a:r>
              <a:rPr lang="en-US" dirty="0">
                <a:latin typeface="Times New Roman" panose="02020603050405020304" pitchFamily="18" charset="0"/>
                <a:cs typeface="Times New Roman" panose="02020603050405020304" pitchFamily="18" charset="0"/>
              </a:rPr>
              <a:t> dan </a:t>
            </a:r>
            <a:r>
              <a:rPr lang="en-US" dirty="0" err="1">
                <a:latin typeface="Times New Roman" panose="02020603050405020304" pitchFamily="18" charset="0"/>
                <a:cs typeface="Times New Roman" panose="02020603050405020304" pitchFamily="18" charset="0"/>
              </a:rPr>
              <a:t>masuk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kembali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kedalam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permukaan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makanan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tersebut</a:t>
            </a:r>
            <a:r>
              <a:rPr lang="en-US" dirty="0">
                <a:latin typeface="Times New Roman" panose="02020603050405020304" pitchFamily="18" charset="0"/>
                <a:cs typeface="Times New Roman" panose="02020603050405020304" pitchFamily="18" charset="0"/>
              </a:rPr>
              <a:t>. </a:t>
            </a:r>
          </a:p>
          <a:p>
            <a:r>
              <a:rPr lang="en-US" dirty="0" err="1">
                <a:latin typeface="Times New Roman" panose="02020603050405020304" pitchFamily="18" charset="0"/>
                <a:cs typeface="Times New Roman" panose="02020603050405020304" pitchFamily="18" charset="0"/>
              </a:rPr>
              <a:t>Apabila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terlalu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banyak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membuang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kotoran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nya</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atas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makanan</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dihinggapinya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sehingga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makanan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menjadi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tercemar</a:t>
            </a:r>
            <a:r>
              <a:rPr lang="en-US" dirty="0">
                <a:latin typeface="Times New Roman" panose="02020603050405020304" pitchFamily="18" charset="0"/>
                <a:cs typeface="Times New Roman" panose="02020603050405020304" pitchFamily="18" charset="0"/>
              </a:rPr>
              <a:t> oleh </a:t>
            </a:r>
            <a:r>
              <a:rPr lang="en-US" dirty="0" err="1">
                <a:latin typeface="Times New Roman" panose="02020603050405020304" pitchFamily="18" charset="0"/>
                <a:cs typeface="Times New Roman" panose="02020603050405020304" pitchFamily="18" charset="0"/>
              </a:rPr>
              <a:t>telur</a:t>
            </a:r>
            <a:r>
              <a:rPr lang="en-US" dirty="0">
                <a:latin typeface="Times New Roman" panose="02020603050405020304" pitchFamily="18" charset="0"/>
                <a:cs typeface="Times New Roman" panose="02020603050405020304" pitchFamily="18" charset="0"/>
              </a:rPr>
              <a:t> dan larva </a:t>
            </a:r>
            <a:r>
              <a:rPr lang="en-US" dirty="0" err="1">
                <a:latin typeface="Times New Roman" panose="02020603050405020304" pitchFamily="18" charset="0"/>
                <a:cs typeface="Times New Roman" panose="02020603050405020304" pitchFamily="18" charset="0"/>
              </a:rPr>
              <a:t>lalat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ada</a:t>
            </a:r>
            <a:r>
              <a:rPr lang="en-US" dirty="0">
                <a:latin typeface="Times New Roman" panose="02020603050405020304" pitchFamily="18" charset="0"/>
                <a:cs typeface="Times New Roman" panose="02020603050405020304" pitchFamily="18" charset="0"/>
              </a:rPr>
              <a:t> juga </a:t>
            </a:r>
            <a:r>
              <a:rPr lang="en-US" dirty="0" err="1">
                <a:latin typeface="Times New Roman" panose="02020603050405020304" pitchFamily="18" charset="0"/>
                <a:cs typeface="Times New Roman" panose="02020603050405020304" pitchFamily="18" charset="0"/>
              </a:rPr>
              <a:t>gangguan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kenyamanan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menganggu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kenyamanan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pemandangan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seperti</a:t>
            </a:r>
            <a:r>
              <a:rPr lang="en-US" dirty="0">
                <a:latin typeface="Times New Roman" panose="02020603050405020304" pitchFamily="18" charset="0"/>
                <a:cs typeface="Times New Roman" panose="02020603050405020304" pitchFamily="18" charset="0"/>
              </a:rPr>
              <a:t> rasa </a:t>
            </a:r>
            <a:r>
              <a:rPr lang="en-US" dirty="0" err="1">
                <a:latin typeface="Times New Roman" panose="02020603050405020304" pitchFamily="18" charset="0"/>
                <a:cs typeface="Times New Roman" panose="02020603050405020304" pitchFamily="18" charset="0"/>
              </a:rPr>
              <a:t>jijik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gata-gatal</a:t>
            </a:r>
            <a:r>
              <a:rPr lang="en-US" dirty="0">
                <a:latin typeface="Times New Roman" panose="02020603050405020304" pitchFamily="18" charset="0"/>
                <a:cs typeface="Times New Roman" panose="02020603050405020304" pitchFamily="18" charset="0"/>
              </a:rPr>
              <a:t> pada </a:t>
            </a:r>
            <a:r>
              <a:rPr lang="en-US" dirty="0" err="1">
                <a:latin typeface="Times New Roman" panose="02020603050405020304" pitchFamily="18" charset="0"/>
                <a:cs typeface="Times New Roman" panose="02020603050405020304" pitchFamily="18" charset="0"/>
              </a:rPr>
              <a:t>kulit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menimbulkan</a:t>
            </a:r>
            <a:r>
              <a:rPr lang="en-US" dirty="0">
                <a:latin typeface="Times New Roman" panose="02020603050405020304" pitchFamily="18" charset="0"/>
                <a:cs typeface="Times New Roman" panose="02020603050405020304" pitchFamily="18" charset="0"/>
              </a:rPr>
              <a:t> rasa </a:t>
            </a:r>
            <a:r>
              <a:rPr lang="en-US" dirty="0" err="1">
                <a:latin typeface="Times New Roman" panose="02020603050405020304" pitchFamily="18" charset="0"/>
                <a:cs typeface="Times New Roman" panose="02020603050405020304" pitchFamily="18" charset="0"/>
              </a:rPr>
              <a:t>tidak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nayaman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sehingga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akhirnya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napsu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berkurang</a:t>
            </a:r>
            <a:r>
              <a:rPr lang="en-US" dirty="0">
                <a:latin typeface="Times New Roman" panose="02020603050405020304" pitchFamily="18" charset="0"/>
                <a:cs typeface="Times New Roman" panose="02020603050405020304" pitchFamily="18" charset="0"/>
              </a:rPr>
              <a:t> dan </a:t>
            </a:r>
            <a:r>
              <a:rPr lang="en-US" dirty="0" err="1">
                <a:latin typeface="Times New Roman" panose="02020603050405020304" pitchFamily="18" charset="0"/>
                <a:cs typeface="Times New Roman" panose="02020603050405020304" pitchFamily="18" charset="0"/>
              </a:rPr>
              <a:t>hilang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selain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segi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estitika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terkesan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jorok</a:t>
            </a:r>
            <a:r>
              <a:rPr lang="en-US" dirty="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322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1B716D-1F56-4867-89DC-8B23FA42434B}"/>
              </a:ext>
            </a:extLst>
          </p:cNvPr>
          <p:cNvSpPr>
            <a:spLocks noGrp="1"/>
          </p:cNvSpPr>
          <p:nvPr>
            <p:ph type="title"/>
          </p:nvPr>
        </p:nvSpPr>
        <p:spPr/>
        <p:txBody>
          <a:bodyPr/>
          <a:lstStyle/>
          <a:p>
            <a:r>
              <a:rPr lang="en-US" dirty="0"/>
              <a:t>PENYAKIT YANG SEBABKAN OLEH LALAT</a:t>
            </a:r>
          </a:p>
        </p:txBody>
      </p:sp>
      <p:sp>
        <p:nvSpPr>
          <p:cNvPr id="3" name="Content Placeholder 2">
            <a:extLst>
              <a:ext uri="{FF2B5EF4-FFF2-40B4-BE49-F238E27FC236}">
                <a16:creationId xmlns:a16="http://schemas.microsoft.com/office/drawing/2014/main" xmlns="" id="{9E0BD17B-86D2-459F-9497-61D7AE6E164D}"/>
              </a:ext>
            </a:extLst>
          </p:cNvPr>
          <p:cNvSpPr>
            <a:spLocks noGrp="1"/>
          </p:cNvSpPr>
          <p:nvPr>
            <p:ph idx="1"/>
          </p:nvPr>
        </p:nvSpPr>
        <p:spPr/>
        <p:txBody>
          <a:bodyPr>
            <a:normAutofit fontScale="77500" lnSpcReduction="20000"/>
          </a:bodyPr>
          <a:lstStyle/>
          <a:p>
            <a:r>
              <a:rPr lang="en-US" dirty="0" err="1">
                <a:solidFill>
                  <a:srgbClr val="333333"/>
                </a:solidFill>
                <a:latin typeface="Times New Roman" panose="02020603050405020304" pitchFamily="18" charset="0"/>
                <a:cs typeface="Times New Roman" panose="02020603050405020304" pitchFamily="18" charset="0"/>
              </a:rPr>
              <a:t>Penyakit</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Perut</a:t>
            </a:r>
            <a:r>
              <a:rPr lang="en-US" dirty="0">
                <a:solidFill>
                  <a:srgbClr val="333333"/>
                </a:solidFill>
                <a:latin typeface="Times New Roman" panose="02020603050405020304" pitchFamily="18" charset="0"/>
                <a:cs typeface="Times New Roman" panose="02020603050405020304" pitchFamily="18" charset="0"/>
              </a:rPr>
              <a:t> Kuman </a:t>
            </a:r>
            <a:r>
              <a:rPr lang="en-US" dirty="0" err="1">
                <a:solidFill>
                  <a:srgbClr val="333333"/>
                </a:solidFill>
                <a:latin typeface="Times New Roman" panose="02020603050405020304" pitchFamily="18" charset="0"/>
                <a:cs typeface="Times New Roman" panose="02020603050405020304" pitchFamily="18" charset="0"/>
              </a:rPr>
              <a:t>penyebab</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penyakit</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menempel</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pada</a:t>
            </a:r>
            <a:r>
              <a:rPr lang="en-US" dirty="0">
                <a:solidFill>
                  <a:srgbClr val="333333"/>
                </a:solidFill>
                <a:latin typeface="Times New Roman" panose="02020603050405020304" pitchFamily="18" charset="0"/>
                <a:cs typeface="Times New Roman" panose="02020603050405020304" pitchFamily="18" charset="0"/>
              </a:rPr>
              <a:t> kaki </a:t>
            </a:r>
            <a:r>
              <a:rPr lang="en-US" dirty="0" err="1">
                <a:solidFill>
                  <a:srgbClr val="333333"/>
                </a:solidFill>
                <a:latin typeface="Times New Roman" panose="02020603050405020304" pitchFamily="18" charset="0"/>
                <a:cs typeface="Times New Roman" panose="02020603050405020304" pitchFamily="18" charset="0"/>
              </a:rPr>
              <a:t>dan</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belalai</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lalat</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kemudian</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terbawa</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ikut</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pindah</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ke</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tempat</a:t>
            </a:r>
            <a:r>
              <a:rPr lang="en-US" dirty="0">
                <a:solidFill>
                  <a:srgbClr val="333333"/>
                </a:solidFill>
                <a:latin typeface="Times New Roman" panose="02020603050405020304" pitchFamily="18" charset="0"/>
                <a:cs typeface="Times New Roman" panose="02020603050405020304" pitchFamily="18" charset="0"/>
              </a:rPr>
              <a:t> yang </a:t>
            </a:r>
            <a:r>
              <a:rPr lang="en-US" dirty="0" err="1">
                <a:solidFill>
                  <a:srgbClr val="333333"/>
                </a:solidFill>
                <a:latin typeface="Times New Roman" panose="02020603050405020304" pitchFamily="18" charset="0"/>
                <a:cs typeface="Times New Roman" panose="02020603050405020304" pitchFamily="18" charset="0"/>
              </a:rPr>
              <a:t>dihinggapi</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sambil</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menghisap</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makanan</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dan</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merayap</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diatasnya</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atau</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melalui</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kotoran</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dan</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muntahan</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lalat</a:t>
            </a:r>
            <a:r>
              <a:rPr lang="en-US" dirty="0">
                <a:solidFill>
                  <a:srgbClr val="333333"/>
                </a:solidFill>
                <a:latin typeface="Times New Roman" panose="02020603050405020304" pitchFamily="18" charset="0"/>
                <a:cs typeface="Times New Roman" panose="02020603050405020304" pitchFamily="18" charset="0"/>
              </a:rPr>
              <a:t>. Salah </a:t>
            </a:r>
            <a:r>
              <a:rPr lang="en-US" dirty="0" err="1">
                <a:solidFill>
                  <a:srgbClr val="333333"/>
                </a:solidFill>
                <a:latin typeface="Times New Roman" panose="02020603050405020304" pitchFamily="18" charset="0"/>
                <a:cs typeface="Times New Roman" panose="02020603050405020304" pitchFamily="18" charset="0"/>
              </a:rPr>
              <a:t>satu</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penelitian</a:t>
            </a:r>
            <a:r>
              <a:rPr lang="en-US" dirty="0">
                <a:solidFill>
                  <a:srgbClr val="333333"/>
                </a:solidFill>
                <a:latin typeface="Times New Roman" panose="02020603050405020304" pitchFamily="18" charset="0"/>
                <a:cs typeface="Times New Roman" panose="02020603050405020304" pitchFamily="18" charset="0"/>
              </a:rPr>
              <a:t> Wart </a:t>
            </a:r>
            <a:r>
              <a:rPr lang="en-US" dirty="0" err="1">
                <a:solidFill>
                  <a:srgbClr val="333333"/>
                </a:solidFill>
                <a:latin typeface="Times New Roman" panose="02020603050405020304" pitchFamily="18" charset="0"/>
                <a:cs typeface="Times New Roman" panose="02020603050405020304" pitchFamily="18" charset="0"/>
              </a:rPr>
              <a:t>dan</a:t>
            </a:r>
            <a:r>
              <a:rPr lang="en-US" dirty="0">
                <a:solidFill>
                  <a:srgbClr val="333333"/>
                </a:solidFill>
                <a:latin typeface="Times New Roman" panose="02020603050405020304" pitchFamily="18" charset="0"/>
                <a:cs typeface="Times New Roman" panose="02020603050405020304" pitchFamily="18" charset="0"/>
              </a:rPr>
              <a:t> Lindsay </a:t>
            </a:r>
            <a:r>
              <a:rPr lang="en-US" dirty="0" err="1">
                <a:solidFill>
                  <a:srgbClr val="333333"/>
                </a:solidFill>
                <a:latin typeface="Times New Roman" panose="02020603050405020304" pitchFamily="18" charset="0"/>
                <a:cs typeface="Times New Roman" panose="02020603050405020304" pitchFamily="18" charset="0"/>
              </a:rPr>
              <a:t>tahun</a:t>
            </a:r>
            <a:r>
              <a:rPr lang="en-US" dirty="0">
                <a:solidFill>
                  <a:srgbClr val="333333"/>
                </a:solidFill>
                <a:latin typeface="Times New Roman" panose="02020603050405020304" pitchFamily="18" charset="0"/>
                <a:cs typeface="Times New Roman" panose="02020603050405020304" pitchFamily="18" charset="0"/>
              </a:rPr>
              <a:t> 1948 </a:t>
            </a:r>
            <a:r>
              <a:rPr lang="en-US" dirty="0" err="1">
                <a:solidFill>
                  <a:srgbClr val="333333"/>
                </a:solidFill>
                <a:latin typeface="Times New Roman" panose="02020603050405020304" pitchFamily="18" charset="0"/>
                <a:cs typeface="Times New Roman" panose="02020603050405020304" pitchFamily="18" charset="0"/>
              </a:rPr>
              <a:t>terhadap</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penyakit</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disentri</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dan</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penyakit</a:t>
            </a:r>
            <a:r>
              <a:rPr lang="en-US" dirty="0">
                <a:solidFill>
                  <a:srgbClr val="333333"/>
                </a:solidFill>
                <a:latin typeface="Times New Roman" panose="02020603050405020304" pitchFamily="18" charset="0"/>
                <a:cs typeface="Times New Roman" panose="02020603050405020304" pitchFamily="18" charset="0"/>
              </a:rPr>
              <a:t> shigellosis, </a:t>
            </a:r>
            <a:r>
              <a:rPr lang="en-US" dirty="0" err="1">
                <a:solidFill>
                  <a:srgbClr val="333333"/>
                </a:solidFill>
                <a:latin typeface="Times New Roman" panose="02020603050405020304" pitchFamily="18" charset="0"/>
                <a:cs typeface="Times New Roman" panose="02020603050405020304" pitchFamily="18" charset="0"/>
              </a:rPr>
              <a:t>dengan</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pengendalian</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lalat</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rumah</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jumlah</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kejadian</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bisa</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diturunkan</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sampai</a:t>
            </a:r>
            <a:r>
              <a:rPr lang="en-US" dirty="0">
                <a:solidFill>
                  <a:srgbClr val="333333"/>
                </a:solidFill>
                <a:latin typeface="Times New Roman" panose="02020603050405020304" pitchFamily="18" charset="0"/>
                <a:cs typeface="Times New Roman" panose="02020603050405020304" pitchFamily="18" charset="0"/>
              </a:rPr>
              <a:t> 50%.</a:t>
            </a:r>
          </a:p>
          <a:p>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Demam</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Tipoid</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dan</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penyakit</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saluran</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cerna</a:t>
            </a:r>
            <a:r>
              <a:rPr lang="en-US" dirty="0">
                <a:solidFill>
                  <a:srgbClr val="333333"/>
                </a:solidFill>
                <a:latin typeface="Times New Roman" panose="02020603050405020304" pitchFamily="18" charset="0"/>
                <a:cs typeface="Times New Roman" panose="02020603050405020304" pitchFamily="18" charset="0"/>
              </a:rPr>
              <a:t> lain </a:t>
            </a:r>
            <a:r>
              <a:rPr lang="en-US" dirty="0" err="1">
                <a:solidFill>
                  <a:srgbClr val="333333"/>
                </a:solidFill>
                <a:latin typeface="Times New Roman" panose="02020603050405020304" pitchFamily="18" charset="0"/>
                <a:cs typeface="Times New Roman" panose="02020603050405020304" pitchFamily="18" charset="0"/>
              </a:rPr>
              <a:t>Nabusia</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tertular</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kuman</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tipusa</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atau</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penyakit</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saluran</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cerna</a:t>
            </a:r>
            <a:r>
              <a:rPr lang="en-US" dirty="0">
                <a:solidFill>
                  <a:srgbClr val="333333"/>
                </a:solidFill>
                <a:latin typeface="Times New Roman" panose="02020603050405020304" pitchFamily="18" charset="0"/>
                <a:cs typeface="Times New Roman" panose="02020603050405020304" pitchFamily="18" charset="0"/>
              </a:rPr>
              <a:t> lain </a:t>
            </a:r>
            <a:r>
              <a:rPr lang="en-US" dirty="0" err="1">
                <a:solidFill>
                  <a:srgbClr val="333333"/>
                </a:solidFill>
                <a:latin typeface="Times New Roman" panose="02020603050405020304" pitchFamily="18" charset="0"/>
                <a:cs typeface="Times New Roman" panose="02020603050405020304" pitchFamily="18" charset="0"/>
              </a:rPr>
              <a:t>melalui</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makanan</a:t>
            </a:r>
            <a:r>
              <a:rPr lang="en-US" dirty="0">
                <a:solidFill>
                  <a:srgbClr val="333333"/>
                </a:solidFill>
                <a:latin typeface="Times New Roman" panose="02020603050405020304" pitchFamily="18" charset="0"/>
                <a:cs typeface="Times New Roman" panose="02020603050405020304" pitchFamily="18" charset="0"/>
              </a:rPr>
              <a:t> yang </a:t>
            </a:r>
            <a:r>
              <a:rPr lang="en-US" dirty="0" err="1">
                <a:solidFill>
                  <a:srgbClr val="333333"/>
                </a:solidFill>
                <a:latin typeface="Times New Roman" panose="02020603050405020304" pitchFamily="18" charset="0"/>
                <a:cs typeface="Times New Roman" panose="02020603050405020304" pitchFamily="18" charset="0"/>
              </a:rPr>
              <a:t>tercemar</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kuman</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dari</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lalat</a:t>
            </a:r>
            <a:r>
              <a:rPr lang="en-US" dirty="0">
                <a:solidFill>
                  <a:srgbClr val="333333"/>
                </a:solidFill>
                <a:latin typeface="Times New Roman" panose="02020603050405020304" pitchFamily="18" charset="0"/>
                <a:cs typeface="Times New Roman" panose="02020603050405020304" pitchFamily="18" charset="0"/>
              </a:rPr>
              <a:t> yang </a:t>
            </a:r>
            <a:r>
              <a:rPr lang="en-US" dirty="0" err="1">
                <a:solidFill>
                  <a:srgbClr val="333333"/>
                </a:solidFill>
                <a:latin typeface="Times New Roman" panose="02020603050405020304" pitchFamily="18" charset="0"/>
                <a:cs typeface="Times New Roman" panose="02020603050405020304" pitchFamily="18" charset="0"/>
              </a:rPr>
              <a:t>sebelumnya</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hinggap</a:t>
            </a:r>
            <a:r>
              <a:rPr lang="en-US" dirty="0">
                <a:solidFill>
                  <a:srgbClr val="333333"/>
                </a:solidFill>
                <a:latin typeface="Times New Roman" panose="02020603050405020304" pitchFamily="18" charset="0"/>
                <a:cs typeface="Times New Roman" panose="02020603050405020304" pitchFamily="18" charset="0"/>
              </a:rPr>
              <a:t> di </a:t>
            </a:r>
            <a:r>
              <a:rPr lang="en-US" dirty="0" err="1">
                <a:solidFill>
                  <a:srgbClr val="333333"/>
                </a:solidFill>
                <a:latin typeface="Times New Roman" panose="02020603050405020304" pitchFamily="18" charset="0"/>
                <a:cs typeface="Times New Roman" panose="02020603050405020304" pitchFamily="18" charset="0"/>
              </a:rPr>
              <a:t>kotoran</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manusia</a:t>
            </a:r>
            <a:r>
              <a:rPr lang="en-US" dirty="0">
                <a:solidFill>
                  <a:srgbClr val="333333"/>
                </a:solidFill>
                <a:latin typeface="Times New Roman" panose="02020603050405020304" pitchFamily="18" charset="0"/>
                <a:cs typeface="Times New Roman" panose="02020603050405020304" pitchFamily="18" charset="0"/>
              </a:rPr>
              <a:t> yang </a:t>
            </a:r>
            <a:r>
              <a:rPr lang="en-US" dirty="0" err="1">
                <a:solidFill>
                  <a:srgbClr val="333333"/>
                </a:solidFill>
                <a:latin typeface="Times New Roman" panose="02020603050405020304" pitchFamily="18" charset="0"/>
                <a:cs typeface="Times New Roman" panose="02020603050405020304" pitchFamily="18" charset="0"/>
              </a:rPr>
              <a:t>mengandung</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kuman</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tipus</a:t>
            </a:r>
            <a:r>
              <a:rPr lang="en-US" dirty="0">
                <a:solidFill>
                  <a:srgbClr val="333333"/>
                </a:solidFill>
                <a:latin typeface="Times New Roman" panose="02020603050405020304" pitchFamily="18" charset="0"/>
                <a:cs typeface="Times New Roman" panose="02020603050405020304" pitchFamily="18" charset="0"/>
              </a:rPr>
              <a:t>/</a:t>
            </a:r>
            <a:r>
              <a:rPr lang="en-US" dirty="0" err="1">
                <a:solidFill>
                  <a:srgbClr val="333333"/>
                </a:solidFill>
                <a:latin typeface="Times New Roman" panose="02020603050405020304" pitchFamily="18" charset="0"/>
                <a:cs typeface="Times New Roman" panose="02020603050405020304" pitchFamily="18" charset="0"/>
              </a:rPr>
              <a:t>penyakit</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saluran</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cerna</a:t>
            </a:r>
            <a:r>
              <a:rPr lang="en-US" dirty="0">
                <a:solidFill>
                  <a:srgbClr val="333333"/>
                </a:solidFill>
                <a:latin typeface="Times New Roman" panose="02020603050405020304" pitchFamily="18" charset="0"/>
                <a:cs typeface="Times New Roman" panose="02020603050405020304" pitchFamily="18" charset="0"/>
              </a:rPr>
              <a:t>.</a:t>
            </a:r>
          </a:p>
          <a:p>
            <a:r>
              <a:rPr lang="en-US" dirty="0">
                <a:solidFill>
                  <a:srgbClr val="333333"/>
                </a:solidFill>
                <a:latin typeface="Times New Roman" panose="02020603050405020304" pitchFamily="18" charset="0"/>
                <a:cs typeface="Times New Roman" panose="02020603050405020304" pitchFamily="18" charset="0"/>
              </a:rPr>
              <a:t> Anthrax </a:t>
            </a:r>
            <a:r>
              <a:rPr lang="en-US" dirty="0" err="1">
                <a:solidFill>
                  <a:srgbClr val="333333"/>
                </a:solidFill>
                <a:latin typeface="Times New Roman" panose="02020603050405020304" pitchFamily="18" charset="0"/>
                <a:cs typeface="Times New Roman" panose="02020603050405020304" pitchFamily="18" charset="0"/>
              </a:rPr>
              <a:t>Penularan</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kuman</a:t>
            </a:r>
            <a:r>
              <a:rPr lang="en-US" dirty="0">
                <a:solidFill>
                  <a:srgbClr val="333333"/>
                </a:solidFill>
                <a:latin typeface="Times New Roman" panose="02020603050405020304" pitchFamily="18" charset="0"/>
                <a:cs typeface="Times New Roman" panose="02020603050405020304" pitchFamily="18" charset="0"/>
              </a:rPr>
              <a:t> anthrax </a:t>
            </a:r>
            <a:r>
              <a:rPr lang="en-US" dirty="0" err="1">
                <a:solidFill>
                  <a:srgbClr val="333333"/>
                </a:solidFill>
                <a:latin typeface="Times New Roman" panose="02020603050405020304" pitchFamily="18" charset="0"/>
                <a:cs typeface="Times New Roman" panose="02020603050405020304" pitchFamily="18" charset="0"/>
              </a:rPr>
              <a:t>karena</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lalat</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hinggap</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pada</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daging</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binatang</a:t>
            </a:r>
            <a:r>
              <a:rPr lang="en-US" dirty="0">
                <a:solidFill>
                  <a:srgbClr val="333333"/>
                </a:solidFill>
                <a:latin typeface="Times New Roman" panose="02020603050405020304" pitchFamily="18" charset="0"/>
                <a:cs typeface="Times New Roman" panose="02020603050405020304" pitchFamily="18" charset="0"/>
              </a:rPr>
              <a:t> yang </a:t>
            </a:r>
            <a:r>
              <a:rPr lang="en-US" dirty="0" err="1">
                <a:solidFill>
                  <a:srgbClr val="333333"/>
                </a:solidFill>
                <a:latin typeface="Times New Roman" panose="02020603050405020304" pitchFamily="18" charset="0"/>
                <a:cs typeface="Times New Roman" panose="02020603050405020304" pitchFamily="18" charset="0"/>
              </a:rPr>
              <a:t>mati</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karena</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sakit</a:t>
            </a:r>
            <a:r>
              <a:rPr lang="en-US" dirty="0">
                <a:solidFill>
                  <a:srgbClr val="333333"/>
                </a:solidFill>
                <a:latin typeface="Times New Roman" panose="02020603050405020304" pitchFamily="18" charset="0"/>
                <a:cs typeface="Times New Roman" panose="02020603050405020304" pitchFamily="18" charset="0"/>
              </a:rPr>
              <a:t> anthrax, </a:t>
            </a:r>
            <a:r>
              <a:rPr lang="en-US" dirty="0" err="1">
                <a:solidFill>
                  <a:srgbClr val="333333"/>
                </a:solidFill>
                <a:latin typeface="Times New Roman" panose="02020603050405020304" pitchFamily="18" charset="0"/>
                <a:cs typeface="Times New Roman" panose="02020603050405020304" pitchFamily="18" charset="0"/>
              </a:rPr>
              <a:t>kemudian</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hinggap</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pada</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timbunan</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kotoran</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sekitar</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manusia</a:t>
            </a:r>
            <a:r>
              <a:rPr lang="en-US" dirty="0">
                <a:solidFill>
                  <a:srgbClr val="333333"/>
                </a:solidFill>
                <a:latin typeface="Times New Roman" panose="02020603050405020304" pitchFamily="18" charset="0"/>
                <a:cs typeface="Times New Roman" panose="02020603050405020304" pitchFamily="18" charset="0"/>
              </a:rPr>
              <a:t>. Kuman anthrax lama-</a:t>
            </a:r>
            <a:r>
              <a:rPr lang="en-US" dirty="0" err="1">
                <a:solidFill>
                  <a:srgbClr val="333333"/>
                </a:solidFill>
                <a:latin typeface="Times New Roman" panose="02020603050405020304" pitchFamily="18" charset="0"/>
                <a:cs typeface="Times New Roman" panose="02020603050405020304" pitchFamily="18" charset="0"/>
              </a:rPr>
              <a:t>kelamaan</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ikut</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debu</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dan</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terhisap</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manusia</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sebagai</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lazimnya</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penularan</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penyakit</a:t>
            </a:r>
            <a:r>
              <a:rPr lang="en-US" dirty="0">
                <a:solidFill>
                  <a:srgbClr val="333333"/>
                </a:solidFill>
                <a:latin typeface="Times New Roman" panose="02020603050405020304" pitchFamily="18" charset="0"/>
                <a:cs typeface="Times New Roman" panose="02020603050405020304" pitchFamily="18" charset="0"/>
              </a:rPr>
              <a:t> anthrax.</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5416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B36220-E399-46F2-B13F-3B55091201D5}"/>
              </a:ext>
            </a:extLst>
          </p:cNvPr>
          <p:cNvSpPr>
            <a:spLocks noGrp="1"/>
          </p:cNvSpPr>
          <p:nvPr>
            <p:ph type="title"/>
          </p:nvPr>
        </p:nvSpPr>
        <p:spPr/>
        <p:txBody>
          <a:bodyPr/>
          <a:lstStyle/>
          <a:p>
            <a:r>
              <a:rPr lang="en-US" dirty="0" err="1"/>
              <a:t>Lanjutan</a:t>
            </a:r>
            <a:r>
              <a:rPr lang="en-US" dirty="0"/>
              <a:t> </a:t>
            </a:r>
          </a:p>
        </p:txBody>
      </p:sp>
      <p:sp>
        <p:nvSpPr>
          <p:cNvPr id="3" name="Content Placeholder 2">
            <a:extLst>
              <a:ext uri="{FF2B5EF4-FFF2-40B4-BE49-F238E27FC236}">
                <a16:creationId xmlns:a16="http://schemas.microsoft.com/office/drawing/2014/main" xmlns="" id="{AAEBAFC5-1A4E-441C-8A71-2D675B7C3BAB}"/>
              </a:ext>
            </a:extLst>
          </p:cNvPr>
          <p:cNvSpPr>
            <a:spLocks noGrp="1"/>
          </p:cNvSpPr>
          <p:nvPr>
            <p:ph idx="1"/>
          </p:nvPr>
        </p:nvSpPr>
        <p:spPr>
          <a:xfrm>
            <a:off x="677334" y="1436915"/>
            <a:ext cx="8596668" cy="4604448"/>
          </a:xfrm>
        </p:spPr>
        <p:txBody>
          <a:bodyPr>
            <a:normAutofit fontScale="92500" lnSpcReduction="10000"/>
          </a:bodyPr>
          <a:lstStyle/>
          <a:p>
            <a:pPr>
              <a:buFont typeface="Wingdings" panose="05000000000000000000" pitchFamily="2" charset="2"/>
              <a:buChar char="§"/>
            </a:pP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Lepra</a:t>
            </a:r>
            <a:r>
              <a:rPr lang="en-US" sz="1900" dirty="0">
                <a:solidFill>
                  <a:srgbClr val="333333"/>
                </a:solidFill>
                <a:latin typeface="Times New Roman" panose="02020603050405020304" pitchFamily="18" charset="0"/>
                <a:cs typeface="Times New Roman" panose="02020603050405020304" pitchFamily="18" charset="0"/>
              </a:rPr>
              <a:t> Kuman </a:t>
            </a:r>
            <a:r>
              <a:rPr lang="en-US" sz="1900" dirty="0" err="1">
                <a:solidFill>
                  <a:srgbClr val="333333"/>
                </a:solidFill>
                <a:latin typeface="Times New Roman" panose="02020603050405020304" pitchFamily="18" charset="0"/>
                <a:cs typeface="Times New Roman" panose="02020603050405020304" pitchFamily="18" charset="0"/>
              </a:rPr>
              <a:t>lepra</a:t>
            </a:r>
            <a:r>
              <a:rPr lang="en-US" sz="1900" dirty="0">
                <a:solidFill>
                  <a:srgbClr val="333333"/>
                </a:solidFill>
                <a:latin typeface="Times New Roman" panose="02020603050405020304" pitchFamily="18" charset="0"/>
                <a:cs typeface="Times New Roman" panose="02020603050405020304" pitchFamily="18" charset="0"/>
              </a:rPr>
              <a:t> yang </a:t>
            </a:r>
            <a:r>
              <a:rPr lang="en-US" sz="1900" dirty="0" err="1">
                <a:solidFill>
                  <a:srgbClr val="333333"/>
                </a:solidFill>
                <a:latin typeface="Times New Roman" panose="02020603050405020304" pitchFamily="18" charset="0"/>
                <a:cs typeface="Times New Roman" panose="02020603050405020304" pitchFamily="18" charset="0"/>
              </a:rPr>
              <a:t>menempel</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pada</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tubuh</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lalat</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tercampur</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debu</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dan</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ikut</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terhisap</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udara</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pernafasan</a:t>
            </a:r>
            <a:r>
              <a:rPr lang="en-US" sz="1900" dirty="0">
                <a:solidFill>
                  <a:srgbClr val="333333"/>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
            </a:pPr>
            <a:r>
              <a:rPr lang="en-US" sz="1900" dirty="0" err="1">
                <a:solidFill>
                  <a:srgbClr val="333333"/>
                </a:solidFill>
                <a:latin typeface="Times New Roman" panose="02020603050405020304" pitchFamily="18" charset="0"/>
                <a:cs typeface="Times New Roman" panose="02020603050405020304" pitchFamily="18" charset="0"/>
              </a:rPr>
              <a:t>Frambusia</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patek</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Penularan</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kuman</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dari</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tubuh</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lalat</a:t>
            </a:r>
            <a:r>
              <a:rPr lang="en-US" sz="1900" dirty="0">
                <a:solidFill>
                  <a:srgbClr val="333333"/>
                </a:solidFill>
                <a:latin typeface="Times New Roman" panose="02020603050405020304" pitchFamily="18" charset="0"/>
                <a:cs typeface="Times New Roman" panose="02020603050405020304" pitchFamily="18" charset="0"/>
              </a:rPr>
              <a:t> yang </a:t>
            </a:r>
            <a:r>
              <a:rPr lang="en-US" sz="1900" dirty="0" err="1">
                <a:solidFill>
                  <a:srgbClr val="333333"/>
                </a:solidFill>
                <a:latin typeface="Times New Roman" panose="02020603050405020304" pitchFamily="18" charset="0"/>
                <a:cs typeface="Times New Roman" panose="02020603050405020304" pitchFamily="18" charset="0"/>
              </a:rPr>
              <a:t>hinggap</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pada</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borok</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kulit</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penderita</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frambusia</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hinggap</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pada</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luka</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kulit</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terbuka</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pada</a:t>
            </a:r>
            <a:r>
              <a:rPr lang="en-US" sz="1900" dirty="0">
                <a:solidFill>
                  <a:srgbClr val="333333"/>
                </a:solidFill>
                <a:latin typeface="Times New Roman" panose="02020603050405020304" pitchFamily="18" charset="0"/>
                <a:cs typeface="Times New Roman" panose="02020603050405020304" pitchFamily="18" charset="0"/>
              </a:rPr>
              <a:t> orang </a:t>
            </a:r>
            <a:r>
              <a:rPr lang="en-US" sz="1900" dirty="0" err="1">
                <a:solidFill>
                  <a:srgbClr val="333333"/>
                </a:solidFill>
                <a:latin typeface="Times New Roman" panose="02020603050405020304" pitchFamily="18" charset="0"/>
                <a:cs typeface="Times New Roman" panose="02020603050405020304" pitchFamily="18" charset="0"/>
              </a:rPr>
              <a:t>sehat</a:t>
            </a:r>
            <a:r>
              <a:rPr lang="en-US" sz="1900" dirty="0">
                <a:solidFill>
                  <a:srgbClr val="333333"/>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
            </a:pP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Penyakit</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mata</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jenis</a:t>
            </a:r>
            <a:r>
              <a:rPr lang="en-US" sz="1900" dirty="0">
                <a:solidFill>
                  <a:srgbClr val="333333"/>
                </a:solidFill>
                <a:latin typeface="Times New Roman" panose="02020603050405020304" pitchFamily="18" charset="0"/>
                <a:cs typeface="Times New Roman" panose="02020603050405020304" pitchFamily="18" charset="0"/>
              </a:rPr>
              <a:t> trachoma Virus trachoma </a:t>
            </a:r>
            <a:r>
              <a:rPr lang="en-US" sz="1900" dirty="0" err="1">
                <a:solidFill>
                  <a:srgbClr val="333333"/>
                </a:solidFill>
                <a:latin typeface="Times New Roman" panose="02020603050405020304" pitchFamily="18" charset="0"/>
                <a:cs typeface="Times New Roman" panose="02020603050405020304" pitchFamily="18" charset="0"/>
              </a:rPr>
              <a:t>pindah</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dari</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kotoran</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mata</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penderita</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sakit</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mata</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dipindahkan</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lalat</a:t>
            </a:r>
            <a:r>
              <a:rPr lang="en-US" sz="1900" dirty="0">
                <a:solidFill>
                  <a:srgbClr val="333333"/>
                </a:solidFill>
                <a:latin typeface="Times New Roman" panose="02020603050405020304" pitchFamily="18" charset="0"/>
                <a:cs typeface="Times New Roman" panose="02020603050405020304" pitchFamily="18" charset="0"/>
              </a:rPr>
              <a:t> yang </a:t>
            </a:r>
            <a:r>
              <a:rPr lang="en-US" sz="1900" dirty="0" err="1">
                <a:solidFill>
                  <a:srgbClr val="333333"/>
                </a:solidFill>
                <a:latin typeface="Times New Roman" panose="02020603050405020304" pitchFamily="18" charset="0"/>
                <a:cs typeface="Times New Roman" panose="02020603050405020304" pitchFamily="18" charset="0"/>
              </a:rPr>
              <a:t>hinggap</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pada</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mata</a:t>
            </a:r>
            <a:r>
              <a:rPr lang="en-US" sz="1900" dirty="0">
                <a:solidFill>
                  <a:srgbClr val="333333"/>
                </a:solidFill>
                <a:latin typeface="Times New Roman" panose="02020603050405020304" pitchFamily="18" charset="0"/>
                <a:cs typeface="Times New Roman" panose="02020603050405020304" pitchFamily="18" charset="0"/>
              </a:rPr>
              <a:t> orang </a:t>
            </a:r>
            <a:r>
              <a:rPr lang="en-US" sz="1900" dirty="0" err="1">
                <a:solidFill>
                  <a:srgbClr val="333333"/>
                </a:solidFill>
                <a:latin typeface="Times New Roman" panose="02020603050405020304" pitchFamily="18" charset="0"/>
                <a:cs typeface="Times New Roman" panose="02020603050405020304" pitchFamily="18" charset="0"/>
              </a:rPr>
              <a:t>sehat</a:t>
            </a:r>
            <a:r>
              <a:rPr lang="en-US" sz="1900" dirty="0">
                <a:solidFill>
                  <a:srgbClr val="333333"/>
                </a:solidFill>
                <a:latin typeface="Times New Roman" panose="02020603050405020304" pitchFamily="18" charset="0"/>
                <a:cs typeface="Times New Roman" panose="02020603050405020304" pitchFamily="18" charset="0"/>
              </a:rPr>
              <a:t>. </a:t>
            </a:r>
          </a:p>
          <a:p>
            <a:pPr>
              <a:buFont typeface="Wingdings" panose="05000000000000000000" pitchFamily="2" charset="2"/>
              <a:buChar char="§"/>
            </a:pP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Heptitis</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Seperti</a:t>
            </a:r>
            <a:r>
              <a:rPr lang="en-US" sz="1900" dirty="0">
                <a:solidFill>
                  <a:srgbClr val="333333"/>
                </a:solidFill>
                <a:latin typeface="Times New Roman" panose="02020603050405020304" pitchFamily="18" charset="0"/>
                <a:cs typeface="Times New Roman" panose="02020603050405020304" pitchFamily="18" charset="0"/>
              </a:rPr>
              <a:t> virus polio, virus </a:t>
            </a:r>
            <a:r>
              <a:rPr lang="en-US" sz="1900" dirty="0" err="1">
                <a:solidFill>
                  <a:srgbClr val="333333"/>
                </a:solidFill>
                <a:latin typeface="Times New Roman" panose="02020603050405020304" pitchFamily="18" charset="0"/>
                <a:cs typeface="Times New Roman" panose="02020603050405020304" pitchFamily="18" charset="0"/>
              </a:rPr>
              <a:t>hipatitis</a:t>
            </a:r>
            <a:r>
              <a:rPr lang="en-US" sz="1900" dirty="0">
                <a:solidFill>
                  <a:srgbClr val="333333"/>
                </a:solidFill>
                <a:latin typeface="Times New Roman" panose="02020603050405020304" pitchFamily="18" charset="0"/>
                <a:cs typeface="Times New Roman" panose="02020603050405020304" pitchFamily="18" charset="0"/>
              </a:rPr>
              <a:t> A, Hepatitis C, Hepatitis E </a:t>
            </a:r>
            <a:r>
              <a:rPr lang="en-US" sz="1900" dirty="0" err="1">
                <a:solidFill>
                  <a:srgbClr val="333333"/>
                </a:solidFill>
                <a:latin typeface="Times New Roman" panose="02020603050405020304" pitchFamily="18" charset="0"/>
                <a:cs typeface="Times New Roman" panose="02020603050405020304" pitchFamily="18" charset="0"/>
              </a:rPr>
              <a:t>pindah</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pada</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makanan</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manusia</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melalui</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lalat</a:t>
            </a:r>
            <a:r>
              <a:rPr lang="en-US" sz="1900" dirty="0">
                <a:solidFill>
                  <a:srgbClr val="333333"/>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
            </a:pP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Penyakit</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cacingan</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cacing</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gelang</a:t>
            </a:r>
            <a:r>
              <a:rPr lang="en-US" sz="1900" dirty="0">
                <a:solidFill>
                  <a:srgbClr val="333333"/>
                </a:solidFill>
                <a:latin typeface="Times New Roman" panose="02020603050405020304" pitchFamily="18" charset="0"/>
                <a:cs typeface="Times New Roman" panose="02020603050405020304" pitchFamily="18" charset="0"/>
              </a:rPr>
              <a:t>, pita </a:t>
            </a:r>
            <a:r>
              <a:rPr lang="en-US" sz="1900" dirty="0" err="1">
                <a:solidFill>
                  <a:srgbClr val="333333"/>
                </a:solidFill>
                <a:latin typeface="Times New Roman" panose="02020603050405020304" pitchFamily="18" charset="0"/>
                <a:cs typeface="Times New Roman" panose="02020603050405020304" pitchFamily="18" charset="0"/>
              </a:rPr>
              <a:t>dan</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tambang</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Seperti</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penyakit</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saluran</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cerna</a:t>
            </a:r>
            <a:r>
              <a:rPr lang="en-US" sz="1900" dirty="0">
                <a:solidFill>
                  <a:srgbClr val="333333"/>
                </a:solidFill>
                <a:latin typeface="Times New Roman" panose="02020603050405020304" pitchFamily="18" charset="0"/>
                <a:cs typeface="Times New Roman" panose="02020603050405020304" pitchFamily="18" charset="0"/>
              </a:rPr>
              <a:t> lain, </a:t>
            </a:r>
            <a:r>
              <a:rPr lang="en-US" sz="1900" dirty="0" err="1">
                <a:solidFill>
                  <a:srgbClr val="333333"/>
                </a:solidFill>
                <a:latin typeface="Times New Roman" panose="02020603050405020304" pitchFamily="18" charset="0"/>
                <a:cs typeface="Times New Roman" panose="02020603050405020304" pitchFamily="18" charset="0"/>
              </a:rPr>
              <a:t>telur</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cacing</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dipindahkan</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lalat</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dari</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kotoran</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penderita</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ke</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makanan</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manusia</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sehat</a:t>
            </a:r>
            <a:r>
              <a:rPr lang="en-US" sz="1900" dirty="0">
                <a:solidFill>
                  <a:srgbClr val="333333"/>
                </a:solidFill>
                <a:latin typeface="Times New Roman" panose="02020603050405020304" pitchFamily="18" charset="0"/>
                <a:cs typeface="Times New Roman" panose="02020603050405020304" pitchFamily="18" charset="0"/>
              </a:rPr>
              <a:t>.</a:t>
            </a:r>
          </a:p>
          <a:p>
            <a:pPr>
              <a:buFont typeface="Wingdings" panose="05000000000000000000" pitchFamily="2" charset="2"/>
              <a:buChar char="§"/>
            </a:pPr>
            <a:r>
              <a:rPr lang="en-US" sz="1900" dirty="0">
                <a:solidFill>
                  <a:srgbClr val="333333"/>
                </a:solidFill>
                <a:latin typeface="Times New Roman" panose="02020603050405020304" pitchFamily="18" charset="0"/>
                <a:cs typeface="Times New Roman" panose="02020603050405020304" pitchFamily="18" charset="0"/>
              </a:rPr>
              <a:t> Kuman </a:t>
            </a:r>
            <a:r>
              <a:rPr lang="en-US" sz="1900" dirty="0" err="1">
                <a:solidFill>
                  <a:srgbClr val="333333"/>
                </a:solidFill>
                <a:latin typeface="Times New Roman" panose="02020603050405020304" pitchFamily="18" charset="0"/>
                <a:cs typeface="Times New Roman" panose="02020603050405020304" pitchFamily="18" charset="0"/>
              </a:rPr>
              <a:t>Tubercullosis</a:t>
            </a:r>
            <a:r>
              <a:rPr lang="en-US" sz="1900" dirty="0">
                <a:solidFill>
                  <a:srgbClr val="333333"/>
                </a:solidFill>
                <a:latin typeface="Times New Roman" panose="02020603050405020304" pitchFamily="18" charset="0"/>
                <a:cs typeface="Times New Roman" panose="02020603050405020304" pitchFamily="18" charset="0"/>
              </a:rPr>
              <a:t> (TBC) Kuman </a:t>
            </a:r>
            <a:r>
              <a:rPr lang="en-US" sz="1900" dirty="0" err="1">
                <a:solidFill>
                  <a:srgbClr val="333333"/>
                </a:solidFill>
                <a:latin typeface="Times New Roman" panose="02020603050405020304" pitchFamily="18" charset="0"/>
                <a:cs typeface="Times New Roman" panose="02020603050405020304" pitchFamily="18" charset="0"/>
              </a:rPr>
              <a:t>Tubercullosis</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penyebab</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penyakit</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paru</a:t>
            </a:r>
            <a:r>
              <a:rPr lang="en-US" sz="1900" dirty="0">
                <a:solidFill>
                  <a:srgbClr val="333333"/>
                </a:solidFill>
                <a:latin typeface="Times New Roman" panose="02020603050405020304" pitchFamily="18" charset="0"/>
                <a:cs typeface="Times New Roman" panose="02020603050405020304" pitchFamily="18" charset="0"/>
              </a:rPr>
              <a:t> yang </a:t>
            </a:r>
            <a:r>
              <a:rPr lang="en-US" sz="1900" dirty="0" err="1">
                <a:solidFill>
                  <a:srgbClr val="333333"/>
                </a:solidFill>
                <a:latin typeface="Times New Roman" panose="02020603050405020304" pitchFamily="18" charset="0"/>
                <a:cs typeface="Times New Roman" panose="02020603050405020304" pitchFamily="18" charset="0"/>
              </a:rPr>
              <a:t>merebak</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setelah</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maraknya</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penularan</a:t>
            </a:r>
            <a:r>
              <a:rPr lang="en-US" sz="1900" dirty="0">
                <a:solidFill>
                  <a:srgbClr val="333333"/>
                </a:solidFill>
                <a:latin typeface="Times New Roman" panose="02020603050405020304" pitchFamily="18" charset="0"/>
                <a:cs typeface="Times New Roman" panose="02020603050405020304" pitchFamily="18" charset="0"/>
              </a:rPr>
              <a:t> HIV/AIDS, </a:t>
            </a:r>
            <a:r>
              <a:rPr lang="en-US" sz="1900" dirty="0" err="1">
                <a:solidFill>
                  <a:srgbClr val="333333"/>
                </a:solidFill>
                <a:latin typeface="Times New Roman" panose="02020603050405020304" pitchFamily="18" charset="0"/>
                <a:cs typeface="Times New Roman" panose="02020603050405020304" pitchFamily="18" charset="0"/>
              </a:rPr>
              <a:t>menurut</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beberapa</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peneliti</a:t>
            </a:r>
            <a:r>
              <a:rPr lang="en-US" sz="1900" dirty="0">
                <a:solidFill>
                  <a:srgbClr val="333333"/>
                </a:solidFill>
                <a:latin typeface="Times New Roman" panose="02020603050405020304" pitchFamily="18" charset="0"/>
                <a:cs typeface="Times New Roman" panose="02020603050405020304" pitchFamily="18" charset="0"/>
              </a:rPr>
              <a:t> juga </a:t>
            </a:r>
            <a:r>
              <a:rPr lang="en-US" sz="1900" dirty="0" err="1">
                <a:solidFill>
                  <a:srgbClr val="333333"/>
                </a:solidFill>
                <a:latin typeface="Times New Roman" panose="02020603050405020304" pitchFamily="18" charset="0"/>
                <a:cs typeface="Times New Roman" panose="02020603050405020304" pitchFamily="18" charset="0"/>
              </a:rPr>
              <a:t>dapat</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disebarluaskan</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oleh</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lalat</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rumah</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Menurut</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Lambor</a:t>
            </a:r>
            <a:r>
              <a:rPr lang="en-US" sz="1900" dirty="0">
                <a:solidFill>
                  <a:srgbClr val="333333"/>
                </a:solidFill>
                <a:latin typeface="Times New Roman" panose="02020603050405020304" pitchFamily="18" charset="0"/>
                <a:cs typeface="Times New Roman" panose="02020603050405020304" pitchFamily="18" charset="0"/>
              </a:rPr>
              <a:t> yang </a:t>
            </a:r>
            <a:r>
              <a:rPr lang="en-US" sz="1900" dirty="0" err="1">
                <a:solidFill>
                  <a:srgbClr val="333333"/>
                </a:solidFill>
                <a:latin typeface="Times New Roman" panose="02020603050405020304" pitchFamily="18" charset="0"/>
                <a:cs typeface="Times New Roman" panose="02020603050405020304" pitchFamily="18" charset="0"/>
              </a:rPr>
              <a:t>bekerja</a:t>
            </a:r>
            <a:r>
              <a:rPr lang="en-US" sz="1900" dirty="0">
                <a:solidFill>
                  <a:srgbClr val="333333"/>
                </a:solidFill>
                <a:latin typeface="Times New Roman" panose="02020603050405020304" pitchFamily="18" charset="0"/>
                <a:cs typeface="Times New Roman" panose="02020603050405020304" pitchFamily="18" charset="0"/>
              </a:rPr>
              <a:t> di Nyasaland </a:t>
            </a:r>
            <a:r>
              <a:rPr lang="en-US" sz="1900" dirty="0" err="1">
                <a:solidFill>
                  <a:srgbClr val="333333"/>
                </a:solidFill>
                <a:latin typeface="Times New Roman" panose="02020603050405020304" pitchFamily="18" charset="0"/>
                <a:cs typeface="Times New Roman" panose="02020603050405020304" pitchFamily="18" charset="0"/>
              </a:rPr>
              <a:t>menemukan</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kuman</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tuberculosa</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bisa</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bertahan</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hidup</a:t>
            </a:r>
            <a:r>
              <a:rPr lang="en-US" sz="1900" dirty="0">
                <a:solidFill>
                  <a:srgbClr val="333333"/>
                </a:solidFill>
                <a:latin typeface="Times New Roman" panose="02020603050405020304" pitchFamily="18" charset="0"/>
                <a:cs typeface="Times New Roman" panose="02020603050405020304" pitchFamily="18" charset="0"/>
              </a:rPr>
              <a:t> di </a:t>
            </a:r>
            <a:r>
              <a:rPr lang="en-US" sz="1900" dirty="0" err="1">
                <a:solidFill>
                  <a:srgbClr val="333333"/>
                </a:solidFill>
                <a:latin typeface="Times New Roman" panose="02020603050405020304" pitchFamily="18" charset="0"/>
                <a:cs typeface="Times New Roman" panose="02020603050405020304" pitchFamily="18" charset="0"/>
              </a:rPr>
              <a:t>dalam</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tubuh</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lalat</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sampai</a:t>
            </a:r>
            <a:r>
              <a:rPr lang="en-US" sz="1900" dirty="0">
                <a:solidFill>
                  <a:srgbClr val="333333"/>
                </a:solidFill>
                <a:latin typeface="Times New Roman" panose="02020603050405020304" pitchFamily="18" charset="0"/>
                <a:cs typeface="Times New Roman" panose="02020603050405020304" pitchFamily="18" charset="0"/>
              </a:rPr>
              <a:t> 1 </a:t>
            </a:r>
            <a:r>
              <a:rPr lang="en-US" sz="1900" dirty="0" err="1">
                <a:solidFill>
                  <a:srgbClr val="333333"/>
                </a:solidFill>
                <a:latin typeface="Times New Roman" panose="02020603050405020304" pitchFamily="18" charset="0"/>
                <a:cs typeface="Times New Roman" panose="02020603050405020304" pitchFamily="18" charset="0"/>
              </a:rPr>
              <a:t>minggu</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kuman</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tuberculosa</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menempel</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pada</a:t>
            </a:r>
            <a:r>
              <a:rPr lang="en-US" sz="1900" dirty="0">
                <a:solidFill>
                  <a:srgbClr val="333333"/>
                </a:solidFill>
                <a:latin typeface="Times New Roman" panose="02020603050405020304" pitchFamily="18" charset="0"/>
                <a:cs typeface="Times New Roman" panose="02020603050405020304" pitchFamily="18" charset="0"/>
              </a:rPr>
              <a:t> kaki </a:t>
            </a:r>
            <a:r>
              <a:rPr lang="en-US" sz="1900" dirty="0" err="1">
                <a:solidFill>
                  <a:srgbClr val="333333"/>
                </a:solidFill>
                <a:latin typeface="Times New Roman" panose="02020603050405020304" pitchFamily="18" charset="0"/>
                <a:cs typeface="Times New Roman" panose="02020603050405020304" pitchFamily="18" charset="0"/>
              </a:rPr>
              <a:t>lalat</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sewaktu</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hinggap</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pada</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dahak</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penderita</a:t>
            </a:r>
            <a:r>
              <a:rPr lang="en-US" sz="1900" dirty="0">
                <a:solidFill>
                  <a:srgbClr val="333333"/>
                </a:solidFill>
                <a:latin typeface="Times New Roman" panose="02020603050405020304" pitchFamily="18" charset="0"/>
                <a:cs typeface="Times New Roman" panose="02020603050405020304" pitchFamily="18" charset="0"/>
              </a:rPr>
              <a:t> TBC </a:t>
            </a:r>
            <a:r>
              <a:rPr lang="en-US" sz="1900" dirty="0" err="1">
                <a:solidFill>
                  <a:srgbClr val="333333"/>
                </a:solidFill>
                <a:latin typeface="Times New Roman" panose="02020603050405020304" pitchFamily="18" charset="0"/>
                <a:cs typeface="Times New Roman" panose="02020603050405020304" pitchFamily="18" charset="0"/>
              </a:rPr>
              <a:t>dan</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bercampur</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debu</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dan</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terhisap</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bersama</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udara</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pernafasan</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dan</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kuman</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pindah</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ke</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tubuh</a:t>
            </a:r>
            <a:r>
              <a:rPr lang="en-US" sz="1900" dirty="0">
                <a:solidFill>
                  <a:srgbClr val="333333"/>
                </a:solidFill>
                <a:latin typeface="Times New Roman" panose="02020603050405020304" pitchFamily="18" charset="0"/>
                <a:cs typeface="Times New Roman" panose="02020603050405020304" pitchFamily="18" charset="0"/>
              </a:rPr>
              <a:t> orang </a:t>
            </a:r>
            <a:r>
              <a:rPr lang="en-US" sz="1900" dirty="0" err="1">
                <a:solidFill>
                  <a:srgbClr val="333333"/>
                </a:solidFill>
                <a:latin typeface="Times New Roman" panose="02020603050405020304" pitchFamily="18" charset="0"/>
                <a:cs typeface="Times New Roman" panose="02020603050405020304" pitchFamily="18" charset="0"/>
              </a:rPr>
              <a:t>sehat</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dengan</a:t>
            </a:r>
            <a:r>
              <a:rPr lang="en-US" sz="1900" dirty="0">
                <a:solidFill>
                  <a:srgbClr val="333333"/>
                </a:solidFill>
                <a:latin typeface="Times New Roman" panose="02020603050405020304" pitchFamily="18" charset="0"/>
                <a:cs typeface="Times New Roman" panose="02020603050405020304" pitchFamily="18" charset="0"/>
              </a:rPr>
              <a:t> </a:t>
            </a:r>
            <a:r>
              <a:rPr lang="en-US" sz="1900" dirty="0" err="1">
                <a:solidFill>
                  <a:srgbClr val="333333"/>
                </a:solidFill>
                <a:latin typeface="Times New Roman" panose="02020603050405020304" pitchFamily="18" charset="0"/>
                <a:cs typeface="Times New Roman" panose="02020603050405020304" pitchFamily="18" charset="0"/>
              </a:rPr>
              <a:t>cara</a:t>
            </a:r>
            <a:r>
              <a:rPr lang="en-US" sz="1900" dirty="0">
                <a:solidFill>
                  <a:srgbClr val="333333"/>
                </a:solidFill>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2533048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8E799-D369-42A4-8A31-0EB1A49AD224}"/>
              </a:ext>
            </a:extLst>
          </p:cNvPr>
          <p:cNvSpPr>
            <a:spLocks noGrp="1"/>
          </p:cNvSpPr>
          <p:nvPr>
            <p:ph type="title"/>
          </p:nvPr>
        </p:nvSpPr>
        <p:spPr/>
        <p:txBody>
          <a:bodyPr/>
          <a:lstStyle/>
          <a:p>
            <a:r>
              <a:rPr lang="en-US" dirty="0"/>
              <a:t>CARA PENULARAN </a:t>
            </a:r>
          </a:p>
        </p:txBody>
      </p:sp>
      <p:sp>
        <p:nvSpPr>
          <p:cNvPr id="3" name="Content Placeholder 2">
            <a:extLst>
              <a:ext uri="{FF2B5EF4-FFF2-40B4-BE49-F238E27FC236}">
                <a16:creationId xmlns:a16="http://schemas.microsoft.com/office/drawing/2014/main" xmlns="" id="{A4482D03-7CB9-4AAD-8416-86F2D8A1A763}"/>
              </a:ext>
            </a:extLst>
          </p:cNvPr>
          <p:cNvSpPr>
            <a:spLocks noGrp="1"/>
          </p:cNvSpPr>
          <p:nvPr>
            <p:ph idx="1"/>
          </p:nvPr>
        </p:nvSpPr>
        <p:spPr/>
        <p:txBody>
          <a:bodyPr>
            <a:normAutofit/>
          </a:bodyPr>
          <a:lstStyle/>
          <a:p>
            <a:r>
              <a:rPr lang="en-US" sz="3600" dirty="0" err="1">
                <a:latin typeface="Times New Roman" panose="02020603050405020304" pitchFamily="18" charset="0"/>
                <a:cs typeface="Times New Roman" panose="02020603050405020304" pitchFamily="18" charset="0"/>
              </a:rPr>
              <a:t>Melalui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makanan</a:t>
            </a:r>
            <a:r>
              <a:rPr lang="en-US" sz="3600" dirty="0">
                <a:latin typeface="Times New Roman" panose="02020603050405020304" pitchFamily="18" charset="0"/>
                <a:cs typeface="Times New Roman" panose="02020603050405020304" pitchFamily="18" charset="0"/>
              </a:rPr>
              <a:t> dan </a:t>
            </a:r>
            <a:r>
              <a:rPr lang="en-US" sz="3600" dirty="0" err="1">
                <a:latin typeface="Times New Roman" panose="02020603050405020304" pitchFamily="18" charset="0"/>
                <a:cs typeface="Times New Roman" panose="02020603050405020304" pitchFamily="18" charset="0"/>
              </a:rPr>
              <a:t>meniuman</a:t>
            </a:r>
            <a:r>
              <a:rPr lang="en-US" sz="3600" dirty="0">
                <a:latin typeface="Times New Roman" panose="02020603050405020304" pitchFamily="18" charset="0"/>
                <a:cs typeface="Times New Roman" panose="02020603050405020304" pitchFamily="18" charset="0"/>
              </a:rPr>
              <a:t> yang </a:t>
            </a:r>
            <a:r>
              <a:rPr lang="en-US" sz="3600" dirty="0" err="1">
                <a:latin typeface="Times New Roman" panose="02020603050405020304" pitchFamily="18" charset="0"/>
                <a:cs typeface="Times New Roman" panose="02020603050405020304" pitchFamily="18" charset="0"/>
              </a:rPr>
              <a:t>terkontaminasi</a:t>
            </a:r>
            <a:r>
              <a:rPr lang="en-US" sz="3600" dirty="0">
                <a:latin typeface="Times New Roman" panose="02020603050405020304" pitchFamily="18" charset="0"/>
                <a:cs typeface="Times New Roman" panose="02020603050405020304" pitchFamily="18" charset="0"/>
              </a:rPr>
              <a:t>.</a:t>
            </a:r>
          </a:p>
          <a:p>
            <a:r>
              <a:rPr lang="en-US" sz="3600" dirty="0" err="1">
                <a:latin typeface="Times New Roman" panose="02020603050405020304" pitchFamily="18" charset="0"/>
                <a:cs typeface="Times New Roman" panose="02020603050405020304" pitchFamily="18" charset="0"/>
              </a:rPr>
              <a:t>Melalui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luka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kulit</a:t>
            </a:r>
            <a:r>
              <a:rPr lang="en-US" sz="3600" dirty="0">
                <a:latin typeface="Times New Roman" panose="02020603050405020304" pitchFamily="18" charset="0"/>
                <a:cs typeface="Times New Roman" panose="02020603050405020304" pitchFamily="18" charset="0"/>
              </a:rPr>
              <a:t> </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79280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E83AF0-950F-4FE4-9A13-15B9821D330A}"/>
              </a:ext>
            </a:extLst>
          </p:cNvPr>
          <p:cNvSpPr>
            <a:spLocks noGrp="1"/>
          </p:cNvSpPr>
          <p:nvPr>
            <p:ph type="title"/>
          </p:nvPr>
        </p:nvSpPr>
        <p:spPr/>
        <p:txBody>
          <a:bodyPr/>
          <a:lstStyle/>
          <a:p>
            <a:r>
              <a:rPr lang="en-US" dirty="0"/>
              <a:t>PERBEDAAN LALAT JANTAN DAN BETINA </a:t>
            </a:r>
          </a:p>
        </p:txBody>
      </p:sp>
      <p:pic>
        <p:nvPicPr>
          <p:cNvPr id="4" name="Content Placeholder 3">
            <a:extLst>
              <a:ext uri="{FF2B5EF4-FFF2-40B4-BE49-F238E27FC236}">
                <a16:creationId xmlns:a16="http://schemas.microsoft.com/office/drawing/2014/main" xmlns="" id="{BBE71A5A-A77C-4142-93EB-3E8166EE8E40}"/>
              </a:ext>
            </a:extLst>
          </p:cNvPr>
          <p:cNvPicPr>
            <a:picLocks noGrp="1" noChangeAspect="1"/>
          </p:cNvPicPr>
          <p:nvPr>
            <p:ph idx="1"/>
          </p:nvPr>
        </p:nvPicPr>
        <p:blipFill>
          <a:blip r:embed="rId2"/>
          <a:stretch>
            <a:fillRect/>
          </a:stretch>
        </p:blipFill>
        <p:spPr>
          <a:xfrm>
            <a:off x="1985554" y="2181497"/>
            <a:ext cx="5381897" cy="3448594"/>
          </a:xfrm>
          <a:prstGeom prst="rect">
            <a:avLst/>
          </a:prstGeom>
        </p:spPr>
      </p:pic>
    </p:spTree>
    <p:extLst>
      <p:ext uri="{BB962C8B-B14F-4D97-AF65-F5344CB8AC3E}">
        <p14:creationId xmlns:p14="http://schemas.microsoft.com/office/powerpoint/2010/main" val="2289669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E344AF2D-5AAA-472B-BAED-D6BAA9783168}"/>
              </a:ext>
            </a:extLst>
          </p:cNvPr>
          <p:cNvPicPr>
            <a:picLocks noGrp="1" noChangeAspect="1"/>
          </p:cNvPicPr>
          <p:nvPr>
            <p:ph idx="1"/>
          </p:nvPr>
        </p:nvPicPr>
        <p:blipFill>
          <a:blip r:embed="rId2"/>
          <a:stretch>
            <a:fillRect/>
          </a:stretch>
        </p:blipFill>
        <p:spPr>
          <a:xfrm>
            <a:off x="1162594" y="1328057"/>
            <a:ext cx="9619343" cy="4197532"/>
          </a:xfrm>
          <a:prstGeom prst="rect">
            <a:avLst/>
          </a:prstGeom>
        </p:spPr>
      </p:pic>
    </p:spTree>
    <p:extLst>
      <p:ext uri="{BB962C8B-B14F-4D97-AF65-F5344CB8AC3E}">
        <p14:creationId xmlns:p14="http://schemas.microsoft.com/office/powerpoint/2010/main" val="2998971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3143" y="4737781"/>
            <a:ext cx="10972800" cy="1143000"/>
          </a:xfrm>
        </p:spPr>
        <p:txBody>
          <a:bodyPr/>
          <a:lstStyle/>
          <a:p>
            <a:r>
              <a:rPr lang="id-ID" smtClean="0"/>
              <a:t>Terima Kasih</a:t>
            </a:r>
            <a:endParaRPr lang="id-ID" dirty="0"/>
          </a:p>
        </p:txBody>
      </p:sp>
    </p:spTree>
    <p:extLst>
      <p:ext uri="{BB962C8B-B14F-4D97-AF65-F5344CB8AC3E}">
        <p14:creationId xmlns:p14="http://schemas.microsoft.com/office/powerpoint/2010/main" val="3090422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A29F22-D738-4C2C-90DA-D6D3EFA41179}"/>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PENDAHULUAN </a:t>
            </a:r>
          </a:p>
        </p:txBody>
      </p:sp>
      <p:sp>
        <p:nvSpPr>
          <p:cNvPr id="3" name="Content Placeholder 2">
            <a:extLst>
              <a:ext uri="{FF2B5EF4-FFF2-40B4-BE49-F238E27FC236}">
                <a16:creationId xmlns:a16="http://schemas.microsoft.com/office/drawing/2014/main" xmlns="" id="{A8D0A235-BD6F-4D18-BFC4-70A219301C39}"/>
              </a:ext>
            </a:extLst>
          </p:cNvPr>
          <p:cNvSpPr>
            <a:spLocks noGrp="1"/>
          </p:cNvSpPr>
          <p:nvPr>
            <p:ph idx="1"/>
          </p:nvPr>
        </p:nvSpPr>
        <p:spPr/>
        <p:txBody>
          <a:bodyPr>
            <a:normAutofit/>
          </a:bodyPr>
          <a:lstStyle/>
          <a:p>
            <a:pPr algn="just"/>
            <a:r>
              <a:rPr lang="en-US" sz="2400" smtClean="0">
                <a:latin typeface="Times New Roman" panose="02020603050405020304" pitchFamily="18" charset="0"/>
                <a:cs typeface="Times New Roman" panose="02020603050405020304" pitchFamily="18" charset="0"/>
              </a:rPr>
              <a:t>Lalat merupakan serangga yang termasuk ke dalam ordo diptera yang merupakan ordo terbesar dari serangga dengan keragaman jenis yang tinggi. Istilah “Diptera” menunjukkan bahwa kelompok serangga ini memiliki dua pasang sayap pada masa embrional. Pasangan sayap belakang mengalami perubahan bentuk dan fungsi menjadi alat keseimbangan yang disebut halter sedang sepasang sayap lainnya menjadi sayap sejati (Borror dkk, 1992). </a:t>
            </a:r>
          </a:p>
          <a:p>
            <a:pPr algn="just"/>
            <a:r>
              <a:rPr lang="en-US" sz="2400" smtClean="0">
                <a:latin typeface="Times New Roman" panose="02020603050405020304" pitchFamily="18" charset="0"/>
                <a:cs typeface="Times New Roman" panose="02020603050405020304" pitchFamily="18" charset="0"/>
              </a:rPr>
              <a:t>Morfologi tubuh lalat pada dasarnya sama dengan ciri umum filum arthropoda lainnya, yakni terdiri dari 3 bagian utama yaitu kepala, thorax, dan abdomen. Terdapat batas-batas jelas yang memisahkan bagian yang satu dari bagian yang lain. Lalat dikatakan termasuk ke dalam kelas Hexapoda dengan ciri memiliki 6 buah kaki (Hexa = 6 dan poda = kaki) pada thorax (Suprapto, 2003).</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0746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38C9A3C-2711-4E80-B8DE-E1DA098EFC68}"/>
              </a:ext>
            </a:extLst>
          </p:cNvPr>
          <p:cNvSpPr>
            <a:spLocks noGrp="1"/>
          </p:cNvSpPr>
          <p:nvPr>
            <p:ph idx="1"/>
          </p:nvPr>
        </p:nvSpPr>
        <p:spPr/>
        <p:txBody>
          <a:bodyPr>
            <a:normAutofit/>
          </a:bodyPr>
          <a:lstStyle/>
          <a:p>
            <a:pPr algn="just"/>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dijumpai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kurang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lebih</a:t>
            </a:r>
            <a:r>
              <a:rPr lang="en-US" dirty="0">
                <a:latin typeface="Times New Roman" panose="02020603050405020304" pitchFamily="18" charset="0"/>
                <a:cs typeface="Times New Roman" panose="02020603050405020304" pitchFamily="18" charset="0"/>
              </a:rPr>
              <a:t> 60.000 – 100.000 </a:t>
            </a:r>
            <a:r>
              <a:rPr lang="en-US" dirty="0" err="1">
                <a:latin typeface="Times New Roman" panose="02020603050405020304" pitchFamily="18" charset="0"/>
                <a:cs typeface="Times New Roman" panose="02020603050405020304" pitchFamily="18" charset="0"/>
              </a:rPr>
              <a:t>spesies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tetapi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tidak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semua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spesies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perlu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diawasi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karena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beberapa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diantaranya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tidak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berbahaya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terhadap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kesehatan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masyarakat</a:t>
            </a:r>
            <a:r>
              <a:rPr lang="en-US" dirty="0">
                <a:latin typeface="Times New Roman" panose="02020603050405020304" pitchFamily="18" charset="0"/>
                <a:cs typeface="Times New Roman" panose="02020603050405020304" pitchFamily="18" charset="0"/>
              </a:rPr>
              <a:t> (Santi, 2001). </a:t>
            </a:r>
            <a:r>
              <a:rPr lang="en-US" dirty="0" err="1">
                <a:latin typeface="Times New Roman" panose="02020603050405020304" pitchFamily="18" charset="0"/>
                <a:cs typeface="Times New Roman" panose="02020603050405020304" pitchFamily="18" charset="0"/>
              </a:rPr>
              <a:t>Beberapa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jenis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lalat</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penting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ditinjau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sudut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kesehatan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masyarakat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lingkungan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yakni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rumah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hijau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kandang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daging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kecil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Azwar</a:t>
            </a:r>
            <a:r>
              <a:rPr lang="en-US" dirty="0">
                <a:latin typeface="Times New Roman" panose="02020603050405020304" pitchFamily="18" charset="0"/>
                <a:cs typeface="Times New Roman" panose="02020603050405020304" pitchFamily="18" charset="0"/>
              </a:rPr>
              <a:t>, 1996). </a:t>
            </a:r>
          </a:p>
        </p:txBody>
      </p:sp>
    </p:spTree>
    <p:extLst>
      <p:ext uri="{BB962C8B-B14F-4D97-AF65-F5344CB8AC3E}">
        <p14:creationId xmlns:p14="http://schemas.microsoft.com/office/powerpoint/2010/main" val="3096091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8DC280-7D47-4BE4-9368-A63910358A0D}"/>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KLASIFIKASI LALAT</a:t>
            </a:r>
          </a:p>
        </p:txBody>
      </p:sp>
      <p:sp>
        <p:nvSpPr>
          <p:cNvPr id="3" name="Content Placeholder 2">
            <a:extLst>
              <a:ext uri="{FF2B5EF4-FFF2-40B4-BE49-F238E27FC236}">
                <a16:creationId xmlns:a16="http://schemas.microsoft.com/office/drawing/2014/main" xmlns="" id="{46DC841C-91A9-4C09-B881-52BEF79538B2}"/>
              </a:ext>
            </a:extLst>
          </p:cNvPr>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Kingdom : Animalia</a:t>
            </a:r>
          </a:p>
          <a:p>
            <a:r>
              <a:rPr lang="en-US" sz="2800" dirty="0">
                <a:latin typeface="Times New Roman" panose="02020603050405020304" pitchFamily="18" charset="0"/>
                <a:cs typeface="Times New Roman" panose="02020603050405020304" pitchFamily="18" charset="0"/>
              </a:rPr>
              <a:t>Filum : Arthropoda</a:t>
            </a:r>
          </a:p>
          <a:p>
            <a:r>
              <a:rPr lang="en-US" sz="2800" dirty="0">
                <a:latin typeface="Times New Roman" panose="02020603050405020304" pitchFamily="18" charset="0"/>
                <a:cs typeface="Times New Roman" panose="02020603050405020304" pitchFamily="18" charset="0"/>
              </a:rPr>
              <a:t>Kelas : </a:t>
            </a:r>
            <a:r>
              <a:rPr lang="en-US" sz="2800" dirty="0" err="1">
                <a:latin typeface="Times New Roman" panose="02020603050405020304" pitchFamily="18" charset="0"/>
                <a:cs typeface="Times New Roman" panose="02020603050405020304" pitchFamily="18" charset="0"/>
              </a:rPr>
              <a:t>Hexapoda</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Ordo : </a:t>
            </a:r>
            <a:r>
              <a:rPr lang="en-US" sz="2800" dirty="0" err="1">
                <a:latin typeface="Times New Roman" panose="02020603050405020304" pitchFamily="18" charset="0"/>
                <a:cs typeface="Times New Roman" panose="02020603050405020304" pitchFamily="18" charset="0"/>
              </a:rPr>
              <a:t>Diptera</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Famili</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Muscidae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Challiporidae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Sarchopagidae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dll</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Genus : Musca, </a:t>
            </a:r>
            <a:r>
              <a:rPr lang="en-US" sz="2800" dirty="0" err="1">
                <a:latin typeface="Times New Roman" panose="02020603050405020304" pitchFamily="18" charset="0"/>
                <a:cs typeface="Times New Roman" panose="02020603050405020304" pitchFamily="18" charset="0"/>
              </a:rPr>
              <a:t>Chrysomya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Stomoxyx</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dll</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Spesies</a:t>
            </a:r>
            <a:r>
              <a:rPr lang="en-US" sz="2800" dirty="0">
                <a:latin typeface="Times New Roman" panose="02020603050405020304" pitchFamily="18" charset="0"/>
                <a:cs typeface="Times New Roman" panose="02020603050405020304" pitchFamily="18" charset="0"/>
              </a:rPr>
              <a:t> : Musca </a:t>
            </a:r>
            <a:r>
              <a:rPr lang="en-US" sz="2800" dirty="0" err="1">
                <a:latin typeface="Times New Roman" panose="02020603050405020304" pitchFamily="18" charset="0"/>
                <a:cs typeface="Times New Roman" panose="02020603050405020304" pitchFamily="18" charset="0"/>
              </a:rPr>
              <a:t>domestica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Chrysomya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megachepala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Stomoxys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calcitrans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dll</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8769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FCB362-CCE3-4B02-9DC3-46581B123FAB}"/>
              </a:ext>
            </a:extLst>
          </p:cNvPr>
          <p:cNvSpPr>
            <a:spLocks noGrp="1"/>
          </p:cNvSpPr>
          <p:nvPr>
            <p:ph type="title"/>
          </p:nvPr>
        </p:nvSpPr>
        <p:spPr/>
        <p:txBody>
          <a:bodyPr>
            <a:normAutofit/>
          </a:bodyPr>
          <a:lstStyle/>
          <a:p>
            <a:r>
              <a:rPr lang="en-US" sz="3200" dirty="0" smtClean="0">
                <a:latin typeface="Times New Roman" panose="02020603050405020304" pitchFamily="18" charset="0"/>
                <a:cs typeface="Times New Roman" panose="02020603050405020304" pitchFamily="18" charset="0"/>
              </a:rPr>
              <a:t>MOR</a:t>
            </a:r>
            <a:r>
              <a:rPr lang="id-ID" sz="3200" dirty="0">
                <a:latin typeface="Times New Roman" panose="02020603050405020304" pitchFamily="18" charset="0"/>
                <a:cs typeface="Times New Roman" panose="02020603050405020304" pitchFamily="18" charset="0"/>
              </a:rPr>
              <a:t>F</a:t>
            </a:r>
            <a:r>
              <a:rPr lang="en-US" sz="3200" dirty="0" smtClean="0">
                <a:latin typeface="Times New Roman" panose="02020603050405020304" pitchFamily="18" charset="0"/>
                <a:cs typeface="Times New Roman" panose="02020603050405020304" pitchFamily="18" charset="0"/>
              </a:rPr>
              <a:t>OLOGI </a:t>
            </a:r>
            <a:r>
              <a:rPr lang="en-US" sz="3200" dirty="0">
                <a:latin typeface="Times New Roman" panose="02020603050405020304" pitchFamily="18" charset="0"/>
                <a:cs typeface="Times New Roman" panose="02020603050405020304" pitchFamily="18" charset="0"/>
              </a:rPr>
              <a:t>LALAT </a:t>
            </a:r>
          </a:p>
        </p:txBody>
      </p:sp>
      <p:sp>
        <p:nvSpPr>
          <p:cNvPr id="3" name="Content Placeholder 2">
            <a:extLst>
              <a:ext uri="{FF2B5EF4-FFF2-40B4-BE49-F238E27FC236}">
                <a16:creationId xmlns:a16="http://schemas.microsoft.com/office/drawing/2014/main" xmlns="" id="{BDC88B76-ED8C-4162-A8C0-EF7892ED1C52}"/>
              </a:ext>
            </a:extLst>
          </p:cNvPr>
          <p:cNvSpPr>
            <a:spLocks noGrp="1"/>
          </p:cNvSpPr>
          <p:nvPr>
            <p:ph idx="1"/>
          </p:nvPr>
        </p:nvSpPr>
        <p:spPr>
          <a:xfrm>
            <a:off x="609600" y="1796141"/>
            <a:ext cx="10972800" cy="3755570"/>
          </a:xfrm>
        </p:spPr>
        <p:txBody>
          <a:bodyPr>
            <a:noAutofit/>
          </a:bodyPr>
          <a:lstStyle/>
          <a:p>
            <a:pPr marL="0" indent="0" algn="just" fontAlgn="base">
              <a:buNone/>
            </a:pPr>
            <a:endParaRPr lang="en-US" sz="2800" dirty="0">
              <a:solidFill>
                <a:srgbClr val="444444"/>
              </a:solidFill>
              <a:latin typeface="Times New Roman" panose="02020603050405020304" pitchFamily="18" charset="0"/>
              <a:cs typeface="Times New Roman" panose="02020603050405020304" pitchFamily="18" charset="0"/>
            </a:endParaRPr>
          </a:p>
          <a:p>
            <a:pPr marL="0" indent="0" algn="just" fontAlgn="base">
              <a:buNone/>
            </a:pPr>
            <a:endParaRPr lang="en-US" sz="2800" dirty="0">
              <a:solidFill>
                <a:srgbClr val="444444"/>
              </a:solidFill>
              <a:latin typeface="Times New Roman" panose="02020603050405020304" pitchFamily="18" charset="0"/>
              <a:cs typeface="Times New Roman" panose="02020603050405020304" pitchFamily="18" charset="0"/>
            </a:endParaRPr>
          </a:p>
          <a:p>
            <a:pPr marL="0" indent="0" algn="just" fontAlgn="base">
              <a:buNone/>
            </a:pPr>
            <a:endParaRPr lang="en-US" sz="2800" dirty="0">
              <a:solidFill>
                <a:srgbClr val="444444"/>
              </a:solidFill>
              <a:latin typeface="Times New Roman" panose="02020603050405020304" pitchFamily="18" charset="0"/>
              <a:cs typeface="Times New Roman" panose="02020603050405020304" pitchFamily="18" charset="0"/>
            </a:endParaRPr>
          </a:p>
          <a:p>
            <a:pPr marL="0" indent="0" algn="just" fontAlgn="base">
              <a:buNone/>
            </a:pPr>
            <a:endParaRPr lang="en-US" sz="2800" dirty="0">
              <a:solidFill>
                <a:srgbClr val="444444"/>
              </a:solidFill>
              <a:latin typeface="Times New Roman" panose="02020603050405020304" pitchFamily="18" charset="0"/>
              <a:cs typeface="Times New Roman" panose="02020603050405020304" pitchFamily="18" charset="0"/>
            </a:endParaRPr>
          </a:p>
          <a:p>
            <a:pPr marL="0" indent="0" algn="just" fontAlgn="base">
              <a:buNone/>
            </a:pPr>
            <a:r>
              <a:rPr lang="en-US" sz="2800" dirty="0" err="1" smtClean="0">
                <a:solidFill>
                  <a:srgbClr val="444444"/>
                </a:solidFill>
                <a:latin typeface="Times New Roman" panose="02020603050405020304" pitchFamily="18" charset="0"/>
                <a:cs typeface="Times New Roman" panose="02020603050405020304" pitchFamily="18" charset="0"/>
              </a:rPr>
              <a:t>Lalat</a:t>
            </a:r>
            <a:r>
              <a:rPr lang="en-US" sz="2800" dirty="0" smtClean="0">
                <a:solidFill>
                  <a:srgbClr val="444444"/>
                </a:solidFill>
                <a:latin typeface="Times New Roman" panose="02020603050405020304" pitchFamily="18" charset="0"/>
                <a:cs typeface="Times New Roman" panose="02020603050405020304" pitchFamily="18" charset="0"/>
              </a:rPr>
              <a:t> </a:t>
            </a:r>
            <a:r>
              <a:rPr lang="en-US" sz="2800" dirty="0" err="1">
                <a:solidFill>
                  <a:srgbClr val="444444"/>
                </a:solidFill>
                <a:latin typeface="Times New Roman" panose="02020603050405020304" pitchFamily="18" charset="0"/>
                <a:cs typeface="Times New Roman" panose="02020603050405020304" pitchFamily="18" charset="0"/>
              </a:rPr>
              <a:t>berukuran</a:t>
            </a:r>
            <a:r>
              <a:rPr lang="en-US" sz="2800" dirty="0">
                <a:solidFill>
                  <a:srgbClr val="444444"/>
                </a:solidFill>
                <a:latin typeface="Times New Roman" panose="02020603050405020304" pitchFamily="18" charset="0"/>
                <a:cs typeface="Times New Roman" panose="02020603050405020304" pitchFamily="18" charset="0"/>
              </a:rPr>
              <a:t> 2-8 mm, </a:t>
            </a:r>
            <a:r>
              <a:rPr lang="en-US" sz="2800" dirty="0" err="1">
                <a:solidFill>
                  <a:srgbClr val="444444"/>
                </a:solidFill>
                <a:latin typeface="Times New Roman" panose="02020603050405020304" pitchFamily="18" charset="0"/>
                <a:cs typeface="Times New Roman" panose="02020603050405020304" pitchFamily="18" charset="0"/>
              </a:rPr>
              <a:t>warna</a:t>
            </a:r>
            <a:r>
              <a:rPr lang="en-US" sz="2800" dirty="0">
                <a:solidFill>
                  <a:srgbClr val="444444"/>
                </a:solidFill>
                <a:latin typeface="Times New Roman" panose="02020603050405020304" pitchFamily="18" charset="0"/>
                <a:cs typeface="Times New Roman" panose="02020603050405020304" pitchFamily="18" charset="0"/>
              </a:rPr>
              <a:t> </a:t>
            </a:r>
            <a:r>
              <a:rPr lang="en-US" sz="2800" dirty="0" err="1">
                <a:solidFill>
                  <a:srgbClr val="444444"/>
                </a:solidFill>
                <a:latin typeface="Times New Roman" panose="02020603050405020304" pitchFamily="18" charset="0"/>
                <a:cs typeface="Times New Roman" panose="02020603050405020304" pitchFamily="18" charset="0"/>
              </a:rPr>
              <a:t>beragam</a:t>
            </a:r>
            <a:r>
              <a:rPr lang="en-US" sz="2800" dirty="0">
                <a:solidFill>
                  <a:srgbClr val="444444"/>
                </a:solidFill>
                <a:latin typeface="Times New Roman" panose="02020603050405020304" pitchFamily="18" charset="0"/>
                <a:cs typeface="Times New Roman" panose="02020603050405020304" pitchFamily="18" charset="0"/>
              </a:rPr>
              <a:t> </a:t>
            </a:r>
            <a:r>
              <a:rPr lang="en-US" sz="2800" dirty="0" err="1">
                <a:solidFill>
                  <a:srgbClr val="444444"/>
                </a:solidFill>
                <a:latin typeface="Times New Roman" panose="02020603050405020304" pitchFamily="18" charset="0"/>
                <a:cs typeface="Times New Roman" panose="02020603050405020304" pitchFamily="18" charset="0"/>
              </a:rPr>
              <a:t>sesuai</a:t>
            </a:r>
            <a:r>
              <a:rPr lang="en-US" sz="2800" dirty="0">
                <a:solidFill>
                  <a:srgbClr val="444444"/>
                </a:solidFill>
                <a:latin typeface="Times New Roman" panose="02020603050405020304" pitchFamily="18" charset="0"/>
                <a:cs typeface="Times New Roman" panose="02020603050405020304" pitchFamily="18" charset="0"/>
              </a:rPr>
              <a:t> </a:t>
            </a:r>
            <a:r>
              <a:rPr lang="en-US" sz="2800" dirty="0" err="1">
                <a:solidFill>
                  <a:srgbClr val="444444"/>
                </a:solidFill>
                <a:latin typeface="Times New Roman" panose="02020603050405020304" pitchFamily="18" charset="0"/>
                <a:cs typeface="Times New Roman" panose="02020603050405020304" pitchFamily="18" charset="0"/>
              </a:rPr>
              <a:t>dengan</a:t>
            </a:r>
            <a:r>
              <a:rPr lang="en-US" sz="2800" dirty="0">
                <a:solidFill>
                  <a:srgbClr val="444444"/>
                </a:solidFill>
                <a:latin typeface="Times New Roman" panose="02020603050405020304" pitchFamily="18" charset="0"/>
                <a:cs typeface="Times New Roman" panose="02020603050405020304" pitchFamily="18" charset="0"/>
              </a:rPr>
              <a:t> </a:t>
            </a:r>
            <a:r>
              <a:rPr lang="en-US" sz="2800" dirty="0" err="1">
                <a:solidFill>
                  <a:srgbClr val="444444"/>
                </a:solidFill>
                <a:latin typeface="Times New Roman" panose="02020603050405020304" pitchFamily="18" charset="0"/>
                <a:cs typeface="Times New Roman" panose="02020603050405020304" pitchFamily="18" charset="0"/>
              </a:rPr>
              <a:t>jenisnya</a:t>
            </a:r>
            <a:r>
              <a:rPr lang="en-US" sz="2800" dirty="0">
                <a:solidFill>
                  <a:srgbClr val="444444"/>
                </a:solidFill>
                <a:latin typeface="Times New Roman" panose="02020603050405020304" pitchFamily="18" charset="0"/>
                <a:cs typeface="Times New Roman" panose="02020603050405020304" pitchFamily="18" charset="0"/>
              </a:rPr>
              <a:t> (</a:t>
            </a:r>
            <a:r>
              <a:rPr lang="en-US" sz="2800" dirty="0" err="1">
                <a:solidFill>
                  <a:srgbClr val="444444"/>
                </a:solidFill>
                <a:latin typeface="Times New Roman" panose="02020603050405020304" pitchFamily="18" charset="0"/>
                <a:cs typeface="Times New Roman" panose="02020603050405020304" pitchFamily="18" charset="0"/>
              </a:rPr>
              <a:t>abu-abu</a:t>
            </a:r>
            <a:r>
              <a:rPr lang="en-US" sz="2800" dirty="0">
                <a:solidFill>
                  <a:srgbClr val="444444"/>
                </a:solidFill>
                <a:latin typeface="Times New Roman" panose="02020603050405020304" pitchFamily="18" charset="0"/>
                <a:cs typeface="Times New Roman" panose="02020603050405020304" pitchFamily="18" charset="0"/>
              </a:rPr>
              <a:t> </a:t>
            </a:r>
            <a:r>
              <a:rPr lang="en-US" sz="2800" dirty="0" err="1">
                <a:solidFill>
                  <a:srgbClr val="444444"/>
                </a:solidFill>
                <a:latin typeface="Times New Roman" panose="02020603050405020304" pitchFamily="18" charset="0"/>
                <a:cs typeface="Times New Roman" panose="02020603050405020304" pitchFamily="18" charset="0"/>
              </a:rPr>
              <a:t>kehitaman</a:t>
            </a:r>
            <a:r>
              <a:rPr lang="en-US" sz="2800" dirty="0">
                <a:solidFill>
                  <a:srgbClr val="444444"/>
                </a:solidFill>
                <a:latin typeface="Times New Roman" panose="02020603050405020304" pitchFamily="18" charset="0"/>
                <a:cs typeface="Times New Roman" panose="02020603050405020304" pitchFamily="18" charset="0"/>
              </a:rPr>
              <a:t>, </a:t>
            </a:r>
            <a:r>
              <a:rPr lang="en-US" sz="2800" dirty="0" err="1">
                <a:solidFill>
                  <a:srgbClr val="444444"/>
                </a:solidFill>
                <a:latin typeface="Times New Roman" panose="02020603050405020304" pitchFamily="18" charset="0"/>
                <a:cs typeface="Times New Roman" panose="02020603050405020304" pitchFamily="18" charset="0"/>
              </a:rPr>
              <a:t>kuning</a:t>
            </a:r>
            <a:r>
              <a:rPr lang="en-US" sz="2800" dirty="0">
                <a:solidFill>
                  <a:srgbClr val="444444"/>
                </a:solidFill>
                <a:latin typeface="Times New Roman" panose="02020603050405020304" pitchFamily="18" charset="0"/>
                <a:cs typeface="Times New Roman" panose="02020603050405020304" pitchFamily="18" charset="0"/>
              </a:rPr>
              <a:t>, </a:t>
            </a:r>
            <a:r>
              <a:rPr lang="en-US" sz="2800" dirty="0" err="1">
                <a:solidFill>
                  <a:srgbClr val="444444"/>
                </a:solidFill>
                <a:latin typeface="Times New Roman" panose="02020603050405020304" pitchFamily="18" charset="0"/>
                <a:cs typeface="Times New Roman" panose="02020603050405020304" pitchFamily="18" charset="0"/>
              </a:rPr>
              <a:t>coklat</a:t>
            </a:r>
            <a:r>
              <a:rPr lang="en-US" sz="2800" dirty="0">
                <a:solidFill>
                  <a:srgbClr val="444444"/>
                </a:solidFill>
                <a:latin typeface="Times New Roman" panose="02020603050405020304" pitchFamily="18" charset="0"/>
                <a:cs typeface="Times New Roman" panose="02020603050405020304" pitchFamily="18" charset="0"/>
              </a:rPr>
              <a:t>, </a:t>
            </a:r>
            <a:r>
              <a:rPr lang="en-US" sz="2800" dirty="0" err="1">
                <a:solidFill>
                  <a:srgbClr val="444444"/>
                </a:solidFill>
                <a:latin typeface="Times New Roman" panose="02020603050405020304" pitchFamily="18" charset="0"/>
                <a:cs typeface="Times New Roman" panose="02020603050405020304" pitchFamily="18" charset="0"/>
              </a:rPr>
              <a:t>dan</a:t>
            </a:r>
            <a:r>
              <a:rPr lang="en-US" sz="2800" dirty="0">
                <a:solidFill>
                  <a:srgbClr val="444444"/>
                </a:solidFill>
                <a:latin typeface="Times New Roman" panose="02020603050405020304" pitchFamily="18" charset="0"/>
                <a:cs typeface="Times New Roman" panose="02020603050405020304" pitchFamily="18" charset="0"/>
              </a:rPr>
              <a:t> </a:t>
            </a:r>
            <a:r>
              <a:rPr lang="en-US" sz="2800" dirty="0" err="1">
                <a:solidFill>
                  <a:srgbClr val="444444"/>
                </a:solidFill>
                <a:latin typeface="Times New Roman" panose="02020603050405020304" pitchFamily="18" charset="0"/>
                <a:cs typeface="Times New Roman" panose="02020603050405020304" pitchFamily="18" charset="0"/>
              </a:rPr>
              <a:t>hijau</a:t>
            </a:r>
            <a:r>
              <a:rPr lang="en-US" sz="2800" dirty="0">
                <a:solidFill>
                  <a:srgbClr val="444444"/>
                </a:solidFill>
                <a:latin typeface="Times New Roman" panose="02020603050405020304" pitchFamily="18" charset="0"/>
                <a:cs typeface="Times New Roman" panose="02020603050405020304" pitchFamily="18" charset="0"/>
              </a:rPr>
              <a:t>/</a:t>
            </a:r>
            <a:r>
              <a:rPr lang="en-US" sz="2800" dirty="0" err="1">
                <a:solidFill>
                  <a:srgbClr val="444444"/>
                </a:solidFill>
                <a:latin typeface="Times New Roman" panose="02020603050405020304" pitchFamily="18" charset="0"/>
                <a:cs typeface="Times New Roman" panose="02020603050405020304" pitchFamily="18" charset="0"/>
              </a:rPr>
              <a:t>biru</a:t>
            </a:r>
            <a:r>
              <a:rPr lang="en-US" sz="2800" dirty="0">
                <a:solidFill>
                  <a:srgbClr val="444444"/>
                </a:solidFill>
                <a:latin typeface="Times New Roman" panose="02020603050405020304" pitchFamily="18" charset="0"/>
                <a:cs typeface="Times New Roman" panose="02020603050405020304" pitchFamily="18" charset="0"/>
              </a:rPr>
              <a:t>). </a:t>
            </a:r>
            <a:r>
              <a:rPr lang="en-US" sz="2800" dirty="0" err="1">
                <a:solidFill>
                  <a:srgbClr val="444444"/>
                </a:solidFill>
                <a:latin typeface="Times New Roman" panose="02020603050405020304" pitchFamily="18" charset="0"/>
                <a:cs typeface="Times New Roman" panose="02020603050405020304" pitchFamily="18" charset="0"/>
              </a:rPr>
              <a:t>Badan</a:t>
            </a:r>
            <a:r>
              <a:rPr lang="en-US" sz="2800" dirty="0">
                <a:solidFill>
                  <a:srgbClr val="444444"/>
                </a:solidFill>
                <a:latin typeface="Times New Roman" panose="02020603050405020304" pitchFamily="18" charset="0"/>
                <a:cs typeface="Times New Roman" panose="02020603050405020304" pitchFamily="18" charset="0"/>
              </a:rPr>
              <a:t> </a:t>
            </a:r>
            <a:r>
              <a:rPr lang="en-US" sz="2800" dirty="0" err="1">
                <a:solidFill>
                  <a:srgbClr val="444444"/>
                </a:solidFill>
                <a:latin typeface="Times New Roman" panose="02020603050405020304" pitchFamily="18" charset="0"/>
                <a:cs typeface="Times New Roman" panose="02020603050405020304" pitchFamily="18" charset="0"/>
              </a:rPr>
              <a:t>mempunyai</a:t>
            </a:r>
            <a:r>
              <a:rPr lang="en-US" sz="2800" dirty="0">
                <a:solidFill>
                  <a:srgbClr val="444444"/>
                </a:solidFill>
                <a:latin typeface="Times New Roman" panose="02020603050405020304" pitchFamily="18" charset="0"/>
                <a:cs typeface="Times New Roman" panose="02020603050405020304" pitchFamily="18" charset="0"/>
              </a:rPr>
              <a:t> </a:t>
            </a:r>
            <a:r>
              <a:rPr lang="en-US" sz="2800" dirty="0" err="1">
                <a:solidFill>
                  <a:srgbClr val="444444"/>
                </a:solidFill>
                <a:latin typeface="Times New Roman" panose="02020603050405020304" pitchFamily="18" charset="0"/>
                <a:cs typeface="Times New Roman" panose="02020603050405020304" pitchFamily="18" charset="0"/>
              </a:rPr>
              <a:t>bulu</a:t>
            </a:r>
            <a:r>
              <a:rPr lang="en-US" sz="2800" dirty="0">
                <a:solidFill>
                  <a:srgbClr val="444444"/>
                </a:solidFill>
                <a:latin typeface="Times New Roman" panose="02020603050405020304" pitchFamily="18" charset="0"/>
                <a:cs typeface="Times New Roman" panose="02020603050405020304" pitchFamily="18" charset="0"/>
              </a:rPr>
              <a:t> </a:t>
            </a:r>
            <a:r>
              <a:rPr lang="en-US" sz="2800" dirty="0" err="1">
                <a:solidFill>
                  <a:srgbClr val="444444"/>
                </a:solidFill>
                <a:latin typeface="Times New Roman" panose="02020603050405020304" pitchFamily="18" charset="0"/>
                <a:cs typeface="Times New Roman" panose="02020603050405020304" pitchFamily="18" charset="0"/>
              </a:rPr>
              <a:t>halus</a:t>
            </a:r>
            <a:r>
              <a:rPr lang="en-US" sz="2800" dirty="0">
                <a:solidFill>
                  <a:srgbClr val="444444"/>
                </a:solidFill>
                <a:latin typeface="Times New Roman" panose="02020603050405020304" pitchFamily="18" charset="0"/>
                <a:cs typeface="Times New Roman" panose="02020603050405020304" pitchFamily="18" charset="0"/>
              </a:rPr>
              <a:t> (</a:t>
            </a:r>
            <a:r>
              <a:rPr lang="en-US" sz="2800" i="1" dirty="0">
                <a:solidFill>
                  <a:srgbClr val="444444"/>
                </a:solidFill>
                <a:latin typeface="Times New Roman" panose="02020603050405020304" pitchFamily="18" charset="0"/>
                <a:cs typeface="Times New Roman" panose="02020603050405020304" pitchFamily="18" charset="0"/>
              </a:rPr>
              <a:t>bristle</a:t>
            </a:r>
            <a:r>
              <a:rPr lang="en-US" sz="2800" dirty="0">
                <a:solidFill>
                  <a:srgbClr val="444444"/>
                </a:solidFill>
                <a:latin typeface="Times New Roman" panose="02020603050405020304" pitchFamily="18" charset="0"/>
                <a:cs typeface="Times New Roman" panose="02020603050405020304" pitchFamily="18" charset="0"/>
              </a:rPr>
              <a:t>), 2 </a:t>
            </a:r>
            <a:r>
              <a:rPr lang="en-US" sz="2800" dirty="0" err="1">
                <a:solidFill>
                  <a:srgbClr val="444444"/>
                </a:solidFill>
                <a:latin typeface="Times New Roman" panose="02020603050405020304" pitchFamily="18" charset="0"/>
                <a:cs typeface="Times New Roman" panose="02020603050405020304" pitchFamily="18" charset="0"/>
              </a:rPr>
              <a:t>antena</a:t>
            </a:r>
            <a:r>
              <a:rPr lang="en-US" sz="2800" dirty="0">
                <a:solidFill>
                  <a:srgbClr val="444444"/>
                </a:solidFill>
                <a:latin typeface="Times New Roman" panose="02020603050405020304" pitchFamily="18" charset="0"/>
                <a:cs typeface="Times New Roman" panose="02020603050405020304" pitchFamily="18" charset="0"/>
              </a:rPr>
              <a:t>, 2 </a:t>
            </a:r>
            <a:r>
              <a:rPr lang="en-US" sz="2800" dirty="0" err="1">
                <a:solidFill>
                  <a:srgbClr val="444444"/>
                </a:solidFill>
                <a:latin typeface="Times New Roman" panose="02020603050405020304" pitchFamily="18" charset="0"/>
                <a:cs typeface="Times New Roman" panose="02020603050405020304" pitchFamily="18" charset="0"/>
              </a:rPr>
              <a:t>sayap</a:t>
            </a:r>
            <a:r>
              <a:rPr lang="en-US" sz="2800" dirty="0">
                <a:solidFill>
                  <a:srgbClr val="444444"/>
                </a:solidFill>
                <a:latin typeface="Times New Roman" panose="02020603050405020304" pitchFamily="18" charset="0"/>
                <a:cs typeface="Times New Roman" panose="02020603050405020304" pitchFamily="18" charset="0"/>
              </a:rPr>
              <a:t>, 3 </a:t>
            </a:r>
            <a:r>
              <a:rPr lang="en-US" sz="2800" dirty="0" err="1">
                <a:solidFill>
                  <a:srgbClr val="444444"/>
                </a:solidFill>
                <a:latin typeface="Times New Roman" panose="02020603050405020304" pitchFamily="18" charset="0"/>
                <a:cs typeface="Times New Roman" panose="02020603050405020304" pitchFamily="18" charset="0"/>
              </a:rPr>
              <a:t>pasang</a:t>
            </a:r>
            <a:r>
              <a:rPr lang="en-US" sz="2800" dirty="0">
                <a:solidFill>
                  <a:srgbClr val="444444"/>
                </a:solidFill>
                <a:latin typeface="Times New Roman" panose="02020603050405020304" pitchFamily="18" charset="0"/>
                <a:cs typeface="Times New Roman" panose="02020603050405020304" pitchFamily="18" charset="0"/>
              </a:rPr>
              <a:t> kaki </a:t>
            </a:r>
            <a:r>
              <a:rPr lang="en-US" sz="2800" dirty="0" err="1">
                <a:solidFill>
                  <a:srgbClr val="444444"/>
                </a:solidFill>
                <a:latin typeface="Times New Roman" panose="02020603050405020304" pitchFamily="18" charset="0"/>
                <a:cs typeface="Times New Roman" panose="02020603050405020304" pitchFamily="18" charset="0"/>
              </a:rPr>
              <a:t>dan</a:t>
            </a:r>
            <a:r>
              <a:rPr lang="en-US" sz="2800" dirty="0">
                <a:solidFill>
                  <a:srgbClr val="444444"/>
                </a:solidFill>
                <a:latin typeface="Times New Roman" panose="02020603050405020304" pitchFamily="18" charset="0"/>
                <a:cs typeface="Times New Roman" panose="02020603050405020304" pitchFamily="18" charset="0"/>
              </a:rPr>
              <a:t> </a:t>
            </a:r>
            <a:r>
              <a:rPr lang="en-US" sz="2800" dirty="0" err="1">
                <a:solidFill>
                  <a:srgbClr val="444444"/>
                </a:solidFill>
                <a:latin typeface="Times New Roman" panose="02020603050405020304" pitchFamily="18" charset="0"/>
                <a:cs typeface="Times New Roman" panose="02020603050405020304" pitchFamily="18" charset="0"/>
              </a:rPr>
              <a:t>tipe</a:t>
            </a:r>
            <a:r>
              <a:rPr lang="en-US" sz="2800" dirty="0">
                <a:solidFill>
                  <a:srgbClr val="444444"/>
                </a:solidFill>
                <a:latin typeface="Times New Roman" panose="02020603050405020304" pitchFamily="18" charset="0"/>
                <a:cs typeface="Times New Roman" panose="02020603050405020304" pitchFamily="18" charset="0"/>
              </a:rPr>
              <a:t> </a:t>
            </a:r>
            <a:r>
              <a:rPr lang="en-US" sz="2800" dirty="0" err="1">
                <a:solidFill>
                  <a:srgbClr val="444444"/>
                </a:solidFill>
                <a:latin typeface="Times New Roman" panose="02020603050405020304" pitchFamily="18" charset="0"/>
                <a:cs typeface="Times New Roman" panose="02020603050405020304" pitchFamily="18" charset="0"/>
              </a:rPr>
              <a:t>alat</a:t>
            </a:r>
            <a:r>
              <a:rPr lang="en-US" sz="2800" dirty="0">
                <a:solidFill>
                  <a:srgbClr val="444444"/>
                </a:solidFill>
                <a:latin typeface="Times New Roman" panose="02020603050405020304" pitchFamily="18" charset="0"/>
                <a:cs typeface="Times New Roman" panose="02020603050405020304" pitchFamily="18" charset="0"/>
              </a:rPr>
              <a:t> </a:t>
            </a:r>
            <a:r>
              <a:rPr lang="en-US" sz="2800" dirty="0" err="1">
                <a:solidFill>
                  <a:srgbClr val="444444"/>
                </a:solidFill>
                <a:latin typeface="Times New Roman" panose="02020603050405020304" pitchFamily="18" charset="0"/>
                <a:cs typeface="Times New Roman" panose="02020603050405020304" pitchFamily="18" charset="0"/>
              </a:rPr>
              <a:t>mulut</a:t>
            </a:r>
            <a:r>
              <a:rPr lang="en-US" sz="2800" dirty="0">
                <a:solidFill>
                  <a:srgbClr val="444444"/>
                </a:solidFill>
                <a:latin typeface="Times New Roman" panose="02020603050405020304" pitchFamily="18" charset="0"/>
                <a:cs typeface="Times New Roman" panose="02020603050405020304" pitchFamily="18" charset="0"/>
              </a:rPr>
              <a:t> </a:t>
            </a:r>
            <a:r>
              <a:rPr lang="en-US" sz="2800" dirty="0" err="1">
                <a:solidFill>
                  <a:srgbClr val="444444"/>
                </a:solidFill>
                <a:latin typeface="Times New Roman" panose="02020603050405020304" pitchFamily="18" charset="0"/>
                <a:cs typeface="Times New Roman" panose="02020603050405020304" pitchFamily="18" charset="0"/>
              </a:rPr>
              <a:t>menjilat</a:t>
            </a:r>
            <a:r>
              <a:rPr lang="en-US" sz="2800" dirty="0">
                <a:solidFill>
                  <a:srgbClr val="444444"/>
                </a:solidFill>
                <a:latin typeface="Times New Roman" panose="02020603050405020304" pitchFamily="18" charset="0"/>
                <a:cs typeface="Times New Roman" panose="02020603050405020304" pitchFamily="18" charset="0"/>
              </a:rPr>
              <a:t> (</a:t>
            </a:r>
            <a:r>
              <a:rPr lang="en-US" sz="2800" i="1" dirty="0">
                <a:solidFill>
                  <a:srgbClr val="444444"/>
                </a:solidFill>
                <a:latin typeface="Times New Roman" panose="02020603050405020304" pitchFamily="18" charset="0"/>
                <a:cs typeface="Times New Roman" panose="02020603050405020304" pitchFamily="18" charset="0"/>
              </a:rPr>
              <a:t>labium</a:t>
            </a:r>
            <a:r>
              <a:rPr lang="en-US" sz="2800" dirty="0">
                <a:solidFill>
                  <a:srgbClr val="444444"/>
                </a:solidFill>
                <a:latin typeface="Times New Roman" panose="02020603050405020304" pitchFamily="18" charset="0"/>
                <a:cs typeface="Times New Roman" panose="02020603050405020304" pitchFamily="18" charset="0"/>
              </a:rPr>
              <a:t>) </a:t>
            </a:r>
            <a:r>
              <a:rPr lang="en-US" sz="2800" dirty="0" err="1">
                <a:solidFill>
                  <a:srgbClr val="444444"/>
                </a:solidFill>
                <a:latin typeface="Times New Roman" panose="02020603050405020304" pitchFamily="18" charset="0"/>
                <a:cs typeface="Times New Roman" panose="02020603050405020304" pitchFamily="18" charset="0"/>
              </a:rPr>
              <a:t>dan</a:t>
            </a:r>
            <a:r>
              <a:rPr lang="en-US" sz="2800" dirty="0">
                <a:solidFill>
                  <a:srgbClr val="444444"/>
                </a:solidFill>
                <a:latin typeface="Times New Roman" panose="02020603050405020304" pitchFamily="18" charset="0"/>
                <a:cs typeface="Times New Roman" panose="02020603050405020304" pitchFamily="18" charset="0"/>
              </a:rPr>
              <a:t> </a:t>
            </a:r>
            <a:r>
              <a:rPr lang="en-US" sz="2800" dirty="0" err="1">
                <a:solidFill>
                  <a:srgbClr val="444444"/>
                </a:solidFill>
                <a:latin typeface="Times New Roman" panose="02020603050405020304" pitchFamily="18" charset="0"/>
                <a:cs typeface="Times New Roman" panose="02020603050405020304" pitchFamily="18" charset="0"/>
              </a:rPr>
              <a:t>ada</a:t>
            </a:r>
            <a:r>
              <a:rPr lang="en-US" sz="2800" dirty="0">
                <a:solidFill>
                  <a:srgbClr val="444444"/>
                </a:solidFill>
                <a:latin typeface="Times New Roman" panose="02020603050405020304" pitchFamily="18" charset="0"/>
                <a:cs typeface="Times New Roman" panose="02020603050405020304" pitchFamily="18" charset="0"/>
              </a:rPr>
              <a:t> pula </a:t>
            </a:r>
            <a:r>
              <a:rPr lang="en-US" sz="2800" dirty="0" err="1">
                <a:solidFill>
                  <a:srgbClr val="444444"/>
                </a:solidFill>
                <a:latin typeface="Times New Roman" panose="02020603050405020304" pitchFamily="18" charset="0"/>
                <a:cs typeface="Times New Roman" panose="02020603050405020304" pitchFamily="18" charset="0"/>
              </a:rPr>
              <a:t>menusuk-menghisap</a:t>
            </a:r>
            <a:r>
              <a:rPr lang="en-US" sz="2800" dirty="0">
                <a:solidFill>
                  <a:srgbClr val="444444"/>
                </a:solidFill>
                <a:latin typeface="Times New Roman" panose="02020603050405020304" pitchFamily="18" charset="0"/>
                <a:cs typeface="Times New Roman" panose="02020603050405020304" pitchFamily="18" charset="0"/>
              </a:rPr>
              <a:t> (</a:t>
            </a:r>
            <a:r>
              <a:rPr lang="en-US" sz="2800" dirty="0" err="1">
                <a:solidFill>
                  <a:srgbClr val="444444"/>
                </a:solidFill>
                <a:latin typeface="Times New Roman" panose="02020603050405020304" pitchFamily="18" charset="0"/>
                <a:cs typeface="Times New Roman" panose="02020603050405020304" pitchFamily="18" charset="0"/>
              </a:rPr>
              <a:t>probosis</a:t>
            </a:r>
            <a:r>
              <a:rPr lang="en-US" sz="2800" dirty="0">
                <a:solidFill>
                  <a:srgbClr val="444444"/>
                </a:solidFill>
                <a:latin typeface="Times New Roman" panose="02020603050405020304" pitchFamily="18" charset="0"/>
                <a:cs typeface="Times New Roman" panose="02020603050405020304" pitchFamily="18" charset="0"/>
              </a:rPr>
              <a:t> ; </a:t>
            </a:r>
            <a:r>
              <a:rPr lang="en-US" sz="2800" dirty="0" err="1">
                <a:solidFill>
                  <a:srgbClr val="444444"/>
                </a:solidFill>
                <a:latin typeface="Times New Roman" panose="02020603050405020304" pitchFamily="18" charset="0"/>
                <a:cs typeface="Times New Roman" panose="02020603050405020304" pitchFamily="18" charset="0"/>
              </a:rPr>
              <a:t>berbentuk</a:t>
            </a:r>
            <a:r>
              <a:rPr lang="en-US" sz="2800" dirty="0">
                <a:solidFill>
                  <a:srgbClr val="444444"/>
                </a:solidFill>
                <a:latin typeface="Times New Roman" panose="02020603050405020304" pitchFamily="18" charset="0"/>
                <a:cs typeface="Times New Roman" panose="02020603050405020304" pitchFamily="18" charset="0"/>
              </a:rPr>
              <a:t> </a:t>
            </a:r>
            <a:r>
              <a:rPr lang="en-US" sz="2800" dirty="0" err="1">
                <a:solidFill>
                  <a:srgbClr val="444444"/>
                </a:solidFill>
                <a:latin typeface="Times New Roman" panose="02020603050405020304" pitchFamily="18" charset="0"/>
                <a:cs typeface="Times New Roman" panose="02020603050405020304" pitchFamily="18" charset="0"/>
              </a:rPr>
              <a:t>seperti</a:t>
            </a:r>
            <a:r>
              <a:rPr lang="en-US" sz="2800" dirty="0">
                <a:solidFill>
                  <a:srgbClr val="444444"/>
                </a:solidFill>
                <a:latin typeface="Times New Roman" panose="02020603050405020304" pitchFamily="18" charset="0"/>
                <a:cs typeface="Times New Roman" panose="02020603050405020304" pitchFamily="18" charset="0"/>
              </a:rPr>
              <a:t> bayonet/</a:t>
            </a:r>
            <a:r>
              <a:rPr lang="en-US" sz="2800" dirty="0" err="1">
                <a:solidFill>
                  <a:srgbClr val="444444"/>
                </a:solidFill>
                <a:latin typeface="Times New Roman" panose="02020603050405020304" pitchFamily="18" charset="0"/>
                <a:cs typeface="Times New Roman" panose="02020603050405020304" pitchFamily="18" charset="0"/>
              </a:rPr>
              <a:t>pisau</a:t>
            </a:r>
            <a:r>
              <a:rPr lang="en-US" sz="2800" dirty="0">
                <a:solidFill>
                  <a:srgbClr val="444444"/>
                </a:solidFill>
                <a:latin typeface="Times New Roman" panose="02020603050405020304" pitchFamily="18" charset="0"/>
                <a:cs typeface="Times New Roman" panose="02020603050405020304" pitchFamily="18" charset="0"/>
              </a:rPr>
              <a:t>).</a:t>
            </a:r>
          </a:p>
          <a:p>
            <a:pPr algn="just" fontAlgn="base"/>
            <a:endParaRPr lang="en-US" sz="2800" dirty="0">
              <a:solidFill>
                <a:srgbClr val="444444"/>
              </a:solidFill>
              <a:latin typeface="Times New Roman" panose="02020603050405020304" pitchFamily="18" charset="0"/>
              <a:cs typeface="Times New Roman" panose="02020603050405020304" pitchFamily="18" charset="0"/>
            </a:endParaRPr>
          </a:p>
          <a:p>
            <a:pPr marL="0" indent="0" algn="just" fontAlgn="base">
              <a:buNone/>
            </a:pPr>
            <a:endParaRPr lang="en-US" sz="2800" dirty="0">
              <a:solidFill>
                <a:srgbClr val="444444"/>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FFD3B0DB-3A6D-4151-8C92-5E1CE20CA258}"/>
              </a:ext>
            </a:extLst>
          </p:cNvPr>
          <p:cNvPicPr>
            <a:picLocks noChangeAspect="1"/>
          </p:cNvPicPr>
          <p:nvPr/>
        </p:nvPicPr>
        <p:blipFill>
          <a:blip r:embed="rId2"/>
          <a:stretch>
            <a:fillRect/>
          </a:stretch>
        </p:blipFill>
        <p:spPr>
          <a:xfrm>
            <a:off x="1680755" y="1297577"/>
            <a:ext cx="8125097" cy="2495006"/>
          </a:xfrm>
          <a:prstGeom prst="rect">
            <a:avLst/>
          </a:prstGeom>
        </p:spPr>
      </p:pic>
    </p:spTree>
    <p:extLst>
      <p:ext uri="{BB962C8B-B14F-4D97-AF65-F5344CB8AC3E}">
        <p14:creationId xmlns:p14="http://schemas.microsoft.com/office/powerpoint/2010/main" val="24605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88C81D-365C-4138-9107-884523656236}"/>
              </a:ext>
            </a:extLst>
          </p:cNvPr>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SIKLUS HIDUP LALAT</a:t>
            </a:r>
          </a:p>
        </p:txBody>
      </p:sp>
      <p:sp>
        <p:nvSpPr>
          <p:cNvPr id="6" name="Content Placeholder 5">
            <a:extLst>
              <a:ext uri="{FF2B5EF4-FFF2-40B4-BE49-F238E27FC236}">
                <a16:creationId xmlns:a16="http://schemas.microsoft.com/office/drawing/2014/main" xmlns="" id="{500756D4-22AC-43AF-AFB4-C5FD1499660E}"/>
              </a:ext>
            </a:extLst>
          </p:cNvPr>
          <p:cNvSpPr>
            <a:spLocks noGrp="1"/>
          </p:cNvSpPr>
          <p:nvPr>
            <p:ph idx="1"/>
          </p:nvPr>
        </p:nvSpPr>
        <p:spPr/>
        <p:txBody>
          <a:bodyPr>
            <a:normAutofit/>
          </a:bodyPr>
          <a:lstStyle/>
          <a:p>
            <a:pPr marL="0" indent="0" algn="just">
              <a:buNone/>
            </a:pPr>
            <a:r>
              <a:rPr lang="en-US" sz="2400" dirty="0" err="1">
                <a:latin typeface="Times New Roman" panose="02020603050405020304" pitchFamily="18" charset="0"/>
                <a:cs typeface="Times New Roman" panose="02020603050405020304" pitchFamily="18" charset="0"/>
              </a:rPr>
              <a:t>Lalat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berkembangbiak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melalui</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tahap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metamorfosis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sempurna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yaitu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telur</a:t>
            </a:r>
            <a:r>
              <a:rPr lang="en-US" sz="2400" dirty="0">
                <a:latin typeface="Times New Roman" panose="02020603050405020304" pitchFamily="18" charset="0"/>
                <a:cs typeface="Times New Roman" panose="02020603050405020304" pitchFamily="18" charset="0"/>
              </a:rPr>
              <a:t>, larva, pupa,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dewasa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Lalat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berkembangbiak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dengan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bertelur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Lalat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betina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dewasa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mampu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bertelur</a:t>
            </a:r>
            <a:r>
              <a:rPr lang="en-US" sz="2400" dirty="0">
                <a:latin typeface="Times New Roman" panose="02020603050405020304" pitchFamily="18" charset="0"/>
                <a:cs typeface="Times New Roman" panose="02020603050405020304" pitchFamily="18" charset="0"/>
              </a:rPr>
              <a:t> 5 kali </a:t>
            </a:r>
            <a:r>
              <a:rPr lang="en-US" sz="2400" dirty="0" err="1">
                <a:latin typeface="Times New Roman" panose="02020603050405020304" pitchFamily="18" charset="0"/>
                <a:cs typeface="Times New Roman" panose="02020603050405020304" pitchFamily="18" charset="0"/>
              </a:rPr>
              <a:t>selama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hidupnya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mengeluarkan</a:t>
            </a:r>
            <a:r>
              <a:rPr lang="en-US" sz="2400" dirty="0">
                <a:latin typeface="Times New Roman" panose="02020603050405020304" pitchFamily="18" charset="0"/>
                <a:cs typeface="Times New Roman" panose="02020603050405020304" pitchFamily="18" charset="0"/>
              </a:rPr>
              <a:t> 100-450 </a:t>
            </a:r>
            <a:r>
              <a:rPr lang="en-US" sz="2400" dirty="0" err="1">
                <a:latin typeface="Times New Roman" panose="02020603050405020304" pitchFamily="18" charset="0"/>
                <a:cs typeface="Times New Roman" panose="02020603050405020304" pitchFamily="18" charset="0"/>
              </a:rPr>
              <a:t>butir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setiap</a:t>
            </a:r>
            <a:r>
              <a:rPr lang="en-US" sz="2400" dirty="0">
                <a:latin typeface="Times New Roman" panose="02020603050405020304" pitchFamily="18" charset="0"/>
                <a:cs typeface="Times New Roman" panose="02020603050405020304" pitchFamily="18" charset="0"/>
              </a:rPr>
              <a:t> kali </a:t>
            </a:r>
            <a:r>
              <a:rPr lang="en-US" sz="2400" dirty="0" err="1">
                <a:latin typeface="Times New Roman" panose="02020603050405020304" pitchFamily="18" charset="0"/>
                <a:cs typeface="Times New Roman" panose="02020603050405020304" pitchFamily="18" charset="0"/>
              </a:rPr>
              <a:t>bertelur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Telur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berwarna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putih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berukuran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kurang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lebih</a:t>
            </a:r>
            <a:r>
              <a:rPr lang="en-US" sz="2400" dirty="0">
                <a:latin typeface="Times New Roman" panose="02020603050405020304" pitchFamily="18" charset="0"/>
                <a:cs typeface="Times New Roman" panose="02020603050405020304" pitchFamily="18" charset="0"/>
              </a:rPr>
              <a:t> 1mm. </a:t>
            </a:r>
            <a:r>
              <a:rPr lang="en-US" sz="2400" dirty="0" err="1">
                <a:latin typeface="Times New Roman" panose="02020603050405020304" pitchFamily="18" charset="0"/>
                <a:cs typeface="Times New Roman" panose="02020603050405020304" pitchFamily="18" charset="0"/>
              </a:rPr>
              <a:t>Telur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menetas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menjadi</a:t>
            </a:r>
            <a:r>
              <a:rPr lang="en-US" sz="2400" dirty="0">
                <a:latin typeface="Times New Roman" panose="02020603050405020304" pitchFamily="18" charset="0"/>
                <a:cs typeface="Times New Roman" panose="02020603050405020304" pitchFamily="18" charset="0"/>
              </a:rPr>
              <a:t> larva </a:t>
            </a:r>
            <a:r>
              <a:rPr lang="en-US" sz="2400" dirty="0" err="1">
                <a:latin typeface="Times New Roman" panose="02020603050405020304" pitchFamily="18" charset="0"/>
                <a:cs typeface="Times New Roman" panose="02020603050405020304" pitchFamily="18" charset="0"/>
              </a:rPr>
              <a:t>setelah</a:t>
            </a:r>
            <a:r>
              <a:rPr lang="en-US" sz="2400" dirty="0">
                <a:latin typeface="Times New Roman" panose="02020603050405020304" pitchFamily="18" charset="0"/>
                <a:cs typeface="Times New Roman" panose="02020603050405020304" pitchFamily="18" charset="0"/>
              </a:rPr>
              <a:t> 1-5 </a:t>
            </a:r>
            <a:r>
              <a:rPr lang="en-US" sz="2400" dirty="0" err="1">
                <a:latin typeface="Times New Roman" panose="02020603050405020304" pitchFamily="18" charset="0"/>
                <a:cs typeface="Times New Roman" panose="02020603050405020304" pitchFamily="18" charset="0"/>
              </a:rPr>
              <a:t>hari</a:t>
            </a:r>
            <a:r>
              <a:rPr lang="en-US" sz="2400" dirty="0">
                <a:latin typeface="Times New Roman" panose="02020603050405020304" pitchFamily="18" charset="0"/>
                <a:cs typeface="Times New Roman" panose="02020603050405020304" pitchFamily="18" charset="0"/>
              </a:rPr>
              <a:t>. Larva </a:t>
            </a:r>
            <a:r>
              <a:rPr lang="en-US" sz="2400" dirty="0" err="1">
                <a:latin typeface="Times New Roman" panose="02020603050405020304" pitchFamily="18" charset="0"/>
                <a:cs typeface="Times New Roman" panose="02020603050405020304" pitchFamily="18" charset="0"/>
              </a:rPr>
              <a:t>ukuran</a:t>
            </a:r>
            <a:r>
              <a:rPr lang="en-US" sz="2400" dirty="0">
                <a:latin typeface="Times New Roman" panose="02020603050405020304" pitchFamily="18" charset="0"/>
                <a:cs typeface="Times New Roman" panose="02020603050405020304" pitchFamily="18" charset="0"/>
              </a:rPr>
              <a:t> 12-13 mm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berwarna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putih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kekuningan</a:t>
            </a:r>
            <a:r>
              <a:rPr lang="en-US" sz="2400" dirty="0">
                <a:latin typeface="Times New Roman" panose="02020603050405020304" pitchFamily="18" charset="0"/>
                <a:cs typeface="Times New Roman" panose="02020603050405020304" pitchFamily="18" charset="0"/>
              </a:rPr>
              <a:t>. Stadium larva </a:t>
            </a:r>
            <a:r>
              <a:rPr lang="en-US" sz="2400" dirty="0" err="1">
                <a:latin typeface="Times New Roman" panose="02020603050405020304" pitchFamily="18" charset="0"/>
                <a:cs typeface="Times New Roman" panose="02020603050405020304" pitchFamily="18" charset="0"/>
              </a:rPr>
              <a:t>akan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menjadi</a:t>
            </a:r>
            <a:r>
              <a:rPr lang="en-US" sz="2400" dirty="0">
                <a:latin typeface="Times New Roman" panose="02020603050405020304" pitchFamily="18" charset="0"/>
                <a:cs typeface="Times New Roman" panose="02020603050405020304" pitchFamily="18" charset="0"/>
              </a:rPr>
              <a:t> pupa </a:t>
            </a:r>
            <a:r>
              <a:rPr lang="en-US" sz="2400" dirty="0" err="1">
                <a:latin typeface="Times New Roman" panose="02020603050405020304" pitchFamily="18" charset="0"/>
                <a:cs typeface="Times New Roman" panose="02020603050405020304" pitchFamily="18" charset="0"/>
              </a:rPr>
              <a:t>setelah</a:t>
            </a:r>
            <a:r>
              <a:rPr lang="en-US" sz="2400" dirty="0">
                <a:latin typeface="Times New Roman" panose="02020603050405020304" pitchFamily="18" charset="0"/>
                <a:cs typeface="Times New Roman" panose="02020603050405020304" pitchFamily="18" charset="0"/>
              </a:rPr>
              <a:t> 3-12 </a:t>
            </a:r>
            <a:r>
              <a:rPr lang="en-US" sz="2400" dirty="0" err="1">
                <a:latin typeface="Times New Roman" panose="02020603050405020304" pitchFamily="18" charset="0"/>
                <a:cs typeface="Times New Roman" panose="02020603050405020304" pitchFamily="18" charset="0"/>
              </a:rPr>
              <a:t>hari</a:t>
            </a:r>
            <a:r>
              <a:rPr lang="en-US" sz="2400" dirty="0">
                <a:latin typeface="Times New Roman" panose="02020603050405020304" pitchFamily="18" charset="0"/>
                <a:cs typeface="Times New Roman" panose="02020603050405020304" pitchFamily="18" charset="0"/>
              </a:rPr>
              <a:t>. Pupa </a:t>
            </a:r>
            <a:r>
              <a:rPr lang="en-US" sz="2400" dirty="0" err="1">
                <a:latin typeface="Times New Roman" panose="02020603050405020304" pitchFamily="18" charset="0"/>
                <a:cs typeface="Times New Roman" panose="02020603050405020304" pitchFamily="18" charset="0"/>
              </a:rPr>
              <a:t>pada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umumnya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berwarna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coklat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berumur</a:t>
            </a:r>
            <a:r>
              <a:rPr lang="en-US" sz="2400" dirty="0">
                <a:latin typeface="Times New Roman" panose="02020603050405020304" pitchFamily="18" charset="0"/>
                <a:cs typeface="Times New Roman" panose="02020603050405020304" pitchFamily="18" charset="0"/>
              </a:rPr>
              <a:t> 3-28 </a:t>
            </a:r>
            <a:r>
              <a:rPr lang="en-US" sz="2400" dirty="0" err="1">
                <a:latin typeface="Times New Roman" panose="02020603050405020304" pitchFamily="18" charset="0"/>
                <a:cs typeface="Times New Roman" panose="02020603050405020304" pitchFamily="18" charset="0"/>
              </a:rPr>
              <a:t>hari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Lalat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mampu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terbang</a:t>
            </a:r>
            <a:r>
              <a:rPr lang="en-US" sz="2400" dirty="0">
                <a:latin typeface="Times New Roman" panose="02020603050405020304" pitchFamily="18" charset="0"/>
                <a:cs typeface="Times New Roman" panose="02020603050405020304" pitchFamily="18" charset="0"/>
              </a:rPr>
              <a:t> 450-900 meter. </a:t>
            </a:r>
            <a:r>
              <a:rPr lang="en-US" sz="2400" dirty="0" err="1">
                <a:latin typeface="Times New Roman" panose="02020603050405020304" pitchFamily="18" charset="0"/>
                <a:cs typeface="Times New Roman" panose="02020603050405020304" pitchFamily="18" charset="0"/>
              </a:rPr>
              <a:t>Siklus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hidup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lalat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sangat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bervariasi</a:t>
            </a:r>
            <a:r>
              <a:rPr lang="en-US" sz="2400" dirty="0">
                <a:latin typeface="Times New Roman" panose="02020603050405020304" pitchFamily="18" charset="0"/>
                <a:cs typeface="Times New Roman" panose="02020603050405020304" pitchFamily="18" charset="0"/>
              </a:rPr>
              <a:t> rata-rata 6-28 </a:t>
            </a:r>
            <a:r>
              <a:rPr lang="en-US" sz="2400" dirty="0" err="1">
                <a:latin typeface="Times New Roman" panose="02020603050405020304" pitchFamily="18" charset="0"/>
                <a:cs typeface="Times New Roman" panose="02020603050405020304" pitchFamily="18" charset="0"/>
              </a:rPr>
              <a:t>hari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Umur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lalat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dewasa</a:t>
            </a:r>
            <a:r>
              <a:rPr lang="en-US" sz="2400" dirty="0">
                <a:latin typeface="Times New Roman" panose="02020603050405020304" pitchFamily="18" charset="0"/>
                <a:cs typeface="Times New Roman" panose="02020603050405020304" pitchFamily="18" charset="0"/>
              </a:rPr>
              <a:t> 2-3 </a:t>
            </a:r>
            <a:r>
              <a:rPr lang="en-US" sz="2400" dirty="0" err="1">
                <a:latin typeface="Times New Roman" panose="02020603050405020304" pitchFamily="18" charset="0"/>
                <a:cs typeface="Times New Roman" panose="02020603050405020304" pitchFamily="18" charset="0"/>
              </a:rPr>
              <a:t>minggu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tetapi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pada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kondisi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rendah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umur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lalat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dapat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mencapai</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bulan</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92911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E2BFBCC9-BCF7-47E1-9515-C764A56C4E4A}"/>
              </a:ext>
            </a:extLst>
          </p:cNvPr>
          <p:cNvPicPr>
            <a:picLocks noGrp="1" noChangeAspect="1"/>
          </p:cNvPicPr>
          <p:nvPr>
            <p:ph idx="1"/>
          </p:nvPr>
        </p:nvPicPr>
        <p:blipFill>
          <a:blip r:embed="rId2"/>
          <a:stretch>
            <a:fillRect/>
          </a:stretch>
        </p:blipFill>
        <p:spPr>
          <a:xfrm>
            <a:off x="1436913" y="1449550"/>
            <a:ext cx="8033658" cy="4592476"/>
          </a:xfrm>
          <a:prstGeom prst="rect">
            <a:avLst/>
          </a:prstGeom>
        </p:spPr>
      </p:pic>
    </p:spTree>
    <p:extLst>
      <p:ext uri="{BB962C8B-B14F-4D97-AF65-F5344CB8AC3E}">
        <p14:creationId xmlns:p14="http://schemas.microsoft.com/office/powerpoint/2010/main" val="2686791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59D799-FED7-4018-98BE-E6C1182E8775}"/>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BIONAMIK LALAT</a:t>
            </a:r>
          </a:p>
        </p:txBody>
      </p:sp>
      <p:sp>
        <p:nvSpPr>
          <p:cNvPr id="3" name="Content Placeholder 2">
            <a:extLst>
              <a:ext uri="{FF2B5EF4-FFF2-40B4-BE49-F238E27FC236}">
                <a16:creationId xmlns:a16="http://schemas.microsoft.com/office/drawing/2014/main" xmlns="" id="{5CCA5F8D-437B-4A65-ADAE-7D5816F3DC2B}"/>
              </a:ext>
            </a:extLst>
          </p:cNvPr>
          <p:cNvSpPr>
            <a:spLocks noGrp="1"/>
          </p:cNvSpPr>
          <p:nvPr>
            <p:ph idx="1"/>
          </p:nvPr>
        </p:nvSpPr>
        <p:spPr/>
        <p:txBody>
          <a:bodyPr>
            <a:normAutofit fontScale="77500" lnSpcReduction="20000"/>
          </a:bodyPr>
          <a:lstStyle/>
          <a:p>
            <a:r>
              <a:rPr lang="en-US" dirty="0" err="1">
                <a:latin typeface="Times New Roman" panose="02020603050405020304" pitchFamily="18" charset="0"/>
                <a:cs typeface="Times New Roman" panose="02020603050405020304" pitchFamily="18" charset="0"/>
              </a:rPr>
              <a:t>Kebiasaan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Hidup</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Lalat</a:t>
            </a:r>
            <a:r>
              <a:rPr lang="en-US" dirty="0">
                <a:latin typeface="Times New Roman" panose="02020603050405020304" pitchFamily="18" charset="0"/>
                <a:cs typeface="Times New Roman" panose="02020603050405020304" pitchFamily="18" charset="0"/>
              </a:rPr>
              <a:t> Musca </a:t>
            </a:r>
            <a:r>
              <a:rPr lang="en-US" dirty="0" err="1">
                <a:latin typeface="Times New Roman" panose="02020603050405020304" pitchFamily="18" charset="0"/>
                <a:cs typeface="Times New Roman" panose="02020603050405020304" pitchFamily="18" charset="0"/>
              </a:rPr>
              <a:t>domestica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tidak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menggigit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karena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mempunyai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tipe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mulut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menjilat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Lalat</a:t>
            </a:r>
            <a:r>
              <a:rPr lang="en-US" dirty="0">
                <a:latin typeface="Times New Roman" panose="02020603050405020304" pitchFamily="18" charset="0"/>
                <a:cs typeface="Times New Roman" panose="02020603050405020304" pitchFamily="18" charset="0"/>
              </a:rPr>
              <a:t> Musca </a:t>
            </a:r>
            <a:r>
              <a:rPr lang="en-US" dirty="0" err="1">
                <a:latin typeface="Times New Roman" panose="02020603050405020304" pitchFamily="18" charset="0"/>
                <a:cs typeface="Times New Roman" panose="02020603050405020304" pitchFamily="18" charset="0"/>
              </a:rPr>
              <a:t>domestica</a:t>
            </a:r>
            <a:r>
              <a:rPr lang="en-US" dirty="0">
                <a:latin typeface="Times New Roman" panose="02020603050405020304" pitchFamily="18" charset="0"/>
                <a:cs typeface="Times New Roman" panose="02020603050405020304" pitchFamily="18" charset="0"/>
              </a:rPr>
              <a:t> paling </a:t>
            </a:r>
            <a:r>
              <a:rPr lang="en-US" dirty="0" err="1">
                <a:latin typeface="Times New Roman" panose="02020603050405020304" pitchFamily="18" charset="0"/>
                <a:cs typeface="Times New Roman" panose="02020603050405020304" pitchFamily="18" charset="0"/>
              </a:rPr>
              <a:t>dominan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banyak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ditemukan</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timbunan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sampah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kandang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ternak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Kebanyakan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hijau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adalah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pemakan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zat-zat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organik</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membusuk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berkembangbiak</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dalam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bangkai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meletakkan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telur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tubuh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hewan</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mati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larva </a:t>
            </a:r>
            <a:r>
              <a:rPr lang="en-US" dirty="0" err="1">
                <a:latin typeface="Times New Roman" panose="02020603050405020304" pitchFamily="18" charset="0"/>
                <a:cs typeface="Times New Roman" panose="02020603050405020304" pitchFamily="18" charset="0"/>
              </a:rPr>
              <a:t>makan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jaringan-jaringan</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membusuk</a:t>
            </a:r>
            <a:r>
              <a:rPr lang="en-US" sz="2000" dirty="0">
                <a:latin typeface="Times New Roman" panose="02020603050405020304" pitchFamily="18" charset="0"/>
                <a:cs typeface="Times New Roman" panose="02020603050405020304" pitchFamily="18" charset="0"/>
              </a:rPr>
              <a:t>.</a:t>
            </a:r>
          </a:p>
          <a:p>
            <a:r>
              <a:rPr lang="en-US" dirty="0" err="1">
                <a:latin typeface="Times New Roman" panose="02020603050405020304" pitchFamily="18" charset="0"/>
                <a:cs typeface="Times New Roman" panose="02020603050405020304" pitchFamily="18" charset="0"/>
              </a:rPr>
              <a:t>Tempat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Perindukan</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Kotoran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binatang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kuda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sapi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ayam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babi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kotoran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manusia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saluran</a:t>
            </a:r>
            <a:r>
              <a:rPr lang="en-US" dirty="0">
                <a:latin typeface="Times New Roman" panose="02020603050405020304" pitchFamily="18" charset="0"/>
                <a:cs typeface="Times New Roman" panose="02020603050405020304" pitchFamily="18" charset="0"/>
              </a:rPr>
              <a:t> air </a:t>
            </a:r>
            <a:r>
              <a:rPr lang="en-US" dirty="0" err="1">
                <a:latin typeface="Times New Roman" panose="02020603050405020304" pitchFamily="18" charset="0"/>
                <a:cs typeface="Times New Roman" panose="02020603050405020304" pitchFamily="18" charset="0"/>
              </a:rPr>
              <a:t>kotor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sampah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kotoran</a:t>
            </a:r>
            <a:r>
              <a:rPr lang="en-US" dirty="0">
                <a:latin typeface="Times New Roman" panose="02020603050405020304" pitchFamily="18" charset="0"/>
                <a:cs typeface="Times New Roman" panose="02020603050405020304" pitchFamily="18" charset="0"/>
              </a:rPr>
              <a:t> got yang </a:t>
            </a:r>
            <a:r>
              <a:rPr lang="en-US" dirty="0" err="1">
                <a:latin typeface="Times New Roman" panose="02020603050405020304" pitchFamily="18" charset="0"/>
                <a:cs typeface="Times New Roman" panose="02020603050405020304" pitchFamily="18" charset="0"/>
              </a:rPr>
              <a:t>membusuk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buah-buahan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sayuran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busuk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biji-bijian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busuk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menjadi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tempat</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disenangi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lalat</a:t>
            </a:r>
            <a:r>
              <a:rPr lang="en-US" dirty="0">
                <a:latin typeface="Times New Roman" panose="02020603050405020304" pitchFamily="18" charset="0"/>
                <a:cs typeface="Times New Roman" panose="02020603050405020304" pitchFamily="18" charset="0"/>
              </a:rPr>
              <a:t>.</a:t>
            </a:r>
          </a:p>
          <a:p>
            <a:r>
              <a:rPr lang="en-US" dirty="0" err="1">
                <a:latin typeface="Times New Roman" panose="02020603050405020304" pitchFamily="18" charset="0"/>
                <a:cs typeface="Times New Roman" panose="02020603050405020304" pitchFamily="18" charset="0"/>
              </a:rPr>
              <a:t>Jarak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Terbang</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Jarak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terbang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sangat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tergantung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adanya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makanan</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tersedia</a:t>
            </a:r>
            <a:r>
              <a:rPr lang="en-US" dirty="0">
                <a:latin typeface="Times New Roman" panose="02020603050405020304" pitchFamily="18" charset="0"/>
                <a:cs typeface="Times New Roman" panose="02020603050405020304" pitchFamily="18" charset="0"/>
              </a:rPr>
              <a:t>, rata-rata 6-9 km, </a:t>
            </a:r>
            <a:r>
              <a:rPr lang="en-US" dirty="0" err="1">
                <a:latin typeface="Times New Roman" panose="02020603050405020304" pitchFamily="18" charset="0"/>
                <a:cs typeface="Times New Roman" panose="02020603050405020304" pitchFamily="18" charset="0"/>
              </a:rPr>
              <a:t>kadang-kadang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mencapai</a:t>
            </a:r>
            <a:r>
              <a:rPr lang="en-US" dirty="0">
                <a:latin typeface="Times New Roman" panose="02020603050405020304" pitchFamily="18" charset="0"/>
                <a:cs typeface="Times New Roman" panose="02020603050405020304" pitchFamily="18" charset="0"/>
              </a:rPr>
              <a:t> 19-20 km </a:t>
            </a:r>
            <a:r>
              <a:rPr lang="en-US" dirty="0" err="1">
                <a:latin typeface="Times New Roman" panose="02020603050405020304" pitchFamily="18" charset="0"/>
                <a:cs typeface="Times New Roman" panose="02020603050405020304" pitchFamily="18" charset="0"/>
              </a:rPr>
              <a:t>dari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tempat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berkembang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biak</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10845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442D9C-396A-487B-921B-932B910CB764}"/>
              </a:ext>
            </a:extLst>
          </p:cNvPr>
          <p:cNvSpPr>
            <a:spLocks noGrp="1"/>
          </p:cNvSpPr>
          <p:nvPr>
            <p:ph type="title"/>
          </p:nvPr>
        </p:nvSpPr>
        <p:spPr/>
        <p:txBody>
          <a:bodyPr/>
          <a:lstStyle/>
          <a:p>
            <a:r>
              <a:rPr lang="en-US" dirty="0"/>
              <a:t>LANJUTAN </a:t>
            </a:r>
          </a:p>
        </p:txBody>
      </p:sp>
      <p:sp>
        <p:nvSpPr>
          <p:cNvPr id="3" name="Content Placeholder 2">
            <a:extLst>
              <a:ext uri="{FF2B5EF4-FFF2-40B4-BE49-F238E27FC236}">
                <a16:creationId xmlns:a16="http://schemas.microsoft.com/office/drawing/2014/main" xmlns="" id="{A2A69287-3B6F-4200-A823-E727EA82B681}"/>
              </a:ext>
            </a:extLst>
          </p:cNvPr>
          <p:cNvSpPr>
            <a:spLocks noGrp="1"/>
          </p:cNvSpPr>
          <p:nvPr>
            <p:ph idx="1"/>
          </p:nvPr>
        </p:nvSpPr>
        <p:spPr/>
        <p:txBody>
          <a:bodyPr>
            <a:normAutofit fontScale="77500" lnSpcReduction="20000"/>
          </a:bodyPr>
          <a:lstStyle/>
          <a:p>
            <a:r>
              <a:rPr lang="en-US" dirty="0" err="1">
                <a:latin typeface="Times New Roman" panose="02020603050405020304" pitchFamily="18" charset="0"/>
                <a:cs typeface="Times New Roman" panose="02020603050405020304" pitchFamily="18" charset="0"/>
              </a:rPr>
              <a:t>Kebiasaan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Makan</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Lalat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dewasa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sangat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aktif</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sepanjang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makanan</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satu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makanan</a:t>
            </a:r>
            <a:r>
              <a:rPr lang="en-US" dirty="0">
                <a:latin typeface="Times New Roman" panose="02020603050405020304" pitchFamily="18" charset="0"/>
                <a:cs typeface="Times New Roman" panose="02020603050405020304" pitchFamily="18" charset="0"/>
              </a:rPr>
              <a:t> yang lain. </a:t>
            </a:r>
            <a:r>
              <a:rPr lang="en-US" dirty="0" err="1">
                <a:latin typeface="Times New Roman" panose="02020603050405020304" pitchFamily="18" charset="0"/>
                <a:cs typeface="Times New Roman" panose="02020603050405020304" pitchFamily="18" charset="0"/>
              </a:rPr>
              <a:t>Lalat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sangat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tertarik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makanan</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dimakan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oleh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manusia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sehari-hari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seperti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gula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susu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makanan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lainnya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kotoran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manusia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serta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darah</a:t>
            </a:r>
            <a:r>
              <a:rPr lang="en-US" dirty="0">
                <a:latin typeface="Times New Roman" panose="02020603050405020304" pitchFamily="18" charset="0"/>
                <a:cs typeface="Times New Roman" panose="02020603050405020304" pitchFamily="18" charset="0"/>
              </a:rPr>
              <a:t>.</a:t>
            </a:r>
          </a:p>
          <a:p>
            <a:r>
              <a:rPr lang="en-US" dirty="0" err="1">
                <a:latin typeface="Times New Roman" panose="02020603050405020304" pitchFamily="18" charset="0"/>
                <a:cs typeface="Times New Roman" panose="02020603050405020304" pitchFamily="18" charset="0"/>
              </a:rPr>
              <a:t>Tempat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Istirahat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beristirahat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tempat-tempat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tertentu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tidak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mereka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beristirahat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lantai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dinding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langitlangit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jemuran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pakaian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rumput-rumput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kawat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listrik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lain-lain </a:t>
            </a:r>
            <a:r>
              <a:rPr lang="en-US" dirty="0" err="1">
                <a:latin typeface="Times New Roman" panose="02020603050405020304" pitchFamily="18" charset="0"/>
                <a:cs typeface="Times New Roman" panose="02020603050405020304" pitchFamily="18" charset="0"/>
              </a:rPr>
              <a:t>serta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sangat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menyukai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tempat-tempat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tepi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tajam</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permukaannya</a:t>
            </a:r>
            <a:r>
              <a:rPr lang="en-US" dirty="0">
                <a:latin typeface="Times New Roman" panose="02020603050405020304" pitchFamily="18" charset="0"/>
                <a:cs typeface="Times New Roman" panose="02020603050405020304" pitchFamily="18" charset="0"/>
              </a:rPr>
              <a:t> vertical.</a:t>
            </a:r>
          </a:p>
          <a:p>
            <a:r>
              <a:rPr lang="en-US" dirty="0">
                <a:latin typeface="Times New Roman" panose="02020603050405020304" pitchFamily="18" charset="0"/>
                <a:cs typeface="Times New Roman" panose="02020603050405020304" pitchFamily="18" charset="0"/>
              </a:rPr>
              <a:t>Lama </a:t>
            </a:r>
            <a:r>
              <a:rPr lang="en-US" dirty="0" err="1">
                <a:latin typeface="Times New Roman" panose="02020603050405020304" pitchFamily="18" charset="0"/>
                <a:cs typeface="Times New Roman" panose="02020603050405020304" pitchFamily="18" charset="0"/>
              </a:rPr>
              <a:t>Hidup</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Lama </a:t>
            </a:r>
            <a:r>
              <a:rPr lang="en-US" dirty="0" err="1">
                <a:latin typeface="Times New Roman" panose="02020603050405020304" pitchFamily="18" charset="0"/>
                <a:cs typeface="Times New Roman" panose="02020603050405020304" pitchFamily="18" charset="0"/>
              </a:rPr>
              <a:t>hidup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lalat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sangat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tergantung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makanan</a:t>
            </a:r>
            <a:r>
              <a:rPr lang="en-US" dirty="0">
                <a:latin typeface="Times New Roman" panose="02020603050405020304" pitchFamily="18" charset="0"/>
                <a:cs typeface="Times New Roman" panose="02020603050405020304" pitchFamily="18" charset="0"/>
              </a:rPr>
              <a:t>, air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temperatur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musim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panas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berkisar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antara</a:t>
            </a:r>
            <a:r>
              <a:rPr lang="en-US" dirty="0">
                <a:latin typeface="Times New Roman" panose="02020603050405020304" pitchFamily="18" charset="0"/>
                <a:cs typeface="Times New Roman" panose="02020603050405020304" pitchFamily="18" charset="0"/>
              </a:rPr>
              <a:t> 2-4 </a:t>
            </a:r>
            <a:r>
              <a:rPr lang="en-US" dirty="0" err="1">
                <a:latin typeface="Times New Roman" panose="02020603050405020304" pitchFamily="18" charset="0"/>
                <a:cs typeface="Times New Roman" panose="02020603050405020304" pitchFamily="18" charset="0"/>
              </a:rPr>
              <a:t>minggu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sedangkan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musim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dingin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biasanya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mencapai</a:t>
            </a:r>
            <a:r>
              <a:rPr lang="en-US" dirty="0">
                <a:latin typeface="Times New Roman" panose="02020603050405020304" pitchFamily="18" charset="0"/>
                <a:cs typeface="Times New Roman" panose="02020603050405020304" pitchFamily="18" charset="0"/>
              </a:rPr>
              <a:t> 70 </a:t>
            </a:r>
            <a:r>
              <a:rPr lang="en-US" dirty="0" err="1">
                <a:latin typeface="Times New Roman" panose="02020603050405020304" pitchFamily="18" charset="0"/>
                <a:cs typeface="Times New Roman" panose="02020603050405020304" pitchFamily="18" charset="0"/>
              </a:rPr>
              <a:t>hari</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90506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TotalTime>
  <Words>900</Words>
  <Application>Microsoft Office PowerPoint</Application>
  <PresentationFormat>Custom</PresentationFormat>
  <Paragraphs>51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Penyakit yang ditularkan oleh Lalat</vt:lpstr>
      <vt:lpstr>PENDAHULUAN </vt:lpstr>
      <vt:lpstr>PowerPoint Presentation</vt:lpstr>
      <vt:lpstr>KLASIFIKASI LALAT</vt:lpstr>
      <vt:lpstr>MORFOLOGI LALAT </vt:lpstr>
      <vt:lpstr>SIKLUS HIDUP LALAT</vt:lpstr>
      <vt:lpstr>PowerPoint Presentation</vt:lpstr>
      <vt:lpstr>BIONAMIK LALAT</vt:lpstr>
      <vt:lpstr>LANJUTAN </vt:lpstr>
      <vt:lpstr>PowerPoint Presentation</vt:lpstr>
      <vt:lpstr>SIKLUS PENULARAN  </vt:lpstr>
      <vt:lpstr>PENYAKIT YANG SEBABKAN OLEH LALAT</vt:lpstr>
      <vt:lpstr>Lanjutan </vt:lpstr>
      <vt:lpstr>CARA PENULARAN </vt:lpstr>
      <vt:lpstr>PERBEDAAN LALAT JANTAN DAN BETINA </vt:lpstr>
      <vt:lpstr>PowerPoint Presentation</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PENGENDALIAN VEKTOR LALAT</dc:title>
  <dc:creator>Bibiana</dc:creator>
  <cp:lastModifiedBy>User</cp:lastModifiedBy>
  <cp:revision>20</cp:revision>
  <dcterms:created xsi:type="dcterms:W3CDTF">2018-05-05T06:43:47Z</dcterms:created>
  <dcterms:modified xsi:type="dcterms:W3CDTF">2018-06-25T02:31:19Z</dcterms:modified>
</cp:coreProperties>
</file>