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74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DDC8-D702-4CFF-B4E6-FE9ECCC5F29D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0B40-4369-499F-A33F-8840D2523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081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74CA96-9C6C-472C-985A-2CF0F4EB29E0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69C473-26CF-4EBD-A66C-A1D901E56F0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37DF25-E120-4385-9595-4A57C134070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FF8FA5-6E75-43F1-A502-821978C913D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B08CF0-86A9-4330-967C-BFE7C0815AC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72F657-0E1A-4BEA-AFB4-0EFCAE655070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D68BD6-5A68-41DC-8E70-35E3BC09D31C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520C8E-2F9A-482B-9D95-D66F1CB332D4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BCAB22-15F3-460E-819D-9571103F683D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2FD93C-E645-43CD-AA7D-9F1C0798EF64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A17085-FB5F-46C4-A939-78CC6409A63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5E0145-565D-4C85-933D-6AD98BD7ED5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AACAF4-49CA-4E0E-A1AE-3243A68779C0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475F7A-16B6-49B6-9879-C6D495CBB3D0}" type="datetimeFigureOut">
              <a:rPr lang="id-ID" smtClean="0"/>
              <a:t>17/12/2018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FAD036-2BFF-403F-BE19-034B0916A0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295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53680" y="2168526"/>
            <a:ext cx="56388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ISU TERKINI PEMANASAN GLOBAL</a:t>
            </a:r>
          </a:p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Pertemuan 13, ISU TERKINI KESEHATAN LINGKUNGAN</a:t>
            </a:r>
          </a:p>
          <a:p>
            <a:pPr algn="ctr" eaLnBrk="1" hangingPunct="1"/>
            <a:r>
              <a:rPr lang="id-ID" sz="1400" b="1" dirty="0" smtClean="0">
                <a:solidFill>
                  <a:schemeClr val="bg1"/>
                </a:solidFill>
              </a:rPr>
              <a:t>Ahmad Irfandi</a:t>
            </a:r>
            <a:r>
              <a:rPr lang="en-US" sz="1400" b="1" dirty="0" smtClean="0">
                <a:solidFill>
                  <a:schemeClr val="bg1"/>
                </a:solidFill>
              </a:rPr>
              <a:t>, </a:t>
            </a:r>
            <a:r>
              <a:rPr lang="en-US" sz="1400" b="1" dirty="0">
                <a:solidFill>
                  <a:schemeClr val="bg1"/>
                </a:solidFill>
              </a:rPr>
              <a:t>SKM, MKM</a:t>
            </a:r>
          </a:p>
          <a:p>
            <a:pPr algn="ctr" eaLnBrk="1" hangingPunct="1"/>
            <a:r>
              <a:rPr lang="en-US" sz="1400" b="1" dirty="0" err="1">
                <a:solidFill>
                  <a:schemeClr val="bg1"/>
                </a:solidFill>
              </a:rPr>
              <a:t>Kesmas</a:t>
            </a:r>
            <a:r>
              <a:rPr lang="en-US" sz="1400" b="1" dirty="0">
                <a:solidFill>
                  <a:schemeClr val="bg1"/>
                </a:solidFill>
              </a:rPr>
              <a:t>/FIKES</a:t>
            </a:r>
          </a:p>
        </p:txBody>
      </p:sp>
    </p:spTree>
    <p:extLst>
      <p:ext uri="{BB962C8B-B14F-4D97-AF65-F5344CB8AC3E}">
        <p14:creationId xmlns:p14="http://schemas.microsoft.com/office/powerpoint/2010/main" val="42375967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Lubang Ozon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Ada 3 lapisan atmosfir yaitu troposfir (1 – 15 km ) ; Stratosfir ( 15 – 50 km ) dan Mesofir &gt; 50 km dari permukaan bumi.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Ozon yang berada di lapisan stratosfir , bersifat 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>
                <a:latin typeface="Garamond" pitchFamily="18" charset="0"/>
              </a:rPr>
              <a:t>melindungi mahluk hidup yang ada dibumi dari sinar ultraviolet bergelombang pendek dan berenergi tinggi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>
                <a:latin typeface="Garamond" pitchFamily="18" charset="0"/>
              </a:rPr>
              <a:t>Ozon terbentuk dan terurai scr alami dalam jumlah seimbang (Keseimbangan dinamis)</a:t>
            </a:r>
          </a:p>
        </p:txBody>
      </p:sp>
    </p:spTree>
    <p:extLst>
      <p:ext uri="{BB962C8B-B14F-4D97-AF65-F5344CB8AC3E}">
        <p14:creationId xmlns:p14="http://schemas.microsoft.com/office/powerpoint/2010/main" val="19492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Sinar Ultraviolet</a:t>
            </a:r>
            <a:r>
              <a:rPr 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229600" cy="33226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latin typeface="Garamond" pitchFamily="18" charset="0"/>
              </a:rPr>
              <a:t>Menyebabkan</a:t>
            </a:r>
            <a:r>
              <a:rPr lang="en-US" sz="2400" dirty="0" smtClean="0">
                <a:latin typeface="Garamond" pitchFamily="18" charset="0"/>
              </a:rPr>
              <a:t> 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Garamond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>
                <a:latin typeface="Garamond" pitchFamily="18" charset="0"/>
              </a:rPr>
              <a:t>Penyakit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kanker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kulit</a:t>
            </a:r>
            <a:r>
              <a:rPr lang="en-US" sz="2400" dirty="0" smtClean="0">
                <a:latin typeface="Garamond" pitchFamily="18" charset="0"/>
              </a:rPr>
              <a:t> (</a:t>
            </a:r>
            <a:r>
              <a:rPr lang="en-US" sz="2400" dirty="0" err="1" smtClean="0">
                <a:latin typeface="Garamond" pitchFamily="18" charset="0"/>
              </a:rPr>
              <a:t>terutama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untuk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yg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berkulit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putih</a:t>
            </a:r>
            <a:r>
              <a:rPr lang="en-US" sz="2400" dirty="0" smtClean="0">
                <a:latin typeface="Garamond" pitchFamily="18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>
                <a:latin typeface="Garamond" pitchFamily="18" charset="0"/>
              </a:rPr>
              <a:t>Penyakit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mata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katarak</a:t>
            </a:r>
            <a:endParaRPr lang="en-US" sz="2400" dirty="0" smtClean="0">
              <a:latin typeface="Garamond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>
                <a:latin typeface="Garamond" pitchFamily="18" charset="0"/>
              </a:rPr>
              <a:t>Menurunnya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kekebalan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tubuh</a:t>
            </a:r>
            <a:endParaRPr lang="en-US" sz="2400" dirty="0" smtClean="0">
              <a:latin typeface="Garamond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>
                <a:latin typeface="Garamond" pitchFamily="18" charset="0"/>
              </a:rPr>
              <a:t>Gangguan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pada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rantai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makanan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laut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>
                <a:latin typeface="Garamond" pitchFamily="18" charset="0"/>
              </a:rPr>
              <a:t>Kemunduran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serta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kerusakan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tanaman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budi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daya</a:t>
            </a:r>
            <a:r>
              <a:rPr lang="en-US" sz="2400" dirty="0" smtClean="0">
                <a:latin typeface="Garamond" pitchFamily="18" charset="0"/>
              </a:rPr>
              <a:t>.</a:t>
            </a:r>
            <a:endParaRPr lang="en-US" sz="24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Mekanisme terjadinya lubang ozon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772400" cy="3657600"/>
          </a:xfrm>
        </p:spPr>
        <p:txBody>
          <a:bodyPr/>
          <a:lstStyle/>
          <a:p>
            <a:pPr algn="just" eaLnBrk="1" hangingPunct="1"/>
            <a:r>
              <a:rPr lang="en-US" sz="2800" smtClean="0">
                <a:solidFill>
                  <a:srgbClr val="0000FF"/>
                </a:solidFill>
                <a:latin typeface="Garamond" pitchFamily="18" charset="0"/>
              </a:rPr>
              <a:t>Terjadi polusi udara di permukaan bumi</a:t>
            </a:r>
          </a:p>
          <a:p>
            <a:pPr algn="just" eaLnBrk="1" hangingPunct="1"/>
            <a:r>
              <a:rPr lang="en-US" sz="2800" smtClean="0">
                <a:solidFill>
                  <a:srgbClr val="0000FF"/>
                </a:solidFill>
                <a:latin typeface="Garamond" pitchFamily="18" charset="0"/>
              </a:rPr>
              <a:t>Zat-zat polutan terakumulasi dan menjadi polutan sekunder ( antara lain ozon)di lapisan troposfir, bersifat racun dan Zat tsb menyebabkan penurunan konsentrasi ozon dilapisan stratosfir (lapisan ozon berlubang ), akibat adanya perbedaan penyerapan gelombang sinar ultraviolet.</a:t>
            </a:r>
          </a:p>
        </p:txBody>
      </p:sp>
    </p:spTree>
    <p:extLst>
      <p:ext uri="{BB962C8B-B14F-4D97-AF65-F5344CB8AC3E}">
        <p14:creationId xmlns:p14="http://schemas.microsoft.com/office/powerpoint/2010/main" val="14021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80010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Garamond" pitchFamily="18" charset="0"/>
              </a:rPr>
              <a:t>Lapisan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Ozon</a:t>
            </a:r>
            <a:r>
              <a:rPr lang="en-US" sz="2000" dirty="0">
                <a:latin typeface="Garamond" pitchFamily="18" charset="0"/>
              </a:rPr>
              <a:t> (O3) </a:t>
            </a:r>
            <a:r>
              <a:rPr lang="en-US" sz="2000" dirty="0" err="1">
                <a:latin typeface="Garamond" pitchFamily="18" charset="0"/>
              </a:rPr>
              <a:t>menyelimuti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bumi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pada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ketinggian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± 30 km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telah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menipis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di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berbagai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tempat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terjadi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lubang-lubang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Garamond" pitchFamily="18" charset="0"/>
                <a:cs typeface="Arial" pitchFamily="34" charset="0"/>
              </a:rPr>
              <a:t>Lapisan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Ozon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berfungsi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menahan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99%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dari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radiasi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sinar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ultra violet (UVB) ,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berbahaya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bagi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kehidupan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Garamond" pitchFamily="18" charset="0"/>
                <a:cs typeface="Arial" pitchFamily="34" charset="0"/>
              </a:rPr>
              <a:t>Lapisan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Ozon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mengalami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kerusakan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oleh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bahan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kimia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Halon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(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untuk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pemadam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kebakaran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)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dan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CFC (</a:t>
            </a:r>
            <a:r>
              <a:rPr lang="en-US" sz="2000" i="1" dirty="0">
                <a:latin typeface="Garamond" pitchFamily="18" charset="0"/>
                <a:cs typeface="Arial" pitchFamily="34" charset="0"/>
              </a:rPr>
              <a:t>chlorofluorocarbon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) yang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dihasilkan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oleh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aerosol (gas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penyemprot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minyak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wangi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,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insektisida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,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dsb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).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Mesin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pendingin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(AC),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pembuatan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plastik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atau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karet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busa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(</a:t>
            </a:r>
            <a:r>
              <a:rPr lang="en-US" sz="2000" i="1" dirty="0">
                <a:latin typeface="Garamond" pitchFamily="18" charset="0"/>
                <a:cs typeface="Arial" pitchFamily="34" charset="0"/>
              </a:rPr>
              <a:t>foam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Garamond" pitchFamily="18" charset="0"/>
                <a:cs typeface="Arial" pitchFamily="34" charset="0"/>
              </a:rPr>
              <a:t>Oleh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sinar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matahari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yang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kuat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berbagai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gas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diuraikan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menjadi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i="1" dirty="0">
                <a:latin typeface="Garamond" pitchFamily="18" charset="0"/>
                <a:cs typeface="Arial" pitchFamily="34" charset="0"/>
              </a:rPr>
              <a:t>chlorine 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yang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bereaksi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dengan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O</a:t>
            </a:r>
            <a:r>
              <a:rPr lang="en-US" sz="2000" baseline="-25000" dirty="0">
                <a:latin typeface="Garamond" pitchFamily="18" charset="0"/>
                <a:cs typeface="Arial" pitchFamily="34" charset="0"/>
              </a:rPr>
              <a:t>3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menjadi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ClO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(</a:t>
            </a:r>
            <a:r>
              <a:rPr lang="en-US" sz="2000" i="1" dirty="0" err="1">
                <a:latin typeface="Garamond" pitchFamily="18" charset="0"/>
                <a:cs typeface="Arial" pitchFamily="34" charset="0"/>
              </a:rPr>
              <a:t>chloromonoxide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)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dan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O</a:t>
            </a:r>
            <a:r>
              <a:rPr lang="en-US" sz="2000" baseline="-25000" dirty="0">
                <a:latin typeface="Garamond" pitchFamily="18" charset="0"/>
                <a:cs typeface="Arial" pitchFamily="34" charset="0"/>
              </a:rPr>
              <a:t>2.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Garamond" pitchFamily="18" charset="0"/>
                <a:cs typeface="Arial" pitchFamily="34" charset="0"/>
              </a:rPr>
              <a:t>Jadi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mengakibatkan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terurainya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molekul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ozon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(O</a:t>
            </a:r>
            <a:r>
              <a:rPr lang="en-US" sz="2000" baseline="-25000" dirty="0">
                <a:latin typeface="Garamond" pitchFamily="18" charset="0"/>
                <a:cs typeface="Arial" pitchFamily="34" charset="0"/>
              </a:rPr>
              <a:t>3 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)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menjadi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O</a:t>
            </a:r>
            <a:r>
              <a:rPr lang="en-US" sz="2000" baseline="-25000" dirty="0">
                <a:latin typeface="Garamond" pitchFamily="18" charset="0"/>
                <a:cs typeface="Arial" pitchFamily="34" charset="0"/>
              </a:rPr>
              <a:t>2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(</a:t>
            </a:r>
            <a:r>
              <a:rPr lang="en-US" sz="2000" i="1" dirty="0" err="1">
                <a:latin typeface="Garamond" pitchFamily="18" charset="0"/>
                <a:cs typeface="Arial" pitchFamily="34" charset="0"/>
              </a:rPr>
              <a:t>oksigen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).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Setiap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unsur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Cl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akan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menyebabkan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terurainya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100.000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molekul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O</a:t>
            </a:r>
            <a:r>
              <a:rPr lang="en-US" sz="2000" baseline="-25000" dirty="0">
                <a:latin typeface="Garamond" pitchFamily="18" charset="0"/>
                <a:cs typeface="Arial" pitchFamily="34" charset="0"/>
              </a:rPr>
              <a:t>3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Garamond" pitchFamily="18" charset="0"/>
                <a:cs typeface="Arial" pitchFamily="34" charset="0"/>
              </a:rPr>
              <a:t>Lubang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ozon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terdapat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di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atas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Antartika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dan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pitchFamily="34" charset="0"/>
              </a:rPr>
              <a:t>Kutub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 Utara.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62000" y="609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49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Penyebab terbentuknya ozon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latin typeface="Garamond" pitchFamily="18" charset="0"/>
              </a:rPr>
              <a:t>	</a:t>
            </a:r>
            <a:r>
              <a:rPr lang="en-US" smtClean="0">
                <a:solidFill>
                  <a:srgbClr val="FF0000"/>
                </a:solidFill>
                <a:latin typeface="Garamond" pitchFamily="18" charset="0"/>
              </a:rPr>
              <a:t>Ozon yang terbentuk akibat aktivitas manusia ( senyawa CFC ) dihasilkan oleh :</a:t>
            </a:r>
            <a:r>
              <a:rPr lang="en-US" smtClean="0">
                <a:latin typeface="Garamond" pitchFamily="18" charset="0"/>
              </a:rPr>
              <a:t>  </a:t>
            </a:r>
          </a:p>
          <a:p>
            <a:pPr marL="609600" indent="-609600" eaLnBrk="1" hangingPunct="1"/>
            <a:r>
              <a:rPr lang="en-US" smtClean="0">
                <a:latin typeface="Garamond" pitchFamily="18" charset="0"/>
              </a:rPr>
              <a:t>Aerosol gas pendorong</a:t>
            </a:r>
          </a:p>
          <a:p>
            <a:pPr marL="609600" indent="-609600" eaLnBrk="1" hangingPunct="1"/>
            <a:r>
              <a:rPr lang="en-US" smtClean="0">
                <a:latin typeface="Garamond" pitchFamily="18" charset="0"/>
              </a:rPr>
              <a:t>Alat pengkondisi udara</a:t>
            </a:r>
          </a:p>
          <a:p>
            <a:pPr marL="609600" indent="-609600" eaLnBrk="1" hangingPunct="1"/>
            <a:r>
              <a:rPr lang="en-US" smtClean="0">
                <a:latin typeface="Garamond" pitchFamily="18" charset="0"/>
              </a:rPr>
              <a:t>Bahan yang digunakan pada industri plastik, karet busa, styrofoam</a:t>
            </a:r>
          </a:p>
        </p:txBody>
      </p:sp>
    </p:spTree>
    <p:extLst>
      <p:ext uri="{BB962C8B-B14F-4D97-AF65-F5344CB8AC3E}">
        <p14:creationId xmlns:p14="http://schemas.microsoft.com/office/powerpoint/2010/main" val="1665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2971800" cy="762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Hujan Asam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229600" cy="20272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rgbClr val="0000FF"/>
                </a:solidFill>
                <a:latin typeface="Garamond" pitchFamily="18" charset="0"/>
              </a:rPr>
              <a:t>Industri (khususnya pengecoran logam, pembangkit listrik batubara dan penggunaan energi fosil pada, melepaskan berton-ton SO</a:t>
            </a:r>
            <a:r>
              <a:rPr lang="en-US" sz="1800" baseline="-25000" smtClean="0">
                <a:solidFill>
                  <a:srgbClr val="0000FF"/>
                </a:solidFill>
                <a:latin typeface="Garamond" pitchFamily="18" charset="0"/>
              </a:rPr>
              <a:t>2, </a:t>
            </a:r>
            <a:r>
              <a:rPr lang="en-US" sz="1800" smtClean="0">
                <a:solidFill>
                  <a:srgbClr val="0000FF"/>
                </a:solidFill>
                <a:latin typeface="Garamond" pitchFamily="18" charset="0"/>
              </a:rPr>
              <a:t>NO</a:t>
            </a:r>
            <a:r>
              <a:rPr lang="en-US" sz="1800" baseline="-25000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r>
              <a:rPr lang="en-US" sz="1800" smtClean="0">
                <a:solidFill>
                  <a:srgbClr val="0000FF"/>
                </a:solidFill>
                <a:latin typeface="Garamond" pitchFamily="18" charset="0"/>
              </a:rPr>
              <a:t>, CO</a:t>
            </a:r>
            <a:r>
              <a:rPr lang="en-US" sz="1800" baseline="-25000" smtClean="0">
                <a:solidFill>
                  <a:srgbClr val="0000FF"/>
                </a:solidFill>
                <a:latin typeface="Garamond" pitchFamily="18" charset="0"/>
              </a:rPr>
              <a:t>2 </a:t>
            </a:r>
            <a:r>
              <a:rPr lang="en-US" sz="1800" smtClean="0">
                <a:solidFill>
                  <a:srgbClr val="0000FF"/>
                </a:solidFill>
                <a:latin typeface="Garamond" pitchFamily="18" charset="0"/>
              </a:rPr>
              <a:t>akan menghasilkan hujan yang bersifat asam.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rgbClr val="0000FF"/>
                </a:solidFill>
                <a:latin typeface="Garamond" pitchFamily="18" charset="0"/>
              </a:rPr>
              <a:t>Ini terjadi apabila air hujan bereaksi dengan berbagai gas tersebut, sehingga air hujan mengandung berbagai asam seperti asam sulfat (H2SO4), asam nitrat (HNO3) dan asam karbonat (H2CO3).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rgbClr val="0000FF"/>
                </a:solidFill>
                <a:latin typeface="Garamond" pitchFamily="18" charset="0"/>
              </a:rPr>
              <a:t>Hujan asam adalah turunnya ke permukaan bumi berbagai benda, berupa cairan, aup air, asap, kabut atau debu dengan pH di bawah 5.6.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838200" y="4114800"/>
            <a:ext cx="7620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Garamond" pitchFamily="18" charset="0"/>
              </a:rPr>
              <a:t>Penambahan konsentrasi asam kuat seperti asam sulfat dan asam nitrat di udara sehingga menambah keasaman hujan .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Garamond" pitchFamily="18" charset="0"/>
              </a:rPr>
              <a:t>Tingkat keasaman hujan normal pH 5,6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Garamond" pitchFamily="18" charset="0"/>
              </a:rPr>
              <a:t>Jika udara tercemar asam kuat tsb diatas akibat pembakaran bahan bakar fossil (emisi kendaraan atau limbah industri), maka akan terjadi hujan asam.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Akibat hujan Asam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31702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8000"/>
                </a:solidFill>
                <a:latin typeface="Garamond" pitchFamily="18" charset="0"/>
              </a:rPr>
              <a:t>Asam akan terakumulasi di hutan, lahan2 pertanian, danau dan gedung2 sehingga dan menyebabkan kerusakan dan kematian bagi mahluk hidup.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8000"/>
                </a:solidFill>
                <a:latin typeface="Garamond" pitchFamily="18" charset="0"/>
              </a:rPr>
              <a:t>Berkaratnya benda-benda logam (jembatan, rel kereta api), merusak berbagai bangunan dari marmer, tegel dan beton.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8000"/>
                </a:solidFill>
                <a:latin typeface="Garamond" pitchFamily="18" charset="0"/>
              </a:rPr>
              <a:t>Air danau dan sungai pH-nya menurun mempengaruhi kehidupan air (ikan, plankton dsb) serta kesehatan pada umumnya (Chadwick,1983)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8000"/>
                </a:solidFill>
                <a:latin typeface="Garamond" pitchFamily="18" charset="0"/>
              </a:rPr>
              <a:t>Sebagian dari gas berasal dari kendaraan bermotor (44,1%), rumah tangga (33%0, industri (14,6%).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8000"/>
                </a:solidFill>
                <a:latin typeface="Garamond" pitchFamily="18" charset="0"/>
              </a:rPr>
              <a:t>Pencegahan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8000"/>
                </a:solidFill>
                <a:latin typeface="Garamond" pitchFamily="18" charset="0"/>
              </a:rPr>
              <a:t>Penggunaan bahan bakar alternatif, bahan bakar rendah sulfur dan pengendalian emisi</a:t>
            </a:r>
          </a:p>
        </p:txBody>
      </p:sp>
    </p:spTree>
    <p:extLst>
      <p:ext uri="{BB962C8B-B14F-4D97-AF65-F5344CB8AC3E}">
        <p14:creationId xmlns:p14="http://schemas.microsoft.com/office/powerpoint/2010/main" val="14716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10227" r="34518" b="6250"/>
          <a:stretch/>
        </p:blipFill>
        <p:spPr bwMode="auto">
          <a:xfrm>
            <a:off x="467544" y="260648"/>
            <a:ext cx="8208912" cy="610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39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3294" r="35746" b="11111"/>
          <a:stretch/>
        </p:blipFill>
        <p:spPr bwMode="auto">
          <a:xfrm>
            <a:off x="539552" y="620688"/>
            <a:ext cx="8208912" cy="552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610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SELAMAT UAS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902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Permasalahan Lingkungan Yang Dihadapi oleh Manusia</a:t>
            </a:r>
            <a:r>
              <a:rPr lang="en-US" sz="4000" smtClean="0">
                <a:solidFill>
                  <a:schemeClr val="accent2"/>
                </a:solidFill>
              </a:rPr>
              <a:t> </a:t>
            </a:r>
            <a:r>
              <a:rPr lang="en-US" sz="3200" smtClean="0">
                <a:solidFill>
                  <a:schemeClr val="accent2"/>
                </a:solidFill>
              </a:rPr>
              <a:t>Secara Menyeluruh di Permukaan Bumi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Perubahan lingkungan yang menyebabkan lingkungan tersebut kurang mendukung kehidupan manusia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Mempengaruhi kesejahteraan manusia dan tatanan ekonomi global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Penanganan masalah lingkungan secara bersama (Kesepakatan bersama antar bangsa, Earth Summit, Protocol Kyoto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76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20237" r="46009" b="37501"/>
          <a:stretch/>
        </p:blipFill>
        <p:spPr bwMode="auto">
          <a:xfrm>
            <a:off x="467544" y="1480456"/>
            <a:ext cx="8064896" cy="446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61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36111" r="45674" b="20436"/>
          <a:stretch/>
        </p:blipFill>
        <p:spPr bwMode="auto">
          <a:xfrm>
            <a:off x="467544" y="836712"/>
            <a:ext cx="81369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48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0"/>
            <a:ext cx="533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Masalah Lingkungan Global saat ini 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971800"/>
            <a:ext cx="5181600" cy="217963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Garamond" pitchFamily="18" charset="0"/>
              </a:rPr>
              <a:t>Berkaitan dengan Polutan Udara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00FF"/>
                </a:solidFill>
                <a:latin typeface="Garamond" pitchFamily="18" charset="0"/>
              </a:rPr>
              <a:t>Pemanasan global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00FF"/>
                </a:solidFill>
                <a:latin typeface="Garamond" pitchFamily="18" charset="0"/>
              </a:rPr>
              <a:t>Lubang ozon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00FF"/>
                </a:solidFill>
                <a:latin typeface="Garamond" pitchFamily="18" charset="0"/>
              </a:rPr>
              <a:t>Hujan asam</a:t>
            </a:r>
          </a:p>
        </p:txBody>
      </p:sp>
    </p:spTree>
    <p:extLst>
      <p:ext uri="{BB962C8B-B14F-4D97-AF65-F5344CB8AC3E}">
        <p14:creationId xmlns:p14="http://schemas.microsoft.com/office/powerpoint/2010/main" val="31094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5638800" cy="1143000"/>
          </a:xfrm>
        </p:spPr>
        <p:txBody>
          <a:bodyPr/>
          <a:lstStyle/>
          <a:p>
            <a:pPr eaLnBrk="1" hangingPunct="1"/>
            <a:r>
              <a:rPr lang="en-US" smtClean="0"/>
              <a:t>Pemanasan Global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8000"/>
                </a:solidFill>
                <a:latin typeface="Garamond" pitchFamily="18" charset="0"/>
              </a:rPr>
              <a:t>Perubahan iklim atmosfir bumi merubah pola iklim dibumi, daerah hujan menjadi kekeringan, daerah kering menjadi kebanjiran , menimbulkan angin badai, topan shg merugikan mahluk hidup.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8000"/>
                </a:solidFill>
                <a:latin typeface="Garamond" pitchFamily="18" charset="0"/>
              </a:rPr>
              <a:t>Naiknya permukaan air laut shg tenggelamnya pulau dan adanya intrusi air laut ke darat.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8000"/>
                </a:solidFill>
                <a:latin typeface="Garamond" pitchFamily="18" charset="0"/>
              </a:rPr>
              <a:t>Terakumulasinya zat beracun yang membahayakan di atmosfir</a:t>
            </a:r>
          </a:p>
        </p:txBody>
      </p:sp>
    </p:spTree>
    <p:extLst>
      <p:ext uri="{BB962C8B-B14F-4D97-AF65-F5344CB8AC3E}">
        <p14:creationId xmlns:p14="http://schemas.microsoft.com/office/powerpoint/2010/main" val="33788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6705600" cy="1249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Penyebab Pemanasan Global</a:t>
            </a:r>
            <a:br>
              <a:rPr lang="en-US" sz="4000" smtClean="0"/>
            </a:br>
            <a:r>
              <a:rPr lang="en-US" sz="4000" smtClean="0"/>
              <a:t>(Global Warming)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Emisi Gas rumah Kaca yang berlebihan di atmosfir ( Shg harus dikendalikan)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GRK (Gas Rumah Kaca) : Uap air, CO</a:t>
            </a:r>
            <a:r>
              <a:rPr lang="en-US" sz="2400" baseline="-25000" smtClean="0">
                <a:solidFill>
                  <a:srgbClr val="0000FF"/>
                </a:solidFill>
                <a:latin typeface="Garamond" pitchFamily="18" charset="0"/>
              </a:rPr>
              <a:t>2, </a:t>
            </a: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,CH</a:t>
            </a:r>
            <a:r>
              <a:rPr lang="en-US" sz="2400" baseline="-25000" smtClean="0">
                <a:solidFill>
                  <a:srgbClr val="0000FF"/>
                </a:solidFill>
                <a:latin typeface="Garamond" pitchFamily="18" charset="0"/>
              </a:rPr>
              <a:t>4</a:t>
            </a: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 , Ozon (O</a:t>
            </a:r>
            <a:r>
              <a:rPr lang="en-US" sz="2400" baseline="-25000" smtClean="0">
                <a:solidFill>
                  <a:srgbClr val="0000FF"/>
                </a:solidFill>
                <a:latin typeface="Garamond" pitchFamily="18" charset="0"/>
              </a:rPr>
              <a:t>3</a:t>
            </a: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) N</a:t>
            </a:r>
            <a:r>
              <a:rPr lang="en-US" sz="2400" baseline="-25000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O dan CFC (Chlorofluorocarbon)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GRK dapat mengabsorbsi sinar infra merah dengan panjang /spektrum yang berbeda untuk setiap jenisnya.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Dengan adanya gas rumah kaca yang berlebihan maka ada sinar infra merah terperangkap diatmosfir shg menyebabkan pertambahan panas.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Masa tinggal GRK di atmosfir berkisar 10 – 200 tahun</a:t>
            </a:r>
          </a:p>
        </p:txBody>
      </p:sp>
    </p:spTree>
    <p:extLst>
      <p:ext uri="{BB962C8B-B14F-4D97-AF65-F5344CB8AC3E}">
        <p14:creationId xmlns:p14="http://schemas.microsoft.com/office/powerpoint/2010/main" val="19108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57200" y="777875"/>
            <a:ext cx="82296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200">
                <a:solidFill>
                  <a:schemeClr val="accent2"/>
                </a:solidFill>
                <a:latin typeface="Garamond" pitchFamily="18" charset="0"/>
              </a:rPr>
              <a:t>Dalam keadaan normal lapisan GRK (55%) CO2, sisanya adalah hidrokarbon, Nox, SO2, O3, dll menyebabkan suhunya rata-rata menjadi 13o C akibatnya terjadi kenaikan suhu bumi atau perubahan iklim keseluruhan</a:t>
            </a:r>
            <a:r>
              <a:rPr lang="en-US" sz="2200">
                <a:latin typeface="Garamond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200">
                <a:latin typeface="Garamond" pitchFamily="18" charset="0"/>
              </a:rPr>
              <a:t>Kenaikan GRK juga meningkat oleh pembalakan hutan.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  <a:latin typeface="Garamond" pitchFamily="18" charset="0"/>
              </a:rPr>
              <a:t>Perkiraan 50 tahun ke depan suhu bumi meningkta 3</a:t>
            </a:r>
            <a:r>
              <a:rPr lang="en-US" sz="2200" baseline="30000">
                <a:solidFill>
                  <a:srgbClr val="FF0000"/>
                </a:solidFill>
                <a:latin typeface="Garamond" pitchFamily="18" charset="0"/>
              </a:rPr>
              <a:t>o</a:t>
            </a:r>
            <a:r>
              <a:rPr lang="en-US" sz="2200">
                <a:solidFill>
                  <a:srgbClr val="FF0000"/>
                </a:solidFill>
                <a:latin typeface="Garamond" pitchFamily="18" charset="0"/>
              </a:rPr>
              <a:t>C atau 1</a:t>
            </a:r>
            <a:r>
              <a:rPr lang="en-US" sz="2200" baseline="30000">
                <a:solidFill>
                  <a:srgbClr val="FF0000"/>
                </a:solidFill>
                <a:latin typeface="Garamond" pitchFamily="18" charset="0"/>
              </a:rPr>
              <a:t>o</a:t>
            </a:r>
            <a:r>
              <a:rPr lang="en-US" sz="2200">
                <a:solidFill>
                  <a:srgbClr val="FF0000"/>
                </a:solidFill>
                <a:latin typeface="Garamond" pitchFamily="18" charset="0"/>
              </a:rPr>
              <a:t>C di katulistiwa dan 4</a:t>
            </a:r>
            <a:r>
              <a:rPr lang="en-US" sz="2200" baseline="30000">
                <a:solidFill>
                  <a:srgbClr val="FF0000"/>
                </a:solidFill>
                <a:latin typeface="Garamond" pitchFamily="18" charset="0"/>
              </a:rPr>
              <a:t>o</a:t>
            </a:r>
            <a:r>
              <a:rPr lang="en-US" sz="2200">
                <a:solidFill>
                  <a:srgbClr val="FF0000"/>
                </a:solidFill>
                <a:latin typeface="Garamond" pitchFamily="18" charset="0"/>
              </a:rPr>
              <a:t>C di kutub sehingga Gunung es menjadi mencair di kadua kutub.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200">
                <a:solidFill>
                  <a:schemeClr val="folHlink"/>
                </a:solidFill>
                <a:latin typeface="Garamond" pitchFamily="18" charset="0"/>
              </a:rPr>
              <a:t>Akibatnya permukaan air laut meningkat, kota dan wilayah dipinggir laut akan terbenam air.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200">
                <a:latin typeface="Garamond" pitchFamily="18" charset="0"/>
              </a:rPr>
              <a:t>Daerah kering karena kenaikan suhu menjadi tambah kering.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200">
                <a:solidFill>
                  <a:srgbClr val="009900"/>
                </a:solidFill>
                <a:latin typeface="Garamond" pitchFamily="18" charset="0"/>
              </a:rPr>
              <a:t>Perubahan iklim mempengaruhi produktivitas pertanian, peternakan dan perikanan akibat dari timbulnya kekeringan atau kebanjiran di berbagai tempat.</a:t>
            </a:r>
          </a:p>
        </p:txBody>
      </p:sp>
    </p:spTree>
    <p:extLst>
      <p:ext uri="{BB962C8B-B14F-4D97-AF65-F5344CB8AC3E}">
        <p14:creationId xmlns:p14="http://schemas.microsoft.com/office/powerpoint/2010/main" val="413935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2"/>
                </a:solidFill>
              </a:rPr>
              <a:t>Aktivitas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manusia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thd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pemanasan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global</a:t>
            </a:r>
            <a:endParaRPr lang="en-US" sz="4000" dirty="0" smtClean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971800"/>
            <a:ext cx="8229600" cy="2057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Produksi/Konsumsi Energi ( 57 % 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Konsumsi CFC	( 17 %)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Pertanian	( 14 % 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Penebangan hutan dan perubahan tata guna lahan ( 9 %)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5.  	Industri (3 %)	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Garamond" pitchFamily="18" charset="0"/>
              </a:rPr>
              <a:t>	  	</a:t>
            </a:r>
          </a:p>
        </p:txBody>
      </p:sp>
    </p:spTree>
    <p:extLst>
      <p:ext uri="{BB962C8B-B14F-4D97-AF65-F5344CB8AC3E}">
        <p14:creationId xmlns:p14="http://schemas.microsoft.com/office/powerpoint/2010/main" val="7091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29</TotalTime>
  <Words>891</Words>
  <Application>Microsoft Office PowerPoint</Application>
  <PresentationFormat>On-screen Show (4:3)</PresentationFormat>
  <Paragraphs>92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Theme4</vt:lpstr>
      <vt:lpstr>PowerPoint Presentation</vt:lpstr>
      <vt:lpstr>Permasalahan Lingkungan Yang Dihadapi oleh Manusia Secara Menyeluruh di Permukaan Bumi</vt:lpstr>
      <vt:lpstr>PowerPoint Presentation</vt:lpstr>
      <vt:lpstr>PowerPoint Presentation</vt:lpstr>
      <vt:lpstr>Masalah Lingkungan Global saat ini :</vt:lpstr>
      <vt:lpstr>Pemanasan Global</vt:lpstr>
      <vt:lpstr>Penyebab Pemanasan Global (Global Warming)</vt:lpstr>
      <vt:lpstr>PowerPoint Presentation</vt:lpstr>
      <vt:lpstr>Aktivitas manusia thd pemanasan global</vt:lpstr>
      <vt:lpstr>Lubang Ozon</vt:lpstr>
      <vt:lpstr>Sinar Ultraviolet </vt:lpstr>
      <vt:lpstr>Mekanisme terjadinya lubang ozon</vt:lpstr>
      <vt:lpstr>PowerPoint Presentation</vt:lpstr>
      <vt:lpstr>Penyebab terbentuknya ozon</vt:lpstr>
      <vt:lpstr>Hujan Asam</vt:lpstr>
      <vt:lpstr>Akibat hujan Asam</vt:lpstr>
      <vt:lpstr>PowerPoint Presentation</vt:lpstr>
      <vt:lpstr>PowerPoint Presentation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Irfandi</dc:creator>
  <cp:lastModifiedBy>Ahmad Irfandi</cp:lastModifiedBy>
  <cp:revision>3</cp:revision>
  <dcterms:created xsi:type="dcterms:W3CDTF">2018-12-16T17:44:53Z</dcterms:created>
  <dcterms:modified xsi:type="dcterms:W3CDTF">2018-12-16T18:14:10Z</dcterms:modified>
</cp:coreProperties>
</file>