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6" r:id="rId4"/>
    <p:sldId id="265" r:id="rId5"/>
    <p:sldId id="258" r:id="rId6"/>
    <p:sldId id="260" r:id="rId7"/>
    <p:sldId id="261" r:id="rId8"/>
    <p:sldId id="259" r:id="rId9"/>
    <p:sldId id="262" r:id="rId10"/>
    <p:sldId id="263" r:id="rId11"/>
    <p:sldId id="268" r:id="rId12"/>
    <p:sldId id="269" r:id="rId13"/>
    <p:sldId id="267" r:id="rId14"/>
    <p:sldId id="27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68413-4753-4360-A3AC-367C888BEF13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6CF5-BFA5-4291-B258-2CEC37A4A5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564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A9F7E-2CFA-F743-862C-37108196FB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25B032E-DE32-4E93-802B-BC7700441602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F430E0-1FBA-40D2-8081-0335F88404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Isu Terkini Water Borne Disease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</a:p>
          <a:p>
            <a:r>
              <a:rPr lang="id-ID" dirty="0" smtClean="0"/>
              <a:t>Universitas Esa Unggul</a:t>
            </a:r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1872208" cy="172929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58809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Isu Waterborne Disease di Negara Berkembang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0" t="24847" r="38547" b="26687"/>
          <a:stretch/>
        </p:blipFill>
        <p:spPr bwMode="auto">
          <a:xfrm>
            <a:off x="485656" y="1484784"/>
            <a:ext cx="842493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Diare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data Profil kesehatan di Indonesia pada tahun 2010  jumlah penderita diare meningkat menjadi 8.443 kasus dengan korban meninggal 209 jiwa dan terjadi KLB di 15 provinsi</a:t>
            </a:r>
          </a:p>
          <a:p>
            <a:r>
              <a:rPr lang="id-ID" dirty="0" smtClean="0"/>
              <a:t>Pada tahun 2011 KLB diare terjadi di 11 Provinsi dengan jumlah penderita  sebanyak 4204 orang dan jumlah kematian sebanyak 73 orang</a:t>
            </a:r>
          </a:p>
          <a:p>
            <a:r>
              <a:rPr lang="id-ID" dirty="0" smtClean="0"/>
              <a:t>Pada tahun 2012 dengan jumlah penderita 5870 orang</a:t>
            </a:r>
          </a:p>
          <a:p>
            <a:r>
              <a:rPr lang="id-ID" dirty="0" smtClean="0"/>
              <a:t>Beberapa faktor yg dapat meningkatkan risiko diare diantaranya kurangnya air bersih utk kebersihan perorangan, air yg tercemar tinja, pembuangan tinja yg tidak benar, dan penyimpanan makanan yg tidak tertutup.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679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Prevalensi Diare di Indonesia Tahun 2013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770485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438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Pencegahan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Meningkatkan kualitas dan kuantitas sumber air minum</a:t>
            </a:r>
          </a:p>
          <a:p>
            <a:r>
              <a:rPr lang="id-ID" dirty="0" smtClean="0"/>
              <a:t>Memutus mata rantai trasmisi penyakit yg dihantarkan lewat air</a:t>
            </a:r>
          </a:p>
          <a:p>
            <a:r>
              <a:rPr lang="id-ID" dirty="0" smtClean="0"/>
              <a:t>Menklorinasi air</a:t>
            </a:r>
          </a:p>
          <a:p>
            <a:r>
              <a:rPr lang="id-ID" dirty="0" smtClean="0"/>
              <a:t>Melaksankan PHBS</a:t>
            </a:r>
          </a:p>
          <a:p>
            <a:r>
              <a:rPr lang="id-ID" dirty="0" smtClean="0"/>
              <a:t>Memperbaiki fasilitas sanitasi yg rusak</a:t>
            </a:r>
          </a:p>
          <a:p>
            <a:r>
              <a:rPr lang="id-ID" dirty="0" smtClean="0"/>
              <a:t>Berprilaku hygiene sebelum makan dan melindungi makanan dari vektor</a:t>
            </a:r>
          </a:p>
          <a:p>
            <a:r>
              <a:rPr lang="id-ID" dirty="0" smtClean="0"/>
              <a:t>Meningkatkan cakupan imunisasi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4360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270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Waterborne disease secara signifikan berhubungan dgn beban penyakit</a:t>
            </a:r>
          </a:p>
          <a:p>
            <a:r>
              <a:rPr lang="id-ID" dirty="0" smtClean="0"/>
              <a:t>Penyakit diare menjadi penyebab 2 juta kematian/ tahun dengan paling banyak terjadi pada anak dibawah 5 tahun</a:t>
            </a:r>
          </a:p>
          <a:p>
            <a:r>
              <a:rPr lang="id-ID" dirty="0" smtClean="0"/>
              <a:t>Perubahan iklim menyebabkan banjir dan kekeringan dapat berdampak pada air dan infrastruktur sanitasi dan berhubungan dgn risiko penyakit</a:t>
            </a:r>
          </a:p>
          <a:p>
            <a:r>
              <a:rPr lang="id-ID" dirty="0" smtClean="0"/>
              <a:t>Lebih dari 3,4 juta orang meninggal/tahun karena air, sanitasi, dan hygiene. 99% terjadi di negara berkembang</a:t>
            </a:r>
          </a:p>
          <a:p>
            <a:r>
              <a:rPr lang="id-ID" dirty="0" smtClean="0"/>
              <a:t>Banyak orang lebih memilih mempunyai mobile phone daripada toilet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15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Waterborne Disease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Adalah penyakit yg disebabkan oleh konsumsi air yg terkontaminasi oleh ekskreta hewan dan manusia. Misalnya diare, tifoid, kolera, penyakit gastrointestinal, dll</a:t>
            </a:r>
          </a:p>
          <a:p>
            <a:r>
              <a:rPr lang="id-ID" sz="2800" dirty="0" smtClean="0"/>
              <a:t>Ekskreta hewan dan manusia mengandung berbagai macam penyakit yg disebabkan oleh mikroorganisme seperti bakteri, virus, protozoa, dan cacing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4856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/>
        </p:nvSpPr>
        <p:spPr>
          <a:xfrm>
            <a:off x="1261718" y="1772816"/>
            <a:ext cx="7160745" cy="4104456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kern="1200" dirty="0" smtClean="0"/>
              <a:t>Rainfall: </a:t>
            </a:r>
            <a:r>
              <a:rPr lang="en-US" sz="1600" kern="1200" dirty="0" smtClean="0"/>
              <a:t>transport and dissemination of infectious agents</a:t>
            </a:r>
          </a:p>
          <a:p>
            <a:pPr lvl="0"/>
            <a:r>
              <a:rPr lang="en-US" sz="1600" b="1" kern="1200" dirty="0" smtClean="0"/>
              <a:t>Flooding: </a:t>
            </a:r>
            <a:r>
              <a:rPr lang="en-US" sz="1600" kern="1200" dirty="0" smtClean="0"/>
              <a:t>sewage treatment plants overflow; water sources contaminated, secondary shortage of clean drinking water</a:t>
            </a:r>
          </a:p>
          <a:p>
            <a:pPr lvl="0"/>
            <a:r>
              <a:rPr lang="en-US" sz="1600" b="1" kern="1200" dirty="0" smtClean="0"/>
              <a:t>Sea level rise: </a:t>
            </a:r>
            <a:r>
              <a:rPr lang="en-US" sz="1600" kern="1200" dirty="0" smtClean="0"/>
              <a:t>enhances risk of severe flooding</a:t>
            </a:r>
          </a:p>
          <a:p>
            <a:r>
              <a:rPr lang="en-US" sz="1600" b="1" kern="1200" dirty="0" smtClean="0"/>
              <a:t>Higher temperatures</a:t>
            </a:r>
            <a:r>
              <a:rPr lang="en-US" sz="1600" kern="1200" dirty="0" smtClean="0"/>
              <a:t>: Increases growth and prolongs survival rates of infectious agents </a:t>
            </a:r>
          </a:p>
          <a:p>
            <a:pPr lvl="0"/>
            <a:r>
              <a:rPr lang="en-US" sz="1600" b="1" kern="1200" dirty="0" smtClean="0"/>
              <a:t>Drought: </a:t>
            </a:r>
            <a:r>
              <a:rPr lang="en-US" sz="1600" kern="1200" dirty="0" smtClean="0"/>
              <a:t>increases concentrations of pathogens, impedes hygiene </a:t>
            </a:r>
          </a:p>
          <a:p>
            <a:pPr lvl="0"/>
            <a:r>
              <a:rPr lang="en-US" sz="1600" b="1" dirty="0" smtClean="0"/>
              <a:t>In North America</a:t>
            </a:r>
            <a:r>
              <a:rPr lang="en-US" sz="1600" dirty="0" smtClean="0"/>
              <a:t>, most documented waterborne disease outbreaks occur after extreme precipitation events. </a:t>
            </a:r>
          </a:p>
          <a:p>
            <a:pPr lvl="0"/>
            <a:r>
              <a:rPr lang="en-US" sz="1600" b="1" dirty="0" smtClean="0"/>
              <a:t>9 million cases </a:t>
            </a:r>
            <a:r>
              <a:rPr lang="en-US" sz="1600" dirty="0" smtClean="0"/>
              <a:t>of waterborne disease occur annually in the U.S.</a:t>
            </a:r>
          </a:p>
          <a:p>
            <a:pPr lvl="0"/>
            <a:r>
              <a:rPr lang="en-US" sz="1600" b="1" dirty="0" smtClean="0"/>
              <a:t>Foodborne diseases </a:t>
            </a:r>
            <a:r>
              <a:rPr lang="en-US" sz="1600" dirty="0" smtClean="0"/>
              <a:t>cause 76 million illnesses a year, with 325,000 hospitalized and 5,000 deaths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335809"/>
            <a:ext cx="575329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Waterborne Infectious Diseases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416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Organisme Penyebab Waterborne Disease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62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Bakteri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Eschericia Coli</a:t>
            </a:r>
          </a:p>
          <a:p>
            <a:pPr lvl="1"/>
            <a:r>
              <a:rPr lang="id-ID" dirty="0" smtClean="0"/>
              <a:t>Species bakteri ini ditemukan di usus dan feces dari semua </a:t>
            </a:r>
            <a:r>
              <a:rPr lang="id-ID" i="1" dirty="0" smtClean="0"/>
              <a:t>warm blooded animals</a:t>
            </a:r>
          </a:p>
          <a:p>
            <a:pPr lvl="1"/>
            <a:r>
              <a:rPr lang="id-ID" i="1" dirty="0"/>
              <a:t> </a:t>
            </a:r>
            <a:r>
              <a:rPr lang="id-ID" dirty="0" smtClean="0"/>
              <a:t>memproduksi </a:t>
            </a:r>
            <a:r>
              <a:rPr lang="id-ID" i="1" dirty="0" smtClean="0"/>
              <a:t>Verocytotoxin (VTEC), </a:t>
            </a:r>
            <a:r>
              <a:rPr lang="id-ID" dirty="0" smtClean="0"/>
              <a:t>penghasil </a:t>
            </a:r>
            <a:r>
              <a:rPr lang="id-ID" i="1" dirty="0" smtClean="0"/>
              <a:t>racun Shiga (STEC) </a:t>
            </a:r>
            <a:r>
              <a:rPr lang="id-ID" dirty="0" smtClean="0"/>
              <a:t>atau </a:t>
            </a:r>
            <a:r>
              <a:rPr lang="id-ID" i="1" dirty="0" smtClean="0"/>
              <a:t>Enterohaemorrhagic (EHEC)</a:t>
            </a:r>
          </a:p>
          <a:p>
            <a:pPr lvl="1"/>
            <a:r>
              <a:rPr lang="id-ID" dirty="0" smtClean="0"/>
              <a:t>Semua toxin mampu menyebabkan penyakit parah pada manusia</a:t>
            </a:r>
          </a:p>
          <a:p>
            <a:pPr marL="514350" indent="-514350">
              <a:buAutoNum type="arabicPeriod"/>
            </a:pPr>
            <a:r>
              <a:rPr lang="id-ID" dirty="0" smtClean="0"/>
              <a:t>Salmonella</a:t>
            </a:r>
          </a:p>
          <a:p>
            <a:pPr lvl="1"/>
            <a:r>
              <a:rPr lang="id-ID" dirty="0" smtClean="0"/>
              <a:t>Bertahan hidup sangat baik di bawah berbagai kondisi lingkungan</a:t>
            </a:r>
          </a:p>
          <a:p>
            <a:pPr lvl="1"/>
            <a:r>
              <a:rPr lang="id-ID" dirty="0" smtClean="0"/>
              <a:t>Dosis infeksi per-oral cenderung besar</a:t>
            </a:r>
          </a:p>
          <a:p>
            <a:pPr lvl="1"/>
            <a:r>
              <a:rPr lang="id-ID" dirty="0" smtClean="0"/>
              <a:t>Keasaman lambung tidak mempengaruhi bakteri ini</a:t>
            </a:r>
          </a:p>
          <a:p>
            <a:pPr lvl="1"/>
            <a:r>
              <a:rPr lang="id-ID" dirty="0" smtClean="0"/>
              <a:t>Yersinia enterolitica sering  dikaitkan dgn Babi yg  dapat ditularkan ke manusia melalui air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Virus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Virus ditransmisikan oleh organisme lebih sedikit daripada bakteria dan tidak sesuai utk beberapa tipe host</a:t>
            </a:r>
          </a:p>
          <a:p>
            <a:r>
              <a:rPr lang="id-ID" dirty="0" smtClean="0"/>
              <a:t>Virus ditransmisikan lewat air melalui feses dan menginfeksi lewat rute oral</a:t>
            </a:r>
          </a:p>
          <a:p>
            <a:r>
              <a:rPr lang="id-ID" dirty="0" smtClean="0"/>
              <a:t>Infeksi menyebabkan penyakit yg lebih signifikan daripada gastroenteritis</a:t>
            </a:r>
          </a:p>
          <a:p>
            <a:r>
              <a:rPr lang="id-ID" dirty="0" smtClean="0"/>
              <a:t>Namun belum ditemukan wabah penyakit yg disebabkan oleh virus lewat air</a:t>
            </a:r>
          </a:p>
          <a:p>
            <a:r>
              <a:rPr lang="id-ID" dirty="0" smtClean="0"/>
              <a:t>Penyakit yg disebabkan oleh virus lewat peratara air seperti Hepatitis A, Polio, Japanese  encephalities dan Norovirus</a:t>
            </a:r>
          </a:p>
        </p:txBody>
      </p:sp>
    </p:spTree>
    <p:extLst>
      <p:ext uri="{BB962C8B-B14F-4D97-AF65-F5344CB8AC3E}">
        <p14:creationId xmlns:p14="http://schemas.microsoft.com/office/powerpoint/2010/main" val="4418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Protozoa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Pathogen protozoa meliputi microsporidia, amoeba, flagellata, dan apicomplexan yg berasal dari feses hewan dan manusia</a:t>
            </a:r>
          </a:p>
          <a:p>
            <a:r>
              <a:rPr lang="id-ID" dirty="0" smtClean="0"/>
              <a:t>Sudah ditemukan di sumber air diseluruh dunia</a:t>
            </a:r>
          </a:p>
          <a:p>
            <a:r>
              <a:rPr lang="id-ID" dirty="0" smtClean="0"/>
              <a:t>Spesies ini dikenal sebagai ancaman yg ditularkan lewat air dan telah terdeteksi di cucian sayuran yg terkontaminasi dgn feces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98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Helmintes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Helmintes melingkupi nematoda seperti ascarides, cacing pita, cacing tambang, cacing guinea, cacing hati,  dll</a:t>
            </a:r>
          </a:p>
          <a:p>
            <a:r>
              <a:rPr lang="id-ID" dirty="0" smtClean="0"/>
              <a:t>Sanitasi dan kualitas air yg jelek dapat memfasilitasi transmisi anatara hewan dgn manusia</a:t>
            </a:r>
          </a:p>
          <a:p>
            <a:r>
              <a:rPr lang="id-ID" dirty="0" smtClean="0"/>
              <a:t>Jika siklus hidupnya diputus maka penyakit bisa dicegah</a:t>
            </a:r>
          </a:p>
          <a:p>
            <a:r>
              <a:rPr lang="id-ID" dirty="0" smtClean="0"/>
              <a:t>Observasi terkini menyebutkan kasus fascioliasis meningkatdi 51 negara, dengan estimasi 2,4-17 juta orang terinfeksi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2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304</TotalTime>
  <Words>627</Words>
  <Application>Microsoft Office PowerPoint</Application>
  <PresentationFormat>On-screen Show (4:3)</PresentationFormat>
  <Paragraphs>65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Theme(PPT UEU)</vt:lpstr>
      <vt:lpstr>Isu Terkini Water Borne Disease</vt:lpstr>
      <vt:lpstr>Pendahuluan</vt:lpstr>
      <vt:lpstr>Waterborne Disease</vt:lpstr>
      <vt:lpstr>PowerPoint Presentation</vt:lpstr>
      <vt:lpstr>Organisme Penyebab Waterborne Disease</vt:lpstr>
      <vt:lpstr>Bakteri</vt:lpstr>
      <vt:lpstr>Virus</vt:lpstr>
      <vt:lpstr>Protozoa</vt:lpstr>
      <vt:lpstr>Helmintes</vt:lpstr>
      <vt:lpstr>Isu Waterborne Disease di Negara Berkembang</vt:lpstr>
      <vt:lpstr>Diare di Indonesia</vt:lpstr>
      <vt:lpstr>Data Prevalensi Diare di Indonesia Tahun 2013</vt:lpstr>
      <vt:lpstr>Pencegahan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 Terkini Water Borne Disease</dc:title>
  <dc:creator>Ahmad Irfandi</dc:creator>
  <cp:lastModifiedBy>BPISTI2008</cp:lastModifiedBy>
  <cp:revision>15</cp:revision>
  <dcterms:created xsi:type="dcterms:W3CDTF">2018-09-23T13:48:54Z</dcterms:created>
  <dcterms:modified xsi:type="dcterms:W3CDTF">2018-12-02T07:52:02Z</dcterms:modified>
</cp:coreProperties>
</file>