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69" r:id="rId15"/>
    <p:sldId id="270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19F0C19-8712-49CB-9FE3-91123E93DE97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DE7FB4A-A847-438F-AE70-E9A274DC37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0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19F0C19-8712-49CB-9FE3-91123E93DE97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DE7FB4A-A847-438F-AE70-E9A274DC37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7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19F0C19-8712-49CB-9FE3-91123E93DE97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DE7FB4A-A847-438F-AE70-E9A274DC37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09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19F0C19-8712-49CB-9FE3-91123E93DE97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DE7FB4A-A847-438F-AE70-E9A274DC37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6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19F0C19-8712-49CB-9FE3-91123E93DE97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DE7FB4A-A847-438F-AE70-E9A274DC37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3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19F0C19-8712-49CB-9FE3-91123E93DE97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DE7FB4A-A847-438F-AE70-E9A274DC37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19F0C19-8712-49CB-9FE3-91123E93DE97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DE7FB4A-A847-438F-AE70-E9A274DC37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19F0C19-8712-49CB-9FE3-91123E93DE97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DE7FB4A-A847-438F-AE70-E9A274DC37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6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19F0C19-8712-49CB-9FE3-91123E93DE97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DE7FB4A-A847-438F-AE70-E9A274DC37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5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19F0C19-8712-49CB-9FE3-91123E93DE97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DE7FB4A-A847-438F-AE70-E9A274DC37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65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19F0C19-8712-49CB-9FE3-91123E93DE97}" type="datetimeFigureOut">
              <a:rPr lang="id-ID" smtClean="0"/>
              <a:t>14/10/2018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DE7FB4A-A847-438F-AE70-E9A274DC37B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4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200400" y="3725864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d-ID" b="1" dirty="0" smtClean="0">
                <a:solidFill>
                  <a:schemeClr val="bg1"/>
                </a:solidFill>
              </a:rPr>
              <a:t>ISU TERKINI VEKTOR BORNE DISEASE</a:t>
            </a: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PERTEMUAN 6</a:t>
            </a: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AHMAD </a:t>
            </a:r>
            <a:r>
              <a:rPr lang="id-ID" b="1" dirty="0" smtClean="0">
                <a:solidFill>
                  <a:schemeClr val="bg1"/>
                </a:solidFill>
              </a:rPr>
              <a:t>IRFANDI, SKM., MKM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PROGRAM STUDI </a:t>
            </a:r>
            <a:r>
              <a:rPr lang="id-ID" b="1" dirty="0" smtClean="0">
                <a:solidFill>
                  <a:schemeClr val="bg1"/>
                </a:solidFill>
              </a:rPr>
              <a:t>KESMAS </a:t>
            </a:r>
            <a:r>
              <a:rPr lang="en-US" b="1" dirty="0" smtClean="0">
                <a:solidFill>
                  <a:schemeClr val="bg1"/>
                </a:solidFill>
              </a:rPr>
              <a:t>FIKES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731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Vector Borne Disease di Indonesia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187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Malaria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9" t="21078" r="25726" b="22794"/>
          <a:stretch/>
        </p:blipFill>
        <p:spPr bwMode="auto">
          <a:xfrm>
            <a:off x="467544" y="1541928"/>
            <a:ext cx="8280920" cy="455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07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1" t="25245" r="24071" b="15441"/>
          <a:stretch/>
        </p:blipFill>
        <p:spPr bwMode="auto">
          <a:xfrm>
            <a:off x="467544" y="1412776"/>
            <a:ext cx="8064896" cy="455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3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Malaria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Point prevalence malaria di Indonesia meningkat 2 kali lipat pada tahun 2013 dibandingkan tahun 2010</a:t>
            </a:r>
          </a:p>
          <a:p>
            <a:r>
              <a:rPr lang="id-ID" dirty="0" smtClean="0"/>
              <a:t>Kelmpok yg rentan menderita malaria adlh anak-anak umur 1-9 tahun (1,9%) dan bumil dibandingkan dgn kelompok umur lainnya</a:t>
            </a:r>
          </a:p>
          <a:p>
            <a:r>
              <a:rPr lang="id-ID" dirty="0" smtClean="0"/>
              <a:t>Penduduk pedesaan (1,7%) menderita malaria dua kali lebih banyak dibandingkan dgn perkotaan (0,8%)</a:t>
            </a: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6498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DBD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Terdapat wilayah KLB DBD di 11 Provinsi</a:t>
            </a:r>
          </a:p>
          <a:p>
            <a:r>
              <a:rPr lang="id-ID" dirty="0" smtClean="0"/>
              <a:t>Penderita DBD pada bulan Januari-Februari 2016 sebanyak 8.487 kasus dengan jumlah kematian 108 orang</a:t>
            </a:r>
          </a:p>
          <a:p>
            <a:r>
              <a:rPr lang="id-ID" dirty="0" smtClean="0"/>
              <a:t>Golongan terbanyak mengalami DBD pada usia 5-14 tahun 43,44% dan usia 15-44 tahun mencapai 33,25 %</a:t>
            </a:r>
          </a:p>
          <a:p>
            <a:r>
              <a:rPr lang="id-ID" dirty="0" smtClean="0"/>
              <a:t>Untuk menekan terjadinya DBD perlu digalakkan kembali program 3M Plus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3836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Filariasis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Filariasis adalah infeksi cacing filaria yg ditularkan lewat gigitan nyamuk</a:t>
            </a:r>
          </a:p>
          <a:p>
            <a:r>
              <a:rPr lang="id-ID" dirty="0" smtClean="0"/>
              <a:t>Di Indonesia ada 3 cacing penyebab filaria; brugia malayi, brugia timori, dan Wucheria Brancofti</a:t>
            </a:r>
          </a:p>
          <a:p>
            <a:r>
              <a:rPr lang="id-ID" dirty="0" smtClean="0"/>
              <a:t>Pada tahun 2015 terdapat 13.032 kasus</a:t>
            </a:r>
          </a:p>
        </p:txBody>
      </p:sp>
    </p:spTree>
    <p:extLst>
      <p:ext uri="{BB962C8B-B14F-4D97-AF65-F5344CB8AC3E}">
        <p14:creationId xmlns:p14="http://schemas.microsoft.com/office/powerpoint/2010/main" val="421660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29167" r="30824" b="27697"/>
          <a:stretch/>
        </p:blipFill>
        <p:spPr bwMode="auto">
          <a:xfrm>
            <a:off x="467544" y="1556792"/>
            <a:ext cx="8280920" cy="44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4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19853" r="29722" b="32843"/>
          <a:stretch/>
        </p:blipFill>
        <p:spPr bwMode="auto">
          <a:xfrm>
            <a:off x="467544" y="1628800"/>
            <a:ext cx="81369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12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613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Penyakit yg ditularkan vektor bertanggungjawab atas &gt; 17% dari semua penyakit menular dan menyebabkan kematian &gt; 700.000 death/year</a:t>
            </a:r>
          </a:p>
          <a:p>
            <a:r>
              <a:rPr lang="id-ID" sz="2800" dirty="0" smtClean="0"/>
              <a:t>&gt; 3,9 milyar org di lebih dari 128 negara beresiko terjangkit demam berdarah, 96 juta kasus/tahun</a:t>
            </a:r>
          </a:p>
          <a:p>
            <a:r>
              <a:rPr lang="id-ID" sz="2800" dirty="0" smtClean="0"/>
              <a:t>Malaria menyebabkan &gt; 400.000 kematian/tahun secara global</a:t>
            </a:r>
          </a:p>
          <a:p>
            <a:r>
              <a:rPr lang="id-ID" sz="2800" dirty="0" smtClean="0"/>
              <a:t>Penyakit ini semuanya dapat dicegah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71168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Vektor Utama yg Mentransmisikan Penyakit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Nyamuk</a:t>
            </a:r>
          </a:p>
          <a:p>
            <a:r>
              <a:rPr lang="id-ID" dirty="0" smtClean="0"/>
              <a:t>Aedes</a:t>
            </a:r>
          </a:p>
          <a:p>
            <a:pPr lvl="1">
              <a:buFontTx/>
              <a:buChar char="-"/>
            </a:pPr>
            <a:r>
              <a:rPr lang="id-ID" dirty="0" smtClean="0"/>
              <a:t>Chikungunya</a:t>
            </a:r>
          </a:p>
          <a:p>
            <a:pPr lvl="1">
              <a:buFontTx/>
              <a:buChar char="-"/>
            </a:pPr>
            <a:r>
              <a:rPr lang="id-ID" dirty="0" smtClean="0"/>
              <a:t>DBD</a:t>
            </a:r>
          </a:p>
          <a:p>
            <a:pPr lvl="1">
              <a:buFontTx/>
              <a:buChar char="-"/>
            </a:pPr>
            <a:r>
              <a:rPr lang="id-ID" dirty="0" smtClean="0"/>
              <a:t>Filariasis</a:t>
            </a:r>
          </a:p>
          <a:p>
            <a:pPr lvl="1">
              <a:buFontTx/>
              <a:buChar char="-"/>
            </a:pPr>
            <a:r>
              <a:rPr lang="id-ID" dirty="0" smtClean="0"/>
              <a:t>Demam Kuning</a:t>
            </a:r>
          </a:p>
          <a:p>
            <a:pPr lvl="1">
              <a:buFontTx/>
              <a:buChar char="-"/>
            </a:pPr>
            <a:r>
              <a:rPr lang="id-ID" dirty="0" smtClean="0"/>
              <a:t>Zika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Anopheles</a:t>
            </a:r>
          </a:p>
          <a:p>
            <a:pPr lvl="1">
              <a:buFontTx/>
              <a:buChar char="-"/>
            </a:pPr>
            <a:r>
              <a:rPr lang="id-ID" dirty="0" smtClean="0"/>
              <a:t>Malaria</a:t>
            </a:r>
          </a:p>
          <a:p>
            <a:pPr lvl="1">
              <a:buFontTx/>
              <a:buChar char="-"/>
            </a:pPr>
            <a:r>
              <a:rPr lang="id-ID" dirty="0" smtClean="0"/>
              <a:t>Filariasis</a:t>
            </a:r>
          </a:p>
          <a:p>
            <a:r>
              <a:rPr lang="id-ID" dirty="0" smtClean="0"/>
              <a:t>Culex</a:t>
            </a:r>
          </a:p>
          <a:p>
            <a:pPr lvl="1">
              <a:buFontTx/>
              <a:buChar char="-"/>
            </a:pPr>
            <a:r>
              <a:rPr lang="id-ID" dirty="0" smtClean="0"/>
              <a:t>Japanese Encephalities</a:t>
            </a:r>
          </a:p>
          <a:p>
            <a:pPr lvl="1">
              <a:buFontTx/>
              <a:buChar char="-"/>
            </a:pPr>
            <a:r>
              <a:rPr lang="id-ID" dirty="0" smtClean="0"/>
              <a:t>Filariasis</a:t>
            </a:r>
          </a:p>
          <a:p>
            <a:pPr lvl="1">
              <a:buFontTx/>
              <a:buChar char="-"/>
            </a:pPr>
            <a:r>
              <a:rPr lang="id-ID" dirty="0" smtClean="0"/>
              <a:t>Demam sungai Nil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8232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/>
          <a:lstStyle/>
          <a:p>
            <a:r>
              <a:rPr lang="id-ID" dirty="0" smtClean="0"/>
              <a:t>Sandflies</a:t>
            </a:r>
          </a:p>
          <a:p>
            <a:pPr>
              <a:buFontTx/>
              <a:buChar char="-"/>
            </a:pPr>
            <a:r>
              <a:rPr lang="id-ID" dirty="0" smtClean="0"/>
              <a:t>Leismaniasis</a:t>
            </a:r>
          </a:p>
          <a:p>
            <a:pPr>
              <a:buFontTx/>
              <a:buChar char="-"/>
            </a:pPr>
            <a:r>
              <a:rPr lang="id-ID" dirty="0" smtClean="0"/>
              <a:t>Sandfly fever</a:t>
            </a:r>
          </a:p>
          <a:p>
            <a:r>
              <a:rPr lang="id-ID" dirty="0" smtClean="0"/>
              <a:t>Kutu</a:t>
            </a:r>
          </a:p>
          <a:p>
            <a:pPr>
              <a:buFontTx/>
              <a:buChar char="-"/>
            </a:pPr>
            <a:r>
              <a:rPr lang="id-ID" dirty="0" smtClean="0"/>
              <a:t>Demam haemoragic Krimea-Kongo</a:t>
            </a:r>
          </a:p>
          <a:p>
            <a:pPr>
              <a:buFontTx/>
              <a:buChar char="-"/>
            </a:pPr>
            <a:r>
              <a:rPr lang="id-ID" dirty="0" smtClean="0"/>
              <a:t>Penyakit Lyme</a:t>
            </a:r>
          </a:p>
          <a:p>
            <a:pPr>
              <a:buFontTx/>
              <a:buChar char="-"/>
            </a:pPr>
            <a:r>
              <a:rPr lang="id-ID" dirty="0" smtClean="0"/>
              <a:t>Demam kambuh</a:t>
            </a:r>
          </a:p>
          <a:p>
            <a:pPr>
              <a:buFontTx/>
              <a:buChar char="-"/>
            </a:pPr>
            <a:r>
              <a:rPr lang="id-ID" dirty="0" smtClean="0"/>
              <a:t>Demam Q</a:t>
            </a:r>
          </a:p>
          <a:p>
            <a:pPr>
              <a:buFontTx/>
              <a:buChar char="-"/>
            </a:pPr>
            <a:r>
              <a:rPr lang="id-ID" dirty="0" smtClean="0"/>
              <a:t>Tularemia</a:t>
            </a:r>
          </a:p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Lalat Tse-tse</a:t>
            </a:r>
          </a:p>
          <a:p>
            <a:pPr>
              <a:buFontTx/>
              <a:buChar char="-"/>
            </a:pPr>
            <a:r>
              <a:rPr lang="id-ID" dirty="0" smtClean="0"/>
              <a:t>Penyakit tidur</a:t>
            </a:r>
          </a:p>
          <a:p>
            <a:r>
              <a:rPr lang="id-ID" dirty="0" smtClean="0"/>
              <a:t>Siput air</a:t>
            </a:r>
          </a:p>
          <a:p>
            <a:pPr>
              <a:buFontTx/>
              <a:buChar char="-"/>
            </a:pPr>
            <a:r>
              <a:rPr lang="id-ID" dirty="0" smtClean="0"/>
              <a:t>Scistosomiasis</a:t>
            </a:r>
          </a:p>
          <a:p>
            <a:r>
              <a:rPr lang="id-ID" dirty="0" smtClean="0"/>
              <a:t>Kutu rambut</a:t>
            </a:r>
          </a:p>
          <a:p>
            <a:pPr>
              <a:buFontTx/>
              <a:buChar char="-"/>
            </a:pPr>
            <a:r>
              <a:rPr lang="id-ID" dirty="0" smtClean="0"/>
              <a:t>Tifus dan demam kambuh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72676"/>
            <a:ext cx="1296144" cy="114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93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Malaria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The world malaria report 2017 menggambarkan data dari 91 negara</a:t>
            </a:r>
          </a:p>
          <a:p>
            <a:r>
              <a:rPr lang="id-ID" dirty="0" smtClean="0"/>
              <a:t>Laporan tahun ini menunjukkan bahwa setelah periode keberhasilan pengendalian malaria global telah terhenti</a:t>
            </a:r>
          </a:p>
          <a:p>
            <a:r>
              <a:rPr lang="id-ID" dirty="0" smtClean="0"/>
              <a:t>Pada 2016 diperkirakan ada 216 juta kasus malaria</a:t>
            </a:r>
          </a:p>
          <a:p>
            <a:r>
              <a:rPr lang="id-ID" dirty="0" smtClean="0"/>
              <a:t>Kematian mencapai 445.000, jmlh yg sama dgn tahun sebelumnya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9557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Zika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Wabah virus Zika dilaporkan terjadi di Afrika, Amerika, dan Asia Pasifik</a:t>
            </a:r>
          </a:p>
          <a:p>
            <a:r>
              <a:rPr lang="id-ID" dirty="0" smtClean="0"/>
              <a:t>Nyamuk A. Aegypti betina, dan A. Albopictus ditemukan di 130 negara</a:t>
            </a:r>
          </a:p>
          <a:p>
            <a:r>
              <a:rPr lang="id-ID" dirty="0" smtClean="0"/>
              <a:t>WHO mengumumkan concern emergency international utk virus zika pada 1 Februari 2016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9207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Filariasis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Filariasis merusak sistem limfatik dan menyebabkan pembesaran bagian tubuh tdk normal</a:t>
            </a:r>
          </a:p>
          <a:p>
            <a:r>
              <a:rPr lang="id-ID" sz="2400" dirty="0" smtClean="0"/>
              <a:t>856 juta orang di 52 negara diseluruh dunia terancam dengan filariasis</a:t>
            </a:r>
          </a:p>
          <a:p>
            <a:r>
              <a:rPr lang="id-ID" sz="2400" dirty="0" smtClean="0"/>
              <a:t>Pada tahun 2000 lebih dari 120 juta orang terinfeksi, dgn sekitar 40 juta cacat dan lumpuh</a:t>
            </a:r>
          </a:p>
          <a:p>
            <a:r>
              <a:rPr lang="id-ID" sz="2400" dirty="0" smtClean="0"/>
              <a:t>Filariasis dapat dihilangkan dgn kemoterapi preventif dgn kombinasi obat yg diulang tiap tahun selama 5 tahun</a:t>
            </a:r>
          </a:p>
          <a:p>
            <a:r>
              <a:rPr lang="id-ID" sz="2400" dirty="0" smtClean="0"/>
              <a:t>499 juta orang tdk lagi memerlukan kemoterapi pencegahan karena keberhasilan strategi WHO</a:t>
            </a:r>
          </a:p>
          <a:p>
            <a:pPr marL="0" indent="0">
              <a:buNone/>
            </a:pPr>
            <a:r>
              <a:rPr lang="id-ID" sz="2400" dirty="0"/>
              <a:t>http://www.who.int/en/news-room/fact-sheets/detail/lymphatic-filariasis</a:t>
            </a:r>
          </a:p>
        </p:txBody>
      </p:sp>
    </p:spTree>
    <p:extLst>
      <p:ext uri="{BB962C8B-B14F-4D97-AF65-F5344CB8AC3E}">
        <p14:creationId xmlns:p14="http://schemas.microsoft.com/office/powerpoint/2010/main" val="373896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Dengue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Dengue adalah infeksi virus nyamuk</a:t>
            </a:r>
          </a:p>
          <a:p>
            <a:r>
              <a:rPr lang="id-ID" sz="2800" dirty="0" smtClean="0"/>
              <a:t>Insiden global DBD meningkat secara dramatis dalam beberapa dekade terakhir</a:t>
            </a:r>
          </a:p>
          <a:p>
            <a:r>
              <a:rPr lang="id-ID" sz="2800" dirty="0" smtClean="0"/>
              <a:t>Sekitar separuh penduduk dunia sekarang beresiko</a:t>
            </a:r>
          </a:p>
          <a:p>
            <a:r>
              <a:rPr lang="id-ID" sz="2800" dirty="0" smtClean="0"/>
              <a:t>Dengue ditemukan di iklim tropis dan sub tropis di seluruh dunia, sebagian besar di perkotaan dan semi perkotaan</a:t>
            </a:r>
          </a:p>
          <a:p>
            <a:r>
              <a:rPr lang="id-ID" sz="2800" dirty="0" smtClean="0"/>
              <a:t>Tidak ada pengobatan khusus utk DBD, deteksi dini da akses perawatan dapat menurunkan tingkat kematian</a:t>
            </a:r>
          </a:p>
          <a:p>
            <a:pPr marL="0" indent="0">
              <a:buNone/>
            </a:pPr>
            <a:r>
              <a:rPr lang="id-ID" sz="2800" dirty="0"/>
              <a:t>http://www.who.int/en/news-room/fact-sheets/detail/dengue-and-severe-dengue</a:t>
            </a:r>
          </a:p>
        </p:txBody>
      </p:sp>
    </p:spTree>
    <p:extLst>
      <p:ext uri="{BB962C8B-B14F-4D97-AF65-F5344CB8AC3E}">
        <p14:creationId xmlns:p14="http://schemas.microsoft.com/office/powerpoint/2010/main" val="420771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Chikungunya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Chikungunya menyebabkan demam dan nyeri sendi</a:t>
            </a:r>
          </a:p>
          <a:p>
            <a:r>
              <a:rPr lang="id-ID" sz="2800" dirty="0" smtClean="0"/>
              <a:t>Penyakit ini berbagi tanda klinis dgn demam berdarah dan zika, dan dapat terjadi salah diagnosis</a:t>
            </a:r>
          </a:p>
          <a:p>
            <a:r>
              <a:rPr lang="id-ID" sz="2800" dirty="0" smtClean="0"/>
              <a:t>Tidak ada obat utk penyakit ini, difokuskan utk mengurangi gejala</a:t>
            </a:r>
          </a:p>
          <a:p>
            <a:r>
              <a:rPr lang="id-ID" sz="2800" dirty="0" smtClean="0"/>
              <a:t>Penyakit ini kebanyakan terjadi di Afrika, Asia, dan India, namun wabah besar pernah terjadi di beberapa negara di wilayah Amerika</a:t>
            </a:r>
          </a:p>
          <a:p>
            <a:pPr marL="0" indent="0">
              <a:buNone/>
            </a:pPr>
            <a:endParaRPr lang="id-ID" sz="2800" dirty="0" smtClean="0"/>
          </a:p>
          <a:p>
            <a:pPr marL="0" indent="0">
              <a:buNone/>
            </a:pPr>
            <a:r>
              <a:rPr lang="id-ID" sz="2800" dirty="0"/>
              <a:t>http://www.who.int/en/news-room/fact-sheets/detail/chikungunya</a:t>
            </a:r>
          </a:p>
        </p:txBody>
      </p:sp>
    </p:spTree>
    <p:extLst>
      <p:ext uri="{BB962C8B-B14F-4D97-AF65-F5344CB8AC3E}">
        <p14:creationId xmlns:p14="http://schemas.microsoft.com/office/powerpoint/2010/main" val="25766411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3312</TotalTime>
  <Words>533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Theme4</vt:lpstr>
      <vt:lpstr>PowerPoint Presentation</vt:lpstr>
      <vt:lpstr>Pendahuluan</vt:lpstr>
      <vt:lpstr>Vektor Utama yg Mentransmisikan Penyakit</vt:lpstr>
      <vt:lpstr>PowerPoint Presentation</vt:lpstr>
      <vt:lpstr>Malaria</vt:lpstr>
      <vt:lpstr>Zika</vt:lpstr>
      <vt:lpstr>Filariasis</vt:lpstr>
      <vt:lpstr>Dengue</vt:lpstr>
      <vt:lpstr>Chikungunya</vt:lpstr>
      <vt:lpstr>Vector Borne Disease di Indonesia</vt:lpstr>
      <vt:lpstr>Malaria</vt:lpstr>
      <vt:lpstr>PowerPoint Presentation</vt:lpstr>
      <vt:lpstr>Malaria</vt:lpstr>
      <vt:lpstr>DBD</vt:lpstr>
      <vt:lpstr>Filariasis</vt:lpstr>
      <vt:lpstr>PowerPoint Presentation</vt:lpstr>
      <vt:lpstr>PowerPoint Presentation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Irfandi</dc:creator>
  <cp:lastModifiedBy>Ahmad Irfandi</cp:lastModifiedBy>
  <cp:revision>14</cp:revision>
  <dcterms:created xsi:type="dcterms:W3CDTF">2018-10-14T09:44:13Z</dcterms:created>
  <dcterms:modified xsi:type="dcterms:W3CDTF">2018-10-16T16:56:36Z</dcterms:modified>
</cp:coreProperties>
</file>