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3" r:id="rId13"/>
    <p:sldId id="268" r:id="rId14"/>
    <p:sldId id="269" r:id="rId15"/>
    <p:sldId id="271" r:id="rId16"/>
    <p:sldId id="272" r:id="rId17"/>
    <p:sldId id="274" r:id="rId1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84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E:\riskesdas\laporan\master%20grafik%20blok%20kesling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E:\riskesdas\laporan\master%20grafik%20blok%20kesling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E:\riskesdas\laporan\master%20grafik%20blok%20kesling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lang="en-US" sz="1800">
              <a:latin typeface="Arial" pitchFamily="34" charset="0"/>
              <a:cs typeface="Arial" pitchFamily="34" charset="0"/>
            </a:defRPr>
          </a:pPr>
          <a:endParaRPr lang="id-ID"/>
        </a:p>
      </c:txPr>
    </c:title>
    <c:autoTitleDeleted val="0"/>
    <c:plotArea>
      <c:layout/>
      <c:pieChart>
        <c:varyColors val="1"/>
        <c:ser>
          <c:idx val="0"/>
          <c:order val="0"/>
          <c:tx>
            <c:v>2013</c:v>
          </c:tx>
          <c:dPt>
            <c:idx val="2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4EC-473E-917A-057862C6C20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600" b="1">
                    <a:latin typeface="Arial" pitchFamily="34" charset="0"/>
                    <a:cs typeface="Arial" pitchFamily="34" charset="0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'2013-2018'!$O$2:$O$7</c:f>
              <c:strCache>
                <c:ptCount val="6"/>
                <c:pt idx="0">
                  <c:v>Diangkut</c:v>
                </c:pt>
                <c:pt idx="1">
                  <c:v>Ditanam</c:v>
                </c:pt>
                <c:pt idx="2">
                  <c:v>Dibuat kompos</c:v>
                </c:pt>
                <c:pt idx="3">
                  <c:v>Dibakar</c:v>
                </c:pt>
                <c:pt idx="4">
                  <c:v>Dibuang ke kali/selokan</c:v>
                </c:pt>
                <c:pt idx="5">
                  <c:v>Dibuang ke sembarang tempat</c:v>
                </c:pt>
              </c:strCache>
            </c:strRef>
          </c:cat>
          <c:val>
            <c:numRef>
              <c:f>'2013-2018'!$P$2:$P$7</c:f>
              <c:numCache>
                <c:formatCode>General</c:formatCode>
                <c:ptCount val="6"/>
                <c:pt idx="0">
                  <c:v>24.9</c:v>
                </c:pt>
                <c:pt idx="1">
                  <c:v>3.9</c:v>
                </c:pt>
                <c:pt idx="2">
                  <c:v>0.9</c:v>
                </c:pt>
                <c:pt idx="3">
                  <c:v>50.1</c:v>
                </c:pt>
                <c:pt idx="4">
                  <c:v>10.4</c:v>
                </c:pt>
                <c:pt idx="5">
                  <c:v>9.7000000000000011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4EC-473E-917A-057862C6C2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lang="en-US">
              <a:latin typeface="Arial" pitchFamily="34" charset="0"/>
              <a:cs typeface="Arial" pitchFamily="34" charset="0"/>
            </a:defRPr>
          </a:pPr>
          <a:endParaRPr lang="id-ID"/>
        </a:p>
      </c:txPr>
    </c:title>
    <c:autoTitleDeleted val="0"/>
    <c:plotArea>
      <c:layout/>
      <c:pieChart>
        <c:varyColors val="1"/>
        <c:ser>
          <c:idx val="0"/>
          <c:order val="0"/>
          <c:tx>
            <c:v>2018</c:v>
          </c:tx>
          <c:dPt>
            <c:idx val="2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F3F-4079-B7EB-60F91C1F496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600" b="1">
                    <a:latin typeface="Arial" pitchFamily="34" charset="0"/>
                    <a:cs typeface="Arial" pitchFamily="34" charset="0"/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'2013-2018'!$Q$2:$Q$7</c:f>
              <c:numCache>
                <c:formatCode>General</c:formatCode>
                <c:ptCount val="6"/>
                <c:pt idx="0">
                  <c:v>34.9</c:v>
                </c:pt>
                <c:pt idx="1">
                  <c:v>1.5</c:v>
                </c:pt>
                <c:pt idx="2">
                  <c:v>0.4</c:v>
                </c:pt>
                <c:pt idx="3">
                  <c:v>49.5</c:v>
                </c:pt>
                <c:pt idx="4">
                  <c:v>7.8</c:v>
                </c:pt>
                <c:pt idx="5">
                  <c:v>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F3F-4079-B7EB-60F91C1F49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v>2013</c:v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rgbClr val="00B050"/>
              </a:solidFill>
            </c:spPr>
          </c:marker>
          <c:cat>
            <c:strRef>
              <c:f>Sheet6!$A$1:$A$35</c:f>
              <c:strCache>
                <c:ptCount val="35"/>
                <c:pt idx="0">
                  <c:v>Lampung</c:v>
                </c:pt>
                <c:pt idx="1">
                  <c:v>Aceh</c:v>
                </c:pt>
                <c:pt idx="2">
                  <c:v>NTT</c:v>
                </c:pt>
                <c:pt idx="3">
                  <c:v>Gorontalo</c:v>
                </c:pt>
                <c:pt idx="4">
                  <c:v>Riau</c:v>
                </c:pt>
                <c:pt idx="5">
                  <c:v>Jambi</c:v>
                </c:pt>
                <c:pt idx="6">
                  <c:v>kalbar</c:v>
                </c:pt>
                <c:pt idx="7">
                  <c:v>Jateng</c:v>
                </c:pt>
                <c:pt idx="8">
                  <c:v>Sumut</c:v>
                </c:pt>
                <c:pt idx="9">
                  <c:v>Jatim</c:v>
                </c:pt>
                <c:pt idx="10">
                  <c:v>Sumbar</c:v>
                </c:pt>
                <c:pt idx="11">
                  <c:v>Sulteng</c:v>
                </c:pt>
                <c:pt idx="12">
                  <c:v>DIY</c:v>
                </c:pt>
                <c:pt idx="13">
                  <c:v>Bengkulu</c:v>
                </c:pt>
                <c:pt idx="14">
                  <c:v>Indonesia</c:v>
                </c:pt>
                <c:pt idx="15">
                  <c:v>Sultra</c:v>
                </c:pt>
                <c:pt idx="16">
                  <c:v>Sulbar</c:v>
                </c:pt>
                <c:pt idx="17">
                  <c:v>Jabar</c:v>
                </c:pt>
                <c:pt idx="18">
                  <c:v>Sumsel</c:v>
                </c:pt>
                <c:pt idx="19">
                  <c:v>Sulut</c:v>
                </c:pt>
                <c:pt idx="20">
                  <c:v>Pabar</c:v>
                </c:pt>
                <c:pt idx="21">
                  <c:v>NTB</c:v>
                </c:pt>
                <c:pt idx="22">
                  <c:v>Babel</c:v>
                </c:pt>
                <c:pt idx="23">
                  <c:v>Sulsel</c:v>
                </c:pt>
                <c:pt idx="24">
                  <c:v>Kalteng</c:v>
                </c:pt>
                <c:pt idx="25">
                  <c:v>Banten</c:v>
                </c:pt>
                <c:pt idx="26">
                  <c:v>Kalsel</c:v>
                </c:pt>
                <c:pt idx="27">
                  <c:v>Bali</c:v>
                </c:pt>
                <c:pt idx="28">
                  <c:v>Papua</c:v>
                </c:pt>
                <c:pt idx="29">
                  <c:v>Maluku</c:v>
                </c:pt>
                <c:pt idx="30">
                  <c:v>Kaltara</c:v>
                </c:pt>
                <c:pt idx="31">
                  <c:v>Kaltim</c:v>
                </c:pt>
                <c:pt idx="32">
                  <c:v>Malut</c:v>
                </c:pt>
                <c:pt idx="33">
                  <c:v>Kepri</c:v>
                </c:pt>
                <c:pt idx="34">
                  <c:v>DKI</c:v>
                </c:pt>
              </c:strCache>
            </c:strRef>
          </c:cat>
          <c:val>
            <c:numRef>
              <c:f>Sheet6!$B$1:$B$35</c:f>
              <c:numCache>
                <c:formatCode>General</c:formatCode>
                <c:ptCount val="35"/>
                <c:pt idx="0">
                  <c:v>69.900000000000006</c:v>
                </c:pt>
                <c:pt idx="1">
                  <c:v>70.599999999999994</c:v>
                </c:pt>
                <c:pt idx="2">
                  <c:v>56.2</c:v>
                </c:pt>
                <c:pt idx="3">
                  <c:v>79.5</c:v>
                </c:pt>
                <c:pt idx="4">
                  <c:v>66.400000000000006</c:v>
                </c:pt>
                <c:pt idx="5">
                  <c:v>60.5</c:v>
                </c:pt>
                <c:pt idx="6">
                  <c:v>64.3</c:v>
                </c:pt>
                <c:pt idx="7">
                  <c:v>57.8</c:v>
                </c:pt>
                <c:pt idx="8">
                  <c:v>61.4</c:v>
                </c:pt>
                <c:pt idx="9">
                  <c:v>56.2</c:v>
                </c:pt>
                <c:pt idx="10">
                  <c:v>62.7</c:v>
                </c:pt>
                <c:pt idx="11">
                  <c:v>53.2</c:v>
                </c:pt>
                <c:pt idx="12">
                  <c:v>53.4</c:v>
                </c:pt>
                <c:pt idx="13">
                  <c:v>54.4</c:v>
                </c:pt>
                <c:pt idx="14">
                  <c:v>50.1</c:v>
                </c:pt>
                <c:pt idx="15">
                  <c:v>42.4</c:v>
                </c:pt>
                <c:pt idx="16">
                  <c:v>43.9</c:v>
                </c:pt>
                <c:pt idx="17">
                  <c:v>48</c:v>
                </c:pt>
                <c:pt idx="18">
                  <c:v>49.6</c:v>
                </c:pt>
                <c:pt idx="19">
                  <c:v>44.5</c:v>
                </c:pt>
                <c:pt idx="20">
                  <c:v>39</c:v>
                </c:pt>
                <c:pt idx="21">
                  <c:v>35.1</c:v>
                </c:pt>
                <c:pt idx="22">
                  <c:v>48.9</c:v>
                </c:pt>
                <c:pt idx="23">
                  <c:v>37.6</c:v>
                </c:pt>
                <c:pt idx="24">
                  <c:v>42.8</c:v>
                </c:pt>
                <c:pt idx="25">
                  <c:v>44.3</c:v>
                </c:pt>
                <c:pt idx="26">
                  <c:v>40.5</c:v>
                </c:pt>
                <c:pt idx="27">
                  <c:v>36.6</c:v>
                </c:pt>
                <c:pt idx="28">
                  <c:v>39</c:v>
                </c:pt>
                <c:pt idx="29">
                  <c:v>28.9</c:v>
                </c:pt>
                <c:pt idx="31">
                  <c:v>32.1</c:v>
                </c:pt>
                <c:pt idx="32">
                  <c:v>25.9</c:v>
                </c:pt>
                <c:pt idx="33">
                  <c:v>31</c:v>
                </c:pt>
                <c:pt idx="34">
                  <c:v>5.3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308-473A-9CFB-EBBAE663EA1A}"/>
            </c:ext>
          </c:extLst>
        </c:ser>
        <c:ser>
          <c:idx val="1"/>
          <c:order val="1"/>
          <c:tx>
            <c:v>2018</c:v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rgbClr val="FF0000"/>
              </a:solidFill>
            </c:spPr>
          </c:marker>
          <c:dLbls>
            <c:dLbl>
              <c:idx val="14"/>
              <c:layout>
                <c:manualLayout>
                  <c:x val="-2.7043887273257166E-2"/>
                  <c:y val="-6.4018565624070572E-2"/>
                </c:manualLayout>
              </c:layout>
              <c:spPr/>
              <c:txPr>
                <a:bodyPr/>
                <a:lstStyle/>
                <a:p>
                  <a:pPr>
                    <a:defRPr lang="en-US" sz="1600" b="1">
                      <a:latin typeface="Arial" pitchFamily="34" charset="0"/>
                      <a:cs typeface="Arial" pitchFamily="34" charset="0"/>
                    </a:defRPr>
                  </a:pPr>
                  <a:endParaRPr lang="id-ID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08-473A-9CFB-EBBAE663EA1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Sheet6!$A$1:$A$35</c:f>
              <c:strCache>
                <c:ptCount val="35"/>
                <c:pt idx="0">
                  <c:v>Lampung</c:v>
                </c:pt>
                <c:pt idx="1">
                  <c:v>Aceh</c:v>
                </c:pt>
                <c:pt idx="2">
                  <c:v>NTT</c:v>
                </c:pt>
                <c:pt idx="3">
                  <c:v>Gorontalo</c:v>
                </c:pt>
                <c:pt idx="4">
                  <c:v>Riau</c:v>
                </c:pt>
                <c:pt idx="5">
                  <c:v>Jambi</c:v>
                </c:pt>
                <c:pt idx="6">
                  <c:v>kalbar</c:v>
                </c:pt>
                <c:pt idx="7">
                  <c:v>Jateng</c:v>
                </c:pt>
                <c:pt idx="8">
                  <c:v>Sumut</c:v>
                </c:pt>
                <c:pt idx="9">
                  <c:v>Jatim</c:v>
                </c:pt>
                <c:pt idx="10">
                  <c:v>Sumbar</c:v>
                </c:pt>
                <c:pt idx="11">
                  <c:v>Sulteng</c:v>
                </c:pt>
                <c:pt idx="12">
                  <c:v>DIY</c:v>
                </c:pt>
                <c:pt idx="13">
                  <c:v>Bengkulu</c:v>
                </c:pt>
                <c:pt idx="14">
                  <c:v>Indonesia</c:v>
                </c:pt>
                <c:pt idx="15">
                  <c:v>Sultra</c:v>
                </c:pt>
                <c:pt idx="16">
                  <c:v>Sulbar</c:v>
                </c:pt>
                <c:pt idx="17">
                  <c:v>Jabar</c:v>
                </c:pt>
                <c:pt idx="18">
                  <c:v>Sumsel</c:v>
                </c:pt>
                <c:pt idx="19">
                  <c:v>Sulut</c:v>
                </c:pt>
                <c:pt idx="20">
                  <c:v>Pabar</c:v>
                </c:pt>
                <c:pt idx="21">
                  <c:v>NTB</c:v>
                </c:pt>
                <c:pt idx="22">
                  <c:v>Babel</c:v>
                </c:pt>
                <c:pt idx="23">
                  <c:v>Sulsel</c:v>
                </c:pt>
                <c:pt idx="24">
                  <c:v>Kalteng</c:v>
                </c:pt>
                <c:pt idx="25">
                  <c:v>Banten</c:v>
                </c:pt>
                <c:pt idx="26">
                  <c:v>Kalsel</c:v>
                </c:pt>
                <c:pt idx="27">
                  <c:v>Bali</c:v>
                </c:pt>
                <c:pt idx="28">
                  <c:v>Papua</c:v>
                </c:pt>
                <c:pt idx="29">
                  <c:v>Maluku</c:v>
                </c:pt>
                <c:pt idx="30">
                  <c:v>Kaltara</c:v>
                </c:pt>
                <c:pt idx="31">
                  <c:v>Kaltim</c:v>
                </c:pt>
                <c:pt idx="32">
                  <c:v>Malut</c:v>
                </c:pt>
                <c:pt idx="33">
                  <c:v>Kepri</c:v>
                </c:pt>
                <c:pt idx="34">
                  <c:v>DKI</c:v>
                </c:pt>
              </c:strCache>
            </c:strRef>
          </c:cat>
          <c:val>
            <c:numRef>
              <c:f>Sheet6!$C$1:$C$35</c:f>
              <c:numCache>
                <c:formatCode>General</c:formatCode>
                <c:ptCount val="35"/>
                <c:pt idx="0">
                  <c:v>75.599999999999994</c:v>
                </c:pt>
                <c:pt idx="1">
                  <c:v>72.099999999999994</c:v>
                </c:pt>
                <c:pt idx="2">
                  <c:v>71.599999999999994</c:v>
                </c:pt>
                <c:pt idx="3">
                  <c:v>68.5</c:v>
                </c:pt>
                <c:pt idx="4">
                  <c:v>64.099999999999994</c:v>
                </c:pt>
                <c:pt idx="5">
                  <c:v>59.1</c:v>
                </c:pt>
                <c:pt idx="6">
                  <c:v>58.8</c:v>
                </c:pt>
                <c:pt idx="7">
                  <c:v>58.2</c:v>
                </c:pt>
                <c:pt idx="8">
                  <c:v>58.1</c:v>
                </c:pt>
                <c:pt idx="9">
                  <c:v>58.1</c:v>
                </c:pt>
                <c:pt idx="10">
                  <c:v>57.4</c:v>
                </c:pt>
                <c:pt idx="11">
                  <c:v>57.3</c:v>
                </c:pt>
                <c:pt idx="12">
                  <c:v>53.2</c:v>
                </c:pt>
                <c:pt idx="13">
                  <c:v>53</c:v>
                </c:pt>
                <c:pt idx="14">
                  <c:v>49.5</c:v>
                </c:pt>
                <c:pt idx="15">
                  <c:v>48.7</c:v>
                </c:pt>
                <c:pt idx="16">
                  <c:v>48.6</c:v>
                </c:pt>
                <c:pt idx="17">
                  <c:v>45.6</c:v>
                </c:pt>
                <c:pt idx="18">
                  <c:v>45.2</c:v>
                </c:pt>
                <c:pt idx="19">
                  <c:v>44.9</c:v>
                </c:pt>
                <c:pt idx="20">
                  <c:v>42.7</c:v>
                </c:pt>
                <c:pt idx="21">
                  <c:v>41.8</c:v>
                </c:pt>
                <c:pt idx="22">
                  <c:v>40.700000000000003</c:v>
                </c:pt>
                <c:pt idx="23">
                  <c:v>40.5</c:v>
                </c:pt>
                <c:pt idx="24">
                  <c:v>40.1</c:v>
                </c:pt>
                <c:pt idx="25">
                  <c:v>37.6</c:v>
                </c:pt>
                <c:pt idx="26">
                  <c:v>35</c:v>
                </c:pt>
                <c:pt idx="27">
                  <c:v>33.800000000000004</c:v>
                </c:pt>
                <c:pt idx="28">
                  <c:v>33.5</c:v>
                </c:pt>
                <c:pt idx="29">
                  <c:v>29.7</c:v>
                </c:pt>
                <c:pt idx="30">
                  <c:v>25.1</c:v>
                </c:pt>
                <c:pt idx="31">
                  <c:v>24.5</c:v>
                </c:pt>
                <c:pt idx="32">
                  <c:v>24.5</c:v>
                </c:pt>
                <c:pt idx="33">
                  <c:v>24.2</c:v>
                </c:pt>
                <c:pt idx="34">
                  <c:v>2.6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308-473A-9CFB-EBBAE663EA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165760"/>
        <c:axId val="192167296"/>
      </c:lineChart>
      <c:catAx>
        <c:axId val="192165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lang="en-US" sz="1400">
                <a:latin typeface="Arial Narrow" pitchFamily="34" charset="0"/>
                <a:ea typeface="Tahoma" pitchFamily="34" charset="0"/>
                <a:cs typeface="Tahoma" pitchFamily="34" charset="0"/>
              </a:defRPr>
            </a:pPr>
            <a:endParaRPr lang="id-ID"/>
          </a:p>
        </c:txPr>
        <c:crossAx val="192167296"/>
        <c:crosses val="autoZero"/>
        <c:auto val="1"/>
        <c:lblAlgn val="ctr"/>
        <c:lblOffset val="100"/>
        <c:noMultiLvlLbl val="0"/>
      </c:catAx>
      <c:valAx>
        <c:axId val="192167296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id-ID"/>
          </a:p>
        </c:txPr>
        <c:crossAx val="1921657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8750560792848776"/>
          <c:y val="1.8291018749734503E-2"/>
          <c:w val="0.17704725082044051"/>
          <c:h val="6.9868571108975999E-2"/>
        </c:manualLayout>
      </c:layout>
      <c:overlay val="0"/>
      <c:txPr>
        <a:bodyPr/>
        <a:lstStyle/>
        <a:p>
          <a:pPr>
            <a:defRPr lang="en-US" sz="1400">
              <a:latin typeface="Arial" pitchFamily="34" charset="0"/>
              <a:cs typeface="Arial" pitchFamily="34" charset="0"/>
            </a:defRPr>
          </a:pPr>
          <a:endParaRPr lang="id-ID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88B04035-6B9E-440D-890D-6A7A55CE94E5}" type="datetimeFigureOut">
              <a:rPr lang="id-ID" smtClean="0"/>
              <a:t>01/11/2018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95FA8322-42C4-4A06-845D-89778F50123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8016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88B04035-6B9E-440D-890D-6A7A55CE94E5}" type="datetimeFigureOut">
              <a:rPr lang="id-ID" smtClean="0"/>
              <a:t>01/11/2018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95FA8322-42C4-4A06-845D-89778F50123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0712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88B04035-6B9E-440D-890D-6A7A55CE94E5}" type="datetimeFigureOut">
              <a:rPr lang="id-ID" smtClean="0"/>
              <a:t>01/11/2018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95FA8322-42C4-4A06-845D-89778F50123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61090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88B04035-6B9E-440D-890D-6A7A55CE94E5}" type="datetimeFigureOut">
              <a:rPr lang="id-ID" smtClean="0"/>
              <a:t>01/11/2018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95FA8322-42C4-4A06-845D-89778F50123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361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88B04035-6B9E-440D-890D-6A7A55CE94E5}" type="datetimeFigureOut">
              <a:rPr lang="id-ID" smtClean="0"/>
              <a:t>01/11/2018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95FA8322-42C4-4A06-845D-89778F50123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5398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88B04035-6B9E-440D-890D-6A7A55CE94E5}" type="datetimeFigureOut">
              <a:rPr lang="id-ID" smtClean="0"/>
              <a:t>01/11/2018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95FA8322-42C4-4A06-845D-89778F50123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88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88B04035-6B9E-440D-890D-6A7A55CE94E5}" type="datetimeFigureOut">
              <a:rPr lang="id-ID" smtClean="0"/>
              <a:t>01/11/2018</a:t>
            </a:fld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95FA8322-42C4-4A06-845D-89778F50123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64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88B04035-6B9E-440D-890D-6A7A55CE94E5}" type="datetimeFigureOut">
              <a:rPr lang="id-ID" smtClean="0"/>
              <a:t>01/11/2018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95FA8322-42C4-4A06-845D-89778F50123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54684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88B04035-6B9E-440D-890D-6A7A55CE94E5}" type="datetimeFigureOut">
              <a:rPr lang="id-ID" smtClean="0"/>
              <a:t>01/11/2018</a:t>
            </a:fld>
            <a:endParaRPr lang="id-ID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95FA8322-42C4-4A06-845D-89778F50123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5356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88B04035-6B9E-440D-890D-6A7A55CE94E5}" type="datetimeFigureOut">
              <a:rPr lang="id-ID" smtClean="0"/>
              <a:t>01/11/2018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95FA8322-42C4-4A06-845D-89778F50123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53658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88B04035-6B9E-440D-890D-6A7A55CE94E5}" type="datetimeFigureOut">
              <a:rPr lang="id-ID" smtClean="0"/>
              <a:t>01/11/2018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95FA8322-42C4-4A06-845D-89778F50123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6425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3200400" y="3725864"/>
            <a:ext cx="5638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id-ID" b="1" dirty="0" smtClean="0">
                <a:solidFill>
                  <a:schemeClr val="bg1"/>
                </a:solidFill>
              </a:rPr>
              <a:t>ISU TERKINI </a:t>
            </a:r>
            <a:r>
              <a:rPr lang="id-ID" b="1" dirty="0" smtClean="0">
                <a:solidFill>
                  <a:schemeClr val="bg1"/>
                </a:solidFill>
              </a:rPr>
              <a:t>SANITASI DASAR</a:t>
            </a:r>
            <a:endParaRPr lang="id-ID" b="1" dirty="0" smtClean="0">
              <a:solidFill>
                <a:schemeClr val="bg1"/>
              </a:solidFill>
            </a:endParaRPr>
          </a:p>
          <a:p>
            <a:pPr algn="ctr"/>
            <a:r>
              <a:rPr lang="id-ID" b="1" dirty="0" smtClean="0">
                <a:solidFill>
                  <a:schemeClr val="bg1"/>
                </a:solidFill>
              </a:rPr>
              <a:t>PERTEMUAN </a:t>
            </a:r>
            <a:r>
              <a:rPr lang="id-ID" b="1" dirty="0" smtClean="0">
                <a:solidFill>
                  <a:schemeClr val="bg1"/>
                </a:solidFill>
              </a:rPr>
              <a:t>7</a:t>
            </a:r>
            <a:endParaRPr lang="id-ID" b="1" dirty="0" smtClean="0">
              <a:solidFill>
                <a:schemeClr val="bg1"/>
              </a:solidFill>
            </a:endParaRPr>
          </a:p>
          <a:p>
            <a:pPr algn="ctr"/>
            <a:r>
              <a:rPr lang="id-ID" b="1" dirty="0" smtClean="0">
                <a:solidFill>
                  <a:schemeClr val="bg1"/>
                </a:solidFill>
              </a:rPr>
              <a:t>AHMAD IRFANDI, SKM., MKM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PROGRAM STUDI </a:t>
            </a:r>
            <a:r>
              <a:rPr lang="id-ID" b="1" dirty="0" smtClean="0">
                <a:solidFill>
                  <a:schemeClr val="bg1"/>
                </a:solidFill>
              </a:rPr>
              <a:t>KESMAS </a:t>
            </a:r>
            <a:r>
              <a:rPr lang="en-US" b="1" dirty="0" smtClean="0">
                <a:solidFill>
                  <a:schemeClr val="bg1"/>
                </a:solidFill>
              </a:rPr>
              <a:t>FIKES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0627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Sanitasi Dasar Meliputi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AutoNum type="arabicPeriod"/>
              <a:defRPr/>
            </a:pPr>
            <a:r>
              <a:rPr lang="en-US" dirty="0" err="1">
                <a:latin typeface="Calibri" pitchFamily="34" charset="0"/>
              </a:rPr>
              <a:t>Penyediaan</a:t>
            </a:r>
            <a:r>
              <a:rPr lang="en-US" dirty="0">
                <a:latin typeface="Calibri" pitchFamily="34" charset="0"/>
              </a:rPr>
              <a:t> Air </a:t>
            </a:r>
            <a:r>
              <a:rPr lang="en-US" dirty="0" err="1">
                <a:latin typeface="Calibri" pitchFamily="34" charset="0"/>
              </a:rPr>
              <a:t>Bersih</a:t>
            </a:r>
            <a:endParaRPr lang="en-US" dirty="0">
              <a:latin typeface="Calibri" pitchFamily="34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dirty="0" err="1">
                <a:latin typeface="Calibri" pitchFamily="34" charset="0"/>
              </a:rPr>
              <a:t>Pembuangan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kotoran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Manusia</a:t>
            </a:r>
            <a:endParaRPr lang="en-US" dirty="0">
              <a:latin typeface="Calibri" pitchFamily="34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dirty="0" err="1">
                <a:latin typeface="Calibri" pitchFamily="34" charset="0"/>
              </a:rPr>
              <a:t>Pengelolaan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Pembuangan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Sampah</a:t>
            </a:r>
            <a:endParaRPr lang="en-US" dirty="0">
              <a:latin typeface="Calibri" pitchFamily="34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dirty="0" err="1">
                <a:latin typeface="Calibri" pitchFamily="34" charset="0"/>
              </a:rPr>
              <a:t>Pembuangan</a:t>
            </a:r>
            <a:r>
              <a:rPr lang="en-US" dirty="0">
                <a:latin typeface="Calibri" pitchFamily="34" charset="0"/>
              </a:rPr>
              <a:t> Air </a:t>
            </a:r>
            <a:r>
              <a:rPr lang="en-US" dirty="0" err="1">
                <a:latin typeface="Calibri" pitchFamily="34" charset="0"/>
              </a:rPr>
              <a:t>Limbah</a:t>
            </a:r>
            <a:endParaRPr lang="en-US" dirty="0">
              <a:latin typeface="Calibri" pitchFamily="34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dirty="0" err="1">
                <a:latin typeface="Calibri" pitchFamily="34" charset="0"/>
              </a:rPr>
              <a:t>Sanitasi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Makanan</a:t>
            </a:r>
            <a:endParaRPr lang="en-US" dirty="0">
              <a:latin typeface="Calibri" pitchFamily="34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dirty="0" err="1">
                <a:latin typeface="Calibri" pitchFamily="34" charset="0"/>
              </a:rPr>
              <a:t>Perumahan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Sehat</a:t>
            </a:r>
            <a:endParaRPr lang="en-US" dirty="0">
              <a:latin typeface="Calibri" pitchFamily="34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dirty="0" err="1">
                <a:latin typeface="Calibri" pitchFamily="34" charset="0"/>
              </a:rPr>
              <a:t>Pengawasan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Vektor</a:t>
            </a:r>
            <a:endParaRPr lang="en-US" dirty="0">
              <a:latin typeface="Calibri" pitchFamily="34" charset="0"/>
            </a:endParaRP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04929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Rumah Tangga dengan Sumber Air Minum yg Digunakan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7" t="26653" r="31397" b="39523"/>
          <a:stretch/>
        </p:blipFill>
        <p:spPr bwMode="auto">
          <a:xfrm>
            <a:off x="539552" y="1688396"/>
            <a:ext cx="8208912" cy="4332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482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le 1">
            <a:extLst>
              <a:ext uri="{FF2B5EF4-FFF2-40B4-BE49-F238E27FC236}">
                <a16:creationId xmlns:a16="http://schemas.microsoft.com/office/drawing/2014/main" xmlns="" id="{4A46E295-8119-443B-BA53-9B2D408E9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322" y="606426"/>
            <a:ext cx="7366397" cy="1325563"/>
          </a:xfrm>
        </p:spPr>
        <p:txBody>
          <a:bodyPr/>
          <a:lstStyle/>
          <a:p>
            <a:pPr algn="ctr"/>
            <a:r>
              <a:rPr lang="en-US" altLang="en-US" sz="2800">
                <a:latin typeface="Arial Black" panose="020B0A040201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</a:t>
            </a:r>
            <a:r>
              <a:rPr lang="id-ID" altLang="en-US" sz="2800">
                <a:latin typeface="Arial Black" panose="020B0A040201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ROPORSI PEMAKAIAN AIR &lt; 20 L PER ORANG PER HARI DI RUMAH TANGGA, 2013 - 2018</a:t>
            </a:r>
          </a:p>
        </p:txBody>
      </p:sp>
      <p:sp>
        <p:nvSpPr>
          <p:cNvPr id="136195" name="Slide Number Placeholder 3">
            <a:extLst>
              <a:ext uri="{FF2B5EF4-FFF2-40B4-BE49-F238E27FC236}">
                <a16:creationId xmlns:a16="http://schemas.microsoft.com/office/drawing/2014/main" xmlns="" id="{90735DF9-83E7-473D-8B00-261A27CF5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C9A79D7-2491-4BE7-91DA-10242F8EE93E}" type="slidenum">
              <a:rPr lang="id-ID" altLang="en-US" sz="1600">
                <a:solidFill>
                  <a:schemeClr val="bg1"/>
                </a:solidFill>
                <a:latin typeface="Calibri" panose="020F0502020204030204" pitchFamily="34" charset="0"/>
              </a:rPr>
              <a:pPr/>
              <a:t>12</a:t>
            </a:fld>
            <a:endParaRPr lang="id-ID" altLang="en-US" sz="16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36196" name="Chart 5">
            <a:extLst>
              <a:ext uri="{FF2B5EF4-FFF2-40B4-BE49-F238E27FC236}">
                <a16:creationId xmlns:a16="http://schemas.microsoft.com/office/drawing/2014/main" xmlns="" id="{006DFE60-8956-4AD4-9639-D0E76F20EA97}"/>
              </a:ext>
            </a:extLst>
          </p:cNvPr>
          <p:cNvGraphicFramePr>
            <a:graphicFrameLocks/>
          </p:cNvGraphicFramePr>
          <p:nvPr/>
        </p:nvGraphicFramePr>
        <p:xfrm>
          <a:off x="563166" y="1676400"/>
          <a:ext cx="8259365" cy="460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r:id="rId3" imgW="10729890" imgH="4212701" progId="Excel.Chart.8">
                  <p:embed/>
                </p:oleObj>
              </mc:Choice>
              <mc:Fallback>
                <p:oleObj r:id="rId3" imgW="10729890" imgH="4212701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166" y="1676400"/>
                        <a:ext cx="8259365" cy="460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CE61EEA9-1F00-4A42-BCDF-D085CDDBB3E6}"/>
              </a:ext>
            </a:extLst>
          </p:cNvPr>
          <p:cNvCxnSpPr/>
          <p:nvPr/>
        </p:nvCxnSpPr>
        <p:spPr>
          <a:xfrm flipV="1">
            <a:off x="4405313" y="4348163"/>
            <a:ext cx="144066" cy="73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645D573-85A7-4224-B28F-5B5F785AFC3B}"/>
              </a:ext>
            </a:extLst>
          </p:cNvPr>
          <p:cNvSpPr/>
          <p:nvPr/>
        </p:nvSpPr>
        <p:spPr>
          <a:xfrm>
            <a:off x="927848" y="2506532"/>
            <a:ext cx="435685" cy="267506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5924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43000"/>
            <a:ext cx="8352927" cy="502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132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95350"/>
            <a:ext cx="7992888" cy="5197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597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>
            <a:extLst>
              <a:ext uri="{FF2B5EF4-FFF2-40B4-BE49-F238E27FC236}">
                <a16:creationId xmlns:a16="http://schemas.microsoft.com/office/drawing/2014/main" xmlns="" id="{D6A95CFA-8AA9-44DF-958C-44DB28EDC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179" y="874713"/>
            <a:ext cx="8074819" cy="1195387"/>
          </a:xfrm>
        </p:spPr>
        <p:txBody>
          <a:bodyPr/>
          <a:lstStyle/>
          <a:p>
            <a:pPr algn="ctr"/>
            <a:r>
              <a:rPr lang="en-US" altLang="en-US" sz="2600" b="1">
                <a:latin typeface="Arial Black" panose="020B0A040201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PROPORSI </a:t>
            </a:r>
            <a:r>
              <a:rPr lang="id-ID" altLang="en-US" sz="2600" b="1">
                <a:latin typeface="Arial Black" panose="020B0A040201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PENGELOLAAN SAMPAH </a:t>
            </a:r>
            <a:r>
              <a:rPr lang="en-US" altLang="en-US" sz="2600" b="1">
                <a:latin typeface="Arial Black" panose="020B0A040201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 </a:t>
            </a:r>
            <a:r>
              <a:rPr lang="id-ID" altLang="en-US" sz="2600" b="1">
                <a:latin typeface="Arial Black" panose="020B0A040201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RUMAH TANGGA</a:t>
            </a:r>
            <a:r>
              <a:rPr lang="en-US" altLang="en-US" sz="2600" b="1">
                <a:latin typeface="Arial Black" panose="020B0A040201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, 2013-2018</a:t>
            </a:r>
            <a:endParaRPr lang="id-ID" altLang="en-US" sz="2600" b="1">
              <a:latin typeface="Arial Black" panose="020B0A040201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37219" name="Slide Number Placeholder 3">
            <a:extLst>
              <a:ext uri="{FF2B5EF4-FFF2-40B4-BE49-F238E27FC236}">
                <a16:creationId xmlns:a16="http://schemas.microsoft.com/office/drawing/2014/main" xmlns="" id="{34DE5D67-074D-45DE-9003-58661C6C9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C5D892B-F341-4226-9C7C-5D450D6F4F57}" type="slidenum">
              <a:rPr lang="id-ID" altLang="en-US" sz="1800">
                <a:solidFill>
                  <a:schemeClr val="bg1"/>
                </a:solidFill>
                <a:latin typeface="Calibri" panose="020F0502020204030204" pitchFamily="34" charset="0"/>
              </a:rPr>
              <a:pPr/>
              <a:t>15</a:t>
            </a:fld>
            <a:endParaRPr lang="id-ID" altLang="en-US" sz="1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D45C5C6C-8A15-41F1-85EC-4FF907F8EB0C}"/>
              </a:ext>
            </a:extLst>
          </p:cNvPr>
          <p:cNvGraphicFramePr>
            <a:graphicFrameLocks/>
          </p:cNvGraphicFramePr>
          <p:nvPr/>
        </p:nvGraphicFramePr>
        <p:xfrm>
          <a:off x="0" y="2139286"/>
          <a:ext cx="378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13DEE84C-8875-46C1-A7BC-054417704B19}"/>
              </a:ext>
            </a:extLst>
          </p:cNvPr>
          <p:cNvGraphicFramePr>
            <a:graphicFrameLocks/>
          </p:cNvGraphicFramePr>
          <p:nvPr/>
        </p:nvGraphicFramePr>
        <p:xfrm>
          <a:off x="2857499" y="2221173"/>
          <a:ext cx="378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08D6534-31CD-4097-B3F9-DA829AB26A3E}"/>
              </a:ext>
            </a:extLst>
          </p:cNvPr>
          <p:cNvSpPr/>
          <p:nvPr/>
        </p:nvSpPr>
        <p:spPr>
          <a:xfrm>
            <a:off x="6699647" y="3074989"/>
            <a:ext cx="108347" cy="1428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/>
          </a:p>
        </p:txBody>
      </p:sp>
      <p:sp>
        <p:nvSpPr>
          <p:cNvPr id="137223" name="TextBox 8">
            <a:extLst>
              <a:ext uri="{FF2B5EF4-FFF2-40B4-BE49-F238E27FC236}">
                <a16:creationId xmlns:a16="http://schemas.microsoft.com/office/drawing/2014/main" xmlns="" id="{905E4BB9-FC14-4978-AD6B-FE3909664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154" y="2965450"/>
            <a:ext cx="172997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d-ID" altLang="en-US" sz="1400">
                <a:cs typeface="Arial" panose="020B0604020202020204" pitchFamily="34" charset="0"/>
              </a:rPr>
              <a:t>Diangkut</a:t>
            </a:r>
          </a:p>
          <a:p>
            <a:pPr eaLnBrk="1" hangingPunct="1"/>
            <a:r>
              <a:rPr lang="id-ID" altLang="en-US" sz="1400">
                <a:cs typeface="Arial" panose="020B0604020202020204" pitchFamily="34" charset="0"/>
              </a:rPr>
              <a:t>Ditanam</a:t>
            </a:r>
          </a:p>
          <a:p>
            <a:pPr eaLnBrk="1" hangingPunct="1"/>
            <a:r>
              <a:rPr lang="id-ID" altLang="en-US" sz="1400">
                <a:cs typeface="Arial" panose="020B0604020202020204" pitchFamily="34" charset="0"/>
              </a:rPr>
              <a:t>Dibuat kompos</a:t>
            </a:r>
          </a:p>
          <a:p>
            <a:pPr eaLnBrk="1" hangingPunct="1"/>
            <a:r>
              <a:rPr lang="id-ID" altLang="en-US" sz="1400">
                <a:cs typeface="Arial" panose="020B0604020202020204" pitchFamily="34" charset="0"/>
              </a:rPr>
              <a:t>Dibakar</a:t>
            </a:r>
          </a:p>
          <a:p>
            <a:pPr eaLnBrk="1" hangingPunct="1"/>
            <a:r>
              <a:rPr lang="id-ID" altLang="en-US" sz="1400">
                <a:cs typeface="Arial" panose="020B0604020202020204" pitchFamily="34" charset="0"/>
              </a:rPr>
              <a:t>Dibuang ke kali/selokan</a:t>
            </a:r>
          </a:p>
          <a:p>
            <a:pPr eaLnBrk="1" hangingPunct="1"/>
            <a:r>
              <a:rPr lang="id-ID" altLang="en-US" sz="1400">
                <a:cs typeface="Arial" panose="020B0604020202020204" pitchFamily="34" charset="0"/>
              </a:rPr>
              <a:t>Dibuang ke sembarangan tempat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09FD31C-04E2-4824-B7F3-7C9AEC6E7687}"/>
              </a:ext>
            </a:extLst>
          </p:cNvPr>
          <p:cNvSpPr/>
          <p:nvPr/>
        </p:nvSpPr>
        <p:spPr>
          <a:xfrm>
            <a:off x="6702028" y="3322639"/>
            <a:ext cx="108347" cy="14287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3A8E921-815F-42EA-AF8C-D02133DB5CC5}"/>
              </a:ext>
            </a:extLst>
          </p:cNvPr>
          <p:cNvSpPr/>
          <p:nvPr/>
        </p:nvSpPr>
        <p:spPr>
          <a:xfrm>
            <a:off x="6702028" y="3527426"/>
            <a:ext cx="108347" cy="1428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49F82FB-DFBD-4512-AC39-8C21CAF1EB25}"/>
              </a:ext>
            </a:extLst>
          </p:cNvPr>
          <p:cNvSpPr/>
          <p:nvPr/>
        </p:nvSpPr>
        <p:spPr>
          <a:xfrm>
            <a:off x="6702028" y="3732214"/>
            <a:ext cx="108347" cy="1428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E13E443-238D-444A-A595-07C3C445996F}"/>
              </a:ext>
            </a:extLst>
          </p:cNvPr>
          <p:cNvSpPr/>
          <p:nvPr/>
        </p:nvSpPr>
        <p:spPr>
          <a:xfrm>
            <a:off x="6699647" y="3937000"/>
            <a:ext cx="108347" cy="1428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078D172-C005-45D4-9966-777CACCDFBFB}"/>
              </a:ext>
            </a:extLst>
          </p:cNvPr>
          <p:cNvSpPr/>
          <p:nvPr/>
        </p:nvSpPr>
        <p:spPr>
          <a:xfrm>
            <a:off x="6706792" y="4141788"/>
            <a:ext cx="107156" cy="1428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/>
          </a:p>
        </p:txBody>
      </p:sp>
      <p:sp>
        <p:nvSpPr>
          <p:cNvPr id="4" name="Moon 3">
            <a:extLst>
              <a:ext uri="{FF2B5EF4-FFF2-40B4-BE49-F238E27FC236}">
                <a16:creationId xmlns:a16="http://schemas.microsoft.com/office/drawing/2014/main" xmlns="" id="{9105384A-FCA9-4F6C-B5BC-47E9DE04C31C}"/>
              </a:ext>
            </a:extLst>
          </p:cNvPr>
          <p:cNvSpPr/>
          <p:nvPr/>
        </p:nvSpPr>
        <p:spPr>
          <a:xfrm rot="20660204">
            <a:off x="382095" y="3953831"/>
            <a:ext cx="458165" cy="1539818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3631962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le 1">
            <a:extLst>
              <a:ext uri="{FF2B5EF4-FFF2-40B4-BE49-F238E27FC236}">
                <a16:creationId xmlns:a16="http://schemas.microsoft.com/office/drawing/2014/main" xmlns="" id="{06423AC4-DA8C-4EE4-A8EB-5E2FA378A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335" y="1016001"/>
            <a:ext cx="7059215" cy="88582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altLang="en-US" sz="2000" b="1">
                <a:latin typeface="Arial" panose="020B0604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PROPORSI </a:t>
            </a:r>
            <a:r>
              <a:rPr lang="id-ID" altLang="en-US" sz="2000" b="1">
                <a:latin typeface="Arial" panose="020B0604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PENGELOLAAN SAMPAH </a:t>
            </a:r>
            <a:r>
              <a:rPr lang="en-US" altLang="en-US" sz="2000" b="1">
                <a:latin typeface="Arial" panose="020B0604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DI </a:t>
            </a:r>
            <a:r>
              <a:rPr lang="id-ID" altLang="en-US" sz="2000" b="1">
                <a:latin typeface="Arial" panose="020B0604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RUMAH TANGGA </a:t>
            </a:r>
            <a:br>
              <a:rPr lang="id-ID" altLang="en-US" sz="2000" b="1">
                <a:latin typeface="Arial" panose="020B0604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</a:br>
            <a:r>
              <a:rPr lang="id-ID" altLang="en-US" sz="2000" b="1">
                <a:latin typeface="Arial" panose="020B0604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DENGAN CARA DIBAKAR</a:t>
            </a:r>
            <a:r>
              <a:rPr lang="en-US" altLang="en-US" sz="2000" b="1">
                <a:latin typeface="Arial" panose="020B0604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, 2013-2018</a:t>
            </a:r>
            <a:endParaRPr lang="id-ID" altLang="en-US" sz="2000" b="1">
              <a:latin typeface="Arial" panose="020B060402020202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138243" name="Slide Number Placeholder 3">
            <a:extLst>
              <a:ext uri="{FF2B5EF4-FFF2-40B4-BE49-F238E27FC236}">
                <a16:creationId xmlns:a16="http://schemas.microsoft.com/office/drawing/2014/main" xmlns="" id="{076A3B8B-896E-4C43-ACE1-84B87A3DC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83696F5-2E68-497A-BE2B-FD5E7EA2504D}" type="slidenum">
              <a:rPr lang="id-ID" altLang="en-US" sz="1800">
                <a:solidFill>
                  <a:schemeClr val="bg1"/>
                </a:solidFill>
                <a:latin typeface="Calibri" panose="020F0502020204030204" pitchFamily="34" charset="0"/>
              </a:rPr>
              <a:pPr/>
              <a:t>16</a:t>
            </a:fld>
            <a:endParaRPr lang="id-ID" altLang="en-US" sz="1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D8144372-A700-478A-AD9D-28C5FFF83E7A}"/>
              </a:ext>
            </a:extLst>
          </p:cNvPr>
          <p:cNvGraphicFramePr>
            <a:graphicFrameLocks/>
          </p:cNvGraphicFramePr>
          <p:nvPr/>
        </p:nvGraphicFramePr>
        <p:xfrm>
          <a:off x="706272" y="2057400"/>
          <a:ext cx="7748516" cy="4165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1789414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TERIMAKASIH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19922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Pendahuluan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Pada tahun 2015, 2,3 juta orang – 4 orang di dunia tidak mempunyai akses ke toilet</a:t>
            </a:r>
          </a:p>
          <a:p>
            <a:r>
              <a:rPr lang="id-ID" dirty="0" smtClean="0"/>
              <a:t>Setiap hari, penyakit diare membunuh 5.000 anak-anak. Setiap minggu membunuh 42.000 orang</a:t>
            </a:r>
          </a:p>
          <a:p>
            <a:r>
              <a:rPr lang="id-ID" dirty="0" smtClean="0"/>
              <a:t>Tanpa adanya aksi nyata terhadap peningkatan sanitasi akan berdampak terhadap keberlanjutan hidup jutaan orang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62602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Sistem sanitasi yg aman sangat penting utk melindungi kesehatan masyarakat</a:t>
            </a:r>
          </a:p>
          <a:p>
            <a:r>
              <a:rPr lang="id-ID" dirty="0" smtClean="0"/>
              <a:t>WHO memimpin upaya utk memantau beban global terkait penyakit terkait sanitasi</a:t>
            </a:r>
          </a:p>
          <a:p>
            <a:r>
              <a:rPr lang="id-ID" dirty="0" smtClean="0"/>
              <a:t>WHO mendukung penerapan melalui pedoman dan alat-alat hygiene dan sanitasi, penggunaan air limbah yg aman, dan sarana rekreasi air yg aman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76892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Sanitasi dan Kesehatan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842.000 orang di negara berpenghasilan sedang meninggal/tahun akibat air yg tercemar, sanitasi dan hygiene</a:t>
            </a:r>
          </a:p>
          <a:p>
            <a:r>
              <a:rPr lang="id-ID" dirty="0" smtClean="0"/>
              <a:t>Diare menyebabkan kematian dari 361.000 anak dibawah usia 5 tahun/tahun</a:t>
            </a:r>
          </a:p>
          <a:p>
            <a:r>
              <a:rPr lang="id-ID" dirty="0" smtClean="0"/>
              <a:t>Defekasi terbuka menjadi penyebab penularan penyakit-penyakit akibat tinja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19727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Manfaat Peningkatan Sanitasi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Mengurangi penyebaran cacing usus, schistosomiasis dan trachoma</a:t>
            </a:r>
          </a:p>
          <a:p>
            <a:r>
              <a:rPr lang="id-ID" dirty="0" smtClean="0"/>
              <a:t>Mengurangi keparahan malnutrisi</a:t>
            </a:r>
          </a:p>
          <a:p>
            <a:r>
              <a:rPr lang="id-ID" dirty="0" smtClean="0"/>
              <a:t>Mempromosikan peningkatan keamanan bagi perempuan dan anak perempuan</a:t>
            </a:r>
          </a:p>
          <a:p>
            <a:r>
              <a:rPr lang="id-ID" dirty="0" smtClean="0"/>
              <a:t>Mempromosikan kehadiran sekolah, penyediaan fasilitas sanitasi yg terpisah</a:t>
            </a:r>
          </a:p>
          <a:p>
            <a:r>
              <a:rPr lang="id-ID" dirty="0" smtClean="0"/>
              <a:t>Pemulihan potensi air, energi terbarukan dan nutrisi dari limbah feses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4670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1" t="15441" r="29722" b="28922"/>
          <a:stretch/>
        </p:blipFill>
        <p:spPr bwMode="auto">
          <a:xfrm>
            <a:off x="251520" y="692696"/>
            <a:ext cx="8496944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484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461573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246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352928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544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92696"/>
            <a:ext cx="8677597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67352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Theme4</Template>
  <TotalTime>86</TotalTime>
  <Words>265</Words>
  <Application>Microsoft Office PowerPoint</Application>
  <PresentationFormat>On-screen Show (4:3)</PresentationFormat>
  <Paragraphs>47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Theme4</vt:lpstr>
      <vt:lpstr>Microsoft Excel Chart</vt:lpstr>
      <vt:lpstr>PowerPoint Presentation</vt:lpstr>
      <vt:lpstr>Pendahuluan</vt:lpstr>
      <vt:lpstr>PowerPoint Presentation</vt:lpstr>
      <vt:lpstr>Sanitasi dan Kesehatan</vt:lpstr>
      <vt:lpstr>Manfaat Peningkatan Sanitasi</vt:lpstr>
      <vt:lpstr>PowerPoint Presentation</vt:lpstr>
      <vt:lpstr>PowerPoint Presentation</vt:lpstr>
      <vt:lpstr>PowerPoint Presentation</vt:lpstr>
      <vt:lpstr>PowerPoint Presentation</vt:lpstr>
      <vt:lpstr>Sanitasi Dasar Meliputi</vt:lpstr>
      <vt:lpstr>Rumah Tangga dengan Sumber Air Minum yg Digunakan</vt:lpstr>
      <vt:lpstr>PROPORSI PEMAKAIAN AIR &lt; 20 L PER ORANG PER HARI DI RUMAH TANGGA, 2013 - 2018</vt:lpstr>
      <vt:lpstr>PowerPoint Presentation</vt:lpstr>
      <vt:lpstr>PowerPoint Presentation</vt:lpstr>
      <vt:lpstr>PROPORSI PENGELOLAAN SAMPAH DI RUMAH TANGGA, 2013-2018</vt:lpstr>
      <vt:lpstr>PROPORSI PENGELOLAAN SAMPAH DI RUMAH TANGGA  DENGAN CARA DIBAKAR, 2013-2018</vt:lpstr>
      <vt:lpstr>TERIMAKASIH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Ahmad Irfandi</dc:creator>
  <cp:lastModifiedBy>Ahmad Irfandi</cp:lastModifiedBy>
  <cp:revision>8</cp:revision>
  <dcterms:created xsi:type="dcterms:W3CDTF">2018-11-01T16:36:13Z</dcterms:created>
  <dcterms:modified xsi:type="dcterms:W3CDTF">2018-11-01T18:02:23Z</dcterms:modified>
</cp:coreProperties>
</file>