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2" r:id="rId2"/>
    <p:sldId id="257" r:id="rId3"/>
    <p:sldId id="259" r:id="rId4"/>
    <p:sldId id="260" r:id="rId5"/>
    <p:sldId id="258" r:id="rId6"/>
    <p:sldId id="266" r:id="rId7"/>
    <p:sldId id="268" r:id="rId8"/>
    <p:sldId id="270" r:id="rId9"/>
    <p:sldId id="269" r:id="rId10"/>
    <p:sldId id="261" r:id="rId11"/>
    <p:sldId id="262" r:id="rId12"/>
    <p:sldId id="263" r:id="rId13"/>
    <p:sldId id="264" r:id="rId14"/>
    <p:sldId id="265" r:id="rId15"/>
    <p:sldId id="271"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96"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BA91E-1D6D-489F-8B04-2FE4F28BD520}" type="datetimeFigureOut">
              <a:rPr lang="id-ID" smtClean="0"/>
              <a:t>10/10/2018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55174-E73E-43EB-9E20-D5B1C39EE332}" type="slidenum">
              <a:rPr lang="id-ID" smtClean="0"/>
              <a:t>‹#›</a:t>
            </a:fld>
            <a:endParaRPr lang="id-ID"/>
          </a:p>
        </p:txBody>
      </p:sp>
    </p:spTree>
    <p:extLst>
      <p:ext uri="{BB962C8B-B14F-4D97-AF65-F5344CB8AC3E}">
        <p14:creationId xmlns:p14="http://schemas.microsoft.com/office/powerpoint/2010/main" val="219649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defRPr>
            </a:lvl1pPr>
            <a:lvl2pPr marL="742950" indent="-285750" defTabSz="922338" eaLnBrk="0" hangingPunct="0">
              <a:defRPr sz="2400">
                <a:solidFill>
                  <a:schemeClr val="tx1"/>
                </a:solidFill>
                <a:latin typeface="Times New Roman" pitchFamily="18" charset="0"/>
              </a:defRPr>
            </a:lvl2pPr>
            <a:lvl3pPr marL="1143000" indent="-228600" defTabSz="922338" eaLnBrk="0" hangingPunct="0">
              <a:defRPr sz="2400">
                <a:solidFill>
                  <a:schemeClr val="tx1"/>
                </a:solidFill>
                <a:latin typeface="Times New Roman" pitchFamily="18" charset="0"/>
              </a:defRPr>
            </a:lvl3pPr>
            <a:lvl4pPr marL="1600200" indent="-228600" defTabSz="922338" eaLnBrk="0" hangingPunct="0">
              <a:defRPr sz="2400">
                <a:solidFill>
                  <a:schemeClr val="tx1"/>
                </a:solidFill>
                <a:latin typeface="Times New Roman" pitchFamily="18" charset="0"/>
              </a:defRPr>
            </a:lvl4pPr>
            <a:lvl5pPr marL="2057400" indent="-228600" defTabSz="922338" eaLnBrk="0" hangingPunct="0">
              <a:defRPr sz="2400">
                <a:solidFill>
                  <a:schemeClr val="tx1"/>
                </a:solidFill>
                <a:latin typeface="Times New Roman" pitchFamily="18" charset="0"/>
              </a:defRPr>
            </a:lvl5pPr>
            <a:lvl6pPr marL="2514600" indent="-228600" algn="ctr" defTabSz="922338" eaLnBrk="0" fontAlgn="base" hangingPunct="0">
              <a:spcBef>
                <a:spcPct val="0"/>
              </a:spcBef>
              <a:spcAft>
                <a:spcPct val="0"/>
              </a:spcAft>
              <a:defRPr sz="2400">
                <a:solidFill>
                  <a:schemeClr val="tx1"/>
                </a:solidFill>
                <a:latin typeface="Times New Roman" pitchFamily="18" charset="0"/>
              </a:defRPr>
            </a:lvl6pPr>
            <a:lvl7pPr marL="2971800" indent="-228600" algn="ctr" defTabSz="922338" eaLnBrk="0" fontAlgn="base" hangingPunct="0">
              <a:spcBef>
                <a:spcPct val="0"/>
              </a:spcBef>
              <a:spcAft>
                <a:spcPct val="0"/>
              </a:spcAft>
              <a:defRPr sz="2400">
                <a:solidFill>
                  <a:schemeClr val="tx1"/>
                </a:solidFill>
                <a:latin typeface="Times New Roman" pitchFamily="18" charset="0"/>
              </a:defRPr>
            </a:lvl7pPr>
            <a:lvl8pPr marL="3429000" indent="-228600" algn="ctr" defTabSz="922338" eaLnBrk="0" fontAlgn="base" hangingPunct="0">
              <a:spcBef>
                <a:spcPct val="0"/>
              </a:spcBef>
              <a:spcAft>
                <a:spcPct val="0"/>
              </a:spcAft>
              <a:defRPr sz="2400">
                <a:solidFill>
                  <a:schemeClr val="tx1"/>
                </a:solidFill>
                <a:latin typeface="Times New Roman" pitchFamily="18" charset="0"/>
              </a:defRPr>
            </a:lvl8pPr>
            <a:lvl9pPr marL="3886200" indent="-228600" algn="ctr" defTabSz="922338" eaLnBrk="0" fontAlgn="base" hangingPunct="0">
              <a:spcBef>
                <a:spcPct val="0"/>
              </a:spcBef>
              <a:spcAft>
                <a:spcPct val="0"/>
              </a:spcAft>
              <a:defRPr sz="2400">
                <a:solidFill>
                  <a:schemeClr val="tx1"/>
                </a:solidFill>
                <a:latin typeface="Times New Roman" pitchFamily="18" charset="0"/>
              </a:defRPr>
            </a:lvl9pPr>
          </a:lstStyle>
          <a:p>
            <a:pPr eaLnBrk="1" hangingPunct="1"/>
            <a:fld id="{DFF7E12D-0C51-4546-9E90-896731D5B714}" type="slidenum">
              <a:rPr lang="en-US" sz="1200"/>
              <a:pPr eaLnBrk="1" hangingPunct="1"/>
              <a:t>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the question and give student time to think about an answer.  You might have them talk to a neighbor to generate ideas.  After sufficient wait time move to the next slide. Ask students to share their ideas about the sun.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defRPr>
            </a:lvl1pPr>
            <a:lvl2pPr marL="742950" indent="-285750" defTabSz="922338" eaLnBrk="0" hangingPunct="0">
              <a:defRPr sz="2400">
                <a:solidFill>
                  <a:schemeClr val="tx1"/>
                </a:solidFill>
                <a:latin typeface="Times New Roman" pitchFamily="18" charset="0"/>
              </a:defRPr>
            </a:lvl2pPr>
            <a:lvl3pPr marL="1143000" indent="-228600" defTabSz="922338" eaLnBrk="0" hangingPunct="0">
              <a:defRPr sz="2400">
                <a:solidFill>
                  <a:schemeClr val="tx1"/>
                </a:solidFill>
                <a:latin typeface="Times New Roman" pitchFamily="18" charset="0"/>
              </a:defRPr>
            </a:lvl3pPr>
            <a:lvl4pPr marL="1600200" indent="-228600" defTabSz="922338" eaLnBrk="0" hangingPunct="0">
              <a:defRPr sz="2400">
                <a:solidFill>
                  <a:schemeClr val="tx1"/>
                </a:solidFill>
                <a:latin typeface="Times New Roman" pitchFamily="18" charset="0"/>
              </a:defRPr>
            </a:lvl4pPr>
            <a:lvl5pPr marL="2057400" indent="-228600" defTabSz="922338" eaLnBrk="0" hangingPunct="0">
              <a:defRPr sz="2400">
                <a:solidFill>
                  <a:schemeClr val="tx1"/>
                </a:solidFill>
                <a:latin typeface="Times New Roman" pitchFamily="18" charset="0"/>
              </a:defRPr>
            </a:lvl5pPr>
            <a:lvl6pPr marL="2514600" indent="-228600" algn="ctr" defTabSz="922338" eaLnBrk="0" fontAlgn="base" hangingPunct="0">
              <a:spcBef>
                <a:spcPct val="0"/>
              </a:spcBef>
              <a:spcAft>
                <a:spcPct val="0"/>
              </a:spcAft>
              <a:defRPr sz="2400">
                <a:solidFill>
                  <a:schemeClr val="tx1"/>
                </a:solidFill>
                <a:latin typeface="Times New Roman" pitchFamily="18" charset="0"/>
              </a:defRPr>
            </a:lvl6pPr>
            <a:lvl7pPr marL="2971800" indent="-228600" algn="ctr" defTabSz="922338" eaLnBrk="0" fontAlgn="base" hangingPunct="0">
              <a:spcBef>
                <a:spcPct val="0"/>
              </a:spcBef>
              <a:spcAft>
                <a:spcPct val="0"/>
              </a:spcAft>
              <a:defRPr sz="2400">
                <a:solidFill>
                  <a:schemeClr val="tx1"/>
                </a:solidFill>
                <a:latin typeface="Times New Roman" pitchFamily="18" charset="0"/>
              </a:defRPr>
            </a:lvl7pPr>
            <a:lvl8pPr marL="3429000" indent="-228600" algn="ctr" defTabSz="922338" eaLnBrk="0" fontAlgn="base" hangingPunct="0">
              <a:spcBef>
                <a:spcPct val="0"/>
              </a:spcBef>
              <a:spcAft>
                <a:spcPct val="0"/>
              </a:spcAft>
              <a:defRPr sz="2400">
                <a:solidFill>
                  <a:schemeClr val="tx1"/>
                </a:solidFill>
                <a:latin typeface="Times New Roman" pitchFamily="18" charset="0"/>
              </a:defRPr>
            </a:lvl8pPr>
            <a:lvl9pPr marL="3886200" indent="-228600" algn="ctr" defTabSz="922338" eaLnBrk="0" fontAlgn="base" hangingPunct="0">
              <a:spcBef>
                <a:spcPct val="0"/>
              </a:spcBef>
              <a:spcAft>
                <a:spcPct val="0"/>
              </a:spcAft>
              <a:defRPr sz="2400">
                <a:solidFill>
                  <a:schemeClr val="tx1"/>
                </a:solidFill>
                <a:latin typeface="Times New Roman" pitchFamily="18" charset="0"/>
              </a:defRPr>
            </a:lvl9pPr>
          </a:lstStyle>
          <a:p>
            <a:pPr eaLnBrk="1" hangingPunct="1"/>
            <a:fld id="{B9DBD57B-4754-43C6-BDF3-024D15177285}" type="slidenum">
              <a:rPr lang="en-US" sz="1200"/>
              <a:pPr eaLnBrk="1" hangingPunct="1"/>
              <a:t>4</a:t>
            </a:fld>
            <a:endParaRPr 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Give students ample time to generate ideas.</a:t>
            </a:r>
          </a:p>
          <a:p>
            <a:pPr eaLnBrk="1" hangingPunct="1"/>
            <a:r>
              <a:rPr lang="en-US" dirty="0" smtClean="0"/>
              <a:t>Listen to all student responses and then let the students know that you have pictures of a few things that show what we know about what our sun can do.  Continue to move the slides forward until all four examples are on the screen. Ask students to look at the four pictures that you have selected and to put then into two categories. After students have shared their ideas for categories, move to the next slide…helpful and harmful…and ask students why you have selected these categories, fill in any background information for students for them to understand why the sunburn and wrinkles are not good for our skin (for background information go to the </a:t>
            </a:r>
            <a:r>
              <a:rPr lang="en-US" dirty="0" err="1" smtClean="0"/>
              <a:t>SunWise</a:t>
            </a:r>
            <a:r>
              <a:rPr lang="en-US" dirty="0" smtClean="0"/>
              <a:t> web site: http://www2.epa.gov/sunwise/health-effects-uv-radiation).</a:t>
            </a:r>
          </a:p>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defRPr>
            </a:lvl1pPr>
            <a:lvl2pPr marL="742950" indent="-285750" defTabSz="922338" eaLnBrk="0" hangingPunct="0">
              <a:defRPr sz="2400">
                <a:solidFill>
                  <a:schemeClr val="tx1"/>
                </a:solidFill>
                <a:latin typeface="Times New Roman" pitchFamily="18" charset="0"/>
              </a:defRPr>
            </a:lvl2pPr>
            <a:lvl3pPr marL="1143000" indent="-228600" defTabSz="922338" eaLnBrk="0" hangingPunct="0">
              <a:defRPr sz="2400">
                <a:solidFill>
                  <a:schemeClr val="tx1"/>
                </a:solidFill>
                <a:latin typeface="Times New Roman" pitchFamily="18" charset="0"/>
              </a:defRPr>
            </a:lvl3pPr>
            <a:lvl4pPr marL="1600200" indent="-228600" defTabSz="922338" eaLnBrk="0" hangingPunct="0">
              <a:defRPr sz="2400">
                <a:solidFill>
                  <a:schemeClr val="tx1"/>
                </a:solidFill>
                <a:latin typeface="Times New Roman" pitchFamily="18" charset="0"/>
              </a:defRPr>
            </a:lvl4pPr>
            <a:lvl5pPr marL="2057400" indent="-228600" defTabSz="922338" eaLnBrk="0" hangingPunct="0">
              <a:defRPr sz="2400">
                <a:solidFill>
                  <a:schemeClr val="tx1"/>
                </a:solidFill>
                <a:latin typeface="Times New Roman" pitchFamily="18" charset="0"/>
              </a:defRPr>
            </a:lvl5pPr>
            <a:lvl6pPr marL="2514600" indent="-228600" algn="ctr" defTabSz="922338" eaLnBrk="0" fontAlgn="base" hangingPunct="0">
              <a:spcBef>
                <a:spcPct val="0"/>
              </a:spcBef>
              <a:spcAft>
                <a:spcPct val="0"/>
              </a:spcAft>
              <a:defRPr sz="2400">
                <a:solidFill>
                  <a:schemeClr val="tx1"/>
                </a:solidFill>
                <a:latin typeface="Times New Roman" pitchFamily="18" charset="0"/>
              </a:defRPr>
            </a:lvl6pPr>
            <a:lvl7pPr marL="2971800" indent="-228600" algn="ctr" defTabSz="922338" eaLnBrk="0" fontAlgn="base" hangingPunct="0">
              <a:spcBef>
                <a:spcPct val="0"/>
              </a:spcBef>
              <a:spcAft>
                <a:spcPct val="0"/>
              </a:spcAft>
              <a:defRPr sz="2400">
                <a:solidFill>
                  <a:schemeClr val="tx1"/>
                </a:solidFill>
                <a:latin typeface="Times New Roman" pitchFamily="18" charset="0"/>
              </a:defRPr>
            </a:lvl7pPr>
            <a:lvl8pPr marL="3429000" indent="-228600" algn="ctr" defTabSz="922338" eaLnBrk="0" fontAlgn="base" hangingPunct="0">
              <a:spcBef>
                <a:spcPct val="0"/>
              </a:spcBef>
              <a:spcAft>
                <a:spcPct val="0"/>
              </a:spcAft>
              <a:defRPr sz="2400">
                <a:solidFill>
                  <a:schemeClr val="tx1"/>
                </a:solidFill>
                <a:latin typeface="Times New Roman" pitchFamily="18" charset="0"/>
              </a:defRPr>
            </a:lvl8pPr>
            <a:lvl9pPr marL="3886200" indent="-228600" algn="ctr" defTabSz="922338" eaLnBrk="0" fontAlgn="base" hangingPunct="0">
              <a:spcBef>
                <a:spcPct val="0"/>
              </a:spcBef>
              <a:spcAft>
                <a:spcPct val="0"/>
              </a:spcAft>
              <a:defRPr sz="2400">
                <a:solidFill>
                  <a:schemeClr val="tx1"/>
                </a:solidFill>
                <a:latin typeface="Times New Roman" pitchFamily="18" charset="0"/>
              </a:defRPr>
            </a:lvl9pPr>
          </a:lstStyle>
          <a:p>
            <a:pPr eaLnBrk="1" hangingPunct="1"/>
            <a:fld id="{FD40212F-1D70-4AA9-B10E-3C0990E6C6CA}" type="slidenum">
              <a:rPr lang="en-US" sz="1200"/>
              <a:pPr eaLnBrk="1" hangingPunct="1"/>
              <a:t>7</a:t>
            </a:fld>
            <a:endParaRPr 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UV Index is a prediction (based on a mathematical equation http://www2.epa.gov/sunwise/calculating-uv-index) of the UV level at noon.  It can be used as a tool (much like a thermometer is a tool for temperature) for reminding people how to protect themselves from overexposure to UV radiation. The higher the UV Index level, the greater the possibility of damage to the skin and eyes in less time.  Ask students to think back to the pictures of people being SunWise you used when asking them to form a definition. What were some of the ways that people were taking special care to protect themselves from the UV radiation levels? Students should remember the use of sunglasses, wide brimmed hats and clothing. </a:t>
            </a:r>
          </a:p>
          <a:p>
            <a:pPr eaLnBrk="1" hangingPunct="1"/>
            <a:endParaRPr lang="en-US" smtClean="0"/>
          </a:p>
          <a:p>
            <a:pPr eaLnBrk="1" hangingPunct="1"/>
            <a:r>
              <a:rPr lang="en-US" smtClean="0"/>
              <a:t>For additional information about the UV Index go to the SunWise website (http://www2.epa.gov/sunwise/uv-index)</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360801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397071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66109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243361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134539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289998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656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255468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225356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295365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1F50BD0D-B186-4BFB-8CCF-1E360734E02C}" type="datetimeFigureOut">
              <a:rPr lang="id-ID" smtClean="0"/>
              <a:t>10/10/2018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E93DA818-986A-4E09-BDE2-6E50102CAC08}" type="slidenum">
              <a:rPr lang="id-ID" smtClean="0"/>
              <a:t>‹#›</a:t>
            </a:fld>
            <a:endParaRPr lang="id-ID"/>
          </a:p>
        </p:txBody>
      </p:sp>
    </p:spTree>
    <p:extLst>
      <p:ext uri="{BB962C8B-B14F-4D97-AF65-F5344CB8AC3E}">
        <p14:creationId xmlns:p14="http://schemas.microsoft.com/office/powerpoint/2010/main" val="337642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images.google.com/imgres?imgurl=http://www.purdue.edu/push/assets/img/content/sunburn.gif&amp;imgrefurl=http://www.purdue.edu/push/pages/moreinfo/homepage/sunburns.shtml&amp;h=182&amp;w=234&amp;sz=24&amp;tbnid=evHxaghH-F8J:&amp;tbnh=80&amp;tbnw=104&amp;hl=en&amp;start=358&amp;prev=/images%3Fq%3Dsunburn%26start%3D340%26svnum%3D10%26hl%3Den%26lr%3D%26rls%3DGGLG,GGLG:2005-22,GGLG:en%26sa%3D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2954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200400" y="2168525"/>
            <a:ext cx="5638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800" b="1" dirty="0">
                <a:solidFill>
                  <a:schemeClr val="bg1"/>
                </a:solidFill>
              </a:rPr>
              <a:t>ISU TERKINI </a:t>
            </a:r>
            <a:r>
              <a:rPr lang="id-ID" sz="2800" b="1" dirty="0" smtClean="0">
                <a:solidFill>
                  <a:schemeClr val="bg1"/>
                </a:solidFill>
              </a:rPr>
              <a:t>“RADIASI ULTRA VIOLET”</a:t>
            </a:r>
          </a:p>
          <a:p>
            <a:pPr algn="ctr" eaLnBrk="1" hangingPunct="1"/>
            <a:r>
              <a:rPr lang="id-ID" sz="2800" b="1" dirty="0" smtClean="0">
                <a:solidFill>
                  <a:schemeClr val="bg1"/>
                </a:solidFill>
              </a:rPr>
              <a:t>Pertemuan 9</a:t>
            </a:r>
            <a:endParaRPr lang="en-US" sz="2800" b="1" dirty="0">
              <a:solidFill>
                <a:schemeClr val="bg1"/>
              </a:solidFill>
            </a:endParaRPr>
          </a:p>
          <a:p>
            <a:pPr algn="ctr" eaLnBrk="1" hangingPunct="1"/>
            <a:endParaRPr lang="en-US" b="1" dirty="0">
              <a:solidFill>
                <a:schemeClr val="bg1"/>
              </a:solidFill>
            </a:endParaRPr>
          </a:p>
          <a:p>
            <a:pPr algn="ctr" eaLnBrk="1" hangingPunct="1"/>
            <a:r>
              <a:rPr lang="id-ID" sz="1400" b="1" dirty="0">
                <a:solidFill>
                  <a:schemeClr val="bg1"/>
                </a:solidFill>
              </a:rPr>
              <a:t>AHMAD IRFANDI</a:t>
            </a:r>
            <a:r>
              <a:rPr lang="en-US" sz="1400" b="1" dirty="0">
                <a:solidFill>
                  <a:schemeClr val="bg1"/>
                </a:solidFill>
              </a:rPr>
              <a:t>, SKM, MKM</a:t>
            </a:r>
          </a:p>
          <a:p>
            <a:pPr algn="ctr" eaLnBrk="1" hangingPunct="1"/>
            <a:r>
              <a:rPr lang="en-US" sz="1400" b="1" dirty="0" err="1">
                <a:solidFill>
                  <a:schemeClr val="bg1"/>
                </a:solidFill>
              </a:rPr>
              <a:t>Kesmas</a:t>
            </a:r>
            <a:r>
              <a:rPr lang="en-US" sz="1400" b="1" dirty="0">
                <a:solidFill>
                  <a:schemeClr val="bg1"/>
                </a:solidFill>
              </a:rPr>
              <a:t>/FIKES</a:t>
            </a:r>
          </a:p>
        </p:txBody>
      </p:sp>
    </p:spTree>
    <p:extLst>
      <p:ext uri="{BB962C8B-B14F-4D97-AF65-F5344CB8AC3E}">
        <p14:creationId xmlns:p14="http://schemas.microsoft.com/office/powerpoint/2010/main" val="150195066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Sinar matahari</a:t>
            </a:r>
            <a:endParaRPr lang="id-ID" dirty="0"/>
          </a:p>
        </p:txBody>
      </p:sp>
      <p:sp>
        <p:nvSpPr>
          <p:cNvPr id="6" name="Content Placeholder 5"/>
          <p:cNvSpPr>
            <a:spLocks noGrp="1"/>
          </p:cNvSpPr>
          <p:nvPr>
            <p:ph sz="half" idx="1"/>
          </p:nvPr>
        </p:nvSpPr>
        <p:spPr>
          <a:xfrm>
            <a:off x="457200" y="1600200"/>
            <a:ext cx="6563072" cy="4525963"/>
          </a:xfrm>
        </p:spPr>
        <p:txBody>
          <a:bodyPr/>
          <a:lstStyle/>
          <a:p>
            <a:r>
              <a:rPr lang="id-ID" dirty="0" smtClean="0"/>
              <a:t>Menghasilkan cahaya tetapi juga menghasilkan radiasi UV</a:t>
            </a:r>
          </a:p>
          <a:p>
            <a:r>
              <a:rPr lang="id-ID" dirty="0" smtClean="0"/>
              <a:t>Radiasi UV tdk bisa dilihat atau dirasakan</a:t>
            </a:r>
          </a:p>
          <a:p>
            <a:r>
              <a:rPr lang="id-ID" dirty="0" smtClean="0"/>
              <a:t>Radiasi UV ini dapat menyebabkan perubahan warna pada kulit, kerusakan pada mata, dan efek kesehatan burruk lainnya</a:t>
            </a:r>
            <a:endParaRPr lang="id-ID" dirty="0"/>
          </a:p>
        </p:txBody>
      </p:sp>
      <p:pic>
        <p:nvPicPr>
          <p:cNvPr id="8" name="Content Placeholder 7" descr="Sunburn - Boy"/>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700808"/>
            <a:ext cx="1724000" cy="158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unburn - Gi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077072"/>
            <a:ext cx="151216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21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id-ID" sz="3600" dirty="0" smtClean="0"/>
              <a:t>Hal2 yg dapat menyebabkan paparan UV menurrut WHO</a:t>
            </a:r>
            <a:endParaRPr lang="id-ID" sz="3600" dirty="0"/>
          </a:p>
        </p:txBody>
      </p:sp>
      <p:sp>
        <p:nvSpPr>
          <p:cNvPr id="5" name="Content Placeholder 4"/>
          <p:cNvSpPr>
            <a:spLocks noGrp="1"/>
          </p:cNvSpPr>
          <p:nvPr>
            <p:ph idx="1"/>
          </p:nvPr>
        </p:nvSpPr>
        <p:spPr/>
        <p:txBody>
          <a:bodyPr/>
          <a:lstStyle/>
          <a:p>
            <a:pPr marL="514350" indent="-514350">
              <a:buAutoNum type="arabicPeriod"/>
            </a:pPr>
            <a:r>
              <a:rPr lang="id-ID" dirty="0" smtClean="0"/>
              <a:t>Jumlah waktu yg dihabiskan dibawah sinar matahari khususnya tengah hari</a:t>
            </a:r>
          </a:p>
          <a:p>
            <a:pPr marL="514350" indent="-514350">
              <a:buAutoNum type="arabicPeriod"/>
            </a:pPr>
            <a:r>
              <a:rPr lang="id-ID" dirty="0" smtClean="0"/>
              <a:t>Perlindungan pribadi dari matahari</a:t>
            </a:r>
          </a:p>
          <a:p>
            <a:pPr marL="514350" indent="-514350">
              <a:buAutoNum type="arabicPeriod"/>
            </a:pPr>
            <a:r>
              <a:rPr lang="id-ID" dirty="0" smtClean="0"/>
              <a:t>Perlindungan anak-anak</a:t>
            </a:r>
          </a:p>
          <a:p>
            <a:endParaRPr lang="id-ID" dirty="0" smtClean="0"/>
          </a:p>
          <a:p>
            <a:r>
              <a:rPr lang="id-ID" dirty="0" smtClean="0"/>
              <a:t>Studi menunjukkan kebanyakan orang menerima 5-15% sinar UV (dengan rata-rata kurang dari 10%)</a:t>
            </a:r>
            <a:endParaRPr lang="id-ID" dirty="0"/>
          </a:p>
        </p:txBody>
      </p:sp>
    </p:spTree>
    <p:extLst>
      <p:ext uri="{BB962C8B-B14F-4D97-AF65-F5344CB8AC3E}">
        <p14:creationId xmlns:p14="http://schemas.microsoft.com/office/powerpoint/2010/main" val="286389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05" t="15407" r="20079" b="13372"/>
          <a:stretch/>
        </p:blipFill>
        <p:spPr bwMode="auto">
          <a:xfrm>
            <a:off x="467544" y="476672"/>
            <a:ext cx="8496944" cy="585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15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Data Kematian akibat Radiasi UV</a:t>
            </a:r>
            <a:endParaRPr lang="id-ID" dirty="0"/>
          </a:p>
        </p:txBody>
      </p:sp>
      <p:sp>
        <p:nvSpPr>
          <p:cNvPr id="3" name="Content Placeholder 2"/>
          <p:cNvSpPr>
            <a:spLocks noGrp="1"/>
          </p:cNvSpPr>
          <p:nvPr>
            <p:ph idx="1"/>
          </p:nvPr>
        </p:nvSpPr>
        <p:spPr/>
        <p:txBody>
          <a:bodyPr/>
          <a:lstStyle/>
          <a:p>
            <a:r>
              <a:rPr lang="id-ID" dirty="0"/>
              <a:t>http://apps.who.int/gho/data/node.main.165?lang=en</a:t>
            </a:r>
          </a:p>
        </p:txBody>
      </p:sp>
    </p:spTree>
    <p:extLst>
      <p:ext uri="{BB962C8B-B14F-4D97-AF65-F5344CB8AC3E}">
        <p14:creationId xmlns:p14="http://schemas.microsoft.com/office/powerpoint/2010/main" val="98723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Dampak Negatif Radiasi Sinar UV</a:t>
            </a:r>
            <a:endParaRPr lang="id-ID" dirty="0"/>
          </a:p>
        </p:txBody>
      </p:sp>
      <p:sp>
        <p:nvSpPr>
          <p:cNvPr id="3" name="Content Placeholder 2"/>
          <p:cNvSpPr>
            <a:spLocks noGrp="1"/>
          </p:cNvSpPr>
          <p:nvPr>
            <p:ph idx="1"/>
          </p:nvPr>
        </p:nvSpPr>
        <p:spPr/>
        <p:txBody>
          <a:bodyPr/>
          <a:lstStyle/>
          <a:p>
            <a:r>
              <a:rPr lang="id-ID" dirty="0" smtClean="0"/>
              <a:t>Banyak studi epidemiologi menyebutkan bahwa radiasi matahari sebagai penyebab kanker kulit</a:t>
            </a:r>
          </a:p>
          <a:p>
            <a:r>
              <a:rPr lang="id-ID" dirty="0" smtClean="0"/>
              <a:t>Kelompok yg paling rentan terhadap kanker kulit adalah orang kulit putih terutama keturunan Celtic</a:t>
            </a:r>
          </a:p>
          <a:p>
            <a:r>
              <a:rPr lang="id-ID" dirty="0" smtClean="0"/>
              <a:t>Kanker kulit meningkat pada populasi barat selama dekade terakhir</a:t>
            </a:r>
            <a:endParaRPr lang="id-ID" dirty="0"/>
          </a:p>
        </p:txBody>
      </p:sp>
    </p:spTree>
    <p:extLst>
      <p:ext uri="{BB962C8B-B14F-4D97-AF65-F5344CB8AC3E}">
        <p14:creationId xmlns:p14="http://schemas.microsoft.com/office/powerpoint/2010/main" val="365059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TERIMAKASIH</a:t>
            </a:r>
            <a:endParaRPr lang="id-ID"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23664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p:txBody>
          <a:bodyPr/>
          <a:lstStyle/>
          <a:p>
            <a:r>
              <a:rPr lang="id-ID" sz="2800" dirty="0" smtClean="0"/>
              <a:t>Sinar matahari adalah salah satu sumber energi terbesar di bumi</a:t>
            </a:r>
          </a:p>
          <a:p>
            <a:r>
              <a:rPr lang="id-ID" sz="2800" dirty="0" smtClean="0"/>
              <a:t>Pada sekarang ini sinar matahari banyak digunakan sebagai </a:t>
            </a:r>
            <a:r>
              <a:rPr lang="id-ID" sz="2800" i="1" dirty="0" smtClean="0"/>
              <a:t>solar cell</a:t>
            </a:r>
          </a:p>
          <a:p>
            <a:r>
              <a:rPr lang="id-ID" sz="2800" dirty="0" smtClean="0"/>
              <a:t>Namun pemanasan global yg terjadi belakangan ini mengakibatkan rusaknya lapisan ozon bumi</a:t>
            </a:r>
          </a:p>
          <a:p>
            <a:r>
              <a:rPr lang="id-ID" sz="2800" dirty="0" smtClean="0"/>
              <a:t>Akibatnya sinar UV banyak masuk ke bumi</a:t>
            </a:r>
          </a:p>
          <a:p>
            <a:r>
              <a:rPr lang="id-ID" sz="2800" dirty="0" smtClean="0"/>
              <a:t>Sinar UV memiliki dampak positif dan negative bagi tubuh manusia</a:t>
            </a:r>
            <a:endParaRPr lang="id-ID" sz="2800" dirty="0"/>
          </a:p>
        </p:txBody>
      </p:sp>
    </p:spTree>
    <p:extLst>
      <p:ext uri="{BB962C8B-B14F-4D97-AF65-F5344CB8AC3E}">
        <p14:creationId xmlns:p14="http://schemas.microsoft.com/office/powerpoint/2010/main" val="420848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530DDA79-8AC5-4DA0-905F-979B60FD4FEB}" type="slidenum">
              <a:rPr lang="en-US"/>
              <a:pPr>
                <a:defRPr/>
              </a:pPr>
              <a:t>3</a:t>
            </a:fld>
            <a:endParaRPr lang="en-US"/>
          </a:p>
        </p:txBody>
      </p:sp>
      <p:sp>
        <p:nvSpPr>
          <p:cNvPr id="161794" name="Rectangle 2"/>
          <p:cNvSpPr>
            <a:spLocks noChangeArrowheads="1"/>
          </p:cNvSpPr>
          <p:nvPr/>
        </p:nvSpPr>
        <p:spPr bwMode="auto">
          <a:xfrm>
            <a:off x="228600" y="914400"/>
            <a:ext cx="8610600" cy="4572000"/>
          </a:xfrm>
          <a:prstGeom prst="rect">
            <a:avLst/>
          </a:prstGeom>
          <a:solidFill>
            <a:srgbClr val="FFFF00"/>
          </a:solidFill>
          <a:ln w="9525">
            <a:solidFill>
              <a:srgbClr val="000066"/>
            </a:solidFill>
            <a:miter lim="800000"/>
            <a:headEnd/>
            <a:tailEnd/>
          </a:ln>
          <a:effectLst>
            <a:outerShdw dist="35921" dir="2700000" algn="ctr" rotWithShape="0">
              <a:srgbClr val="000066"/>
            </a:outerShdw>
          </a:effectLst>
        </p:spPr>
        <p:txBody>
          <a:bodyPr wrap="none" anchor="ctr"/>
          <a:lstStyle/>
          <a:p>
            <a:pPr>
              <a:defRPr/>
            </a:pPr>
            <a:endParaRPr lang="en-US"/>
          </a:p>
        </p:txBody>
      </p:sp>
      <p:sp>
        <p:nvSpPr>
          <p:cNvPr id="5124" name="Rectangle 3"/>
          <p:cNvSpPr>
            <a:spLocks noGrp="1" noChangeArrowheads="1"/>
          </p:cNvSpPr>
          <p:nvPr>
            <p:ph type="title"/>
          </p:nvPr>
        </p:nvSpPr>
        <p:spPr>
          <a:xfrm>
            <a:off x="228600" y="1143000"/>
            <a:ext cx="5715000" cy="3124200"/>
          </a:xfrm>
        </p:spPr>
        <p:txBody>
          <a:bodyPr/>
          <a:lstStyle/>
          <a:p>
            <a:pPr algn="ctr" eaLnBrk="1" hangingPunct="1"/>
            <a:r>
              <a:rPr lang="en-US" sz="4800" b="1" dirty="0" smtClean="0"/>
              <a:t>What do you know about the Sun?</a:t>
            </a:r>
          </a:p>
        </p:txBody>
      </p:sp>
      <p:sp>
        <p:nvSpPr>
          <p:cNvPr id="161796" name="Rectangle 4"/>
          <p:cNvSpPr>
            <a:spLocks noChangeArrowheads="1"/>
          </p:cNvSpPr>
          <p:nvPr/>
        </p:nvSpPr>
        <p:spPr bwMode="auto">
          <a:xfrm>
            <a:off x="1295400" y="4572000"/>
            <a:ext cx="7239000" cy="533400"/>
          </a:xfrm>
          <a:prstGeom prst="rect">
            <a:avLst/>
          </a:prstGeom>
          <a:solidFill>
            <a:srgbClr val="CC0099"/>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grpSp>
        <p:nvGrpSpPr>
          <p:cNvPr id="5126" name="Group 5"/>
          <p:cNvGrpSpPr>
            <a:grpSpLocks/>
          </p:cNvGrpSpPr>
          <p:nvPr/>
        </p:nvGrpSpPr>
        <p:grpSpPr bwMode="auto">
          <a:xfrm>
            <a:off x="3479800" y="2865438"/>
            <a:ext cx="2184400" cy="1128712"/>
            <a:chOff x="0" y="0"/>
            <a:chExt cx="1376" cy="711"/>
          </a:xfrm>
        </p:grpSpPr>
        <p:sp>
          <p:nvSpPr>
            <p:cNvPr id="5128" name="Rectangle 6"/>
            <p:cNvSpPr>
              <a:spLocks noChangeArrowheads="1"/>
            </p:cNvSpPr>
            <p:nvPr/>
          </p:nvSpPr>
          <p:spPr bwMode="auto">
            <a:xfrm>
              <a:off x="0" y="0"/>
              <a:ext cx="956"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id-ID"/>
            </a:p>
          </p:txBody>
        </p:sp>
        <p:sp>
          <p:nvSpPr>
            <p:cNvPr id="5129" name="Rectangle 7"/>
            <p:cNvSpPr>
              <a:spLocks noChangeArrowheads="1"/>
            </p:cNvSpPr>
            <p:nvPr/>
          </p:nvSpPr>
          <p:spPr bwMode="auto">
            <a:xfrm>
              <a:off x="0" y="0"/>
              <a:ext cx="1376"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latin typeface="Verdana" pitchFamily="34" charset="0"/>
                </a:rPr>
                <a:t>  </a:t>
              </a:r>
              <a:r>
                <a:rPr lang="en-US" sz="4800" b="1">
                  <a:latin typeface="Verdana" pitchFamily="34" charset="0"/>
                </a:rPr>
                <a:t> </a:t>
              </a:r>
              <a:r>
                <a:rPr lang="en-US" sz="1000" b="1">
                  <a:latin typeface="Verdana" pitchFamily="34" charset="0"/>
                </a:rPr>
                <a:t>                                                            </a:t>
              </a:r>
              <a:endParaRPr lang="en-US" sz="1100">
                <a:latin typeface="Verdana" pitchFamily="34" charset="0"/>
              </a:endParaRPr>
            </a:p>
            <a:p>
              <a:pPr algn="l" eaLnBrk="0" hangingPunct="0"/>
              <a:endParaRPr lang="en-US" sz="1000" b="1">
                <a:latin typeface="Verdana" pitchFamily="34" charset="0"/>
              </a:endParaRPr>
            </a:p>
          </p:txBody>
        </p:sp>
      </p:grpSp>
      <p:pic>
        <p:nvPicPr>
          <p:cNvPr id="161800" name="Picture 8" descr="j0227568"/>
          <p:cNvPicPr>
            <a:picLocks noChangeAspect="1" noChangeArrowheads="1"/>
          </p:cNvPicPr>
          <p:nvPr/>
        </p:nvPicPr>
        <p:blipFill>
          <a:blip r:embed="rId3"/>
          <a:srcRect/>
          <a:stretch>
            <a:fillRect/>
          </a:stretch>
        </p:blipFill>
        <p:spPr bwMode="auto">
          <a:xfrm>
            <a:off x="6096000" y="1371600"/>
            <a:ext cx="2357438" cy="2971800"/>
          </a:xfrm>
          <a:prstGeom prst="rect">
            <a:avLst/>
          </a:prstGeom>
          <a:noFill/>
          <a:effectLst>
            <a:outerShdw dist="53882" dir="2700000" algn="ctr" rotWithShape="0">
              <a:srgbClr val="333399"/>
            </a:outerShdw>
          </a:effectLst>
        </p:spPr>
      </p:pic>
    </p:spTree>
    <p:extLst>
      <p:ext uri="{BB962C8B-B14F-4D97-AF65-F5344CB8AC3E}">
        <p14:creationId xmlns:p14="http://schemas.microsoft.com/office/powerpoint/2010/main" val="7251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2"/>
          </p:nvPr>
        </p:nvSpPr>
        <p:spPr/>
        <p:txBody>
          <a:bodyPr/>
          <a:lstStyle/>
          <a:p>
            <a:pPr>
              <a:defRPr/>
            </a:pPr>
            <a:fld id="{9112672C-CBA4-4E48-B243-35DE6F42ACBA}" type="slidenum">
              <a:rPr lang="en-US"/>
              <a:pPr>
                <a:defRPr/>
              </a:pPr>
              <a:t>4</a:t>
            </a:fld>
            <a:endParaRPr lang="en-US"/>
          </a:p>
        </p:txBody>
      </p:sp>
      <p:grpSp>
        <p:nvGrpSpPr>
          <p:cNvPr id="2" name="Group 2"/>
          <p:cNvGrpSpPr>
            <a:grpSpLocks/>
          </p:cNvGrpSpPr>
          <p:nvPr/>
        </p:nvGrpSpPr>
        <p:grpSpPr bwMode="auto">
          <a:xfrm>
            <a:off x="1676400" y="1371600"/>
            <a:ext cx="5410200" cy="4648200"/>
            <a:chOff x="2214" y="3494"/>
            <a:chExt cx="971" cy="761"/>
          </a:xfrm>
        </p:grpSpPr>
        <p:sp>
          <p:nvSpPr>
            <p:cNvPr id="6163" name="Freeform 3"/>
            <p:cNvSpPr>
              <a:spLocks/>
            </p:cNvSpPr>
            <p:nvPr/>
          </p:nvSpPr>
          <p:spPr bwMode="auto">
            <a:xfrm>
              <a:off x="2708" y="3494"/>
              <a:ext cx="46" cy="244"/>
            </a:xfrm>
            <a:custGeom>
              <a:avLst/>
              <a:gdLst>
                <a:gd name="T0" fmla="*/ 29 w 46"/>
                <a:gd name="T1" fmla="*/ 153 h 244"/>
                <a:gd name="T2" fmla="*/ 34 w 46"/>
                <a:gd name="T3" fmla="*/ 153 h 244"/>
                <a:gd name="T4" fmla="*/ 34 w 46"/>
                <a:gd name="T5" fmla="*/ 153 h 244"/>
                <a:gd name="T6" fmla="*/ 34 w 46"/>
                <a:gd name="T7" fmla="*/ 170 h 244"/>
                <a:gd name="T8" fmla="*/ 34 w 46"/>
                <a:gd name="T9" fmla="*/ 170 h 244"/>
                <a:gd name="T10" fmla="*/ 34 w 46"/>
                <a:gd name="T11" fmla="*/ 165 h 244"/>
                <a:gd name="T12" fmla="*/ 34 w 46"/>
                <a:gd name="T13" fmla="*/ 187 h 244"/>
                <a:gd name="T14" fmla="*/ 40 w 46"/>
                <a:gd name="T15" fmla="*/ 204 h 244"/>
                <a:gd name="T16" fmla="*/ 46 w 46"/>
                <a:gd name="T17" fmla="*/ 216 h 244"/>
                <a:gd name="T18" fmla="*/ 46 w 46"/>
                <a:gd name="T19" fmla="*/ 227 h 244"/>
                <a:gd name="T20" fmla="*/ 40 w 46"/>
                <a:gd name="T21" fmla="*/ 233 h 244"/>
                <a:gd name="T22" fmla="*/ 34 w 46"/>
                <a:gd name="T23" fmla="*/ 238 h 244"/>
                <a:gd name="T24" fmla="*/ 40 w 46"/>
                <a:gd name="T25" fmla="*/ 238 h 244"/>
                <a:gd name="T26" fmla="*/ 40 w 46"/>
                <a:gd name="T27" fmla="*/ 244 h 244"/>
                <a:gd name="T28" fmla="*/ 34 w 46"/>
                <a:gd name="T29" fmla="*/ 244 h 244"/>
                <a:gd name="T30" fmla="*/ 29 w 46"/>
                <a:gd name="T31" fmla="*/ 244 h 244"/>
                <a:gd name="T32" fmla="*/ 23 w 46"/>
                <a:gd name="T33" fmla="*/ 233 h 244"/>
                <a:gd name="T34" fmla="*/ 23 w 46"/>
                <a:gd name="T35" fmla="*/ 227 h 244"/>
                <a:gd name="T36" fmla="*/ 17 w 46"/>
                <a:gd name="T37" fmla="*/ 221 h 244"/>
                <a:gd name="T38" fmla="*/ 17 w 46"/>
                <a:gd name="T39" fmla="*/ 227 h 244"/>
                <a:gd name="T40" fmla="*/ 12 w 46"/>
                <a:gd name="T41" fmla="*/ 227 h 244"/>
                <a:gd name="T42" fmla="*/ 12 w 46"/>
                <a:gd name="T43" fmla="*/ 227 h 244"/>
                <a:gd name="T44" fmla="*/ 6 w 46"/>
                <a:gd name="T45" fmla="*/ 227 h 244"/>
                <a:gd name="T46" fmla="*/ 0 w 46"/>
                <a:gd name="T47" fmla="*/ 187 h 244"/>
                <a:gd name="T48" fmla="*/ 0 w 46"/>
                <a:gd name="T49" fmla="*/ 148 h 244"/>
                <a:gd name="T50" fmla="*/ 0 w 46"/>
                <a:gd name="T51" fmla="*/ 62 h 244"/>
                <a:gd name="T52" fmla="*/ 0 w 46"/>
                <a:gd name="T53" fmla="*/ 51 h 244"/>
                <a:gd name="T54" fmla="*/ 0 w 46"/>
                <a:gd name="T55" fmla="*/ 34 h 244"/>
                <a:gd name="T56" fmla="*/ 6 w 46"/>
                <a:gd name="T57" fmla="*/ 45 h 244"/>
                <a:gd name="T58" fmla="*/ 6 w 46"/>
                <a:gd name="T59" fmla="*/ 57 h 244"/>
                <a:gd name="T60" fmla="*/ 6 w 46"/>
                <a:gd name="T61" fmla="*/ 40 h 244"/>
                <a:gd name="T62" fmla="*/ 6 w 46"/>
                <a:gd name="T63" fmla="*/ 57 h 244"/>
                <a:gd name="T64" fmla="*/ 12 w 46"/>
                <a:gd name="T65" fmla="*/ 57 h 244"/>
                <a:gd name="T66" fmla="*/ 12 w 46"/>
                <a:gd name="T67" fmla="*/ 0 h 244"/>
                <a:gd name="T68" fmla="*/ 12 w 46"/>
                <a:gd name="T69" fmla="*/ 40 h 244"/>
                <a:gd name="T70" fmla="*/ 17 w 46"/>
                <a:gd name="T71" fmla="*/ 79 h 244"/>
                <a:gd name="T72" fmla="*/ 23 w 46"/>
                <a:gd name="T73" fmla="*/ 113 h 244"/>
                <a:gd name="T74" fmla="*/ 29 w 46"/>
                <a:gd name="T75" fmla="*/ 153 h 244"/>
                <a:gd name="T76" fmla="*/ 29 w 46"/>
                <a:gd name="T77" fmla="*/ 153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244"/>
                <a:gd name="T119" fmla="*/ 46 w 46"/>
                <a:gd name="T120" fmla="*/ 244 h 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244">
                  <a:moveTo>
                    <a:pt x="29" y="153"/>
                  </a:moveTo>
                  <a:lnTo>
                    <a:pt x="34" y="153"/>
                  </a:lnTo>
                  <a:lnTo>
                    <a:pt x="34" y="170"/>
                  </a:lnTo>
                  <a:lnTo>
                    <a:pt x="34" y="165"/>
                  </a:lnTo>
                  <a:lnTo>
                    <a:pt x="34" y="187"/>
                  </a:lnTo>
                  <a:lnTo>
                    <a:pt x="40" y="204"/>
                  </a:lnTo>
                  <a:lnTo>
                    <a:pt x="46" y="216"/>
                  </a:lnTo>
                  <a:lnTo>
                    <a:pt x="46" y="227"/>
                  </a:lnTo>
                  <a:lnTo>
                    <a:pt x="40" y="233"/>
                  </a:lnTo>
                  <a:lnTo>
                    <a:pt x="34" y="238"/>
                  </a:lnTo>
                  <a:lnTo>
                    <a:pt x="40" y="238"/>
                  </a:lnTo>
                  <a:lnTo>
                    <a:pt x="40" y="244"/>
                  </a:lnTo>
                  <a:lnTo>
                    <a:pt x="34" y="244"/>
                  </a:lnTo>
                  <a:lnTo>
                    <a:pt x="29" y="244"/>
                  </a:lnTo>
                  <a:lnTo>
                    <a:pt x="23" y="233"/>
                  </a:lnTo>
                  <a:lnTo>
                    <a:pt x="23" y="227"/>
                  </a:lnTo>
                  <a:lnTo>
                    <a:pt x="17" y="221"/>
                  </a:lnTo>
                  <a:lnTo>
                    <a:pt x="17" y="227"/>
                  </a:lnTo>
                  <a:lnTo>
                    <a:pt x="12" y="227"/>
                  </a:lnTo>
                  <a:lnTo>
                    <a:pt x="6" y="227"/>
                  </a:lnTo>
                  <a:lnTo>
                    <a:pt x="0" y="187"/>
                  </a:lnTo>
                  <a:lnTo>
                    <a:pt x="0" y="148"/>
                  </a:lnTo>
                  <a:lnTo>
                    <a:pt x="0" y="62"/>
                  </a:lnTo>
                  <a:lnTo>
                    <a:pt x="0" y="51"/>
                  </a:lnTo>
                  <a:lnTo>
                    <a:pt x="0" y="34"/>
                  </a:lnTo>
                  <a:lnTo>
                    <a:pt x="6" y="45"/>
                  </a:lnTo>
                  <a:lnTo>
                    <a:pt x="6" y="57"/>
                  </a:lnTo>
                  <a:lnTo>
                    <a:pt x="6" y="40"/>
                  </a:lnTo>
                  <a:lnTo>
                    <a:pt x="6" y="57"/>
                  </a:lnTo>
                  <a:lnTo>
                    <a:pt x="12" y="57"/>
                  </a:lnTo>
                  <a:lnTo>
                    <a:pt x="12" y="0"/>
                  </a:lnTo>
                  <a:lnTo>
                    <a:pt x="12" y="40"/>
                  </a:lnTo>
                  <a:lnTo>
                    <a:pt x="17" y="79"/>
                  </a:lnTo>
                  <a:lnTo>
                    <a:pt x="23" y="113"/>
                  </a:lnTo>
                  <a:lnTo>
                    <a:pt x="29" y="15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64" name="Freeform 4"/>
            <p:cNvSpPr>
              <a:spLocks/>
            </p:cNvSpPr>
            <p:nvPr/>
          </p:nvSpPr>
          <p:spPr bwMode="auto">
            <a:xfrm>
              <a:off x="2833" y="3556"/>
              <a:ext cx="80" cy="193"/>
            </a:xfrm>
            <a:custGeom>
              <a:avLst/>
              <a:gdLst>
                <a:gd name="T0" fmla="*/ 23 w 80"/>
                <a:gd name="T1" fmla="*/ 171 h 193"/>
                <a:gd name="T2" fmla="*/ 12 w 80"/>
                <a:gd name="T3" fmla="*/ 182 h 193"/>
                <a:gd name="T4" fmla="*/ 0 w 80"/>
                <a:gd name="T5" fmla="*/ 193 h 193"/>
                <a:gd name="T6" fmla="*/ 0 w 80"/>
                <a:gd name="T7" fmla="*/ 171 h 193"/>
                <a:gd name="T8" fmla="*/ 6 w 80"/>
                <a:gd name="T9" fmla="*/ 154 h 193"/>
                <a:gd name="T10" fmla="*/ 23 w 80"/>
                <a:gd name="T11" fmla="*/ 108 h 193"/>
                <a:gd name="T12" fmla="*/ 46 w 80"/>
                <a:gd name="T13" fmla="*/ 57 h 193"/>
                <a:gd name="T14" fmla="*/ 74 w 80"/>
                <a:gd name="T15" fmla="*/ 12 h 193"/>
                <a:gd name="T16" fmla="*/ 80 w 80"/>
                <a:gd name="T17" fmla="*/ 0 h 193"/>
                <a:gd name="T18" fmla="*/ 51 w 80"/>
                <a:gd name="T19" fmla="*/ 86 h 193"/>
                <a:gd name="T20" fmla="*/ 23 w 80"/>
                <a:gd name="T21" fmla="*/ 171 h 193"/>
                <a:gd name="T22" fmla="*/ 23 w 80"/>
                <a:gd name="T23" fmla="*/ 17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93"/>
                <a:gd name="T38" fmla="*/ 80 w 80"/>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93">
                  <a:moveTo>
                    <a:pt x="23" y="171"/>
                  </a:moveTo>
                  <a:lnTo>
                    <a:pt x="12" y="182"/>
                  </a:lnTo>
                  <a:lnTo>
                    <a:pt x="0" y="193"/>
                  </a:lnTo>
                  <a:lnTo>
                    <a:pt x="0" y="171"/>
                  </a:lnTo>
                  <a:lnTo>
                    <a:pt x="6" y="154"/>
                  </a:lnTo>
                  <a:lnTo>
                    <a:pt x="23" y="108"/>
                  </a:lnTo>
                  <a:lnTo>
                    <a:pt x="46" y="57"/>
                  </a:lnTo>
                  <a:lnTo>
                    <a:pt x="74" y="12"/>
                  </a:lnTo>
                  <a:lnTo>
                    <a:pt x="80" y="0"/>
                  </a:lnTo>
                  <a:lnTo>
                    <a:pt x="51" y="86"/>
                  </a:lnTo>
                  <a:lnTo>
                    <a:pt x="23" y="1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65" name="Freeform 5"/>
            <p:cNvSpPr>
              <a:spLocks/>
            </p:cNvSpPr>
            <p:nvPr/>
          </p:nvSpPr>
          <p:spPr bwMode="auto">
            <a:xfrm>
              <a:off x="2515" y="3573"/>
              <a:ext cx="85" cy="171"/>
            </a:xfrm>
            <a:custGeom>
              <a:avLst/>
              <a:gdLst>
                <a:gd name="T0" fmla="*/ 80 w 85"/>
                <a:gd name="T1" fmla="*/ 148 h 171"/>
                <a:gd name="T2" fmla="*/ 85 w 85"/>
                <a:gd name="T3" fmla="*/ 148 h 171"/>
                <a:gd name="T4" fmla="*/ 85 w 85"/>
                <a:gd name="T5" fmla="*/ 148 h 171"/>
                <a:gd name="T6" fmla="*/ 85 w 85"/>
                <a:gd name="T7" fmla="*/ 159 h 171"/>
                <a:gd name="T8" fmla="*/ 85 w 85"/>
                <a:gd name="T9" fmla="*/ 171 h 171"/>
                <a:gd name="T10" fmla="*/ 80 w 85"/>
                <a:gd name="T11" fmla="*/ 171 h 171"/>
                <a:gd name="T12" fmla="*/ 74 w 85"/>
                <a:gd name="T13" fmla="*/ 171 h 171"/>
                <a:gd name="T14" fmla="*/ 51 w 85"/>
                <a:gd name="T15" fmla="*/ 148 h 171"/>
                <a:gd name="T16" fmla="*/ 34 w 85"/>
                <a:gd name="T17" fmla="*/ 114 h 171"/>
                <a:gd name="T18" fmla="*/ 23 w 85"/>
                <a:gd name="T19" fmla="*/ 86 h 171"/>
                <a:gd name="T20" fmla="*/ 12 w 85"/>
                <a:gd name="T21" fmla="*/ 57 h 171"/>
                <a:gd name="T22" fmla="*/ 23 w 85"/>
                <a:gd name="T23" fmla="*/ 80 h 171"/>
                <a:gd name="T24" fmla="*/ 12 w 85"/>
                <a:gd name="T25" fmla="*/ 40 h 171"/>
                <a:gd name="T26" fmla="*/ 0 w 85"/>
                <a:gd name="T27" fmla="*/ 0 h 171"/>
                <a:gd name="T28" fmla="*/ 40 w 85"/>
                <a:gd name="T29" fmla="*/ 74 h 171"/>
                <a:gd name="T30" fmla="*/ 80 w 85"/>
                <a:gd name="T31" fmla="*/ 148 h 171"/>
                <a:gd name="T32" fmla="*/ 80 w 85"/>
                <a:gd name="T33" fmla="*/ 148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171"/>
                <a:gd name="T53" fmla="*/ 85 w 85"/>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171">
                  <a:moveTo>
                    <a:pt x="80" y="148"/>
                  </a:moveTo>
                  <a:lnTo>
                    <a:pt x="85" y="148"/>
                  </a:lnTo>
                  <a:lnTo>
                    <a:pt x="85" y="159"/>
                  </a:lnTo>
                  <a:lnTo>
                    <a:pt x="85" y="171"/>
                  </a:lnTo>
                  <a:lnTo>
                    <a:pt x="80" y="171"/>
                  </a:lnTo>
                  <a:lnTo>
                    <a:pt x="74" y="171"/>
                  </a:lnTo>
                  <a:lnTo>
                    <a:pt x="51" y="148"/>
                  </a:lnTo>
                  <a:lnTo>
                    <a:pt x="34" y="114"/>
                  </a:lnTo>
                  <a:lnTo>
                    <a:pt x="23" y="86"/>
                  </a:lnTo>
                  <a:lnTo>
                    <a:pt x="12" y="57"/>
                  </a:lnTo>
                  <a:lnTo>
                    <a:pt x="23" y="80"/>
                  </a:lnTo>
                  <a:lnTo>
                    <a:pt x="12" y="40"/>
                  </a:lnTo>
                  <a:lnTo>
                    <a:pt x="0" y="0"/>
                  </a:lnTo>
                  <a:lnTo>
                    <a:pt x="40" y="74"/>
                  </a:lnTo>
                  <a:lnTo>
                    <a:pt x="80" y="1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66" name="Freeform 6"/>
            <p:cNvSpPr>
              <a:spLocks/>
            </p:cNvSpPr>
            <p:nvPr/>
          </p:nvSpPr>
          <p:spPr bwMode="auto">
            <a:xfrm>
              <a:off x="2714" y="3619"/>
              <a:ext cx="1" cy="23"/>
            </a:xfrm>
            <a:custGeom>
              <a:avLst/>
              <a:gdLst>
                <a:gd name="T0" fmla="*/ 0 w 1"/>
                <a:gd name="T1" fmla="*/ 0 h 23"/>
                <a:gd name="T2" fmla="*/ 0 w 1"/>
                <a:gd name="T3" fmla="*/ 23 h 23"/>
                <a:gd name="T4" fmla="*/ 0 w 1"/>
                <a:gd name="T5" fmla="*/ 0 h 23"/>
                <a:gd name="T6" fmla="*/ 0 w 1"/>
                <a:gd name="T7" fmla="*/ 0 h 23"/>
                <a:gd name="T8" fmla="*/ 0 60000 65536"/>
                <a:gd name="T9" fmla="*/ 0 60000 65536"/>
                <a:gd name="T10" fmla="*/ 0 60000 65536"/>
                <a:gd name="T11" fmla="*/ 0 60000 65536"/>
                <a:gd name="T12" fmla="*/ 0 w 1"/>
                <a:gd name="T13" fmla="*/ 0 h 23"/>
                <a:gd name="T14" fmla="*/ 1 w 1"/>
                <a:gd name="T15" fmla="*/ 23 h 23"/>
              </a:gdLst>
              <a:ahLst/>
              <a:cxnLst>
                <a:cxn ang="T8">
                  <a:pos x="T0" y="T1"/>
                </a:cxn>
                <a:cxn ang="T9">
                  <a:pos x="T2" y="T3"/>
                </a:cxn>
                <a:cxn ang="T10">
                  <a:pos x="T4" y="T5"/>
                </a:cxn>
                <a:cxn ang="T11">
                  <a:pos x="T6" y="T7"/>
                </a:cxn>
              </a:cxnLst>
              <a:rect l="T12" t="T13" r="T14" b="T15"/>
              <a:pathLst>
                <a:path w="1" h="23">
                  <a:moveTo>
                    <a:pt x="0" y="0"/>
                  </a:moveTo>
                  <a:lnTo>
                    <a:pt x="0" y="2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67" name="Freeform 7"/>
            <p:cNvSpPr>
              <a:spLocks/>
            </p:cNvSpPr>
            <p:nvPr/>
          </p:nvSpPr>
          <p:spPr bwMode="auto">
            <a:xfrm>
              <a:off x="2890" y="3681"/>
              <a:ext cx="204" cy="165"/>
            </a:xfrm>
            <a:custGeom>
              <a:avLst/>
              <a:gdLst>
                <a:gd name="T0" fmla="*/ 204 w 204"/>
                <a:gd name="T1" fmla="*/ 6 h 165"/>
                <a:gd name="T2" fmla="*/ 125 w 204"/>
                <a:gd name="T3" fmla="*/ 68 h 165"/>
                <a:gd name="T4" fmla="*/ 91 w 204"/>
                <a:gd name="T5" fmla="*/ 103 h 165"/>
                <a:gd name="T6" fmla="*/ 62 w 204"/>
                <a:gd name="T7" fmla="*/ 148 h 165"/>
                <a:gd name="T8" fmla="*/ 34 w 204"/>
                <a:gd name="T9" fmla="*/ 159 h 165"/>
                <a:gd name="T10" fmla="*/ 6 w 204"/>
                <a:gd name="T11" fmla="*/ 165 h 165"/>
                <a:gd name="T12" fmla="*/ 6 w 204"/>
                <a:gd name="T13" fmla="*/ 159 h 165"/>
                <a:gd name="T14" fmla="*/ 6 w 204"/>
                <a:gd name="T15" fmla="*/ 154 h 165"/>
                <a:gd name="T16" fmla="*/ 0 w 204"/>
                <a:gd name="T17" fmla="*/ 154 h 165"/>
                <a:gd name="T18" fmla="*/ 6 w 204"/>
                <a:gd name="T19" fmla="*/ 148 h 165"/>
                <a:gd name="T20" fmla="*/ 11 w 204"/>
                <a:gd name="T21" fmla="*/ 142 h 165"/>
                <a:gd name="T22" fmla="*/ 6 w 204"/>
                <a:gd name="T23" fmla="*/ 131 h 165"/>
                <a:gd name="T24" fmla="*/ 6 w 204"/>
                <a:gd name="T25" fmla="*/ 131 h 165"/>
                <a:gd name="T26" fmla="*/ 0 w 204"/>
                <a:gd name="T27" fmla="*/ 131 h 165"/>
                <a:gd name="T28" fmla="*/ 6 w 204"/>
                <a:gd name="T29" fmla="*/ 125 h 165"/>
                <a:gd name="T30" fmla="*/ 11 w 204"/>
                <a:gd name="T31" fmla="*/ 125 h 165"/>
                <a:gd name="T32" fmla="*/ 17 w 204"/>
                <a:gd name="T33" fmla="*/ 114 h 165"/>
                <a:gd name="T34" fmla="*/ 28 w 204"/>
                <a:gd name="T35" fmla="*/ 114 h 165"/>
                <a:gd name="T36" fmla="*/ 40 w 204"/>
                <a:gd name="T37" fmla="*/ 108 h 165"/>
                <a:gd name="T38" fmla="*/ 80 w 204"/>
                <a:gd name="T39" fmla="*/ 80 h 165"/>
                <a:gd name="T40" fmla="*/ 114 w 204"/>
                <a:gd name="T41" fmla="*/ 51 h 165"/>
                <a:gd name="T42" fmla="*/ 153 w 204"/>
                <a:gd name="T43" fmla="*/ 23 h 165"/>
                <a:gd name="T44" fmla="*/ 193 w 204"/>
                <a:gd name="T45" fmla="*/ 0 h 165"/>
                <a:gd name="T46" fmla="*/ 199 w 204"/>
                <a:gd name="T47" fmla="*/ 0 h 165"/>
                <a:gd name="T48" fmla="*/ 204 w 204"/>
                <a:gd name="T49" fmla="*/ 6 h 165"/>
                <a:gd name="T50" fmla="*/ 204 w 204"/>
                <a:gd name="T51" fmla="*/ 6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65"/>
                <a:gd name="T80" fmla="*/ 204 w 204"/>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65">
                  <a:moveTo>
                    <a:pt x="204" y="6"/>
                  </a:moveTo>
                  <a:lnTo>
                    <a:pt x="125" y="68"/>
                  </a:lnTo>
                  <a:lnTo>
                    <a:pt x="91" y="103"/>
                  </a:lnTo>
                  <a:lnTo>
                    <a:pt x="62" y="148"/>
                  </a:lnTo>
                  <a:lnTo>
                    <a:pt x="34" y="159"/>
                  </a:lnTo>
                  <a:lnTo>
                    <a:pt x="6" y="165"/>
                  </a:lnTo>
                  <a:lnTo>
                    <a:pt x="6" y="159"/>
                  </a:lnTo>
                  <a:lnTo>
                    <a:pt x="6" y="154"/>
                  </a:lnTo>
                  <a:lnTo>
                    <a:pt x="0" y="154"/>
                  </a:lnTo>
                  <a:lnTo>
                    <a:pt x="6" y="148"/>
                  </a:lnTo>
                  <a:lnTo>
                    <a:pt x="11" y="142"/>
                  </a:lnTo>
                  <a:lnTo>
                    <a:pt x="6" y="131"/>
                  </a:lnTo>
                  <a:lnTo>
                    <a:pt x="0" y="131"/>
                  </a:lnTo>
                  <a:lnTo>
                    <a:pt x="6" y="125"/>
                  </a:lnTo>
                  <a:lnTo>
                    <a:pt x="11" y="125"/>
                  </a:lnTo>
                  <a:lnTo>
                    <a:pt x="17" y="114"/>
                  </a:lnTo>
                  <a:lnTo>
                    <a:pt x="28" y="114"/>
                  </a:lnTo>
                  <a:lnTo>
                    <a:pt x="40" y="108"/>
                  </a:lnTo>
                  <a:lnTo>
                    <a:pt x="80" y="80"/>
                  </a:lnTo>
                  <a:lnTo>
                    <a:pt x="114" y="51"/>
                  </a:lnTo>
                  <a:lnTo>
                    <a:pt x="153" y="23"/>
                  </a:lnTo>
                  <a:lnTo>
                    <a:pt x="193" y="0"/>
                  </a:lnTo>
                  <a:lnTo>
                    <a:pt x="199" y="0"/>
                  </a:lnTo>
                  <a:lnTo>
                    <a:pt x="204"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68" name="Freeform 8"/>
            <p:cNvSpPr>
              <a:spLocks/>
            </p:cNvSpPr>
            <p:nvPr/>
          </p:nvSpPr>
          <p:spPr bwMode="auto">
            <a:xfrm>
              <a:off x="2356" y="3738"/>
              <a:ext cx="148" cy="136"/>
            </a:xfrm>
            <a:custGeom>
              <a:avLst/>
              <a:gdLst>
                <a:gd name="T0" fmla="*/ 29 w 148"/>
                <a:gd name="T1" fmla="*/ 23 h 136"/>
                <a:gd name="T2" fmla="*/ 34 w 148"/>
                <a:gd name="T3" fmla="*/ 23 h 136"/>
                <a:gd name="T4" fmla="*/ 74 w 148"/>
                <a:gd name="T5" fmla="*/ 51 h 136"/>
                <a:gd name="T6" fmla="*/ 91 w 148"/>
                <a:gd name="T7" fmla="*/ 68 h 136"/>
                <a:gd name="T8" fmla="*/ 114 w 148"/>
                <a:gd name="T9" fmla="*/ 74 h 136"/>
                <a:gd name="T10" fmla="*/ 131 w 148"/>
                <a:gd name="T11" fmla="*/ 74 h 136"/>
                <a:gd name="T12" fmla="*/ 131 w 148"/>
                <a:gd name="T13" fmla="*/ 80 h 136"/>
                <a:gd name="T14" fmla="*/ 136 w 148"/>
                <a:gd name="T15" fmla="*/ 85 h 136"/>
                <a:gd name="T16" fmla="*/ 142 w 148"/>
                <a:gd name="T17" fmla="*/ 85 h 136"/>
                <a:gd name="T18" fmla="*/ 142 w 148"/>
                <a:gd name="T19" fmla="*/ 91 h 136"/>
                <a:gd name="T20" fmla="*/ 142 w 148"/>
                <a:gd name="T21" fmla="*/ 91 h 136"/>
                <a:gd name="T22" fmla="*/ 136 w 148"/>
                <a:gd name="T23" fmla="*/ 91 h 136"/>
                <a:gd name="T24" fmla="*/ 142 w 148"/>
                <a:gd name="T25" fmla="*/ 97 h 136"/>
                <a:gd name="T26" fmla="*/ 148 w 148"/>
                <a:gd name="T27" fmla="*/ 102 h 136"/>
                <a:gd name="T28" fmla="*/ 142 w 148"/>
                <a:gd name="T29" fmla="*/ 108 h 136"/>
                <a:gd name="T30" fmla="*/ 136 w 148"/>
                <a:gd name="T31" fmla="*/ 108 h 136"/>
                <a:gd name="T32" fmla="*/ 131 w 148"/>
                <a:gd name="T33" fmla="*/ 114 h 136"/>
                <a:gd name="T34" fmla="*/ 131 w 148"/>
                <a:gd name="T35" fmla="*/ 119 h 136"/>
                <a:gd name="T36" fmla="*/ 131 w 148"/>
                <a:gd name="T37" fmla="*/ 136 h 136"/>
                <a:gd name="T38" fmla="*/ 97 w 148"/>
                <a:gd name="T39" fmla="*/ 119 h 136"/>
                <a:gd name="T40" fmla="*/ 68 w 148"/>
                <a:gd name="T41" fmla="*/ 97 h 136"/>
                <a:gd name="T42" fmla="*/ 46 w 148"/>
                <a:gd name="T43" fmla="*/ 68 h 136"/>
                <a:gd name="T44" fmla="*/ 23 w 148"/>
                <a:gd name="T45" fmla="*/ 40 h 136"/>
                <a:gd name="T46" fmla="*/ 34 w 148"/>
                <a:gd name="T47" fmla="*/ 51 h 136"/>
                <a:gd name="T48" fmla="*/ 34 w 148"/>
                <a:gd name="T49" fmla="*/ 51 h 136"/>
                <a:gd name="T50" fmla="*/ 29 w 148"/>
                <a:gd name="T51" fmla="*/ 51 h 136"/>
                <a:gd name="T52" fmla="*/ 40 w 148"/>
                <a:gd name="T53" fmla="*/ 57 h 136"/>
                <a:gd name="T54" fmla="*/ 51 w 148"/>
                <a:gd name="T55" fmla="*/ 63 h 136"/>
                <a:gd name="T56" fmla="*/ 40 w 148"/>
                <a:gd name="T57" fmla="*/ 51 h 136"/>
                <a:gd name="T58" fmla="*/ 29 w 148"/>
                <a:gd name="T59" fmla="*/ 40 h 136"/>
                <a:gd name="T60" fmla="*/ 40 w 148"/>
                <a:gd name="T61" fmla="*/ 46 h 136"/>
                <a:gd name="T62" fmla="*/ 51 w 148"/>
                <a:gd name="T63" fmla="*/ 57 h 136"/>
                <a:gd name="T64" fmla="*/ 40 w 148"/>
                <a:gd name="T65" fmla="*/ 46 h 136"/>
                <a:gd name="T66" fmla="*/ 29 w 148"/>
                <a:gd name="T67" fmla="*/ 28 h 136"/>
                <a:gd name="T68" fmla="*/ 0 w 148"/>
                <a:gd name="T69" fmla="*/ 0 h 136"/>
                <a:gd name="T70" fmla="*/ 17 w 148"/>
                <a:gd name="T71" fmla="*/ 11 h 136"/>
                <a:gd name="T72" fmla="*/ 29 w 148"/>
                <a:gd name="T73" fmla="*/ 23 h 136"/>
                <a:gd name="T74" fmla="*/ 29 w 148"/>
                <a:gd name="T75" fmla="*/ 23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136"/>
                <a:gd name="T116" fmla="*/ 148 w 148"/>
                <a:gd name="T117" fmla="*/ 136 h 1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136">
                  <a:moveTo>
                    <a:pt x="29" y="23"/>
                  </a:moveTo>
                  <a:lnTo>
                    <a:pt x="34" y="23"/>
                  </a:lnTo>
                  <a:lnTo>
                    <a:pt x="74" y="51"/>
                  </a:lnTo>
                  <a:lnTo>
                    <a:pt x="91" y="68"/>
                  </a:lnTo>
                  <a:lnTo>
                    <a:pt x="114" y="74"/>
                  </a:lnTo>
                  <a:lnTo>
                    <a:pt x="131" y="74"/>
                  </a:lnTo>
                  <a:lnTo>
                    <a:pt x="131" y="80"/>
                  </a:lnTo>
                  <a:lnTo>
                    <a:pt x="136" y="85"/>
                  </a:lnTo>
                  <a:lnTo>
                    <a:pt x="142" y="85"/>
                  </a:lnTo>
                  <a:lnTo>
                    <a:pt x="142" y="91"/>
                  </a:lnTo>
                  <a:lnTo>
                    <a:pt x="136" y="91"/>
                  </a:lnTo>
                  <a:lnTo>
                    <a:pt x="142" y="97"/>
                  </a:lnTo>
                  <a:lnTo>
                    <a:pt x="148" y="102"/>
                  </a:lnTo>
                  <a:lnTo>
                    <a:pt x="142" y="108"/>
                  </a:lnTo>
                  <a:lnTo>
                    <a:pt x="136" y="108"/>
                  </a:lnTo>
                  <a:lnTo>
                    <a:pt x="131" y="114"/>
                  </a:lnTo>
                  <a:lnTo>
                    <a:pt x="131" y="119"/>
                  </a:lnTo>
                  <a:lnTo>
                    <a:pt x="131" y="136"/>
                  </a:lnTo>
                  <a:lnTo>
                    <a:pt x="97" y="119"/>
                  </a:lnTo>
                  <a:lnTo>
                    <a:pt x="68" y="97"/>
                  </a:lnTo>
                  <a:lnTo>
                    <a:pt x="46" y="68"/>
                  </a:lnTo>
                  <a:lnTo>
                    <a:pt x="23" y="40"/>
                  </a:lnTo>
                  <a:lnTo>
                    <a:pt x="34" y="51"/>
                  </a:lnTo>
                  <a:lnTo>
                    <a:pt x="29" y="51"/>
                  </a:lnTo>
                  <a:lnTo>
                    <a:pt x="40" y="57"/>
                  </a:lnTo>
                  <a:lnTo>
                    <a:pt x="51" y="63"/>
                  </a:lnTo>
                  <a:lnTo>
                    <a:pt x="40" y="51"/>
                  </a:lnTo>
                  <a:lnTo>
                    <a:pt x="29" y="40"/>
                  </a:lnTo>
                  <a:lnTo>
                    <a:pt x="40" y="46"/>
                  </a:lnTo>
                  <a:lnTo>
                    <a:pt x="51" y="57"/>
                  </a:lnTo>
                  <a:lnTo>
                    <a:pt x="40" y="46"/>
                  </a:lnTo>
                  <a:lnTo>
                    <a:pt x="29" y="28"/>
                  </a:lnTo>
                  <a:lnTo>
                    <a:pt x="0" y="0"/>
                  </a:lnTo>
                  <a:lnTo>
                    <a:pt x="17" y="11"/>
                  </a:lnTo>
                  <a:lnTo>
                    <a:pt x="29"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69" name="Freeform 9"/>
            <p:cNvSpPr>
              <a:spLocks/>
            </p:cNvSpPr>
            <p:nvPr/>
          </p:nvSpPr>
          <p:spPr bwMode="auto">
            <a:xfrm>
              <a:off x="2475" y="3749"/>
              <a:ext cx="477" cy="506"/>
            </a:xfrm>
            <a:custGeom>
              <a:avLst/>
              <a:gdLst>
                <a:gd name="T0" fmla="*/ 347 w 477"/>
                <a:gd name="T1" fmla="*/ 23 h 506"/>
                <a:gd name="T2" fmla="*/ 250 w 477"/>
                <a:gd name="T3" fmla="*/ 17 h 506"/>
                <a:gd name="T4" fmla="*/ 182 w 477"/>
                <a:gd name="T5" fmla="*/ 52 h 506"/>
                <a:gd name="T6" fmla="*/ 159 w 477"/>
                <a:gd name="T7" fmla="*/ 57 h 506"/>
                <a:gd name="T8" fmla="*/ 137 w 477"/>
                <a:gd name="T9" fmla="*/ 63 h 506"/>
                <a:gd name="T10" fmla="*/ 63 w 477"/>
                <a:gd name="T11" fmla="*/ 159 h 506"/>
                <a:gd name="T12" fmla="*/ 69 w 477"/>
                <a:gd name="T13" fmla="*/ 148 h 506"/>
                <a:gd name="T14" fmla="*/ 69 w 477"/>
                <a:gd name="T15" fmla="*/ 165 h 506"/>
                <a:gd name="T16" fmla="*/ 40 w 477"/>
                <a:gd name="T17" fmla="*/ 216 h 506"/>
                <a:gd name="T18" fmla="*/ 29 w 477"/>
                <a:gd name="T19" fmla="*/ 284 h 506"/>
                <a:gd name="T20" fmla="*/ 29 w 477"/>
                <a:gd name="T21" fmla="*/ 307 h 506"/>
                <a:gd name="T22" fmla="*/ 29 w 477"/>
                <a:gd name="T23" fmla="*/ 318 h 506"/>
                <a:gd name="T24" fmla="*/ 40 w 477"/>
                <a:gd name="T25" fmla="*/ 347 h 506"/>
                <a:gd name="T26" fmla="*/ 74 w 477"/>
                <a:gd name="T27" fmla="*/ 421 h 506"/>
                <a:gd name="T28" fmla="*/ 114 w 477"/>
                <a:gd name="T29" fmla="*/ 443 h 506"/>
                <a:gd name="T30" fmla="*/ 125 w 477"/>
                <a:gd name="T31" fmla="*/ 460 h 506"/>
                <a:gd name="T32" fmla="*/ 194 w 477"/>
                <a:gd name="T33" fmla="*/ 466 h 506"/>
                <a:gd name="T34" fmla="*/ 267 w 477"/>
                <a:gd name="T35" fmla="*/ 460 h 506"/>
                <a:gd name="T36" fmla="*/ 370 w 477"/>
                <a:gd name="T37" fmla="*/ 409 h 506"/>
                <a:gd name="T38" fmla="*/ 438 w 477"/>
                <a:gd name="T39" fmla="*/ 262 h 506"/>
                <a:gd name="T40" fmla="*/ 353 w 477"/>
                <a:gd name="T41" fmla="*/ 103 h 506"/>
                <a:gd name="T42" fmla="*/ 182 w 477"/>
                <a:gd name="T43" fmla="*/ 131 h 506"/>
                <a:gd name="T44" fmla="*/ 137 w 477"/>
                <a:gd name="T45" fmla="*/ 279 h 506"/>
                <a:gd name="T46" fmla="*/ 228 w 477"/>
                <a:gd name="T47" fmla="*/ 358 h 506"/>
                <a:gd name="T48" fmla="*/ 324 w 477"/>
                <a:gd name="T49" fmla="*/ 318 h 506"/>
                <a:gd name="T50" fmla="*/ 313 w 477"/>
                <a:gd name="T51" fmla="*/ 194 h 506"/>
                <a:gd name="T52" fmla="*/ 228 w 477"/>
                <a:gd name="T53" fmla="*/ 199 h 506"/>
                <a:gd name="T54" fmla="*/ 273 w 477"/>
                <a:gd name="T55" fmla="*/ 279 h 506"/>
                <a:gd name="T56" fmla="*/ 267 w 477"/>
                <a:gd name="T57" fmla="*/ 290 h 506"/>
                <a:gd name="T58" fmla="*/ 233 w 477"/>
                <a:gd name="T59" fmla="*/ 176 h 506"/>
                <a:gd name="T60" fmla="*/ 313 w 477"/>
                <a:gd name="T61" fmla="*/ 165 h 506"/>
                <a:gd name="T62" fmla="*/ 370 w 477"/>
                <a:gd name="T63" fmla="*/ 239 h 506"/>
                <a:gd name="T64" fmla="*/ 370 w 477"/>
                <a:gd name="T65" fmla="*/ 313 h 506"/>
                <a:gd name="T66" fmla="*/ 233 w 477"/>
                <a:gd name="T67" fmla="*/ 392 h 506"/>
                <a:gd name="T68" fmla="*/ 125 w 477"/>
                <a:gd name="T69" fmla="*/ 313 h 506"/>
                <a:gd name="T70" fmla="*/ 165 w 477"/>
                <a:gd name="T71" fmla="*/ 131 h 506"/>
                <a:gd name="T72" fmla="*/ 347 w 477"/>
                <a:gd name="T73" fmla="*/ 86 h 506"/>
                <a:gd name="T74" fmla="*/ 477 w 477"/>
                <a:gd name="T75" fmla="*/ 245 h 506"/>
                <a:gd name="T76" fmla="*/ 415 w 477"/>
                <a:gd name="T77" fmla="*/ 438 h 506"/>
                <a:gd name="T78" fmla="*/ 284 w 477"/>
                <a:gd name="T79" fmla="*/ 495 h 506"/>
                <a:gd name="T80" fmla="*/ 205 w 477"/>
                <a:gd name="T81" fmla="*/ 506 h 506"/>
                <a:gd name="T82" fmla="*/ 154 w 477"/>
                <a:gd name="T83" fmla="*/ 500 h 506"/>
                <a:gd name="T84" fmla="*/ 52 w 477"/>
                <a:gd name="T85" fmla="*/ 443 h 506"/>
                <a:gd name="T86" fmla="*/ 12 w 477"/>
                <a:gd name="T87" fmla="*/ 358 h 506"/>
                <a:gd name="T88" fmla="*/ 6 w 477"/>
                <a:gd name="T89" fmla="*/ 330 h 506"/>
                <a:gd name="T90" fmla="*/ 12 w 477"/>
                <a:gd name="T91" fmla="*/ 194 h 506"/>
                <a:gd name="T92" fmla="*/ 23 w 477"/>
                <a:gd name="T93" fmla="*/ 154 h 506"/>
                <a:gd name="T94" fmla="*/ 52 w 477"/>
                <a:gd name="T95" fmla="*/ 114 h 506"/>
                <a:gd name="T96" fmla="*/ 74 w 477"/>
                <a:gd name="T97" fmla="*/ 97 h 506"/>
                <a:gd name="T98" fmla="*/ 74 w 477"/>
                <a:gd name="T99" fmla="*/ 103 h 506"/>
                <a:gd name="T100" fmla="*/ 80 w 477"/>
                <a:gd name="T101" fmla="*/ 97 h 506"/>
                <a:gd name="T102" fmla="*/ 97 w 477"/>
                <a:gd name="T103" fmla="*/ 80 h 506"/>
                <a:gd name="T104" fmla="*/ 97 w 477"/>
                <a:gd name="T105" fmla="*/ 69 h 506"/>
                <a:gd name="T106" fmla="*/ 103 w 477"/>
                <a:gd name="T107" fmla="*/ 63 h 506"/>
                <a:gd name="T108" fmla="*/ 176 w 477"/>
                <a:gd name="T109" fmla="*/ 17 h 506"/>
                <a:gd name="T110" fmla="*/ 250 w 477"/>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506"/>
                <a:gd name="T170" fmla="*/ 477 w 477"/>
                <a:gd name="T171" fmla="*/ 506 h 5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506">
                  <a:moveTo>
                    <a:pt x="250" y="0"/>
                  </a:moveTo>
                  <a:lnTo>
                    <a:pt x="284" y="0"/>
                  </a:lnTo>
                  <a:lnTo>
                    <a:pt x="318" y="6"/>
                  </a:lnTo>
                  <a:lnTo>
                    <a:pt x="347" y="23"/>
                  </a:lnTo>
                  <a:lnTo>
                    <a:pt x="375" y="40"/>
                  </a:lnTo>
                  <a:lnTo>
                    <a:pt x="336" y="29"/>
                  </a:lnTo>
                  <a:lnTo>
                    <a:pt x="290" y="17"/>
                  </a:lnTo>
                  <a:lnTo>
                    <a:pt x="250" y="17"/>
                  </a:lnTo>
                  <a:lnTo>
                    <a:pt x="205" y="29"/>
                  </a:lnTo>
                  <a:lnTo>
                    <a:pt x="194" y="35"/>
                  </a:lnTo>
                  <a:lnTo>
                    <a:pt x="182" y="46"/>
                  </a:lnTo>
                  <a:lnTo>
                    <a:pt x="182" y="52"/>
                  </a:lnTo>
                  <a:lnTo>
                    <a:pt x="176" y="52"/>
                  </a:lnTo>
                  <a:lnTo>
                    <a:pt x="171" y="52"/>
                  </a:lnTo>
                  <a:lnTo>
                    <a:pt x="159" y="57"/>
                  </a:lnTo>
                  <a:lnTo>
                    <a:pt x="148" y="63"/>
                  </a:lnTo>
                  <a:lnTo>
                    <a:pt x="142" y="63"/>
                  </a:lnTo>
                  <a:lnTo>
                    <a:pt x="137" y="63"/>
                  </a:lnTo>
                  <a:lnTo>
                    <a:pt x="86" y="108"/>
                  </a:lnTo>
                  <a:lnTo>
                    <a:pt x="52" y="171"/>
                  </a:lnTo>
                  <a:lnTo>
                    <a:pt x="57" y="165"/>
                  </a:lnTo>
                  <a:lnTo>
                    <a:pt x="63" y="159"/>
                  </a:lnTo>
                  <a:lnTo>
                    <a:pt x="63" y="154"/>
                  </a:lnTo>
                  <a:lnTo>
                    <a:pt x="63" y="159"/>
                  </a:lnTo>
                  <a:lnTo>
                    <a:pt x="69" y="148"/>
                  </a:lnTo>
                  <a:lnTo>
                    <a:pt x="74" y="142"/>
                  </a:lnTo>
                  <a:lnTo>
                    <a:pt x="69" y="154"/>
                  </a:lnTo>
                  <a:lnTo>
                    <a:pt x="69" y="159"/>
                  </a:lnTo>
                  <a:lnTo>
                    <a:pt x="69" y="165"/>
                  </a:lnTo>
                  <a:lnTo>
                    <a:pt x="46" y="199"/>
                  </a:lnTo>
                  <a:lnTo>
                    <a:pt x="40" y="205"/>
                  </a:lnTo>
                  <a:lnTo>
                    <a:pt x="40" y="216"/>
                  </a:lnTo>
                  <a:lnTo>
                    <a:pt x="35" y="233"/>
                  </a:lnTo>
                  <a:lnTo>
                    <a:pt x="29" y="250"/>
                  </a:lnTo>
                  <a:lnTo>
                    <a:pt x="29" y="262"/>
                  </a:lnTo>
                  <a:lnTo>
                    <a:pt x="29" y="284"/>
                  </a:lnTo>
                  <a:lnTo>
                    <a:pt x="29" y="301"/>
                  </a:lnTo>
                  <a:lnTo>
                    <a:pt x="29" y="307"/>
                  </a:lnTo>
                  <a:lnTo>
                    <a:pt x="29" y="313"/>
                  </a:lnTo>
                  <a:lnTo>
                    <a:pt x="29" y="318"/>
                  </a:lnTo>
                  <a:lnTo>
                    <a:pt x="35" y="324"/>
                  </a:lnTo>
                  <a:lnTo>
                    <a:pt x="40" y="336"/>
                  </a:lnTo>
                  <a:lnTo>
                    <a:pt x="40" y="347"/>
                  </a:lnTo>
                  <a:lnTo>
                    <a:pt x="46" y="353"/>
                  </a:lnTo>
                  <a:lnTo>
                    <a:pt x="46" y="364"/>
                  </a:lnTo>
                  <a:lnTo>
                    <a:pt x="57" y="392"/>
                  </a:lnTo>
                  <a:lnTo>
                    <a:pt x="74" y="421"/>
                  </a:lnTo>
                  <a:lnTo>
                    <a:pt x="91" y="438"/>
                  </a:lnTo>
                  <a:lnTo>
                    <a:pt x="103" y="443"/>
                  </a:lnTo>
                  <a:lnTo>
                    <a:pt x="108" y="443"/>
                  </a:lnTo>
                  <a:lnTo>
                    <a:pt x="114" y="443"/>
                  </a:lnTo>
                  <a:lnTo>
                    <a:pt x="120" y="449"/>
                  </a:lnTo>
                  <a:lnTo>
                    <a:pt x="125" y="455"/>
                  </a:lnTo>
                  <a:lnTo>
                    <a:pt x="125" y="460"/>
                  </a:lnTo>
                  <a:lnTo>
                    <a:pt x="137" y="460"/>
                  </a:lnTo>
                  <a:lnTo>
                    <a:pt x="148" y="466"/>
                  </a:lnTo>
                  <a:lnTo>
                    <a:pt x="165" y="466"/>
                  </a:lnTo>
                  <a:lnTo>
                    <a:pt x="194" y="466"/>
                  </a:lnTo>
                  <a:lnTo>
                    <a:pt x="216" y="466"/>
                  </a:lnTo>
                  <a:lnTo>
                    <a:pt x="233" y="466"/>
                  </a:lnTo>
                  <a:lnTo>
                    <a:pt x="250" y="460"/>
                  </a:lnTo>
                  <a:lnTo>
                    <a:pt x="267" y="460"/>
                  </a:lnTo>
                  <a:lnTo>
                    <a:pt x="290" y="455"/>
                  </a:lnTo>
                  <a:lnTo>
                    <a:pt x="313" y="449"/>
                  </a:lnTo>
                  <a:lnTo>
                    <a:pt x="353" y="426"/>
                  </a:lnTo>
                  <a:lnTo>
                    <a:pt x="370" y="409"/>
                  </a:lnTo>
                  <a:lnTo>
                    <a:pt x="387" y="392"/>
                  </a:lnTo>
                  <a:lnTo>
                    <a:pt x="415" y="353"/>
                  </a:lnTo>
                  <a:lnTo>
                    <a:pt x="426" y="307"/>
                  </a:lnTo>
                  <a:lnTo>
                    <a:pt x="438" y="262"/>
                  </a:lnTo>
                  <a:lnTo>
                    <a:pt x="432" y="211"/>
                  </a:lnTo>
                  <a:lnTo>
                    <a:pt x="415" y="171"/>
                  </a:lnTo>
                  <a:lnTo>
                    <a:pt x="387" y="131"/>
                  </a:lnTo>
                  <a:lnTo>
                    <a:pt x="353" y="103"/>
                  </a:lnTo>
                  <a:lnTo>
                    <a:pt x="307" y="91"/>
                  </a:lnTo>
                  <a:lnTo>
                    <a:pt x="262" y="91"/>
                  </a:lnTo>
                  <a:lnTo>
                    <a:pt x="222" y="108"/>
                  </a:lnTo>
                  <a:lnTo>
                    <a:pt x="182" y="131"/>
                  </a:lnTo>
                  <a:lnTo>
                    <a:pt x="154" y="171"/>
                  </a:lnTo>
                  <a:lnTo>
                    <a:pt x="142" y="199"/>
                  </a:lnTo>
                  <a:lnTo>
                    <a:pt x="137" y="239"/>
                  </a:lnTo>
                  <a:lnTo>
                    <a:pt x="137" y="279"/>
                  </a:lnTo>
                  <a:lnTo>
                    <a:pt x="148" y="313"/>
                  </a:lnTo>
                  <a:lnTo>
                    <a:pt x="171" y="336"/>
                  </a:lnTo>
                  <a:lnTo>
                    <a:pt x="199" y="353"/>
                  </a:lnTo>
                  <a:lnTo>
                    <a:pt x="228" y="358"/>
                  </a:lnTo>
                  <a:lnTo>
                    <a:pt x="262" y="358"/>
                  </a:lnTo>
                  <a:lnTo>
                    <a:pt x="296" y="347"/>
                  </a:lnTo>
                  <a:lnTo>
                    <a:pt x="313" y="336"/>
                  </a:lnTo>
                  <a:lnTo>
                    <a:pt x="324" y="318"/>
                  </a:lnTo>
                  <a:lnTo>
                    <a:pt x="336" y="290"/>
                  </a:lnTo>
                  <a:lnTo>
                    <a:pt x="336" y="262"/>
                  </a:lnTo>
                  <a:lnTo>
                    <a:pt x="324" y="205"/>
                  </a:lnTo>
                  <a:lnTo>
                    <a:pt x="313" y="194"/>
                  </a:lnTo>
                  <a:lnTo>
                    <a:pt x="296" y="182"/>
                  </a:lnTo>
                  <a:lnTo>
                    <a:pt x="262" y="182"/>
                  </a:lnTo>
                  <a:lnTo>
                    <a:pt x="245" y="188"/>
                  </a:lnTo>
                  <a:lnTo>
                    <a:pt x="228" y="199"/>
                  </a:lnTo>
                  <a:lnTo>
                    <a:pt x="233" y="239"/>
                  </a:lnTo>
                  <a:lnTo>
                    <a:pt x="239" y="256"/>
                  </a:lnTo>
                  <a:lnTo>
                    <a:pt x="256" y="273"/>
                  </a:lnTo>
                  <a:lnTo>
                    <a:pt x="273" y="279"/>
                  </a:lnTo>
                  <a:lnTo>
                    <a:pt x="284" y="279"/>
                  </a:lnTo>
                  <a:lnTo>
                    <a:pt x="284" y="284"/>
                  </a:lnTo>
                  <a:lnTo>
                    <a:pt x="279" y="284"/>
                  </a:lnTo>
                  <a:lnTo>
                    <a:pt x="267" y="290"/>
                  </a:lnTo>
                  <a:lnTo>
                    <a:pt x="245" y="279"/>
                  </a:lnTo>
                  <a:lnTo>
                    <a:pt x="228" y="250"/>
                  </a:lnTo>
                  <a:lnTo>
                    <a:pt x="222" y="194"/>
                  </a:lnTo>
                  <a:lnTo>
                    <a:pt x="233" y="176"/>
                  </a:lnTo>
                  <a:lnTo>
                    <a:pt x="250" y="165"/>
                  </a:lnTo>
                  <a:lnTo>
                    <a:pt x="273" y="159"/>
                  </a:lnTo>
                  <a:lnTo>
                    <a:pt x="290" y="159"/>
                  </a:lnTo>
                  <a:lnTo>
                    <a:pt x="313" y="165"/>
                  </a:lnTo>
                  <a:lnTo>
                    <a:pt x="330" y="171"/>
                  </a:lnTo>
                  <a:lnTo>
                    <a:pt x="364" y="199"/>
                  </a:lnTo>
                  <a:lnTo>
                    <a:pt x="370" y="228"/>
                  </a:lnTo>
                  <a:lnTo>
                    <a:pt x="370" y="239"/>
                  </a:lnTo>
                  <a:lnTo>
                    <a:pt x="370" y="256"/>
                  </a:lnTo>
                  <a:lnTo>
                    <a:pt x="375" y="267"/>
                  </a:lnTo>
                  <a:lnTo>
                    <a:pt x="375" y="284"/>
                  </a:lnTo>
                  <a:lnTo>
                    <a:pt x="370" y="313"/>
                  </a:lnTo>
                  <a:lnTo>
                    <a:pt x="347" y="353"/>
                  </a:lnTo>
                  <a:lnTo>
                    <a:pt x="318" y="387"/>
                  </a:lnTo>
                  <a:lnTo>
                    <a:pt x="262" y="392"/>
                  </a:lnTo>
                  <a:lnTo>
                    <a:pt x="233" y="392"/>
                  </a:lnTo>
                  <a:lnTo>
                    <a:pt x="205" y="387"/>
                  </a:lnTo>
                  <a:lnTo>
                    <a:pt x="171" y="370"/>
                  </a:lnTo>
                  <a:lnTo>
                    <a:pt x="142" y="347"/>
                  </a:lnTo>
                  <a:lnTo>
                    <a:pt x="125" y="313"/>
                  </a:lnTo>
                  <a:lnTo>
                    <a:pt x="114" y="279"/>
                  </a:lnTo>
                  <a:lnTo>
                    <a:pt x="114" y="228"/>
                  </a:lnTo>
                  <a:lnTo>
                    <a:pt x="131" y="176"/>
                  </a:lnTo>
                  <a:lnTo>
                    <a:pt x="165" y="131"/>
                  </a:lnTo>
                  <a:lnTo>
                    <a:pt x="205" y="97"/>
                  </a:lnTo>
                  <a:lnTo>
                    <a:pt x="250" y="74"/>
                  </a:lnTo>
                  <a:lnTo>
                    <a:pt x="301" y="74"/>
                  </a:lnTo>
                  <a:lnTo>
                    <a:pt x="347" y="86"/>
                  </a:lnTo>
                  <a:lnTo>
                    <a:pt x="392" y="108"/>
                  </a:lnTo>
                  <a:lnTo>
                    <a:pt x="432" y="148"/>
                  </a:lnTo>
                  <a:lnTo>
                    <a:pt x="460" y="194"/>
                  </a:lnTo>
                  <a:lnTo>
                    <a:pt x="477" y="245"/>
                  </a:lnTo>
                  <a:lnTo>
                    <a:pt x="477" y="301"/>
                  </a:lnTo>
                  <a:lnTo>
                    <a:pt x="472" y="353"/>
                  </a:lnTo>
                  <a:lnTo>
                    <a:pt x="449" y="398"/>
                  </a:lnTo>
                  <a:lnTo>
                    <a:pt x="415" y="438"/>
                  </a:lnTo>
                  <a:lnTo>
                    <a:pt x="370" y="466"/>
                  </a:lnTo>
                  <a:lnTo>
                    <a:pt x="330" y="483"/>
                  </a:lnTo>
                  <a:lnTo>
                    <a:pt x="307" y="495"/>
                  </a:lnTo>
                  <a:lnTo>
                    <a:pt x="284" y="495"/>
                  </a:lnTo>
                  <a:lnTo>
                    <a:pt x="250" y="495"/>
                  </a:lnTo>
                  <a:lnTo>
                    <a:pt x="211" y="495"/>
                  </a:lnTo>
                  <a:lnTo>
                    <a:pt x="199" y="500"/>
                  </a:lnTo>
                  <a:lnTo>
                    <a:pt x="205" y="506"/>
                  </a:lnTo>
                  <a:lnTo>
                    <a:pt x="211" y="500"/>
                  </a:lnTo>
                  <a:lnTo>
                    <a:pt x="216" y="500"/>
                  </a:lnTo>
                  <a:lnTo>
                    <a:pt x="188" y="500"/>
                  </a:lnTo>
                  <a:lnTo>
                    <a:pt x="154" y="500"/>
                  </a:lnTo>
                  <a:lnTo>
                    <a:pt x="97" y="477"/>
                  </a:lnTo>
                  <a:lnTo>
                    <a:pt x="86" y="466"/>
                  </a:lnTo>
                  <a:lnTo>
                    <a:pt x="74" y="460"/>
                  </a:lnTo>
                  <a:lnTo>
                    <a:pt x="52" y="443"/>
                  </a:lnTo>
                  <a:lnTo>
                    <a:pt x="35" y="421"/>
                  </a:lnTo>
                  <a:lnTo>
                    <a:pt x="6" y="358"/>
                  </a:lnTo>
                  <a:lnTo>
                    <a:pt x="6" y="347"/>
                  </a:lnTo>
                  <a:lnTo>
                    <a:pt x="12" y="358"/>
                  </a:lnTo>
                  <a:lnTo>
                    <a:pt x="12" y="364"/>
                  </a:lnTo>
                  <a:lnTo>
                    <a:pt x="12" y="358"/>
                  </a:lnTo>
                  <a:lnTo>
                    <a:pt x="12" y="347"/>
                  </a:lnTo>
                  <a:lnTo>
                    <a:pt x="6" y="330"/>
                  </a:lnTo>
                  <a:lnTo>
                    <a:pt x="0" y="301"/>
                  </a:lnTo>
                  <a:lnTo>
                    <a:pt x="0" y="267"/>
                  </a:lnTo>
                  <a:lnTo>
                    <a:pt x="6" y="205"/>
                  </a:lnTo>
                  <a:lnTo>
                    <a:pt x="12" y="194"/>
                  </a:lnTo>
                  <a:lnTo>
                    <a:pt x="12" y="188"/>
                  </a:lnTo>
                  <a:lnTo>
                    <a:pt x="12" y="182"/>
                  </a:lnTo>
                  <a:lnTo>
                    <a:pt x="17" y="165"/>
                  </a:lnTo>
                  <a:lnTo>
                    <a:pt x="23" y="154"/>
                  </a:lnTo>
                  <a:lnTo>
                    <a:pt x="29" y="154"/>
                  </a:lnTo>
                  <a:lnTo>
                    <a:pt x="29" y="148"/>
                  </a:lnTo>
                  <a:lnTo>
                    <a:pt x="35" y="137"/>
                  </a:lnTo>
                  <a:lnTo>
                    <a:pt x="52" y="114"/>
                  </a:lnTo>
                  <a:lnTo>
                    <a:pt x="63" y="91"/>
                  </a:lnTo>
                  <a:lnTo>
                    <a:pt x="74" y="91"/>
                  </a:lnTo>
                  <a:lnTo>
                    <a:pt x="80" y="91"/>
                  </a:lnTo>
                  <a:lnTo>
                    <a:pt x="74" y="97"/>
                  </a:lnTo>
                  <a:lnTo>
                    <a:pt x="69" y="97"/>
                  </a:lnTo>
                  <a:lnTo>
                    <a:pt x="74" y="103"/>
                  </a:lnTo>
                  <a:lnTo>
                    <a:pt x="80" y="103"/>
                  </a:lnTo>
                  <a:lnTo>
                    <a:pt x="80" y="97"/>
                  </a:lnTo>
                  <a:lnTo>
                    <a:pt x="86" y="91"/>
                  </a:lnTo>
                  <a:lnTo>
                    <a:pt x="91" y="86"/>
                  </a:lnTo>
                  <a:lnTo>
                    <a:pt x="97" y="80"/>
                  </a:lnTo>
                  <a:lnTo>
                    <a:pt x="91" y="80"/>
                  </a:lnTo>
                  <a:lnTo>
                    <a:pt x="97" y="80"/>
                  </a:lnTo>
                  <a:lnTo>
                    <a:pt x="91" y="74"/>
                  </a:lnTo>
                  <a:lnTo>
                    <a:pt x="97" y="69"/>
                  </a:lnTo>
                  <a:lnTo>
                    <a:pt x="103" y="69"/>
                  </a:lnTo>
                  <a:lnTo>
                    <a:pt x="108" y="69"/>
                  </a:lnTo>
                  <a:lnTo>
                    <a:pt x="103" y="63"/>
                  </a:lnTo>
                  <a:lnTo>
                    <a:pt x="120" y="52"/>
                  </a:lnTo>
                  <a:lnTo>
                    <a:pt x="142" y="35"/>
                  </a:lnTo>
                  <a:lnTo>
                    <a:pt x="159" y="23"/>
                  </a:lnTo>
                  <a:lnTo>
                    <a:pt x="176" y="17"/>
                  </a:lnTo>
                  <a:lnTo>
                    <a:pt x="194" y="6"/>
                  </a:lnTo>
                  <a:lnTo>
                    <a:pt x="211" y="0"/>
                  </a:lnTo>
                  <a:lnTo>
                    <a:pt x="25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0" name="Freeform 10"/>
            <p:cNvSpPr>
              <a:spLocks/>
            </p:cNvSpPr>
            <p:nvPr/>
          </p:nvSpPr>
          <p:spPr bwMode="auto">
            <a:xfrm>
              <a:off x="2691" y="3761"/>
              <a:ext cx="17" cy="5"/>
            </a:xfrm>
            <a:custGeom>
              <a:avLst/>
              <a:gdLst>
                <a:gd name="T0" fmla="*/ 17 w 17"/>
                <a:gd name="T1" fmla="*/ 0 h 5"/>
                <a:gd name="T2" fmla="*/ 12 w 17"/>
                <a:gd name="T3" fmla="*/ 5 h 5"/>
                <a:gd name="T4" fmla="*/ 0 w 17"/>
                <a:gd name="T5" fmla="*/ 5 h 5"/>
                <a:gd name="T6" fmla="*/ 12 w 17"/>
                <a:gd name="T7" fmla="*/ 0 h 5"/>
                <a:gd name="T8" fmla="*/ 17 w 17"/>
                <a:gd name="T9" fmla="*/ 0 h 5"/>
                <a:gd name="T10" fmla="*/ 17 w 17"/>
                <a:gd name="T11" fmla="*/ 0 h 5"/>
                <a:gd name="T12" fmla="*/ 0 60000 65536"/>
                <a:gd name="T13" fmla="*/ 0 60000 65536"/>
                <a:gd name="T14" fmla="*/ 0 60000 65536"/>
                <a:gd name="T15" fmla="*/ 0 60000 65536"/>
                <a:gd name="T16" fmla="*/ 0 60000 65536"/>
                <a:gd name="T17" fmla="*/ 0 60000 65536"/>
                <a:gd name="T18" fmla="*/ 0 w 17"/>
                <a:gd name="T19" fmla="*/ 0 h 5"/>
                <a:gd name="T20" fmla="*/ 17 w 17"/>
                <a:gd name="T21" fmla="*/ 5 h 5"/>
              </a:gdLst>
              <a:ahLst/>
              <a:cxnLst>
                <a:cxn ang="T12">
                  <a:pos x="T0" y="T1"/>
                </a:cxn>
                <a:cxn ang="T13">
                  <a:pos x="T2" y="T3"/>
                </a:cxn>
                <a:cxn ang="T14">
                  <a:pos x="T4" y="T5"/>
                </a:cxn>
                <a:cxn ang="T15">
                  <a:pos x="T6" y="T7"/>
                </a:cxn>
                <a:cxn ang="T16">
                  <a:pos x="T8" y="T9"/>
                </a:cxn>
                <a:cxn ang="T17">
                  <a:pos x="T10" y="T11"/>
                </a:cxn>
              </a:cxnLst>
              <a:rect l="T18" t="T19" r="T20" b="T21"/>
              <a:pathLst>
                <a:path w="17" h="5">
                  <a:moveTo>
                    <a:pt x="17" y="0"/>
                  </a:moveTo>
                  <a:lnTo>
                    <a:pt x="12" y="5"/>
                  </a:lnTo>
                  <a:lnTo>
                    <a:pt x="0" y="5"/>
                  </a:lnTo>
                  <a:lnTo>
                    <a:pt x="12"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1" name="Freeform 11"/>
            <p:cNvSpPr>
              <a:spLocks/>
            </p:cNvSpPr>
            <p:nvPr/>
          </p:nvSpPr>
          <p:spPr bwMode="auto">
            <a:xfrm>
              <a:off x="2578" y="3823"/>
              <a:ext cx="5" cy="6"/>
            </a:xfrm>
            <a:custGeom>
              <a:avLst/>
              <a:gdLst>
                <a:gd name="T0" fmla="*/ 5 w 5"/>
                <a:gd name="T1" fmla="*/ 0 h 6"/>
                <a:gd name="T2" fmla="*/ 0 w 5"/>
                <a:gd name="T3" fmla="*/ 6 h 6"/>
                <a:gd name="T4" fmla="*/ 5 w 5"/>
                <a:gd name="T5" fmla="*/ 0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0" y="6"/>
                  </a:lnTo>
                  <a:lnTo>
                    <a:pt x="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2" name="Freeform 12"/>
            <p:cNvSpPr>
              <a:spLocks/>
            </p:cNvSpPr>
            <p:nvPr/>
          </p:nvSpPr>
          <p:spPr bwMode="auto">
            <a:xfrm>
              <a:off x="2561" y="3835"/>
              <a:ext cx="5" cy="1"/>
            </a:xfrm>
            <a:custGeom>
              <a:avLst/>
              <a:gdLst>
                <a:gd name="T0" fmla="*/ 5 w 5"/>
                <a:gd name="T1" fmla="*/ 0 h 1"/>
                <a:gd name="T2" fmla="*/ 0 w 5"/>
                <a:gd name="T3" fmla="*/ 0 h 1"/>
                <a:gd name="T4" fmla="*/ 5 w 5"/>
                <a:gd name="T5" fmla="*/ 0 h 1"/>
                <a:gd name="T6" fmla="*/ 5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0"/>
                  </a:moveTo>
                  <a:lnTo>
                    <a:pt x="0" y="0"/>
                  </a:lnTo>
                  <a:lnTo>
                    <a:pt x="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3" name="Freeform 13"/>
            <p:cNvSpPr>
              <a:spLocks/>
            </p:cNvSpPr>
            <p:nvPr/>
          </p:nvSpPr>
          <p:spPr bwMode="auto">
            <a:xfrm>
              <a:off x="2538" y="3846"/>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4" name="Freeform 14"/>
            <p:cNvSpPr>
              <a:spLocks/>
            </p:cNvSpPr>
            <p:nvPr/>
          </p:nvSpPr>
          <p:spPr bwMode="auto">
            <a:xfrm>
              <a:off x="2498" y="3869"/>
              <a:ext cx="1" cy="5"/>
            </a:xfrm>
            <a:custGeom>
              <a:avLst/>
              <a:gdLst>
                <a:gd name="T0" fmla="*/ 0 w 1"/>
                <a:gd name="T1" fmla="*/ 0 h 5"/>
                <a:gd name="T2" fmla="*/ 0 w 1"/>
                <a:gd name="T3" fmla="*/ 5 h 5"/>
                <a:gd name="T4" fmla="*/ 0 w 1"/>
                <a:gd name="T5" fmla="*/ 0 h 5"/>
                <a:gd name="T6" fmla="*/ 0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0"/>
                  </a:moveTo>
                  <a:lnTo>
                    <a:pt x="0" y="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5" name="Freeform 15"/>
            <p:cNvSpPr>
              <a:spLocks/>
            </p:cNvSpPr>
            <p:nvPr/>
          </p:nvSpPr>
          <p:spPr bwMode="auto">
            <a:xfrm>
              <a:off x="2958" y="3874"/>
              <a:ext cx="193" cy="63"/>
            </a:xfrm>
            <a:custGeom>
              <a:avLst/>
              <a:gdLst>
                <a:gd name="T0" fmla="*/ 193 w 193"/>
                <a:gd name="T1" fmla="*/ 0 h 63"/>
                <a:gd name="T2" fmla="*/ 193 w 193"/>
                <a:gd name="T3" fmla="*/ 6 h 63"/>
                <a:gd name="T4" fmla="*/ 193 w 193"/>
                <a:gd name="T5" fmla="*/ 6 h 63"/>
                <a:gd name="T6" fmla="*/ 108 w 193"/>
                <a:gd name="T7" fmla="*/ 34 h 63"/>
                <a:gd name="T8" fmla="*/ 63 w 193"/>
                <a:gd name="T9" fmla="*/ 51 h 63"/>
                <a:gd name="T10" fmla="*/ 17 w 193"/>
                <a:gd name="T11" fmla="*/ 63 h 63"/>
                <a:gd name="T12" fmla="*/ 12 w 193"/>
                <a:gd name="T13" fmla="*/ 63 h 63"/>
                <a:gd name="T14" fmla="*/ 6 w 193"/>
                <a:gd name="T15" fmla="*/ 57 h 63"/>
                <a:gd name="T16" fmla="*/ 12 w 193"/>
                <a:gd name="T17" fmla="*/ 51 h 63"/>
                <a:gd name="T18" fmla="*/ 17 w 193"/>
                <a:gd name="T19" fmla="*/ 40 h 63"/>
                <a:gd name="T20" fmla="*/ 6 w 193"/>
                <a:gd name="T21" fmla="*/ 40 h 63"/>
                <a:gd name="T22" fmla="*/ 0 w 193"/>
                <a:gd name="T23" fmla="*/ 34 h 63"/>
                <a:gd name="T24" fmla="*/ 0 w 193"/>
                <a:gd name="T25" fmla="*/ 34 h 63"/>
                <a:gd name="T26" fmla="*/ 23 w 193"/>
                <a:gd name="T27" fmla="*/ 29 h 63"/>
                <a:gd name="T28" fmla="*/ 40 w 193"/>
                <a:gd name="T29" fmla="*/ 17 h 63"/>
                <a:gd name="T30" fmla="*/ 108 w 193"/>
                <a:gd name="T31" fmla="*/ 12 h 63"/>
                <a:gd name="T32" fmla="*/ 176 w 193"/>
                <a:gd name="T33" fmla="*/ 0 h 63"/>
                <a:gd name="T34" fmla="*/ 193 w 193"/>
                <a:gd name="T35" fmla="*/ 0 h 63"/>
                <a:gd name="T36" fmla="*/ 193 w 193"/>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3"/>
                <a:gd name="T58" fmla="*/ 0 h 63"/>
                <a:gd name="T59" fmla="*/ 193 w 193"/>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3" h="63">
                  <a:moveTo>
                    <a:pt x="193" y="0"/>
                  </a:moveTo>
                  <a:lnTo>
                    <a:pt x="193" y="6"/>
                  </a:lnTo>
                  <a:lnTo>
                    <a:pt x="108" y="34"/>
                  </a:lnTo>
                  <a:lnTo>
                    <a:pt x="63" y="51"/>
                  </a:lnTo>
                  <a:lnTo>
                    <a:pt x="17" y="63"/>
                  </a:lnTo>
                  <a:lnTo>
                    <a:pt x="12" y="63"/>
                  </a:lnTo>
                  <a:lnTo>
                    <a:pt x="6" y="57"/>
                  </a:lnTo>
                  <a:lnTo>
                    <a:pt x="12" y="51"/>
                  </a:lnTo>
                  <a:lnTo>
                    <a:pt x="17" y="40"/>
                  </a:lnTo>
                  <a:lnTo>
                    <a:pt x="6" y="40"/>
                  </a:lnTo>
                  <a:lnTo>
                    <a:pt x="0" y="34"/>
                  </a:lnTo>
                  <a:lnTo>
                    <a:pt x="23" y="29"/>
                  </a:lnTo>
                  <a:lnTo>
                    <a:pt x="40" y="17"/>
                  </a:lnTo>
                  <a:lnTo>
                    <a:pt x="108" y="12"/>
                  </a:lnTo>
                  <a:lnTo>
                    <a:pt x="176" y="0"/>
                  </a:lnTo>
                  <a:lnTo>
                    <a:pt x="19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6" name="Freeform 16"/>
            <p:cNvSpPr>
              <a:spLocks/>
            </p:cNvSpPr>
            <p:nvPr/>
          </p:nvSpPr>
          <p:spPr bwMode="auto">
            <a:xfrm>
              <a:off x="2214" y="3914"/>
              <a:ext cx="250" cy="57"/>
            </a:xfrm>
            <a:custGeom>
              <a:avLst/>
              <a:gdLst>
                <a:gd name="T0" fmla="*/ 97 w 250"/>
                <a:gd name="T1" fmla="*/ 17 h 57"/>
                <a:gd name="T2" fmla="*/ 154 w 250"/>
                <a:gd name="T3" fmla="*/ 23 h 57"/>
                <a:gd name="T4" fmla="*/ 210 w 250"/>
                <a:gd name="T5" fmla="*/ 23 h 57"/>
                <a:gd name="T6" fmla="*/ 216 w 250"/>
                <a:gd name="T7" fmla="*/ 17 h 57"/>
                <a:gd name="T8" fmla="*/ 222 w 250"/>
                <a:gd name="T9" fmla="*/ 17 h 57"/>
                <a:gd name="T10" fmla="*/ 227 w 250"/>
                <a:gd name="T11" fmla="*/ 17 h 57"/>
                <a:gd name="T12" fmla="*/ 227 w 250"/>
                <a:gd name="T13" fmla="*/ 11 h 57"/>
                <a:gd name="T14" fmla="*/ 233 w 250"/>
                <a:gd name="T15" fmla="*/ 17 h 57"/>
                <a:gd name="T16" fmla="*/ 233 w 250"/>
                <a:gd name="T17" fmla="*/ 23 h 57"/>
                <a:gd name="T18" fmla="*/ 233 w 250"/>
                <a:gd name="T19" fmla="*/ 23 h 57"/>
                <a:gd name="T20" fmla="*/ 233 w 250"/>
                <a:gd name="T21" fmla="*/ 29 h 57"/>
                <a:gd name="T22" fmla="*/ 244 w 250"/>
                <a:gd name="T23" fmla="*/ 34 h 57"/>
                <a:gd name="T24" fmla="*/ 250 w 250"/>
                <a:gd name="T25" fmla="*/ 40 h 57"/>
                <a:gd name="T26" fmla="*/ 244 w 250"/>
                <a:gd name="T27" fmla="*/ 46 h 57"/>
                <a:gd name="T28" fmla="*/ 244 w 250"/>
                <a:gd name="T29" fmla="*/ 46 h 57"/>
                <a:gd name="T30" fmla="*/ 244 w 250"/>
                <a:gd name="T31" fmla="*/ 51 h 57"/>
                <a:gd name="T32" fmla="*/ 199 w 250"/>
                <a:gd name="T33" fmla="*/ 57 h 57"/>
                <a:gd name="T34" fmla="*/ 159 w 250"/>
                <a:gd name="T35" fmla="*/ 57 h 57"/>
                <a:gd name="T36" fmla="*/ 108 w 250"/>
                <a:gd name="T37" fmla="*/ 46 h 57"/>
                <a:gd name="T38" fmla="*/ 63 w 250"/>
                <a:gd name="T39" fmla="*/ 34 h 57"/>
                <a:gd name="T40" fmla="*/ 80 w 250"/>
                <a:gd name="T41" fmla="*/ 34 h 57"/>
                <a:gd name="T42" fmla="*/ 97 w 250"/>
                <a:gd name="T43" fmla="*/ 34 h 57"/>
                <a:gd name="T44" fmla="*/ 46 w 250"/>
                <a:gd name="T45" fmla="*/ 17 h 57"/>
                <a:gd name="T46" fmla="*/ 0 w 250"/>
                <a:gd name="T47" fmla="*/ 0 h 57"/>
                <a:gd name="T48" fmla="*/ 97 w 250"/>
                <a:gd name="T49" fmla="*/ 17 h 57"/>
                <a:gd name="T50" fmla="*/ 97 w 250"/>
                <a:gd name="T51" fmla="*/ 1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57"/>
                <a:gd name="T80" fmla="*/ 250 w 250"/>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57">
                  <a:moveTo>
                    <a:pt x="97" y="17"/>
                  </a:moveTo>
                  <a:lnTo>
                    <a:pt x="154" y="23"/>
                  </a:lnTo>
                  <a:lnTo>
                    <a:pt x="210" y="23"/>
                  </a:lnTo>
                  <a:lnTo>
                    <a:pt x="216" y="17"/>
                  </a:lnTo>
                  <a:lnTo>
                    <a:pt x="222" y="17"/>
                  </a:lnTo>
                  <a:lnTo>
                    <a:pt x="227" y="17"/>
                  </a:lnTo>
                  <a:lnTo>
                    <a:pt x="227" y="11"/>
                  </a:lnTo>
                  <a:lnTo>
                    <a:pt x="233" y="17"/>
                  </a:lnTo>
                  <a:lnTo>
                    <a:pt x="233" y="23"/>
                  </a:lnTo>
                  <a:lnTo>
                    <a:pt x="233" y="29"/>
                  </a:lnTo>
                  <a:lnTo>
                    <a:pt x="244" y="34"/>
                  </a:lnTo>
                  <a:lnTo>
                    <a:pt x="250" y="40"/>
                  </a:lnTo>
                  <a:lnTo>
                    <a:pt x="244" y="46"/>
                  </a:lnTo>
                  <a:lnTo>
                    <a:pt x="244" y="51"/>
                  </a:lnTo>
                  <a:lnTo>
                    <a:pt x="199" y="57"/>
                  </a:lnTo>
                  <a:lnTo>
                    <a:pt x="159" y="57"/>
                  </a:lnTo>
                  <a:lnTo>
                    <a:pt x="108" y="46"/>
                  </a:lnTo>
                  <a:lnTo>
                    <a:pt x="63" y="34"/>
                  </a:lnTo>
                  <a:lnTo>
                    <a:pt x="80" y="34"/>
                  </a:lnTo>
                  <a:lnTo>
                    <a:pt x="97" y="34"/>
                  </a:lnTo>
                  <a:lnTo>
                    <a:pt x="46" y="17"/>
                  </a:lnTo>
                  <a:lnTo>
                    <a:pt x="0" y="0"/>
                  </a:lnTo>
                  <a:lnTo>
                    <a:pt x="97"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7" name="Freeform 17"/>
            <p:cNvSpPr>
              <a:spLocks/>
            </p:cNvSpPr>
            <p:nvPr/>
          </p:nvSpPr>
          <p:spPr bwMode="auto">
            <a:xfrm>
              <a:off x="2975" y="4028"/>
              <a:ext cx="210" cy="51"/>
            </a:xfrm>
            <a:custGeom>
              <a:avLst/>
              <a:gdLst>
                <a:gd name="T0" fmla="*/ 68 w 210"/>
                <a:gd name="T1" fmla="*/ 11 h 51"/>
                <a:gd name="T2" fmla="*/ 142 w 210"/>
                <a:gd name="T3" fmla="*/ 17 h 51"/>
                <a:gd name="T4" fmla="*/ 176 w 210"/>
                <a:gd name="T5" fmla="*/ 22 h 51"/>
                <a:gd name="T6" fmla="*/ 205 w 210"/>
                <a:gd name="T7" fmla="*/ 39 h 51"/>
                <a:gd name="T8" fmla="*/ 205 w 210"/>
                <a:gd name="T9" fmla="*/ 45 h 51"/>
                <a:gd name="T10" fmla="*/ 210 w 210"/>
                <a:gd name="T11" fmla="*/ 51 h 51"/>
                <a:gd name="T12" fmla="*/ 193 w 210"/>
                <a:gd name="T13" fmla="*/ 45 h 51"/>
                <a:gd name="T14" fmla="*/ 142 w 210"/>
                <a:gd name="T15" fmla="*/ 45 h 51"/>
                <a:gd name="T16" fmla="*/ 91 w 210"/>
                <a:gd name="T17" fmla="*/ 45 h 51"/>
                <a:gd name="T18" fmla="*/ 40 w 210"/>
                <a:gd name="T19" fmla="*/ 34 h 51"/>
                <a:gd name="T20" fmla="*/ 17 w 210"/>
                <a:gd name="T21" fmla="*/ 22 h 51"/>
                <a:gd name="T22" fmla="*/ 0 w 210"/>
                <a:gd name="T23" fmla="*/ 5 h 51"/>
                <a:gd name="T24" fmla="*/ 6 w 210"/>
                <a:gd name="T25" fmla="*/ 0 h 51"/>
                <a:gd name="T26" fmla="*/ 17 w 210"/>
                <a:gd name="T27" fmla="*/ 0 h 51"/>
                <a:gd name="T28" fmla="*/ 46 w 210"/>
                <a:gd name="T29" fmla="*/ 5 h 51"/>
                <a:gd name="T30" fmla="*/ 68 w 210"/>
                <a:gd name="T31" fmla="*/ 11 h 51"/>
                <a:gd name="T32" fmla="*/ 68 w 210"/>
                <a:gd name="T33" fmla="*/ 1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
                <a:gd name="T52" fmla="*/ 0 h 51"/>
                <a:gd name="T53" fmla="*/ 210 w 210"/>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 h="51">
                  <a:moveTo>
                    <a:pt x="68" y="11"/>
                  </a:moveTo>
                  <a:lnTo>
                    <a:pt x="142" y="17"/>
                  </a:lnTo>
                  <a:lnTo>
                    <a:pt x="176" y="22"/>
                  </a:lnTo>
                  <a:lnTo>
                    <a:pt x="205" y="39"/>
                  </a:lnTo>
                  <a:lnTo>
                    <a:pt x="205" y="45"/>
                  </a:lnTo>
                  <a:lnTo>
                    <a:pt x="210" y="51"/>
                  </a:lnTo>
                  <a:lnTo>
                    <a:pt x="193" y="45"/>
                  </a:lnTo>
                  <a:lnTo>
                    <a:pt x="142" y="45"/>
                  </a:lnTo>
                  <a:lnTo>
                    <a:pt x="91" y="45"/>
                  </a:lnTo>
                  <a:lnTo>
                    <a:pt x="40" y="34"/>
                  </a:lnTo>
                  <a:lnTo>
                    <a:pt x="17" y="22"/>
                  </a:lnTo>
                  <a:lnTo>
                    <a:pt x="0" y="5"/>
                  </a:lnTo>
                  <a:lnTo>
                    <a:pt x="6" y="0"/>
                  </a:lnTo>
                  <a:lnTo>
                    <a:pt x="17" y="0"/>
                  </a:lnTo>
                  <a:lnTo>
                    <a:pt x="46" y="5"/>
                  </a:lnTo>
                  <a:lnTo>
                    <a:pt x="68" y="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8" name="Freeform 18"/>
            <p:cNvSpPr>
              <a:spLocks/>
            </p:cNvSpPr>
            <p:nvPr/>
          </p:nvSpPr>
          <p:spPr bwMode="auto">
            <a:xfrm>
              <a:off x="2470" y="4039"/>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79" name="Freeform 19"/>
            <p:cNvSpPr>
              <a:spLocks/>
            </p:cNvSpPr>
            <p:nvPr/>
          </p:nvSpPr>
          <p:spPr bwMode="auto">
            <a:xfrm>
              <a:off x="2243" y="4067"/>
              <a:ext cx="221" cy="108"/>
            </a:xfrm>
            <a:custGeom>
              <a:avLst/>
              <a:gdLst>
                <a:gd name="T0" fmla="*/ 204 w 221"/>
                <a:gd name="T1" fmla="*/ 0 h 108"/>
                <a:gd name="T2" fmla="*/ 210 w 221"/>
                <a:gd name="T3" fmla="*/ 6 h 108"/>
                <a:gd name="T4" fmla="*/ 215 w 221"/>
                <a:gd name="T5" fmla="*/ 6 h 108"/>
                <a:gd name="T6" fmla="*/ 215 w 221"/>
                <a:gd name="T7" fmla="*/ 12 h 108"/>
                <a:gd name="T8" fmla="*/ 210 w 221"/>
                <a:gd name="T9" fmla="*/ 18 h 108"/>
                <a:gd name="T10" fmla="*/ 210 w 221"/>
                <a:gd name="T11" fmla="*/ 18 h 108"/>
                <a:gd name="T12" fmla="*/ 210 w 221"/>
                <a:gd name="T13" fmla="*/ 18 h 108"/>
                <a:gd name="T14" fmla="*/ 215 w 221"/>
                <a:gd name="T15" fmla="*/ 18 h 108"/>
                <a:gd name="T16" fmla="*/ 215 w 221"/>
                <a:gd name="T17" fmla="*/ 18 h 108"/>
                <a:gd name="T18" fmla="*/ 221 w 221"/>
                <a:gd name="T19" fmla="*/ 23 h 108"/>
                <a:gd name="T20" fmla="*/ 221 w 221"/>
                <a:gd name="T21" fmla="*/ 29 h 108"/>
                <a:gd name="T22" fmla="*/ 221 w 221"/>
                <a:gd name="T23" fmla="*/ 35 h 108"/>
                <a:gd name="T24" fmla="*/ 215 w 221"/>
                <a:gd name="T25" fmla="*/ 35 h 108"/>
                <a:gd name="T26" fmla="*/ 215 w 221"/>
                <a:gd name="T27" fmla="*/ 40 h 108"/>
                <a:gd name="T28" fmla="*/ 215 w 221"/>
                <a:gd name="T29" fmla="*/ 46 h 108"/>
                <a:gd name="T30" fmla="*/ 204 w 221"/>
                <a:gd name="T31" fmla="*/ 57 h 108"/>
                <a:gd name="T32" fmla="*/ 187 w 221"/>
                <a:gd name="T33" fmla="*/ 63 h 108"/>
                <a:gd name="T34" fmla="*/ 159 w 221"/>
                <a:gd name="T35" fmla="*/ 74 h 108"/>
                <a:gd name="T36" fmla="*/ 107 w 221"/>
                <a:gd name="T37" fmla="*/ 91 h 108"/>
                <a:gd name="T38" fmla="*/ 56 w 221"/>
                <a:gd name="T39" fmla="*/ 103 h 108"/>
                <a:gd name="T40" fmla="*/ 22 w 221"/>
                <a:gd name="T41" fmla="*/ 108 h 108"/>
                <a:gd name="T42" fmla="*/ 39 w 221"/>
                <a:gd name="T43" fmla="*/ 103 h 108"/>
                <a:gd name="T44" fmla="*/ 51 w 221"/>
                <a:gd name="T45" fmla="*/ 97 h 108"/>
                <a:gd name="T46" fmla="*/ 39 w 221"/>
                <a:gd name="T47" fmla="*/ 97 h 108"/>
                <a:gd name="T48" fmla="*/ 28 w 221"/>
                <a:gd name="T49" fmla="*/ 97 h 108"/>
                <a:gd name="T50" fmla="*/ 0 w 221"/>
                <a:gd name="T51" fmla="*/ 103 h 108"/>
                <a:gd name="T52" fmla="*/ 22 w 221"/>
                <a:gd name="T53" fmla="*/ 91 h 108"/>
                <a:gd name="T54" fmla="*/ 39 w 221"/>
                <a:gd name="T55" fmla="*/ 74 h 108"/>
                <a:gd name="T56" fmla="*/ 39 w 221"/>
                <a:gd name="T57" fmla="*/ 74 h 108"/>
                <a:gd name="T58" fmla="*/ 39 w 221"/>
                <a:gd name="T59" fmla="*/ 74 h 108"/>
                <a:gd name="T60" fmla="*/ 28 w 221"/>
                <a:gd name="T61" fmla="*/ 74 h 108"/>
                <a:gd name="T62" fmla="*/ 45 w 221"/>
                <a:gd name="T63" fmla="*/ 69 h 108"/>
                <a:gd name="T64" fmla="*/ 39 w 221"/>
                <a:gd name="T65" fmla="*/ 69 h 108"/>
                <a:gd name="T66" fmla="*/ 45 w 221"/>
                <a:gd name="T67" fmla="*/ 69 h 108"/>
                <a:gd name="T68" fmla="*/ 51 w 221"/>
                <a:gd name="T69" fmla="*/ 69 h 108"/>
                <a:gd name="T70" fmla="*/ 56 w 221"/>
                <a:gd name="T71" fmla="*/ 63 h 108"/>
                <a:gd name="T72" fmla="*/ 62 w 221"/>
                <a:gd name="T73" fmla="*/ 63 h 108"/>
                <a:gd name="T74" fmla="*/ 68 w 221"/>
                <a:gd name="T75" fmla="*/ 57 h 108"/>
                <a:gd name="T76" fmla="*/ 62 w 221"/>
                <a:gd name="T77" fmla="*/ 57 h 108"/>
                <a:gd name="T78" fmla="*/ 68 w 221"/>
                <a:gd name="T79" fmla="*/ 57 h 108"/>
                <a:gd name="T80" fmla="*/ 68 w 221"/>
                <a:gd name="T81" fmla="*/ 57 h 108"/>
                <a:gd name="T82" fmla="*/ 68 w 221"/>
                <a:gd name="T83" fmla="*/ 57 h 108"/>
                <a:gd name="T84" fmla="*/ 85 w 221"/>
                <a:gd name="T85" fmla="*/ 52 h 108"/>
                <a:gd name="T86" fmla="*/ 102 w 221"/>
                <a:gd name="T87" fmla="*/ 46 h 108"/>
                <a:gd name="T88" fmla="*/ 113 w 221"/>
                <a:gd name="T89" fmla="*/ 40 h 108"/>
                <a:gd name="T90" fmla="*/ 125 w 221"/>
                <a:gd name="T91" fmla="*/ 29 h 108"/>
                <a:gd name="T92" fmla="*/ 125 w 221"/>
                <a:gd name="T93" fmla="*/ 29 h 108"/>
                <a:gd name="T94" fmla="*/ 147 w 221"/>
                <a:gd name="T95" fmla="*/ 18 h 108"/>
                <a:gd name="T96" fmla="*/ 159 w 221"/>
                <a:gd name="T97" fmla="*/ 12 h 108"/>
                <a:gd name="T98" fmla="*/ 170 w 221"/>
                <a:gd name="T99" fmla="*/ 6 h 108"/>
                <a:gd name="T100" fmla="*/ 176 w 221"/>
                <a:gd name="T101" fmla="*/ 0 h 108"/>
                <a:gd name="T102" fmla="*/ 181 w 221"/>
                <a:gd name="T103" fmla="*/ 0 h 108"/>
                <a:gd name="T104" fmla="*/ 193 w 221"/>
                <a:gd name="T105" fmla="*/ 0 h 108"/>
                <a:gd name="T106" fmla="*/ 198 w 221"/>
                <a:gd name="T107" fmla="*/ 0 h 108"/>
                <a:gd name="T108" fmla="*/ 204 w 221"/>
                <a:gd name="T109" fmla="*/ 0 h 108"/>
                <a:gd name="T110" fmla="*/ 204 w 221"/>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1"/>
                <a:gd name="T169" fmla="*/ 0 h 108"/>
                <a:gd name="T170" fmla="*/ 221 w 221"/>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1" h="108">
                  <a:moveTo>
                    <a:pt x="204" y="0"/>
                  </a:moveTo>
                  <a:lnTo>
                    <a:pt x="210" y="6"/>
                  </a:lnTo>
                  <a:lnTo>
                    <a:pt x="215" y="6"/>
                  </a:lnTo>
                  <a:lnTo>
                    <a:pt x="215" y="12"/>
                  </a:lnTo>
                  <a:lnTo>
                    <a:pt x="210" y="18"/>
                  </a:lnTo>
                  <a:lnTo>
                    <a:pt x="215" y="18"/>
                  </a:lnTo>
                  <a:lnTo>
                    <a:pt x="221" y="23"/>
                  </a:lnTo>
                  <a:lnTo>
                    <a:pt x="221" y="29"/>
                  </a:lnTo>
                  <a:lnTo>
                    <a:pt x="221" y="35"/>
                  </a:lnTo>
                  <a:lnTo>
                    <a:pt x="215" y="35"/>
                  </a:lnTo>
                  <a:lnTo>
                    <a:pt x="215" y="40"/>
                  </a:lnTo>
                  <a:lnTo>
                    <a:pt x="215" y="46"/>
                  </a:lnTo>
                  <a:lnTo>
                    <a:pt x="204" y="57"/>
                  </a:lnTo>
                  <a:lnTo>
                    <a:pt x="187" y="63"/>
                  </a:lnTo>
                  <a:lnTo>
                    <a:pt x="159" y="74"/>
                  </a:lnTo>
                  <a:lnTo>
                    <a:pt x="107" y="91"/>
                  </a:lnTo>
                  <a:lnTo>
                    <a:pt x="56" y="103"/>
                  </a:lnTo>
                  <a:lnTo>
                    <a:pt x="22" y="108"/>
                  </a:lnTo>
                  <a:lnTo>
                    <a:pt x="39" y="103"/>
                  </a:lnTo>
                  <a:lnTo>
                    <a:pt x="51" y="97"/>
                  </a:lnTo>
                  <a:lnTo>
                    <a:pt x="39" y="97"/>
                  </a:lnTo>
                  <a:lnTo>
                    <a:pt x="28" y="97"/>
                  </a:lnTo>
                  <a:lnTo>
                    <a:pt x="0" y="103"/>
                  </a:lnTo>
                  <a:lnTo>
                    <a:pt x="22" y="91"/>
                  </a:lnTo>
                  <a:lnTo>
                    <a:pt x="39" y="74"/>
                  </a:lnTo>
                  <a:lnTo>
                    <a:pt x="28" y="74"/>
                  </a:lnTo>
                  <a:lnTo>
                    <a:pt x="45" y="69"/>
                  </a:lnTo>
                  <a:lnTo>
                    <a:pt x="39" y="69"/>
                  </a:lnTo>
                  <a:lnTo>
                    <a:pt x="45" y="69"/>
                  </a:lnTo>
                  <a:lnTo>
                    <a:pt x="51" y="69"/>
                  </a:lnTo>
                  <a:lnTo>
                    <a:pt x="56" y="63"/>
                  </a:lnTo>
                  <a:lnTo>
                    <a:pt x="62" y="63"/>
                  </a:lnTo>
                  <a:lnTo>
                    <a:pt x="68" y="57"/>
                  </a:lnTo>
                  <a:lnTo>
                    <a:pt x="62" y="57"/>
                  </a:lnTo>
                  <a:lnTo>
                    <a:pt x="68" y="57"/>
                  </a:lnTo>
                  <a:lnTo>
                    <a:pt x="85" y="52"/>
                  </a:lnTo>
                  <a:lnTo>
                    <a:pt x="102" y="46"/>
                  </a:lnTo>
                  <a:lnTo>
                    <a:pt x="113" y="40"/>
                  </a:lnTo>
                  <a:lnTo>
                    <a:pt x="125" y="29"/>
                  </a:lnTo>
                  <a:lnTo>
                    <a:pt x="147" y="18"/>
                  </a:lnTo>
                  <a:lnTo>
                    <a:pt x="159" y="12"/>
                  </a:lnTo>
                  <a:lnTo>
                    <a:pt x="170" y="6"/>
                  </a:lnTo>
                  <a:lnTo>
                    <a:pt x="176" y="0"/>
                  </a:lnTo>
                  <a:lnTo>
                    <a:pt x="181" y="0"/>
                  </a:lnTo>
                  <a:lnTo>
                    <a:pt x="193" y="0"/>
                  </a:lnTo>
                  <a:lnTo>
                    <a:pt x="198" y="0"/>
                  </a:lnTo>
                  <a:lnTo>
                    <a:pt x="20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80" name="Freeform 20"/>
            <p:cNvSpPr>
              <a:spLocks/>
            </p:cNvSpPr>
            <p:nvPr/>
          </p:nvSpPr>
          <p:spPr bwMode="auto">
            <a:xfrm>
              <a:off x="2492" y="4073"/>
              <a:ext cx="6" cy="29"/>
            </a:xfrm>
            <a:custGeom>
              <a:avLst/>
              <a:gdLst>
                <a:gd name="T0" fmla="*/ 0 w 6"/>
                <a:gd name="T1" fmla="*/ 12 h 29"/>
                <a:gd name="T2" fmla="*/ 6 w 6"/>
                <a:gd name="T3" fmla="*/ 12 h 29"/>
                <a:gd name="T4" fmla="*/ 6 w 6"/>
                <a:gd name="T5" fmla="*/ 17 h 29"/>
                <a:gd name="T6" fmla="*/ 6 w 6"/>
                <a:gd name="T7" fmla="*/ 23 h 29"/>
                <a:gd name="T8" fmla="*/ 6 w 6"/>
                <a:gd name="T9" fmla="*/ 29 h 29"/>
                <a:gd name="T10" fmla="*/ 0 w 6"/>
                <a:gd name="T11" fmla="*/ 17 h 29"/>
                <a:gd name="T12" fmla="*/ 0 w 6"/>
                <a:gd name="T13" fmla="*/ 0 h 29"/>
                <a:gd name="T14" fmla="*/ 0 w 6"/>
                <a:gd name="T15" fmla="*/ 6 h 29"/>
                <a:gd name="T16" fmla="*/ 0 w 6"/>
                <a:gd name="T17" fmla="*/ 12 h 29"/>
                <a:gd name="T18" fmla="*/ 0 w 6"/>
                <a:gd name="T19" fmla="*/ 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9"/>
                <a:gd name="T32" fmla="*/ 6 w 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9">
                  <a:moveTo>
                    <a:pt x="0" y="12"/>
                  </a:moveTo>
                  <a:lnTo>
                    <a:pt x="6" y="12"/>
                  </a:lnTo>
                  <a:lnTo>
                    <a:pt x="6" y="17"/>
                  </a:lnTo>
                  <a:lnTo>
                    <a:pt x="6" y="23"/>
                  </a:lnTo>
                  <a:lnTo>
                    <a:pt x="6" y="29"/>
                  </a:lnTo>
                  <a:lnTo>
                    <a:pt x="0" y="17"/>
                  </a:lnTo>
                  <a:lnTo>
                    <a:pt x="0" y="0"/>
                  </a:lnTo>
                  <a:lnTo>
                    <a:pt x="0" y="6"/>
                  </a:lnTo>
                  <a:lnTo>
                    <a:pt x="0" y="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81" name="Freeform 21"/>
            <p:cNvSpPr>
              <a:spLocks/>
            </p:cNvSpPr>
            <p:nvPr/>
          </p:nvSpPr>
          <p:spPr bwMode="auto">
            <a:xfrm>
              <a:off x="2487" y="4113"/>
              <a:ext cx="5" cy="11"/>
            </a:xfrm>
            <a:custGeom>
              <a:avLst/>
              <a:gdLst>
                <a:gd name="T0" fmla="*/ 5 w 5"/>
                <a:gd name="T1" fmla="*/ 6 h 11"/>
                <a:gd name="T2" fmla="*/ 5 w 5"/>
                <a:gd name="T3" fmla="*/ 6 h 11"/>
                <a:gd name="T4" fmla="*/ 5 w 5"/>
                <a:gd name="T5" fmla="*/ 11 h 11"/>
                <a:gd name="T6" fmla="*/ 0 w 5"/>
                <a:gd name="T7" fmla="*/ 0 h 11"/>
                <a:gd name="T8" fmla="*/ 5 w 5"/>
                <a:gd name="T9" fmla="*/ 6 h 11"/>
                <a:gd name="T10" fmla="*/ 5 w 5"/>
                <a:gd name="T11" fmla="*/ 6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6"/>
                  </a:moveTo>
                  <a:lnTo>
                    <a:pt x="5" y="6"/>
                  </a:lnTo>
                  <a:lnTo>
                    <a:pt x="5" y="11"/>
                  </a:lnTo>
                  <a:lnTo>
                    <a:pt x="0" y="0"/>
                  </a:lnTo>
                  <a:lnTo>
                    <a:pt x="5"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82" name="Freeform 22"/>
            <p:cNvSpPr>
              <a:spLocks/>
            </p:cNvSpPr>
            <p:nvPr/>
          </p:nvSpPr>
          <p:spPr bwMode="auto">
            <a:xfrm>
              <a:off x="2492" y="4124"/>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83" name="Freeform 23"/>
            <p:cNvSpPr>
              <a:spLocks/>
            </p:cNvSpPr>
            <p:nvPr/>
          </p:nvSpPr>
          <p:spPr bwMode="auto">
            <a:xfrm>
              <a:off x="2935" y="4164"/>
              <a:ext cx="125" cy="85"/>
            </a:xfrm>
            <a:custGeom>
              <a:avLst/>
              <a:gdLst>
                <a:gd name="T0" fmla="*/ 86 w 125"/>
                <a:gd name="T1" fmla="*/ 28 h 85"/>
                <a:gd name="T2" fmla="*/ 108 w 125"/>
                <a:gd name="T3" fmla="*/ 51 h 85"/>
                <a:gd name="T4" fmla="*/ 125 w 125"/>
                <a:gd name="T5" fmla="*/ 85 h 85"/>
                <a:gd name="T6" fmla="*/ 63 w 125"/>
                <a:gd name="T7" fmla="*/ 51 h 85"/>
                <a:gd name="T8" fmla="*/ 29 w 125"/>
                <a:gd name="T9" fmla="*/ 34 h 85"/>
                <a:gd name="T10" fmla="*/ 0 w 125"/>
                <a:gd name="T11" fmla="*/ 6 h 85"/>
                <a:gd name="T12" fmla="*/ 6 w 125"/>
                <a:gd name="T13" fmla="*/ 6 h 85"/>
                <a:gd name="T14" fmla="*/ 12 w 125"/>
                <a:gd name="T15" fmla="*/ 0 h 85"/>
                <a:gd name="T16" fmla="*/ 6 w 125"/>
                <a:gd name="T17" fmla="*/ 0 h 85"/>
                <a:gd name="T18" fmla="*/ 29 w 125"/>
                <a:gd name="T19" fmla="*/ 0 h 85"/>
                <a:gd name="T20" fmla="*/ 46 w 125"/>
                <a:gd name="T21" fmla="*/ 6 h 85"/>
                <a:gd name="T22" fmla="*/ 69 w 125"/>
                <a:gd name="T23" fmla="*/ 17 h 85"/>
                <a:gd name="T24" fmla="*/ 86 w 125"/>
                <a:gd name="T25" fmla="*/ 28 h 85"/>
                <a:gd name="T26" fmla="*/ 86 w 125"/>
                <a:gd name="T27" fmla="*/ 28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85"/>
                <a:gd name="T44" fmla="*/ 125 w 125"/>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85">
                  <a:moveTo>
                    <a:pt x="86" y="28"/>
                  </a:moveTo>
                  <a:lnTo>
                    <a:pt x="108" y="51"/>
                  </a:lnTo>
                  <a:lnTo>
                    <a:pt x="125" y="85"/>
                  </a:lnTo>
                  <a:lnTo>
                    <a:pt x="63" y="51"/>
                  </a:lnTo>
                  <a:lnTo>
                    <a:pt x="29" y="34"/>
                  </a:lnTo>
                  <a:lnTo>
                    <a:pt x="0" y="6"/>
                  </a:lnTo>
                  <a:lnTo>
                    <a:pt x="6" y="6"/>
                  </a:lnTo>
                  <a:lnTo>
                    <a:pt x="12" y="0"/>
                  </a:lnTo>
                  <a:lnTo>
                    <a:pt x="6" y="0"/>
                  </a:lnTo>
                  <a:lnTo>
                    <a:pt x="29" y="0"/>
                  </a:lnTo>
                  <a:lnTo>
                    <a:pt x="46" y="6"/>
                  </a:lnTo>
                  <a:lnTo>
                    <a:pt x="69" y="17"/>
                  </a:lnTo>
                  <a:lnTo>
                    <a:pt x="86"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84" name="Freeform 24"/>
            <p:cNvSpPr>
              <a:spLocks/>
            </p:cNvSpPr>
            <p:nvPr/>
          </p:nvSpPr>
          <p:spPr bwMode="auto">
            <a:xfrm>
              <a:off x="2538" y="4209"/>
              <a:ext cx="23" cy="17"/>
            </a:xfrm>
            <a:custGeom>
              <a:avLst/>
              <a:gdLst>
                <a:gd name="T0" fmla="*/ 11 w 23"/>
                <a:gd name="T1" fmla="*/ 6 h 17"/>
                <a:gd name="T2" fmla="*/ 23 w 23"/>
                <a:gd name="T3" fmla="*/ 17 h 17"/>
                <a:gd name="T4" fmla="*/ 11 w 23"/>
                <a:gd name="T5" fmla="*/ 12 h 17"/>
                <a:gd name="T6" fmla="*/ 0 w 23"/>
                <a:gd name="T7" fmla="*/ 0 h 17"/>
                <a:gd name="T8" fmla="*/ 6 w 23"/>
                <a:gd name="T9" fmla="*/ 6 h 17"/>
                <a:gd name="T10" fmla="*/ 11 w 23"/>
                <a:gd name="T11" fmla="*/ 6 h 17"/>
                <a:gd name="T12" fmla="*/ 11 w 23"/>
                <a:gd name="T13" fmla="*/ 6 h 17"/>
                <a:gd name="T14" fmla="*/ 0 60000 65536"/>
                <a:gd name="T15" fmla="*/ 0 60000 65536"/>
                <a:gd name="T16" fmla="*/ 0 60000 65536"/>
                <a:gd name="T17" fmla="*/ 0 60000 65536"/>
                <a:gd name="T18" fmla="*/ 0 60000 65536"/>
                <a:gd name="T19" fmla="*/ 0 60000 65536"/>
                <a:gd name="T20" fmla="*/ 0 60000 65536"/>
                <a:gd name="T21" fmla="*/ 0 w 23"/>
                <a:gd name="T22" fmla="*/ 0 h 17"/>
                <a:gd name="T23" fmla="*/ 23 w 2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7">
                  <a:moveTo>
                    <a:pt x="11" y="6"/>
                  </a:moveTo>
                  <a:lnTo>
                    <a:pt x="23" y="17"/>
                  </a:lnTo>
                  <a:lnTo>
                    <a:pt x="11" y="12"/>
                  </a:lnTo>
                  <a:lnTo>
                    <a:pt x="0" y="0"/>
                  </a:lnTo>
                  <a:lnTo>
                    <a:pt x="6" y="6"/>
                  </a:lnTo>
                  <a:lnTo>
                    <a:pt x="11"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185" name="Freeform 25"/>
            <p:cNvSpPr>
              <a:spLocks/>
            </p:cNvSpPr>
            <p:nvPr/>
          </p:nvSpPr>
          <p:spPr bwMode="auto">
            <a:xfrm>
              <a:off x="2799" y="4238"/>
              <a:ext cx="6" cy="1"/>
            </a:xfrm>
            <a:custGeom>
              <a:avLst/>
              <a:gdLst>
                <a:gd name="T0" fmla="*/ 6 w 6"/>
                <a:gd name="T1" fmla="*/ 0 h 1"/>
                <a:gd name="T2" fmla="*/ 6 w 6"/>
                <a:gd name="T3" fmla="*/ 0 h 1"/>
                <a:gd name="T4" fmla="*/ 0 w 6"/>
                <a:gd name="T5" fmla="*/ 0 h 1"/>
                <a:gd name="T6" fmla="*/ 6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6" y="0"/>
                  </a:moveTo>
                  <a:lnTo>
                    <a:pt x="6" y="0"/>
                  </a:lnTo>
                  <a:lnTo>
                    <a:pt x="0" y="0"/>
                  </a:lnTo>
                  <a:lnTo>
                    <a:pt x="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sp>
        <p:nvSpPr>
          <p:cNvPr id="156698" name="Rectangle 26"/>
          <p:cNvSpPr>
            <a:spLocks noChangeArrowheads="1"/>
          </p:cNvSpPr>
          <p:nvPr/>
        </p:nvSpPr>
        <p:spPr bwMode="auto">
          <a:xfrm>
            <a:off x="190500" y="352647"/>
            <a:ext cx="8686800" cy="990600"/>
          </a:xfrm>
          <a:prstGeom prst="rect">
            <a:avLst/>
          </a:prstGeom>
          <a:solidFill>
            <a:srgbClr val="FFFF00"/>
          </a:solidFill>
          <a:ln w="9525">
            <a:solidFill>
              <a:srgbClr val="000066"/>
            </a:solidFill>
            <a:miter lim="800000"/>
            <a:headEnd/>
            <a:tailEnd/>
          </a:ln>
          <a:effectLst>
            <a:outerShdw dist="35921" dir="2700000" algn="ctr" rotWithShape="0">
              <a:srgbClr val="000066"/>
            </a:outerShdw>
          </a:effectLst>
        </p:spPr>
        <p:txBody>
          <a:bodyPr wrap="none" anchor="ctr"/>
          <a:lstStyle/>
          <a:p>
            <a:pPr>
              <a:defRPr/>
            </a:pPr>
            <a:endParaRPr lang="en-US"/>
          </a:p>
        </p:txBody>
      </p:sp>
      <p:sp>
        <p:nvSpPr>
          <p:cNvPr id="6149" name="Rectangle 27"/>
          <p:cNvSpPr>
            <a:spLocks noChangeArrowheads="1"/>
          </p:cNvSpPr>
          <p:nvPr/>
        </p:nvSpPr>
        <p:spPr bwMode="auto">
          <a:xfrm>
            <a:off x="304800" y="2286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a:solidFill>
                  <a:schemeClr val="tx2"/>
                </a:solidFill>
                <a:latin typeface="Verdana" pitchFamily="34" charset="0"/>
              </a:rPr>
              <a:t>The Sun</a:t>
            </a:r>
            <a:endParaRPr lang="en-US" sz="3600" b="1">
              <a:latin typeface="Verdana" pitchFamily="34" charset="0"/>
            </a:endParaRPr>
          </a:p>
        </p:txBody>
      </p:sp>
      <p:sp>
        <p:nvSpPr>
          <p:cNvPr id="6150" name="Rectangle 28"/>
          <p:cNvSpPr>
            <a:spLocks noChangeArrowheads="1"/>
          </p:cNvSpPr>
          <p:nvPr/>
        </p:nvSpPr>
        <p:spPr bwMode="auto">
          <a:xfrm>
            <a:off x="7620000" y="609600"/>
            <a:ext cx="1447800" cy="228600"/>
          </a:xfrm>
          <a:prstGeom prst="rect">
            <a:avLst/>
          </a:prstGeom>
          <a:solidFill>
            <a:srgbClr val="CC0099"/>
          </a:solidFill>
          <a:ln w="9525">
            <a:solidFill>
              <a:schemeClr val="tx1"/>
            </a:solidFill>
            <a:miter lim="800000"/>
            <a:headEnd/>
            <a:tailEnd/>
          </a:ln>
        </p:spPr>
        <p:txBody>
          <a:bodyPr wrap="none" anchor="ctr"/>
          <a:lstStyle/>
          <a:p>
            <a:endParaRPr lang="id-ID"/>
          </a:p>
        </p:txBody>
      </p:sp>
      <p:sp>
        <p:nvSpPr>
          <p:cNvPr id="6151" name="Rectangle 29"/>
          <p:cNvSpPr>
            <a:spLocks noChangeArrowheads="1"/>
          </p:cNvSpPr>
          <p:nvPr/>
        </p:nvSpPr>
        <p:spPr bwMode="auto">
          <a:xfrm>
            <a:off x="881063" y="2008188"/>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d-ID"/>
          </a:p>
        </p:txBody>
      </p:sp>
      <p:sp>
        <p:nvSpPr>
          <p:cNvPr id="156702" name="Rectangle 30"/>
          <p:cNvSpPr>
            <a:spLocks noChangeArrowheads="1"/>
          </p:cNvSpPr>
          <p:nvPr/>
        </p:nvSpPr>
        <p:spPr bwMode="auto">
          <a:xfrm>
            <a:off x="1184275" y="2057400"/>
            <a:ext cx="2092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a:solidFill>
                  <a:srgbClr val="008000"/>
                </a:solidFill>
                <a:latin typeface="Arial Narrow" pitchFamily="34" charset="0"/>
              </a:rPr>
              <a:t>Keeps Us Warm</a:t>
            </a:r>
          </a:p>
        </p:txBody>
      </p:sp>
      <p:sp>
        <p:nvSpPr>
          <p:cNvPr id="156703" name="Rectangle 31"/>
          <p:cNvSpPr>
            <a:spLocks noChangeArrowheads="1"/>
          </p:cNvSpPr>
          <p:nvPr/>
        </p:nvSpPr>
        <p:spPr bwMode="auto">
          <a:xfrm>
            <a:off x="1260475" y="4419600"/>
            <a:ext cx="239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a:solidFill>
                  <a:srgbClr val="008000"/>
                </a:solidFill>
                <a:latin typeface="Arial Narrow" pitchFamily="34" charset="0"/>
              </a:rPr>
              <a:t>Helps Plants Grow</a:t>
            </a:r>
          </a:p>
        </p:txBody>
      </p:sp>
      <p:pic>
        <p:nvPicPr>
          <p:cNvPr id="156704" name="Picture 32" descr="Garden 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53000"/>
            <a:ext cx="178752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706" name="Rectangle 34"/>
          <p:cNvSpPr>
            <a:spLocks noChangeArrowheads="1"/>
          </p:cNvSpPr>
          <p:nvPr/>
        </p:nvSpPr>
        <p:spPr bwMode="auto">
          <a:xfrm>
            <a:off x="5486400" y="2057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a:solidFill>
                  <a:srgbClr val="333399"/>
                </a:solidFill>
                <a:latin typeface="Arial Narrow" pitchFamily="34" charset="0"/>
              </a:rPr>
              <a:t>Causes Sunburns</a:t>
            </a:r>
          </a:p>
        </p:txBody>
      </p:sp>
      <p:sp>
        <p:nvSpPr>
          <p:cNvPr id="156707" name="Rectangle 35"/>
          <p:cNvSpPr>
            <a:spLocks noChangeArrowheads="1"/>
          </p:cNvSpPr>
          <p:nvPr/>
        </p:nvSpPr>
        <p:spPr bwMode="auto">
          <a:xfrm>
            <a:off x="5257800" y="43434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b="1">
                <a:solidFill>
                  <a:srgbClr val="333399"/>
                </a:solidFill>
                <a:latin typeface="Arial Narrow" pitchFamily="34" charset="0"/>
              </a:rPr>
              <a:t>Makes Our Skin Wrinkle</a:t>
            </a:r>
          </a:p>
        </p:txBody>
      </p:sp>
      <p:pic>
        <p:nvPicPr>
          <p:cNvPr id="156708" name="Picture 36" descr="sunbur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14600"/>
            <a:ext cx="1752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709" name="Picture 37" descr="a4004i0_sunburn-1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876800"/>
            <a:ext cx="1762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710" name="Line 38"/>
          <p:cNvSpPr>
            <a:spLocks noChangeShapeType="1"/>
          </p:cNvSpPr>
          <p:nvPr/>
        </p:nvSpPr>
        <p:spPr bwMode="auto">
          <a:xfrm>
            <a:off x="4495800" y="1371600"/>
            <a:ext cx="0" cy="518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56711" name="Text Box 39"/>
          <p:cNvSpPr txBox="1">
            <a:spLocks noChangeArrowheads="1"/>
          </p:cNvSpPr>
          <p:nvPr/>
        </p:nvSpPr>
        <p:spPr bwMode="auto">
          <a:xfrm>
            <a:off x="914400" y="1295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latin typeface="Verdana" pitchFamily="34" charset="0"/>
              </a:rPr>
              <a:t>Helpful</a:t>
            </a:r>
          </a:p>
        </p:txBody>
      </p:sp>
      <p:sp>
        <p:nvSpPr>
          <p:cNvPr id="156712" name="Text Box 40"/>
          <p:cNvSpPr txBox="1">
            <a:spLocks noChangeArrowheads="1"/>
          </p:cNvSpPr>
          <p:nvPr/>
        </p:nvSpPr>
        <p:spPr bwMode="auto">
          <a:xfrm>
            <a:off x="5410200" y="1295400"/>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latin typeface="Verdana" pitchFamily="34" charset="0"/>
              </a:rPr>
              <a:t>Harmful</a:t>
            </a:r>
          </a:p>
        </p:txBody>
      </p:sp>
      <p:pic>
        <p:nvPicPr>
          <p:cNvPr id="6162" name="Picture 41" descr="2006_0712Cheyenne0053"/>
          <p:cNvPicPr>
            <a:picLocks noChangeAspect="1" noChangeArrowheads="1"/>
          </p:cNvPicPr>
          <p:nvPr/>
        </p:nvPicPr>
        <p:blipFill>
          <a:blip r:embed="rId7">
            <a:extLst>
              <a:ext uri="{28A0092B-C50C-407E-A947-70E740481C1C}">
                <a14:useLocalDpi xmlns:a14="http://schemas.microsoft.com/office/drawing/2010/main" val="0"/>
              </a:ext>
            </a:extLst>
          </a:blip>
          <a:srcRect l="21538" r="16924"/>
          <a:stretch>
            <a:fillRect/>
          </a:stretch>
        </p:blipFill>
        <p:spPr bwMode="auto">
          <a:xfrm>
            <a:off x="1600200" y="2559050"/>
            <a:ext cx="1336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837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FFFF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7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7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67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67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7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670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67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67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6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2" grpId="0"/>
      <p:bldP spid="156703" grpId="0"/>
      <p:bldP spid="156706" grpId="0"/>
      <p:bldP spid="156707" grpId="0"/>
      <p:bldP spid="156710" grpId="0" animBg="1"/>
      <p:bldP spid="156711" grpId="0"/>
      <p:bldP spid="1567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Manfaat dan kerugian Sinar UV</a:t>
            </a:r>
            <a:endParaRPr lang="id-ID" dirty="0"/>
          </a:p>
        </p:txBody>
      </p:sp>
      <p:sp>
        <p:nvSpPr>
          <p:cNvPr id="5" name="Content Placeholder 4"/>
          <p:cNvSpPr>
            <a:spLocks noGrp="1"/>
          </p:cNvSpPr>
          <p:nvPr>
            <p:ph sz="half" idx="1"/>
          </p:nvPr>
        </p:nvSpPr>
        <p:spPr/>
        <p:txBody>
          <a:bodyPr/>
          <a:lstStyle/>
          <a:p>
            <a:r>
              <a:rPr lang="id-ID" dirty="0" smtClean="0"/>
              <a:t>Manfaat</a:t>
            </a:r>
          </a:p>
          <a:p>
            <a:pPr marL="514350" indent="-514350">
              <a:buAutoNum type="arabicPeriod"/>
            </a:pPr>
            <a:r>
              <a:rPr lang="id-ID" dirty="0" smtClean="0"/>
              <a:t>Menjaga kita agar tetap hangat</a:t>
            </a:r>
          </a:p>
          <a:p>
            <a:pPr marL="514350" indent="-514350">
              <a:buAutoNum type="arabicPeriod"/>
            </a:pPr>
            <a:r>
              <a:rPr lang="id-ID" dirty="0" smtClean="0"/>
              <a:t>Sintesis vit. D</a:t>
            </a:r>
          </a:p>
          <a:p>
            <a:pPr marL="514350" indent="-514350">
              <a:buAutoNum type="arabicPeriod"/>
            </a:pPr>
            <a:r>
              <a:rPr lang="id-ID" dirty="0" smtClean="0"/>
              <a:t>Membantu pertumbuhan tanaman</a:t>
            </a:r>
          </a:p>
          <a:p>
            <a:pPr marL="514350" indent="-514350">
              <a:buAutoNum type="arabicPeriod"/>
            </a:pPr>
            <a:r>
              <a:rPr lang="id-ID" dirty="0" smtClean="0"/>
              <a:t>Membunuh kuman</a:t>
            </a:r>
          </a:p>
          <a:p>
            <a:pPr marL="0" indent="0">
              <a:buNone/>
            </a:pPr>
            <a:endParaRPr lang="id-ID" dirty="0"/>
          </a:p>
        </p:txBody>
      </p:sp>
      <p:sp>
        <p:nvSpPr>
          <p:cNvPr id="6" name="Content Placeholder 5"/>
          <p:cNvSpPr>
            <a:spLocks noGrp="1"/>
          </p:cNvSpPr>
          <p:nvPr>
            <p:ph sz="half" idx="2"/>
          </p:nvPr>
        </p:nvSpPr>
        <p:spPr/>
        <p:txBody>
          <a:bodyPr/>
          <a:lstStyle/>
          <a:p>
            <a:r>
              <a:rPr lang="id-ID" dirty="0" smtClean="0"/>
              <a:t>Kerugian</a:t>
            </a:r>
          </a:p>
          <a:p>
            <a:pPr marL="514350" indent="-514350">
              <a:buAutoNum type="arabicPeriod"/>
            </a:pPr>
            <a:r>
              <a:rPr lang="id-ID" dirty="0" smtClean="0"/>
              <a:t>Berefek terhadap sistem kekebalan tubuh</a:t>
            </a:r>
          </a:p>
          <a:p>
            <a:pPr marL="514350" indent="-514350">
              <a:buAutoNum type="arabicPeriod"/>
            </a:pPr>
            <a:r>
              <a:rPr lang="id-ID" dirty="0" smtClean="0"/>
              <a:t>Menyebabkan kanker kulit</a:t>
            </a:r>
          </a:p>
          <a:p>
            <a:pPr marL="514350" indent="-514350">
              <a:buAutoNum type="arabicPeriod"/>
            </a:pPr>
            <a:r>
              <a:rPr lang="id-ID" dirty="0" smtClean="0"/>
              <a:t>Membuat kulit berkerut</a:t>
            </a:r>
          </a:p>
          <a:p>
            <a:pPr marL="514350" indent="-514350">
              <a:buAutoNum type="arabicPeriod"/>
            </a:pPr>
            <a:r>
              <a:rPr lang="id-ID" dirty="0" smtClean="0"/>
              <a:t>Menyebabkan kerusakan mata</a:t>
            </a:r>
            <a:endParaRPr lang="id-ID" dirty="0"/>
          </a:p>
        </p:txBody>
      </p:sp>
    </p:spTree>
    <p:extLst>
      <p:ext uri="{BB962C8B-B14F-4D97-AF65-F5344CB8AC3E}">
        <p14:creationId xmlns:p14="http://schemas.microsoft.com/office/powerpoint/2010/main" val="118181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Level radiasi UV sangat tergantung pada:</a:t>
            </a:r>
            <a:endParaRPr lang="id-ID" dirty="0"/>
          </a:p>
        </p:txBody>
      </p:sp>
      <p:sp>
        <p:nvSpPr>
          <p:cNvPr id="3" name="Content Placeholder 2"/>
          <p:cNvSpPr>
            <a:spLocks noGrp="1"/>
          </p:cNvSpPr>
          <p:nvPr>
            <p:ph sz="half" idx="1"/>
          </p:nvPr>
        </p:nvSpPr>
        <p:spPr/>
        <p:txBody>
          <a:bodyPr/>
          <a:lstStyle/>
          <a:p>
            <a:r>
              <a:rPr lang="id-ID" dirty="0" smtClean="0"/>
              <a:t>Waktu penyinaran perhari</a:t>
            </a:r>
          </a:p>
          <a:p>
            <a:r>
              <a:rPr lang="id-ID" dirty="0" smtClean="0"/>
              <a:t>Waktu penyinaran selama setahun</a:t>
            </a:r>
          </a:p>
          <a:p>
            <a:r>
              <a:rPr lang="id-ID" dirty="0" smtClean="0"/>
              <a:t>Garis lintang</a:t>
            </a:r>
          </a:p>
          <a:p>
            <a:r>
              <a:rPr lang="id-ID" dirty="0" smtClean="0"/>
              <a:t>Ketinggian</a:t>
            </a:r>
          </a:p>
          <a:p>
            <a:r>
              <a:rPr lang="id-ID" dirty="0" smtClean="0"/>
              <a:t>Kondisi cuaca</a:t>
            </a:r>
          </a:p>
          <a:p>
            <a:r>
              <a:rPr lang="id-ID" dirty="0" smtClean="0"/>
              <a:t>Ozon stratosferik</a:t>
            </a:r>
            <a:endParaRPr lang="id-ID" dirty="0"/>
          </a:p>
        </p:txBody>
      </p:sp>
      <p:pic>
        <p:nvPicPr>
          <p:cNvPr id="5" name="Picture 8" descr="MPj03998130000[1]"/>
          <p:cNvPicPr>
            <a:picLocks noGrp="1" noChangeAspect="1" noChangeArrowheads="1"/>
          </p:cNvPicPr>
          <p:nvPr>
            <p:ph sz="half" idx="2"/>
          </p:nvPr>
        </p:nvPicPr>
        <p:blipFill>
          <a:blip r:embed="rId2"/>
          <a:srcRect/>
          <a:stretch>
            <a:fillRect/>
          </a:stretch>
        </p:blipFill>
        <p:spPr bwMode="auto">
          <a:xfrm>
            <a:off x="5580112" y="1700808"/>
            <a:ext cx="2373284" cy="1446415"/>
          </a:xfrm>
          <a:prstGeom prst="rect">
            <a:avLst/>
          </a:prstGeom>
          <a:noFill/>
          <a:effectLst>
            <a:outerShdw dist="35921" dir="2700000" algn="ctr" rotWithShape="0">
              <a:schemeClr val="tx1"/>
            </a:outerShdw>
          </a:effectLst>
        </p:spPr>
      </p:pic>
      <p:pic>
        <p:nvPicPr>
          <p:cNvPr id="6" name="Picture 9" descr="MPj03138670000[1]"/>
          <p:cNvPicPr>
            <a:picLocks noChangeAspect="1" noChangeArrowheads="1"/>
          </p:cNvPicPr>
          <p:nvPr/>
        </p:nvPicPr>
        <p:blipFill>
          <a:blip r:embed="rId3"/>
          <a:srcRect/>
          <a:stretch>
            <a:fillRect/>
          </a:stretch>
        </p:blipFill>
        <p:spPr bwMode="auto">
          <a:xfrm>
            <a:off x="6516216" y="3429000"/>
            <a:ext cx="2438400" cy="1625600"/>
          </a:xfrm>
          <a:prstGeom prst="rect">
            <a:avLst/>
          </a:prstGeom>
          <a:noFill/>
          <a:ln w="9525">
            <a:noFill/>
            <a:miter lim="800000"/>
            <a:headEnd/>
            <a:tailEnd/>
          </a:ln>
          <a:effectLst>
            <a:outerShdw dist="35921" dir="2700000" algn="ctr" rotWithShape="0">
              <a:schemeClr val="tx1"/>
            </a:outerShdw>
          </a:effectLst>
        </p:spPr>
      </p:pic>
      <p:pic>
        <p:nvPicPr>
          <p:cNvPr id="8" name="Picture 10" descr="MPj03993990000[1]"/>
          <p:cNvPicPr>
            <a:picLocks noChangeAspect="1" noChangeArrowheads="1"/>
          </p:cNvPicPr>
          <p:nvPr/>
        </p:nvPicPr>
        <p:blipFill>
          <a:blip r:embed="rId4"/>
          <a:srcRect/>
          <a:stretch>
            <a:fillRect/>
          </a:stretch>
        </p:blipFill>
        <p:spPr bwMode="auto">
          <a:xfrm>
            <a:off x="4417276" y="5229200"/>
            <a:ext cx="2759075" cy="1445376"/>
          </a:xfrm>
          <a:prstGeom prst="rect">
            <a:avLst/>
          </a:prstGeom>
          <a:noFill/>
          <a:effectLst>
            <a:outerShdw dist="35921" dir="2700000" algn="ctr" rotWithShape="0">
              <a:schemeClr val="tx1"/>
            </a:outerShdw>
          </a:effectLst>
        </p:spPr>
      </p:pic>
    </p:spTree>
    <p:extLst>
      <p:ext uri="{BB962C8B-B14F-4D97-AF65-F5344CB8AC3E}">
        <p14:creationId xmlns:p14="http://schemas.microsoft.com/office/powerpoint/2010/main" val="128971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pPr>
              <a:defRPr/>
            </a:pPr>
            <a:fld id="{EA76DA7F-4B03-4E75-BFF8-2DD7292BDF76}" type="slidenum">
              <a:rPr lang="en-US"/>
              <a:pPr>
                <a:defRPr/>
              </a:pPr>
              <a:t>7</a:t>
            </a:fld>
            <a:endParaRPr lang="en-US"/>
          </a:p>
        </p:txBody>
      </p:sp>
      <p:sp>
        <p:nvSpPr>
          <p:cNvPr id="154626" name="Rectangle 2"/>
          <p:cNvSpPr>
            <a:spLocks noChangeArrowheads="1"/>
          </p:cNvSpPr>
          <p:nvPr/>
        </p:nvSpPr>
        <p:spPr bwMode="auto">
          <a:xfrm>
            <a:off x="762000" y="1828800"/>
            <a:ext cx="1295400" cy="2286000"/>
          </a:xfrm>
          <a:prstGeom prst="rect">
            <a:avLst/>
          </a:prstGeom>
          <a:gradFill rotWithShape="1">
            <a:gsLst>
              <a:gs pos="0">
                <a:srgbClr val="BA96FC"/>
              </a:gs>
              <a:gs pos="100000">
                <a:srgbClr val="EEE5FF"/>
              </a:gs>
            </a:gsLst>
            <a:lin ang="5400000" scaled="1"/>
          </a:gradFill>
          <a:ln w="12700" algn="ctr">
            <a:solidFill>
              <a:srgbClr val="000066"/>
            </a:solidFill>
            <a:miter lim="800000"/>
            <a:headEnd/>
            <a:tailEnd/>
          </a:ln>
        </p:spPr>
        <p:txBody>
          <a:bodyPr anchor="ctr">
            <a:spAutoFit/>
          </a:bodyPr>
          <a:lstStyle/>
          <a:p>
            <a:endParaRPr lang="id-ID"/>
          </a:p>
        </p:txBody>
      </p:sp>
      <p:sp>
        <p:nvSpPr>
          <p:cNvPr id="154627" name="Rectangle 3"/>
          <p:cNvSpPr>
            <a:spLocks noChangeArrowheads="1"/>
          </p:cNvSpPr>
          <p:nvPr/>
        </p:nvSpPr>
        <p:spPr bwMode="auto">
          <a:xfrm>
            <a:off x="228600" y="304800"/>
            <a:ext cx="8686800" cy="1143000"/>
          </a:xfrm>
          <a:prstGeom prst="rect">
            <a:avLst/>
          </a:prstGeom>
          <a:solidFill>
            <a:srgbClr val="FFFF00"/>
          </a:solidFill>
          <a:ln w="9525">
            <a:solidFill>
              <a:srgbClr val="000066"/>
            </a:solidFill>
            <a:miter lim="800000"/>
            <a:headEnd/>
            <a:tailEnd/>
          </a:ln>
          <a:effectLst>
            <a:outerShdw dist="35921" dir="2700000" algn="ctr" rotWithShape="0">
              <a:srgbClr val="000066"/>
            </a:outerShdw>
          </a:effectLst>
        </p:spPr>
        <p:txBody>
          <a:bodyPr wrap="none" anchor="ctr"/>
          <a:lstStyle/>
          <a:p>
            <a:pPr>
              <a:defRPr/>
            </a:pPr>
            <a:endParaRPr lang="en-US"/>
          </a:p>
        </p:txBody>
      </p:sp>
      <p:sp>
        <p:nvSpPr>
          <p:cNvPr id="14341" name="Rectangle 4"/>
          <p:cNvSpPr>
            <a:spLocks noGrp="1" noChangeArrowheads="1"/>
          </p:cNvSpPr>
          <p:nvPr>
            <p:ph type="title"/>
          </p:nvPr>
        </p:nvSpPr>
        <p:spPr>
          <a:xfrm>
            <a:off x="533400" y="304800"/>
            <a:ext cx="7772400" cy="1066800"/>
          </a:xfrm>
        </p:spPr>
        <p:txBody>
          <a:bodyPr/>
          <a:lstStyle/>
          <a:p>
            <a:pPr eaLnBrk="1" hangingPunct="1"/>
            <a:r>
              <a:rPr lang="en-US" sz="3600" b="1" smtClean="0"/>
              <a:t>How do we measure UV radiation levels?</a:t>
            </a:r>
          </a:p>
        </p:txBody>
      </p:sp>
      <p:sp>
        <p:nvSpPr>
          <p:cNvPr id="154629" name="Rectangle 5"/>
          <p:cNvSpPr>
            <a:spLocks noGrp="1" noChangeArrowheads="1"/>
          </p:cNvSpPr>
          <p:nvPr>
            <p:ph type="body" idx="1"/>
          </p:nvPr>
        </p:nvSpPr>
        <p:spPr>
          <a:xfrm>
            <a:off x="2209800" y="1828800"/>
            <a:ext cx="6705600" cy="1600200"/>
          </a:xfrm>
        </p:spPr>
        <p:txBody>
          <a:bodyPr/>
          <a:lstStyle/>
          <a:p>
            <a:pPr marL="3175" indent="-3175" eaLnBrk="1" hangingPunct="1">
              <a:buFont typeface="Wingdings 2" pitchFamily="18" charset="2"/>
              <a:buNone/>
            </a:pPr>
            <a:r>
              <a:rPr lang="en-US" sz="900" dirty="0" smtClean="0"/>
              <a:t>	</a:t>
            </a:r>
            <a:r>
              <a:rPr lang="en-US" sz="3200" dirty="0" smtClean="0"/>
              <a:t>We use the UV Index Scale.</a:t>
            </a:r>
          </a:p>
          <a:p>
            <a:pPr marL="3175" indent="-3175" eaLnBrk="1" hangingPunct="1">
              <a:buFont typeface="Wingdings 2" pitchFamily="18" charset="2"/>
              <a:buNone/>
            </a:pPr>
            <a:endParaRPr lang="en-US" sz="1600" dirty="0" smtClean="0"/>
          </a:p>
          <a:p>
            <a:pPr marL="3175" indent="-3175" eaLnBrk="1" hangingPunct="1">
              <a:buFont typeface="Wingdings 2" pitchFamily="18" charset="2"/>
              <a:buNone/>
            </a:pPr>
            <a:r>
              <a:rPr lang="en-US" sz="3200" dirty="0" smtClean="0"/>
              <a:t>	Reported on a scale of 1 -11+.</a:t>
            </a:r>
            <a:r>
              <a:rPr lang="en-US" sz="1200" dirty="0" smtClean="0"/>
              <a:t>	</a:t>
            </a:r>
          </a:p>
        </p:txBody>
      </p:sp>
      <p:sp>
        <p:nvSpPr>
          <p:cNvPr id="14343" name="Text Box 6"/>
          <p:cNvSpPr txBox="1">
            <a:spLocks noChangeArrowheads="1"/>
          </p:cNvSpPr>
          <p:nvPr/>
        </p:nvSpPr>
        <p:spPr bwMode="auto">
          <a:xfrm rot="5400000">
            <a:off x="-342900" y="59817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400">
                <a:solidFill>
                  <a:srgbClr val="C0C0C0"/>
                </a:solidFill>
                <a:latin typeface="Tahoma" pitchFamily="34" charset="0"/>
              </a:rPr>
              <a:t>Introduction</a:t>
            </a:r>
          </a:p>
        </p:txBody>
      </p:sp>
      <p:sp>
        <p:nvSpPr>
          <p:cNvPr id="14344" name="Rectangle 7"/>
          <p:cNvSpPr>
            <a:spLocks noChangeArrowheads="1"/>
          </p:cNvSpPr>
          <p:nvPr/>
        </p:nvSpPr>
        <p:spPr bwMode="auto">
          <a:xfrm>
            <a:off x="7772400" y="762000"/>
            <a:ext cx="1295400" cy="228600"/>
          </a:xfrm>
          <a:prstGeom prst="rect">
            <a:avLst/>
          </a:prstGeom>
          <a:solidFill>
            <a:srgbClr val="CC0099"/>
          </a:solidFill>
          <a:ln w="9525">
            <a:solidFill>
              <a:schemeClr val="tx1"/>
            </a:solidFill>
            <a:miter lim="800000"/>
            <a:headEnd/>
            <a:tailEnd/>
          </a:ln>
        </p:spPr>
        <p:txBody>
          <a:bodyPr wrap="none" anchor="ctr"/>
          <a:lstStyle/>
          <a:p>
            <a:endParaRPr lang="id-ID"/>
          </a:p>
        </p:txBody>
      </p:sp>
      <p:sp>
        <p:nvSpPr>
          <p:cNvPr id="14345" name="Rectangle 8"/>
          <p:cNvSpPr>
            <a:spLocks noChangeArrowheads="1"/>
          </p:cNvSpPr>
          <p:nvPr/>
        </p:nvSpPr>
        <p:spPr bwMode="auto">
          <a:xfrm>
            <a:off x="914400" y="5181600"/>
            <a:ext cx="533400" cy="228600"/>
          </a:xfrm>
          <a:prstGeom prst="rect">
            <a:avLst/>
          </a:prstGeom>
          <a:solidFill>
            <a:srgbClr val="00CC00"/>
          </a:solidFill>
          <a:ln w="9525">
            <a:solidFill>
              <a:schemeClr val="tx1"/>
            </a:solidFill>
            <a:miter lim="800000"/>
            <a:headEnd/>
            <a:tailEnd/>
          </a:ln>
        </p:spPr>
        <p:txBody>
          <a:bodyPr wrap="none" anchor="ctr"/>
          <a:lstStyle/>
          <a:p>
            <a:endParaRPr lang="id-ID"/>
          </a:p>
        </p:txBody>
      </p:sp>
      <p:sp>
        <p:nvSpPr>
          <p:cNvPr id="14346" name="Rectangle 9"/>
          <p:cNvSpPr>
            <a:spLocks noChangeArrowheads="1"/>
          </p:cNvSpPr>
          <p:nvPr/>
        </p:nvSpPr>
        <p:spPr bwMode="auto">
          <a:xfrm>
            <a:off x="914400" y="4852988"/>
            <a:ext cx="533400" cy="228600"/>
          </a:xfrm>
          <a:prstGeom prst="rect">
            <a:avLst/>
          </a:prstGeom>
          <a:solidFill>
            <a:srgbClr val="00FF00"/>
          </a:solidFill>
          <a:ln w="9525">
            <a:solidFill>
              <a:schemeClr val="tx1"/>
            </a:solidFill>
            <a:miter lim="800000"/>
            <a:headEnd/>
            <a:tailEnd/>
          </a:ln>
        </p:spPr>
        <p:txBody>
          <a:bodyPr wrap="none" anchor="ctr"/>
          <a:lstStyle/>
          <a:p>
            <a:endParaRPr lang="id-ID"/>
          </a:p>
        </p:txBody>
      </p:sp>
      <p:sp>
        <p:nvSpPr>
          <p:cNvPr id="14347" name="Rectangle 10"/>
          <p:cNvSpPr>
            <a:spLocks noChangeArrowheads="1"/>
          </p:cNvSpPr>
          <p:nvPr/>
        </p:nvSpPr>
        <p:spPr bwMode="auto">
          <a:xfrm>
            <a:off x="914400" y="4525963"/>
            <a:ext cx="533400" cy="228600"/>
          </a:xfrm>
          <a:prstGeom prst="rect">
            <a:avLst/>
          </a:prstGeom>
          <a:solidFill>
            <a:srgbClr val="FFFF00"/>
          </a:solidFill>
          <a:ln w="9525">
            <a:solidFill>
              <a:schemeClr val="tx1"/>
            </a:solidFill>
            <a:miter lim="800000"/>
            <a:headEnd/>
            <a:tailEnd/>
          </a:ln>
        </p:spPr>
        <p:txBody>
          <a:bodyPr wrap="none" anchor="ctr"/>
          <a:lstStyle/>
          <a:p>
            <a:endParaRPr lang="id-ID"/>
          </a:p>
        </p:txBody>
      </p:sp>
      <p:sp>
        <p:nvSpPr>
          <p:cNvPr id="14348" name="Rectangle 11"/>
          <p:cNvSpPr>
            <a:spLocks noChangeArrowheads="1"/>
          </p:cNvSpPr>
          <p:nvPr/>
        </p:nvSpPr>
        <p:spPr bwMode="auto">
          <a:xfrm>
            <a:off x="914400" y="4197350"/>
            <a:ext cx="533400" cy="228600"/>
          </a:xfrm>
          <a:prstGeom prst="rect">
            <a:avLst/>
          </a:prstGeom>
          <a:solidFill>
            <a:srgbClr val="FFCC00"/>
          </a:solidFill>
          <a:ln w="9525">
            <a:solidFill>
              <a:schemeClr val="tx1"/>
            </a:solidFill>
            <a:miter lim="800000"/>
            <a:headEnd/>
            <a:tailEnd/>
          </a:ln>
        </p:spPr>
        <p:txBody>
          <a:bodyPr wrap="none" anchor="ctr"/>
          <a:lstStyle/>
          <a:p>
            <a:endParaRPr lang="id-ID"/>
          </a:p>
        </p:txBody>
      </p:sp>
      <p:sp>
        <p:nvSpPr>
          <p:cNvPr id="14349" name="Rectangle 12"/>
          <p:cNvSpPr>
            <a:spLocks noChangeArrowheads="1"/>
          </p:cNvSpPr>
          <p:nvPr/>
        </p:nvSpPr>
        <p:spPr bwMode="auto">
          <a:xfrm>
            <a:off x="914400" y="3870325"/>
            <a:ext cx="533400" cy="228600"/>
          </a:xfrm>
          <a:prstGeom prst="rect">
            <a:avLst/>
          </a:prstGeom>
          <a:solidFill>
            <a:srgbClr val="FF9933"/>
          </a:solidFill>
          <a:ln w="9525">
            <a:solidFill>
              <a:schemeClr val="tx1"/>
            </a:solidFill>
            <a:miter lim="800000"/>
            <a:headEnd/>
            <a:tailEnd/>
          </a:ln>
        </p:spPr>
        <p:txBody>
          <a:bodyPr wrap="none" anchor="ctr"/>
          <a:lstStyle/>
          <a:p>
            <a:endParaRPr lang="id-ID"/>
          </a:p>
        </p:txBody>
      </p:sp>
      <p:sp>
        <p:nvSpPr>
          <p:cNvPr id="14350" name="Rectangle 13"/>
          <p:cNvSpPr>
            <a:spLocks noChangeArrowheads="1"/>
          </p:cNvSpPr>
          <p:nvPr/>
        </p:nvSpPr>
        <p:spPr bwMode="auto">
          <a:xfrm>
            <a:off x="914400" y="3543300"/>
            <a:ext cx="533400" cy="228600"/>
          </a:xfrm>
          <a:prstGeom prst="rect">
            <a:avLst/>
          </a:prstGeom>
          <a:solidFill>
            <a:srgbClr val="FF6600"/>
          </a:solidFill>
          <a:ln w="9525">
            <a:solidFill>
              <a:schemeClr val="tx1"/>
            </a:solidFill>
            <a:miter lim="800000"/>
            <a:headEnd/>
            <a:tailEnd/>
          </a:ln>
        </p:spPr>
        <p:txBody>
          <a:bodyPr wrap="none" anchor="ctr"/>
          <a:lstStyle/>
          <a:p>
            <a:endParaRPr lang="id-ID"/>
          </a:p>
        </p:txBody>
      </p:sp>
      <p:sp>
        <p:nvSpPr>
          <p:cNvPr id="14351" name="Rectangle 14"/>
          <p:cNvSpPr>
            <a:spLocks noChangeArrowheads="1"/>
          </p:cNvSpPr>
          <p:nvPr/>
        </p:nvSpPr>
        <p:spPr bwMode="auto">
          <a:xfrm>
            <a:off x="914400" y="3214688"/>
            <a:ext cx="533400" cy="228600"/>
          </a:xfrm>
          <a:prstGeom prst="rect">
            <a:avLst/>
          </a:prstGeom>
          <a:solidFill>
            <a:srgbClr val="FF3300"/>
          </a:solidFill>
          <a:ln w="9525">
            <a:solidFill>
              <a:schemeClr val="tx1"/>
            </a:solidFill>
            <a:miter lim="800000"/>
            <a:headEnd/>
            <a:tailEnd/>
          </a:ln>
        </p:spPr>
        <p:txBody>
          <a:bodyPr wrap="none" anchor="ctr"/>
          <a:lstStyle/>
          <a:p>
            <a:endParaRPr lang="id-ID"/>
          </a:p>
        </p:txBody>
      </p:sp>
      <p:sp>
        <p:nvSpPr>
          <p:cNvPr id="14352" name="Rectangle 15"/>
          <p:cNvSpPr>
            <a:spLocks noChangeArrowheads="1"/>
          </p:cNvSpPr>
          <p:nvPr/>
        </p:nvSpPr>
        <p:spPr bwMode="auto">
          <a:xfrm>
            <a:off x="914400" y="2887663"/>
            <a:ext cx="533400" cy="228600"/>
          </a:xfrm>
          <a:prstGeom prst="rect">
            <a:avLst/>
          </a:prstGeom>
          <a:solidFill>
            <a:srgbClr val="FF0000"/>
          </a:solidFill>
          <a:ln w="9525">
            <a:solidFill>
              <a:schemeClr val="tx1"/>
            </a:solidFill>
            <a:miter lim="800000"/>
            <a:headEnd/>
            <a:tailEnd/>
          </a:ln>
        </p:spPr>
        <p:txBody>
          <a:bodyPr wrap="none" anchor="ctr"/>
          <a:lstStyle/>
          <a:p>
            <a:endParaRPr lang="id-ID"/>
          </a:p>
        </p:txBody>
      </p:sp>
      <p:sp>
        <p:nvSpPr>
          <p:cNvPr id="14353" name="Rectangle 16"/>
          <p:cNvSpPr>
            <a:spLocks noChangeArrowheads="1"/>
          </p:cNvSpPr>
          <p:nvPr/>
        </p:nvSpPr>
        <p:spPr bwMode="auto">
          <a:xfrm>
            <a:off x="914400" y="2559050"/>
            <a:ext cx="533400" cy="228600"/>
          </a:xfrm>
          <a:prstGeom prst="rect">
            <a:avLst/>
          </a:prstGeom>
          <a:solidFill>
            <a:srgbClr val="FF3399"/>
          </a:solidFill>
          <a:ln w="9525">
            <a:solidFill>
              <a:schemeClr val="tx1"/>
            </a:solidFill>
            <a:miter lim="800000"/>
            <a:headEnd/>
            <a:tailEnd/>
          </a:ln>
        </p:spPr>
        <p:txBody>
          <a:bodyPr wrap="none" anchor="ctr"/>
          <a:lstStyle/>
          <a:p>
            <a:endParaRPr lang="id-ID"/>
          </a:p>
        </p:txBody>
      </p:sp>
      <p:sp>
        <p:nvSpPr>
          <p:cNvPr id="14354" name="Rectangle 17"/>
          <p:cNvSpPr>
            <a:spLocks noChangeArrowheads="1"/>
          </p:cNvSpPr>
          <p:nvPr/>
        </p:nvSpPr>
        <p:spPr bwMode="auto">
          <a:xfrm>
            <a:off x="914400" y="2232025"/>
            <a:ext cx="533400" cy="228600"/>
          </a:xfrm>
          <a:prstGeom prst="rect">
            <a:avLst/>
          </a:prstGeom>
          <a:solidFill>
            <a:srgbClr val="CC66FF"/>
          </a:solidFill>
          <a:ln w="9525">
            <a:solidFill>
              <a:schemeClr val="tx1"/>
            </a:solidFill>
            <a:miter lim="800000"/>
            <a:headEnd/>
            <a:tailEnd/>
          </a:ln>
        </p:spPr>
        <p:txBody>
          <a:bodyPr wrap="none" anchor="ctr"/>
          <a:lstStyle/>
          <a:p>
            <a:endParaRPr lang="id-ID"/>
          </a:p>
        </p:txBody>
      </p:sp>
      <p:sp>
        <p:nvSpPr>
          <p:cNvPr id="14355" name="Rectangle 18"/>
          <p:cNvSpPr>
            <a:spLocks noChangeArrowheads="1"/>
          </p:cNvSpPr>
          <p:nvPr/>
        </p:nvSpPr>
        <p:spPr bwMode="auto">
          <a:xfrm>
            <a:off x="914400" y="1905000"/>
            <a:ext cx="533400" cy="228600"/>
          </a:xfrm>
          <a:prstGeom prst="rect">
            <a:avLst/>
          </a:prstGeom>
          <a:solidFill>
            <a:srgbClr val="6600FF"/>
          </a:solidFill>
          <a:ln w="9525">
            <a:solidFill>
              <a:schemeClr val="tx1"/>
            </a:solidFill>
            <a:miter lim="800000"/>
            <a:headEnd/>
            <a:tailEnd/>
          </a:ln>
        </p:spPr>
        <p:txBody>
          <a:bodyPr wrap="none" anchor="ctr"/>
          <a:lstStyle/>
          <a:p>
            <a:endParaRPr lang="id-ID"/>
          </a:p>
        </p:txBody>
      </p:sp>
      <p:sp>
        <p:nvSpPr>
          <p:cNvPr id="14356" name="Text Box 19"/>
          <p:cNvSpPr txBox="1">
            <a:spLocks noChangeArrowheads="1"/>
          </p:cNvSpPr>
          <p:nvPr/>
        </p:nvSpPr>
        <p:spPr bwMode="auto">
          <a:xfrm>
            <a:off x="1508125" y="50895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1</a:t>
            </a:r>
          </a:p>
        </p:txBody>
      </p:sp>
      <p:sp>
        <p:nvSpPr>
          <p:cNvPr id="14357" name="Text Box 20"/>
          <p:cNvSpPr txBox="1">
            <a:spLocks noChangeArrowheads="1"/>
          </p:cNvSpPr>
          <p:nvPr/>
        </p:nvSpPr>
        <p:spPr bwMode="auto">
          <a:xfrm>
            <a:off x="1508125" y="476408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2</a:t>
            </a:r>
          </a:p>
        </p:txBody>
      </p:sp>
      <p:sp>
        <p:nvSpPr>
          <p:cNvPr id="14358" name="Text Box 21"/>
          <p:cNvSpPr txBox="1">
            <a:spLocks noChangeArrowheads="1"/>
          </p:cNvSpPr>
          <p:nvPr/>
        </p:nvSpPr>
        <p:spPr bwMode="auto">
          <a:xfrm>
            <a:off x="1508125" y="443865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3</a:t>
            </a:r>
          </a:p>
        </p:txBody>
      </p:sp>
      <p:sp>
        <p:nvSpPr>
          <p:cNvPr id="14359" name="Text Box 22"/>
          <p:cNvSpPr txBox="1">
            <a:spLocks noChangeArrowheads="1"/>
          </p:cNvSpPr>
          <p:nvPr/>
        </p:nvSpPr>
        <p:spPr bwMode="auto">
          <a:xfrm>
            <a:off x="1508125" y="41116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4</a:t>
            </a:r>
          </a:p>
        </p:txBody>
      </p:sp>
      <p:sp>
        <p:nvSpPr>
          <p:cNvPr id="14360" name="Text Box 23"/>
          <p:cNvSpPr txBox="1">
            <a:spLocks noChangeArrowheads="1"/>
          </p:cNvSpPr>
          <p:nvPr/>
        </p:nvSpPr>
        <p:spPr bwMode="auto">
          <a:xfrm>
            <a:off x="1508125" y="378618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5</a:t>
            </a:r>
          </a:p>
        </p:txBody>
      </p:sp>
      <p:sp>
        <p:nvSpPr>
          <p:cNvPr id="14361" name="Text Box 24"/>
          <p:cNvSpPr txBox="1">
            <a:spLocks noChangeArrowheads="1"/>
          </p:cNvSpPr>
          <p:nvPr/>
        </p:nvSpPr>
        <p:spPr bwMode="auto">
          <a:xfrm>
            <a:off x="1508125" y="345916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6</a:t>
            </a:r>
          </a:p>
        </p:txBody>
      </p:sp>
      <p:sp>
        <p:nvSpPr>
          <p:cNvPr id="14362" name="Text Box 25"/>
          <p:cNvSpPr txBox="1">
            <a:spLocks noChangeArrowheads="1"/>
          </p:cNvSpPr>
          <p:nvPr/>
        </p:nvSpPr>
        <p:spPr bwMode="auto">
          <a:xfrm>
            <a:off x="1508125" y="31337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7</a:t>
            </a:r>
          </a:p>
        </p:txBody>
      </p:sp>
      <p:sp>
        <p:nvSpPr>
          <p:cNvPr id="14363" name="Text Box 26"/>
          <p:cNvSpPr txBox="1">
            <a:spLocks noChangeArrowheads="1"/>
          </p:cNvSpPr>
          <p:nvPr/>
        </p:nvSpPr>
        <p:spPr bwMode="auto">
          <a:xfrm>
            <a:off x="1508125" y="280828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8</a:t>
            </a:r>
          </a:p>
        </p:txBody>
      </p:sp>
      <p:sp>
        <p:nvSpPr>
          <p:cNvPr id="14364" name="Text Box 27"/>
          <p:cNvSpPr txBox="1">
            <a:spLocks noChangeArrowheads="1"/>
          </p:cNvSpPr>
          <p:nvPr/>
        </p:nvSpPr>
        <p:spPr bwMode="auto">
          <a:xfrm>
            <a:off x="1508125" y="248126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9</a:t>
            </a:r>
          </a:p>
        </p:txBody>
      </p:sp>
      <p:sp>
        <p:nvSpPr>
          <p:cNvPr id="14365" name="Text Box 28"/>
          <p:cNvSpPr txBox="1">
            <a:spLocks noChangeArrowheads="1"/>
          </p:cNvSpPr>
          <p:nvPr/>
        </p:nvSpPr>
        <p:spPr bwMode="auto">
          <a:xfrm>
            <a:off x="1371600" y="2155825"/>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dirty="0">
                <a:solidFill>
                  <a:srgbClr val="0000CC"/>
                </a:solidFill>
                <a:latin typeface="Arial Black" pitchFamily="34" charset="0"/>
              </a:rPr>
              <a:t>10</a:t>
            </a:r>
          </a:p>
        </p:txBody>
      </p:sp>
      <p:sp>
        <p:nvSpPr>
          <p:cNvPr id="14366" name="Text Box 29"/>
          <p:cNvSpPr txBox="1">
            <a:spLocks noChangeArrowheads="1"/>
          </p:cNvSpPr>
          <p:nvPr/>
        </p:nvSpPr>
        <p:spPr bwMode="auto">
          <a:xfrm>
            <a:off x="1371600" y="1828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2000" b="1">
                <a:solidFill>
                  <a:srgbClr val="0000CC"/>
                </a:solidFill>
                <a:latin typeface="Arial Black" pitchFamily="34" charset="0"/>
              </a:rPr>
              <a:t>11+</a:t>
            </a:r>
          </a:p>
        </p:txBody>
      </p:sp>
      <p:sp>
        <p:nvSpPr>
          <p:cNvPr id="14367" name="AutoShape 30"/>
          <p:cNvSpPr>
            <a:spLocks noChangeArrowheads="1"/>
          </p:cNvSpPr>
          <p:nvPr/>
        </p:nvSpPr>
        <p:spPr bwMode="auto">
          <a:xfrm>
            <a:off x="838200" y="5578475"/>
            <a:ext cx="1066800" cy="685800"/>
          </a:xfrm>
          <a:prstGeom prst="roundRect">
            <a:avLst>
              <a:gd name="adj" fmla="val 16667"/>
            </a:avLst>
          </a:prstGeom>
          <a:solidFill>
            <a:srgbClr val="0000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id-ID"/>
          </a:p>
        </p:txBody>
      </p:sp>
      <p:sp>
        <p:nvSpPr>
          <p:cNvPr id="14368" name="Text Box 31"/>
          <p:cNvSpPr txBox="1">
            <a:spLocks noChangeArrowheads="1"/>
          </p:cNvSpPr>
          <p:nvPr/>
        </p:nvSpPr>
        <p:spPr bwMode="auto">
          <a:xfrm>
            <a:off x="914400" y="5562600"/>
            <a:ext cx="914400" cy="579438"/>
          </a:xfrm>
          <a:prstGeom prst="rect">
            <a:avLst/>
          </a:prstGeom>
          <a:solidFill>
            <a:srgbClr val="0000CC">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solidFill>
                  <a:schemeClr val="bg1"/>
                </a:solidFill>
                <a:latin typeface="Copperplate Gothic Bold" pitchFamily="34" charset="0"/>
              </a:rPr>
              <a:t>UV</a:t>
            </a:r>
          </a:p>
        </p:txBody>
      </p:sp>
      <p:sp>
        <p:nvSpPr>
          <p:cNvPr id="14369" name="Text Box 32"/>
          <p:cNvSpPr txBox="1">
            <a:spLocks noChangeArrowheads="1"/>
          </p:cNvSpPr>
          <p:nvPr/>
        </p:nvSpPr>
        <p:spPr bwMode="auto">
          <a:xfrm>
            <a:off x="914400" y="5943600"/>
            <a:ext cx="914400" cy="336550"/>
          </a:xfrm>
          <a:prstGeom prst="rect">
            <a:avLst/>
          </a:prstGeom>
          <a:solidFill>
            <a:srgbClr val="0000CC">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a:solidFill>
                  <a:schemeClr val="bg1"/>
                </a:solidFill>
                <a:latin typeface="Copperplate Gothic Bold" pitchFamily="34" charset="0"/>
              </a:rPr>
              <a:t>index</a:t>
            </a:r>
          </a:p>
        </p:txBody>
      </p:sp>
      <p:sp>
        <p:nvSpPr>
          <p:cNvPr id="14370" name="AutoShape 33"/>
          <p:cNvSpPr>
            <a:spLocks noChangeArrowheads="1"/>
          </p:cNvSpPr>
          <p:nvPr/>
        </p:nvSpPr>
        <p:spPr bwMode="auto">
          <a:xfrm>
            <a:off x="685800" y="1752600"/>
            <a:ext cx="1447800" cy="4648200"/>
          </a:xfrm>
          <a:prstGeom prst="roundRect">
            <a:avLst>
              <a:gd name="adj" fmla="val 16667"/>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id-ID"/>
          </a:p>
        </p:txBody>
      </p:sp>
      <p:pic>
        <p:nvPicPr>
          <p:cNvPr id="154658" name="Picture 34" descr="Sunburn - Gi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800600"/>
            <a:ext cx="146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35" descr="Sunburn - Bo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800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3" name="AutoShape 36"/>
          <p:cNvCxnSpPr>
            <a:cxnSpLocks noChangeShapeType="1"/>
          </p:cNvCxnSpPr>
          <p:nvPr/>
        </p:nvCxnSpPr>
        <p:spPr bwMode="auto">
          <a:xfrm>
            <a:off x="2208213" y="4076700"/>
            <a:ext cx="1587" cy="1588"/>
          </a:xfrm>
          <a:prstGeom prst="curvedConnector3">
            <a:avLst>
              <a:gd name="adj1" fmla="val 13500005"/>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54661" name="Text Box 37"/>
          <p:cNvSpPr txBox="1">
            <a:spLocks noChangeArrowheads="1"/>
          </p:cNvSpPr>
          <p:nvPr/>
        </p:nvSpPr>
        <p:spPr bwMode="auto">
          <a:xfrm>
            <a:off x="2286000" y="3505200"/>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3200" i="1" dirty="0">
                <a:solidFill>
                  <a:srgbClr val="000099"/>
                </a:solidFill>
                <a:latin typeface="Verdana" pitchFamily="34" charset="0"/>
              </a:rPr>
              <a:t>Take special care when the UV Index is 5-6 or </a:t>
            </a:r>
            <a:r>
              <a:rPr lang="en-US" sz="3200" i="1" u="sng" dirty="0">
                <a:solidFill>
                  <a:srgbClr val="000099"/>
                </a:solidFill>
                <a:latin typeface="Verdana" pitchFamily="34" charset="0"/>
              </a:rPr>
              <a:t>higher</a:t>
            </a:r>
            <a:r>
              <a:rPr lang="en-US" sz="3200" i="1" dirty="0">
                <a:solidFill>
                  <a:srgbClr val="000099"/>
                </a:solidFill>
                <a:latin typeface="Verdana" pitchFamily="34" charset="0"/>
              </a:rPr>
              <a:t>.</a:t>
            </a:r>
          </a:p>
        </p:txBody>
      </p:sp>
    </p:spTree>
    <p:extLst>
      <p:ext uri="{BB962C8B-B14F-4D97-AF65-F5344CB8AC3E}">
        <p14:creationId xmlns:p14="http://schemas.microsoft.com/office/powerpoint/2010/main" val="1093452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54629">
                                            <p:txEl>
                                              <p:pRg st="0" end="0"/>
                                            </p:txEl>
                                          </p:spTgt>
                                        </p:tgtEl>
                                        <p:attrNameLst>
                                          <p:attrName>style.color</p:attrName>
                                        </p:attrNameLst>
                                      </p:cBhvr>
                                      <p:by>
                                        <p:hsl h="0" s="12549" l="25098"/>
                                      </p:by>
                                    </p:animClr>
                                    <p:animClr clrSpc="hsl" dir="cw">
                                      <p:cBhvr>
                                        <p:cTn id="7" dur="500" fill="hold"/>
                                        <p:tgtEl>
                                          <p:spTgt spid="154629">
                                            <p:txEl>
                                              <p:pRg st="0" end="0"/>
                                            </p:txEl>
                                          </p:spTgt>
                                        </p:tgtEl>
                                        <p:attrNameLst>
                                          <p:attrName>fillcolor</p:attrName>
                                        </p:attrNameLst>
                                      </p:cBhvr>
                                      <p:by>
                                        <p:hsl h="0" s="12549" l="25098"/>
                                      </p:by>
                                    </p:animClr>
                                    <p:animClr clrSpc="hsl" dir="cw">
                                      <p:cBhvr>
                                        <p:cTn id="8" dur="500" fill="hold"/>
                                        <p:tgtEl>
                                          <p:spTgt spid="154629">
                                            <p:txEl>
                                              <p:pRg st="0" end="0"/>
                                            </p:txEl>
                                          </p:spTgt>
                                        </p:tgtEl>
                                        <p:attrNameLst>
                                          <p:attrName>stroke.color</p:attrName>
                                        </p:attrNameLst>
                                      </p:cBhvr>
                                      <p:by>
                                        <p:hsl h="0" s="12549" l="25098"/>
                                      </p:by>
                                    </p:animClr>
                                    <p:set>
                                      <p:cBhvr>
                                        <p:cTn id="9" dur="500" fill="hold"/>
                                        <p:tgtEl>
                                          <p:spTgt spid="154629">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154629">
                                            <p:txEl>
                                              <p:pRg st="0" end="0"/>
                                            </p:txEl>
                                          </p:spTgt>
                                        </p:tgtEl>
                                        <p:attrNameLst>
                                          <p:attrName>ppt_c</p:attrName>
                                        </p:attrNameLst>
                                      </p:cBhvr>
                                      <p:to>
                                        <a:srgbClr val="C0C0C0"/>
                                      </p:to>
                                    </p:animClr>
                                  </p:subTnLst>
                                </p:cTn>
                              </p:par>
                              <p:par>
                                <p:cTn id="10" presetID="30" presetClass="emph" presetSubtype="0" fill="hold" grpId="0" nodeType="withEffect">
                                  <p:stCondLst>
                                    <p:cond delay="0"/>
                                  </p:stCondLst>
                                  <p:childTnLst>
                                    <p:animClr clrSpc="hsl" dir="cw">
                                      <p:cBhvr override="childStyle">
                                        <p:cTn id="11" dur="500" fill="hold"/>
                                        <p:tgtEl>
                                          <p:spTgt spid="154629">
                                            <p:txEl>
                                              <p:pRg st="2" end="2"/>
                                            </p:txEl>
                                          </p:spTgt>
                                        </p:tgtEl>
                                        <p:attrNameLst>
                                          <p:attrName>style.color</p:attrName>
                                        </p:attrNameLst>
                                      </p:cBhvr>
                                      <p:by>
                                        <p:hsl h="0" s="12549" l="25098"/>
                                      </p:by>
                                    </p:animClr>
                                    <p:animClr clrSpc="hsl" dir="cw">
                                      <p:cBhvr>
                                        <p:cTn id="12" dur="500" fill="hold"/>
                                        <p:tgtEl>
                                          <p:spTgt spid="154629">
                                            <p:txEl>
                                              <p:pRg st="2" end="2"/>
                                            </p:txEl>
                                          </p:spTgt>
                                        </p:tgtEl>
                                        <p:attrNameLst>
                                          <p:attrName>fillcolor</p:attrName>
                                        </p:attrNameLst>
                                      </p:cBhvr>
                                      <p:by>
                                        <p:hsl h="0" s="12549" l="25098"/>
                                      </p:by>
                                    </p:animClr>
                                    <p:animClr clrSpc="hsl" dir="cw">
                                      <p:cBhvr>
                                        <p:cTn id="13" dur="500" fill="hold"/>
                                        <p:tgtEl>
                                          <p:spTgt spid="154629">
                                            <p:txEl>
                                              <p:pRg st="2" end="2"/>
                                            </p:txEl>
                                          </p:spTgt>
                                        </p:tgtEl>
                                        <p:attrNameLst>
                                          <p:attrName>stroke.color</p:attrName>
                                        </p:attrNameLst>
                                      </p:cBhvr>
                                      <p:by>
                                        <p:hsl h="0" s="12549" l="25098"/>
                                      </p:by>
                                    </p:animClr>
                                    <p:set>
                                      <p:cBhvr>
                                        <p:cTn id="14" dur="500" fill="hold"/>
                                        <p:tgtEl>
                                          <p:spTgt spid="154629">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154629">
                                            <p:txEl>
                                              <p:pRg st="2" end="2"/>
                                            </p:txEl>
                                          </p:spTgt>
                                        </p:tgtEl>
                                        <p:attrNameLst>
                                          <p:attrName>ppt_c</p:attrName>
                                        </p:attrNameLst>
                                      </p:cBhvr>
                                      <p:to>
                                        <a:srgbClr val="C0C0C0"/>
                                      </p:to>
                                    </p:animClr>
                                  </p:sub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154661"/>
                                        </p:tgtEl>
                                        <p:attrNameLst>
                                          <p:attrName>style.visibility</p:attrName>
                                        </p:attrNameLst>
                                      </p:cBhvr>
                                      <p:to>
                                        <p:strVal val="visible"/>
                                      </p:to>
                                    </p:set>
                                    <p:animEffect transition="in" filter="dissolve">
                                      <p:cBhvr>
                                        <p:cTn id="18" dur="1000"/>
                                        <p:tgtEl>
                                          <p:spTgt spid="154661"/>
                                        </p:tgtEl>
                                      </p:cBhvr>
                                    </p:animEffect>
                                  </p:childTnLst>
                                </p:cTn>
                              </p:par>
                              <p:par>
                                <p:cTn id="19" presetID="9" presetClass="entr" presetSubtype="0" fill="hold" grpId="0" nodeType="withEffect">
                                  <p:stCondLst>
                                    <p:cond delay="500"/>
                                  </p:stCondLst>
                                  <p:childTnLst>
                                    <p:set>
                                      <p:cBhvr>
                                        <p:cTn id="20" dur="1" fill="hold">
                                          <p:stCondLst>
                                            <p:cond delay="0"/>
                                          </p:stCondLst>
                                        </p:cTn>
                                        <p:tgtEl>
                                          <p:spTgt spid="154626"/>
                                        </p:tgtEl>
                                        <p:attrNameLst>
                                          <p:attrName>style.visibility</p:attrName>
                                        </p:attrNameLst>
                                      </p:cBhvr>
                                      <p:to>
                                        <p:strVal val="visible"/>
                                      </p:to>
                                    </p:set>
                                    <p:animEffect transition="in" filter="dissolve">
                                      <p:cBhvr>
                                        <p:cTn id="21" dur="1000"/>
                                        <p:tgtEl>
                                          <p:spTgt spid="154626"/>
                                        </p:tgtEl>
                                      </p:cBhvr>
                                    </p:animEffect>
                                  </p:childTnLst>
                                </p:cTn>
                              </p:par>
                            </p:childTnLst>
                          </p:cTn>
                        </p:par>
                        <p:par>
                          <p:cTn id="22" fill="hold" nodeType="afterGroup">
                            <p:stCondLst>
                              <p:cond delay="2000"/>
                            </p:stCondLst>
                            <p:childTnLst>
                              <p:par>
                                <p:cTn id="23" presetID="9" presetClass="entr" presetSubtype="0" fill="hold" nodeType="afterEffect">
                                  <p:stCondLst>
                                    <p:cond delay="1500"/>
                                  </p:stCondLst>
                                  <p:childTnLst>
                                    <p:set>
                                      <p:cBhvr>
                                        <p:cTn id="24" dur="1" fill="hold">
                                          <p:stCondLst>
                                            <p:cond delay="0"/>
                                          </p:stCondLst>
                                        </p:cTn>
                                        <p:tgtEl>
                                          <p:spTgt spid="154659"/>
                                        </p:tgtEl>
                                        <p:attrNameLst>
                                          <p:attrName>style.visibility</p:attrName>
                                        </p:attrNameLst>
                                      </p:cBhvr>
                                      <p:to>
                                        <p:strVal val="visible"/>
                                      </p:to>
                                    </p:set>
                                    <p:animEffect transition="in" filter="dissolve">
                                      <p:cBhvr>
                                        <p:cTn id="25" dur="1000"/>
                                        <p:tgtEl>
                                          <p:spTgt spid="154659"/>
                                        </p:tgtEl>
                                      </p:cBhvr>
                                    </p:animEffect>
                                  </p:childTnLst>
                                </p:cTn>
                              </p:par>
                              <p:par>
                                <p:cTn id="26" presetID="9" presetClass="entr" presetSubtype="0" fill="hold" nodeType="withEffect">
                                  <p:stCondLst>
                                    <p:cond delay="1500"/>
                                  </p:stCondLst>
                                  <p:childTnLst>
                                    <p:set>
                                      <p:cBhvr>
                                        <p:cTn id="27" dur="1" fill="hold">
                                          <p:stCondLst>
                                            <p:cond delay="0"/>
                                          </p:stCondLst>
                                        </p:cTn>
                                        <p:tgtEl>
                                          <p:spTgt spid="154658"/>
                                        </p:tgtEl>
                                        <p:attrNameLst>
                                          <p:attrName>style.visibility</p:attrName>
                                        </p:attrNameLst>
                                      </p:cBhvr>
                                      <p:to>
                                        <p:strVal val="visible"/>
                                      </p:to>
                                    </p:set>
                                    <p:animEffect transition="in" filter="dissolve">
                                      <p:cBhvr>
                                        <p:cTn id="28" dur="1000"/>
                                        <p:tgtEl>
                                          <p:spTgt spid="154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9" grpId="0" build="allAtOnce"/>
      <p:bldP spid="154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Penjelasan Warna</a:t>
            </a:r>
            <a:endParaRPr lang="id-ID" dirty="0"/>
          </a:p>
        </p:txBody>
      </p:sp>
      <p:sp>
        <p:nvSpPr>
          <p:cNvPr id="3" name="Content Placeholder 2"/>
          <p:cNvSpPr>
            <a:spLocks noGrp="1"/>
          </p:cNvSpPr>
          <p:nvPr>
            <p:ph idx="1"/>
          </p:nvPr>
        </p:nvSpPr>
        <p:spPr/>
        <p:txBody>
          <a:bodyPr/>
          <a:lstStyle/>
          <a:p>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92088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9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Tidak ada yg sehat dari berjemur</a:t>
            </a:r>
            <a:endParaRPr lang="id-ID" dirty="0"/>
          </a:p>
        </p:txBody>
      </p:sp>
      <p:sp>
        <p:nvSpPr>
          <p:cNvPr id="3" name="Content Placeholder 2"/>
          <p:cNvSpPr>
            <a:spLocks noGrp="1"/>
          </p:cNvSpPr>
          <p:nvPr>
            <p:ph idx="1"/>
          </p:nvPr>
        </p:nvSpPr>
        <p:spPr/>
        <p:txBody>
          <a:bodyPr/>
          <a:lstStyle/>
          <a:p>
            <a:r>
              <a:rPr lang="id-ID" dirty="0" smtClean="0"/>
              <a:t>Sinar UV A</a:t>
            </a:r>
            <a:r>
              <a:rPr lang="id-ID" dirty="0" smtClean="0">
                <a:sym typeface="Wingdings" pitchFamily="2" charset="2"/>
              </a:rPr>
              <a:t> penuaan kulit</a:t>
            </a:r>
          </a:p>
          <a:p>
            <a:r>
              <a:rPr lang="id-ID" dirty="0" smtClean="0">
                <a:sym typeface="Wingdings" pitchFamily="2" charset="2"/>
              </a:rPr>
              <a:t>Sinar UV B penyebab kulit terbakar</a:t>
            </a:r>
          </a:p>
          <a:p>
            <a:r>
              <a:rPr lang="id-ID" dirty="0" smtClean="0">
                <a:sym typeface="Wingdings" pitchFamily="2" charset="2"/>
              </a:rPr>
              <a:t>Jenis kulit mempengaruhi derajat beberapa orang yg terbakar</a:t>
            </a:r>
          </a:p>
          <a:p>
            <a:r>
              <a:rPr lang="id-ID" dirty="0" smtClean="0">
                <a:sym typeface="Wingdings" pitchFamily="2" charset="2"/>
              </a:rPr>
              <a:t>Gunakan suscreen dengan SPF 15 atau lebih</a:t>
            </a:r>
          </a:p>
          <a:p>
            <a:r>
              <a:rPr lang="id-ID" dirty="0" smtClean="0">
                <a:sym typeface="Wingdings" pitchFamily="2" charset="2"/>
              </a:rPr>
              <a:t>SPF 30 TIDAK dua kali lebih protektif daripada SPF 15</a:t>
            </a: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229200"/>
            <a:ext cx="16764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073" y="5226443"/>
            <a:ext cx="170656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847020"/>
      </p:ext>
    </p:extLst>
  </p:cSld>
  <p:clrMapOvr>
    <a:masterClrMapping/>
  </p:clrMapOvr>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70</TotalTime>
  <Words>688</Words>
  <Application>Microsoft Office PowerPoint</Application>
  <PresentationFormat>On-screen Show (4:3)</PresentationFormat>
  <Paragraphs>93</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Theme4</vt:lpstr>
      <vt:lpstr>PowerPoint Presentation</vt:lpstr>
      <vt:lpstr>Pendahuluan</vt:lpstr>
      <vt:lpstr>What do you know about the Sun?</vt:lpstr>
      <vt:lpstr>PowerPoint Presentation</vt:lpstr>
      <vt:lpstr>Manfaat dan kerugian Sinar UV</vt:lpstr>
      <vt:lpstr>Level radiasi UV sangat tergantung pada:</vt:lpstr>
      <vt:lpstr>How do we measure UV radiation levels?</vt:lpstr>
      <vt:lpstr>Penjelasan Warna</vt:lpstr>
      <vt:lpstr>Tidak ada yg sehat dari berjemur</vt:lpstr>
      <vt:lpstr>Sinar matahari</vt:lpstr>
      <vt:lpstr>Hal2 yg dapat menyebabkan paparan UV menurrut WHO</vt:lpstr>
      <vt:lpstr>PowerPoint Presentation</vt:lpstr>
      <vt:lpstr>Data Kematian akibat Radiasi UV</vt:lpstr>
      <vt:lpstr>Dampak Negatif Radiasi Sinar UV</vt:lpstr>
      <vt:lpstr>TERIMAKASIH</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 Terkini Sinar UV</dc:title>
  <dc:creator>Ahmad Irfandi</dc:creator>
  <cp:lastModifiedBy>Ahmad Irfandi</cp:lastModifiedBy>
  <cp:revision>7</cp:revision>
  <dcterms:created xsi:type="dcterms:W3CDTF">2018-10-10T09:12:42Z</dcterms:created>
  <dcterms:modified xsi:type="dcterms:W3CDTF">2018-10-10T10:23:38Z</dcterms:modified>
</cp:coreProperties>
</file>