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60" r:id="rId5"/>
    <p:sldId id="259" r:id="rId6"/>
    <p:sldId id="261" r:id="rId7"/>
    <p:sldId id="262" r:id="rId8"/>
    <p:sldId id="263" r:id="rId9"/>
    <p:sldId id="264" r:id="rId10"/>
    <p:sldId id="265" r:id="rId11"/>
    <p:sldId id="266" r:id="rId12"/>
    <p:sldId id="267" r:id="rId13"/>
    <p:sldId id="269" r:id="rId14"/>
    <p:sldId id="268" r:id="rId15"/>
    <p:sldId id="270" r:id="rId16"/>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45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1785973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12649472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906410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2476472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598537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4215145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8"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9"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9399514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4"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5"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13491125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3"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4"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289340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12635256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a:xfrm>
            <a:off x="457200" y="6356350"/>
            <a:ext cx="2133600" cy="365125"/>
          </a:xfrm>
          <a:prstGeom prst="rect">
            <a:avLst/>
          </a:prstGeom>
        </p:spPr>
        <p:txBody>
          <a:bodyPr/>
          <a:lstStyle>
            <a:lvl1pPr>
              <a:defRPr smtClean="0"/>
            </a:lvl1pPr>
          </a:lstStyle>
          <a:p>
            <a:fld id="{D41A0A4B-2960-4CF6-B0A5-BA9F39385BB8}" type="datetimeFigureOut">
              <a:rPr lang="id-ID" smtClean="0"/>
              <a:t>02/12/2018</a:t>
            </a:fld>
            <a:endParaRPr lang="id-ID"/>
          </a:p>
        </p:txBody>
      </p:sp>
      <p:sp>
        <p:nvSpPr>
          <p:cNvPr id="6" name="Footer Placeholder 4"/>
          <p:cNvSpPr>
            <a:spLocks noGrp="1"/>
          </p:cNvSpPr>
          <p:nvPr>
            <p:ph type="ftr" sz="quarter" idx="11"/>
          </p:nvPr>
        </p:nvSpPr>
        <p:spPr>
          <a:xfrm>
            <a:off x="3124200" y="6356350"/>
            <a:ext cx="2895600" cy="365125"/>
          </a:xfrm>
          <a:prstGeom prst="rect">
            <a:avLst/>
          </a:prstGeom>
        </p:spPr>
        <p:txBody>
          <a:bodyPr/>
          <a:lstStyle>
            <a:lvl1pPr>
              <a:defRPr/>
            </a:lvl1pPr>
          </a:lstStyle>
          <a:p>
            <a:endParaRPr lang="id-ID"/>
          </a:p>
        </p:txBody>
      </p:sp>
      <p:sp>
        <p:nvSpPr>
          <p:cNvPr id="7" name="Slide Number Placeholder 5"/>
          <p:cNvSpPr>
            <a:spLocks noGrp="1"/>
          </p:cNvSpPr>
          <p:nvPr>
            <p:ph type="sldNum" sz="quarter" idx="12"/>
          </p:nvPr>
        </p:nvSpPr>
        <p:spPr>
          <a:xfrm>
            <a:off x="6553200" y="6356350"/>
            <a:ext cx="2133600" cy="365125"/>
          </a:xfrm>
          <a:prstGeom prst="rect">
            <a:avLst/>
          </a:prstGeom>
        </p:spPr>
        <p:txBody>
          <a:bodyPr/>
          <a:lstStyle>
            <a:lvl1pPr>
              <a:defRPr smtClean="0"/>
            </a:lvl1pPr>
          </a:lstStyle>
          <a:p>
            <a:fld id="{D09E8C7E-B7A3-4049-8380-DE9A04BD7B73}" type="slidenum">
              <a:rPr lang="id-ID" smtClean="0"/>
              <a:t>‹#›</a:t>
            </a:fld>
            <a:endParaRPr lang="id-ID"/>
          </a:p>
        </p:txBody>
      </p:sp>
    </p:spTree>
    <p:extLst>
      <p:ext uri="{BB962C8B-B14F-4D97-AF65-F5344CB8AC3E}">
        <p14:creationId xmlns:p14="http://schemas.microsoft.com/office/powerpoint/2010/main" val="18817485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11113"/>
            <a:ext cx="9144000" cy="6835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Kesehatan Lingkungan dan Hukum Kesehatan lingkungan</a:t>
            </a:r>
            <a:endParaRPr lang="id-ID" dirty="0"/>
          </a:p>
        </p:txBody>
      </p:sp>
      <p:sp>
        <p:nvSpPr>
          <p:cNvPr id="3" name="Subtitle 2"/>
          <p:cNvSpPr>
            <a:spLocks noGrp="1"/>
          </p:cNvSpPr>
          <p:nvPr>
            <p:ph type="subTitle" idx="1"/>
          </p:nvPr>
        </p:nvSpPr>
        <p:spPr/>
        <p:txBody>
          <a:bodyPr/>
          <a:lstStyle/>
          <a:p>
            <a:r>
              <a:rPr lang="id-ID" dirty="0" smtClean="0"/>
              <a:t>By</a:t>
            </a:r>
          </a:p>
          <a:p>
            <a:r>
              <a:rPr lang="id-ID" dirty="0" smtClean="0"/>
              <a:t>Ahmad Irfandi, SKM., MKM</a:t>
            </a:r>
            <a:endParaRPr lang="id-ID" dirty="0"/>
          </a:p>
        </p:txBody>
      </p:sp>
    </p:spTree>
    <p:extLst>
      <p:ext uri="{BB962C8B-B14F-4D97-AF65-F5344CB8AC3E}">
        <p14:creationId xmlns:p14="http://schemas.microsoft.com/office/powerpoint/2010/main" val="163848516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114300" indent="0">
              <a:buNone/>
            </a:pPr>
            <a:r>
              <a:rPr lang="id-ID" b="1" dirty="0" smtClean="0"/>
              <a:t>3. Prinsip pencegahan dini</a:t>
            </a:r>
          </a:p>
          <a:p>
            <a:pPr marL="114300" indent="0">
              <a:buNone/>
            </a:pPr>
            <a:r>
              <a:rPr lang="id-ID" dirty="0" smtClean="0"/>
              <a:t>Prinsip ini mengandung suatu pengertian apabila terdapat ancaman yg berarti atau ancaman adanya kerusakan lingkungan yg tdk dapat dipulihkan, ketiadaan temuan atau pembuktian ilmiah, tidak dapat dijadikan alasan utk menunda upaya pencegahan terhadap kerusakan lingkungan</a:t>
            </a:r>
          </a:p>
          <a:p>
            <a:pPr marL="114300" indent="0">
              <a:buNone/>
            </a:pPr>
            <a:r>
              <a:rPr lang="id-ID" b="1" dirty="0" smtClean="0"/>
              <a:t>4. Prinsip perlindungan keanekaragaman hayati</a:t>
            </a:r>
          </a:p>
          <a:p>
            <a:pPr marL="114300" indent="0">
              <a:buNone/>
            </a:pPr>
            <a:r>
              <a:rPr lang="id-ID" dirty="0" smtClean="0"/>
              <a:t>prinsip perlindungan keanekaragaman hayati merupakan tolak ukur berhasil tidaknya prinsip keadilan antar generasidan prinsip keadilan dalam satu generasi serta prinsip pencegahan dini</a:t>
            </a:r>
          </a:p>
        </p:txBody>
      </p:sp>
    </p:spTree>
    <p:extLst>
      <p:ext uri="{BB962C8B-B14F-4D97-AF65-F5344CB8AC3E}">
        <p14:creationId xmlns:p14="http://schemas.microsoft.com/office/powerpoint/2010/main" val="2470459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marL="114300" indent="0">
              <a:buNone/>
            </a:pPr>
            <a:r>
              <a:rPr lang="id-ID" dirty="0" smtClean="0"/>
              <a:t>5. </a:t>
            </a:r>
            <a:r>
              <a:rPr lang="id-ID" b="1" dirty="0" smtClean="0"/>
              <a:t>Internalisasi biaya lingkungan dan mekanisme intensif</a:t>
            </a:r>
          </a:p>
          <a:p>
            <a:r>
              <a:rPr lang="id-ID" dirty="0" smtClean="0"/>
              <a:t>Penggunaan sumber daya alam merupakan kecenderungan atau reaksi dari dorongan pasar.</a:t>
            </a:r>
          </a:p>
          <a:p>
            <a:r>
              <a:rPr lang="id-ID" dirty="0" smtClean="0"/>
              <a:t>Sebagai akibatnya, kepentingan yg selama ini tidak terwakili dalam komponen pengambilan keputusan dalam menentukan harga pasar tersebut diabaikan, dan menimbulkan kerugian bagi mereka</a:t>
            </a:r>
          </a:p>
          <a:p>
            <a:r>
              <a:rPr lang="id-ID" dirty="0" smtClean="0"/>
              <a:t>Masyarakat yg menjadi korban dari kerusakan lingkungan tdk memiliki suatu mekanisme utk memaksa kelompok utk membayar kerugian bagi kerusakan tersebut kecuali pengadilan atau mekanisme resolusi konflik lainnya.</a:t>
            </a:r>
            <a:endParaRPr lang="id-ID" dirty="0"/>
          </a:p>
        </p:txBody>
      </p:sp>
    </p:spTree>
    <p:extLst>
      <p:ext uri="{BB962C8B-B14F-4D97-AF65-F5344CB8AC3E}">
        <p14:creationId xmlns:p14="http://schemas.microsoft.com/office/powerpoint/2010/main" val="17088546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Ciri-Ciri Pembangunan yg Berkelanjutan</a:t>
            </a:r>
            <a:endParaRPr lang="id-ID" dirty="0"/>
          </a:p>
        </p:txBody>
      </p:sp>
      <p:sp>
        <p:nvSpPr>
          <p:cNvPr id="3" name="Content Placeholder 2"/>
          <p:cNvSpPr>
            <a:spLocks noGrp="1"/>
          </p:cNvSpPr>
          <p:nvPr>
            <p:ph idx="1"/>
          </p:nvPr>
        </p:nvSpPr>
        <p:spPr/>
        <p:txBody>
          <a:bodyPr>
            <a:normAutofit lnSpcReduction="10000"/>
          </a:bodyPr>
          <a:lstStyle/>
          <a:p>
            <a:pPr marL="571500" indent="-457200">
              <a:buFont typeface="+mj-lt"/>
              <a:buAutoNum type="arabicPeriod"/>
            </a:pPr>
            <a:r>
              <a:rPr lang="id-ID" dirty="0" smtClean="0"/>
              <a:t>Memberikan kemungkinan kpd kelangsungan hidup dgn jalan melestarikan fungsi dan kemampuan ekosistem yg mendukungnya</a:t>
            </a:r>
          </a:p>
          <a:p>
            <a:pPr marL="571500" indent="-457200">
              <a:buFont typeface="+mj-lt"/>
              <a:buAutoNum type="arabicPeriod"/>
            </a:pPr>
            <a:r>
              <a:rPr lang="id-ID" dirty="0" smtClean="0"/>
              <a:t>Memanfaatkan sumber daya alam sebanyak alam atau teknologi pengelolaannya mampu mengjadikannya lestari</a:t>
            </a:r>
          </a:p>
          <a:p>
            <a:pPr marL="571500" indent="-457200">
              <a:buFont typeface="+mj-lt"/>
              <a:buAutoNum type="arabicPeriod"/>
            </a:pPr>
            <a:r>
              <a:rPr lang="id-ID" dirty="0" smtClean="0"/>
              <a:t>Memberikan kesempatan kepada sektor dan kegiatan lainnya utk berkembang secara bersama-sama</a:t>
            </a:r>
          </a:p>
          <a:p>
            <a:pPr marL="571500" indent="-457200">
              <a:buFont typeface="+mj-lt"/>
              <a:buAutoNum type="arabicPeriod"/>
            </a:pPr>
            <a:r>
              <a:rPr lang="id-ID" dirty="0" smtClean="0"/>
              <a:t>Meningkatkan dan melestarikan kemampuan dan fungsi ekosistem utk memasok sumber alam dan melindungi keberlanjutan secara terus-menerus</a:t>
            </a:r>
          </a:p>
          <a:p>
            <a:pPr marL="571500" indent="-457200">
              <a:buFont typeface="+mj-lt"/>
              <a:buAutoNum type="arabicPeriod"/>
            </a:pPr>
            <a:r>
              <a:rPr lang="id-ID" dirty="0" smtClean="0"/>
              <a:t>Menggunakan prosedur dan tata cara yg memperhatikan kelestarian fungsi dan kemampuan ekosistem utk mendukung perikehidupan masa kini maupun masa yg akan datang </a:t>
            </a:r>
            <a:endParaRPr lang="id-ID" dirty="0"/>
          </a:p>
        </p:txBody>
      </p:sp>
    </p:spTree>
    <p:extLst>
      <p:ext uri="{BB962C8B-B14F-4D97-AF65-F5344CB8AC3E}">
        <p14:creationId xmlns:p14="http://schemas.microsoft.com/office/powerpoint/2010/main" val="238927006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Hukum Kesehatan Lingkungan di Indonesia</a:t>
            </a:r>
            <a:endParaRPr lang="id-ID" dirty="0"/>
          </a:p>
        </p:txBody>
      </p:sp>
      <p:sp>
        <p:nvSpPr>
          <p:cNvPr id="3" name="Content Placeholder 2"/>
          <p:cNvSpPr>
            <a:spLocks noGrp="1"/>
          </p:cNvSpPr>
          <p:nvPr>
            <p:ph idx="1"/>
          </p:nvPr>
        </p:nvSpPr>
        <p:spPr/>
        <p:txBody>
          <a:bodyPr/>
          <a:lstStyle/>
          <a:p>
            <a:pPr marL="571500" indent="-457200">
              <a:buAutoNum type="arabicPeriod"/>
            </a:pPr>
            <a:r>
              <a:rPr lang="id-ID" dirty="0" smtClean="0"/>
              <a:t>Hukum kesehatan lingkungan</a:t>
            </a:r>
          </a:p>
          <a:p>
            <a:pPr marL="571500" indent="-457200">
              <a:buAutoNum type="arabicPeriod"/>
            </a:pPr>
            <a:r>
              <a:rPr lang="id-ID" dirty="0" smtClean="0"/>
              <a:t>Hukum perlindungan lingkungan</a:t>
            </a:r>
          </a:p>
          <a:p>
            <a:pPr marL="571500" indent="-457200">
              <a:buAutoNum type="arabicPeriod"/>
            </a:pPr>
            <a:r>
              <a:rPr lang="id-ID" dirty="0" smtClean="0"/>
              <a:t>Hukum tata lingkungan</a:t>
            </a:r>
          </a:p>
          <a:p>
            <a:pPr marL="571500" indent="-457200">
              <a:buAutoNum type="arabicPeriod"/>
            </a:pPr>
            <a:r>
              <a:rPr lang="id-ID" dirty="0" smtClean="0"/>
              <a:t>Hukum pencemaran lingkungan</a:t>
            </a:r>
          </a:p>
          <a:p>
            <a:pPr marL="571500" indent="-457200">
              <a:buAutoNum type="arabicPeriod"/>
            </a:pPr>
            <a:r>
              <a:rPr lang="id-ID" dirty="0" smtClean="0"/>
              <a:t>Hukum lingkungan nasional/internasional</a:t>
            </a:r>
          </a:p>
          <a:p>
            <a:pPr marL="571500" indent="-457200">
              <a:buAutoNum type="arabicPeriod"/>
            </a:pPr>
            <a:r>
              <a:rPr lang="id-ID" dirty="0" smtClean="0"/>
              <a:t>Hukum perselisihan lingkungan</a:t>
            </a:r>
            <a:endParaRPr lang="id-ID" dirty="0"/>
          </a:p>
        </p:txBody>
      </p:sp>
    </p:spTree>
    <p:extLst>
      <p:ext uri="{BB962C8B-B14F-4D97-AF65-F5344CB8AC3E}">
        <p14:creationId xmlns:p14="http://schemas.microsoft.com/office/powerpoint/2010/main" val="29410251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en-US" sz="2400" dirty="0" err="1"/>
              <a:t>Hukum</a:t>
            </a:r>
            <a:r>
              <a:rPr lang="en-US" sz="2400" dirty="0"/>
              <a:t> </a:t>
            </a:r>
            <a:r>
              <a:rPr lang="en-US" sz="2400" dirty="0" err="1"/>
              <a:t>lingkungan</a:t>
            </a:r>
            <a:r>
              <a:rPr lang="en-US" sz="2400" dirty="0"/>
              <a:t> </a:t>
            </a:r>
            <a:r>
              <a:rPr lang="en-US" sz="2400" dirty="0" err="1" smtClean="0"/>
              <a:t>memandang</a:t>
            </a:r>
            <a:r>
              <a:rPr lang="en-US" sz="2400" dirty="0" smtClean="0"/>
              <a:t> </a:t>
            </a:r>
            <a:r>
              <a:rPr lang="en-US" sz="2400" dirty="0" err="1"/>
              <a:t>lingkungan</a:t>
            </a:r>
            <a:r>
              <a:rPr lang="en-US" sz="2400" dirty="0"/>
              <a:t> </a:t>
            </a:r>
            <a:r>
              <a:rPr lang="en-US" sz="2400" dirty="0" err="1"/>
              <a:t>sebagai</a:t>
            </a:r>
            <a:r>
              <a:rPr lang="en-US" sz="2400" dirty="0"/>
              <a:t> </a:t>
            </a:r>
            <a:r>
              <a:rPr lang="en-US" sz="2400" dirty="0" err="1"/>
              <a:t>objek</a:t>
            </a:r>
            <a:r>
              <a:rPr lang="en-US" sz="2400" dirty="0"/>
              <a:t>, </a:t>
            </a:r>
            <a:r>
              <a:rPr lang="en-US" sz="2400" dirty="0" err="1"/>
              <a:t>adalah</a:t>
            </a:r>
            <a:r>
              <a:rPr lang="en-US" sz="2400" dirty="0"/>
              <a:t> </a:t>
            </a:r>
            <a:r>
              <a:rPr lang="en-US" sz="2400" dirty="0" err="1"/>
              <a:t>hukum</a:t>
            </a:r>
            <a:r>
              <a:rPr lang="en-US" sz="2400" dirty="0"/>
              <a:t> </a:t>
            </a:r>
            <a:r>
              <a:rPr lang="en-US" sz="2400" dirty="0" err="1"/>
              <a:t>yg</a:t>
            </a:r>
            <a:r>
              <a:rPr lang="en-US" sz="2400" dirty="0"/>
              <a:t> </a:t>
            </a:r>
            <a:r>
              <a:rPr lang="en-US" sz="2400" dirty="0" err="1"/>
              <a:t>memandang</a:t>
            </a:r>
            <a:r>
              <a:rPr lang="en-US" sz="2400" dirty="0"/>
              <a:t> </a:t>
            </a:r>
            <a:r>
              <a:rPr lang="en-US" sz="2400" dirty="0" err="1"/>
              <a:t>kepada</a:t>
            </a:r>
            <a:r>
              <a:rPr lang="en-US" sz="2400" dirty="0"/>
              <a:t> </a:t>
            </a:r>
            <a:r>
              <a:rPr lang="en-US" sz="2400" dirty="0" err="1"/>
              <a:t>penggunaan</a:t>
            </a:r>
            <a:r>
              <a:rPr lang="en-US" sz="2400" dirty="0"/>
              <a:t> </a:t>
            </a:r>
            <a:r>
              <a:rPr lang="en-US" sz="2400" dirty="0" err="1"/>
              <a:t>dan</a:t>
            </a:r>
            <a:r>
              <a:rPr lang="en-US" sz="2400" dirty="0"/>
              <a:t> </a:t>
            </a:r>
            <a:r>
              <a:rPr lang="en-US" sz="2400" dirty="0" err="1"/>
              <a:t>pemanfaatan</a:t>
            </a:r>
            <a:r>
              <a:rPr lang="en-US" sz="2400" dirty="0"/>
              <a:t> </a:t>
            </a:r>
            <a:r>
              <a:rPr lang="en-US" sz="2400" dirty="0" err="1"/>
              <a:t>sumber-sumber</a:t>
            </a:r>
            <a:r>
              <a:rPr lang="en-US" sz="2400" dirty="0"/>
              <a:t> </a:t>
            </a:r>
            <a:r>
              <a:rPr lang="en-US" sz="2400" dirty="0" err="1"/>
              <a:t>daya</a:t>
            </a:r>
            <a:r>
              <a:rPr lang="en-US" sz="2400" dirty="0"/>
              <a:t> </a:t>
            </a:r>
            <a:r>
              <a:rPr lang="en-US" sz="2400" dirty="0" err="1"/>
              <a:t>alam</a:t>
            </a:r>
            <a:r>
              <a:rPr lang="en-US" sz="2400" dirty="0"/>
              <a:t> </a:t>
            </a:r>
            <a:r>
              <a:rPr lang="en-US" sz="2400" dirty="0" err="1"/>
              <a:t>semaksimal</a:t>
            </a:r>
            <a:r>
              <a:rPr lang="en-US" sz="2400" dirty="0"/>
              <a:t> </a:t>
            </a:r>
            <a:r>
              <a:rPr lang="en-US" sz="2400" dirty="0" err="1"/>
              <a:t>mungkin</a:t>
            </a:r>
            <a:r>
              <a:rPr lang="en-US" sz="2400" dirty="0"/>
              <a:t> </a:t>
            </a:r>
            <a:r>
              <a:rPr lang="en-US" sz="2400" dirty="0" err="1"/>
              <a:t>dgn</a:t>
            </a:r>
            <a:r>
              <a:rPr lang="en-US" sz="2400" dirty="0"/>
              <a:t> </a:t>
            </a:r>
            <a:r>
              <a:rPr lang="en-US" sz="2400" dirty="0" err="1"/>
              <a:t>berbagai</a:t>
            </a:r>
            <a:r>
              <a:rPr lang="en-US" sz="2400" dirty="0"/>
              <a:t> </a:t>
            </a:r>
            <a:r>
              <a:rPr lang="en-US" sz="2400" dirty="0" err="1"/>
              <a:t>cara</a:t>
            </a:r>
            <a:r>
              <a:rPr lang="en-US" sz="2400" dirty="0"/>
              <a:t>, </a:t>
            </a:r>
            <a:r>
              <a:rPr lang="en-US" sz="2400" dirty="0" err="1"/>
              <a:t>kemudian</a:t>
            </a:r>
            <a:r>
              <a:rPr lang="en-US" sz="2400" dirty="0"/>
              <a:t> </a:t>
            </a:r>
            <a:r>
              <a:rPr lang="en-US" sz="2400" dirty="0" err="1"/>
              <a:t>pandangan</a:t>
            </a:r>
            <a:r>
              <a:rPr lang="en-US" sz="2400" dirty="0"/>
              <a:t> </a:t>
            </a:r>
            <a:r>
              <a:rPr lang="en-US" sz="2400" dirty="0" err="1"/>
              <a:t>itu</a:t>
            </a:r>
            <a:r>
              <a:rPr lang="en-US" sz="2400" dirty="0"/>
              <a:t> </a:t>
            </a:r>
            <a:r>
              <a:rPr lang="en-US" sz="2400" dirty="0" err="1"/>
              <a:t>bergeser</a:t>
            </a:r>
            <a:r>
              <a:rPr lang="en-US" sz="2400" dirty="0"/>
              <a:t> </a:t>
            </a:r>
            <a:r>
              <a:rPr lang="en-US" sz="2400" dirty="0" err="1"/>
              <a:t>menjadikan</a:t>
            </a:r>
            <a:r>
              <a:rPr lang="en-US" sz="2400" dirty="0"/>
              <a:t> </a:t>
            </a:r>
            <a:r>
              <a:rPr lang="en-US" sz="2400" dirty="0" err="1"/>
              <a:t>lingkungan</a:t>
            </a:r>
            <a:r>
              <a:rPr lang="en-US" sz="2400" dirty="0"/>
              <a:t> </a:t>
            </a:r>
            <a:r>
              <a:rPr lang="en-US" sz="2400" dirty="0" err="1"/>
              <a:t>sebagai</a:t>
            </a:r>
            <a:r>
              <a:rPr lang="en-US" sz="2400" dirty="0"/>
              <a:t> </a:t>
            </a:r>
            <a:r>
              <a:rPr lang="en-US" sz="2400" dirty="0" err="1"/>
              <a:t>subjek</a:t>
            </a:r>
            <a:r>
              <a:rPr lang="en-US" sz="2400" dirty="0"/>
              <a:t> </a:t>
            </a:r>
            <a:r>
              <a:rPr lang="en-US" sz="2400" dirty="0" err="1"/>
              <a:t>hukum</a:t>
            </a:r>
            <a:r>
              <a:rPr lang="en-US" sz="2400" dirty="0"/>
              <a:t>. </a:t>
            </a:r>
            <a:endParaRPr lang="id-ID" sz="2400" dirty="0" smtClean="0"/>
          </a:p>
          <a:p>
            <a:r>
              <a:rPr lang="en-US" sz="2400" dirty="0" err="1" smtClean="0"/>
              <a:t>Sebagai</a:t>
            </a:r>
            <a:r>
              <a:rPr lang="en-US" sz="2400" dirty="0" smtClean="0"/>
              <a:t> </a:t>
            </a:r>
            <a:r>
              <a:rPr lang="en-US" sz="2400" dirty="0" err="1"/>
              <a:t>subjek</a:t>
            </a:r>
            <a:r>
              <a:rPr lang="en-US" sz="2400" dirty="0"/>
              <a:t> </a:t>
            </a:r>
            <a:r>
              <a:rPr lang="en-US" sz="2400" dirty="0" err="1"/>
              <a:t>maka</a:t>
            </a:r>
            <a:r>
              <a:rPr lang="en-US" sz="2400" dirty="0"/>
              <a:t> </a:t>
            </a:r>
            <a:r>
              <a:rPr lang="en-US" sz="2400" dirty="0" err="1"/>
              <a:t>hukum</a:t>
            </a:r>
            <a:r>
              <a:rPr lang="en-US" sz="2400" dirty="0"/>
              <a:t> </a:t>
            </a:r>
            <a:r>
              <a:rPr lang="en-US" sz="2400" dirty="0" err="1"/>
              <a:t>lingkungan</a:t>
            </a:r>
            <a:r>
              <a:rPr lang="en-US" sz="2400" dirty="0"/>
              <a:t> </a:t>
            </a:r>
            <a:r>
              <a:rPr lang="en-US" sz="2400" dirty="0" err="1"/>
              <a:t>memfokuskan</a:t>
            </a:r>
            <a:r>
              <a:rPr lang="en-US" sz="2400" dirty="0"/>
              <a:t> </a:t>
            </a:r>
            <a:r>
              <a:rPr lang="en-US" sz="2400" dirty="0" err="1"/>
              <a:t>fungsinya</a:t>
            </a:r>
            <a:r>
              <a:rPr lang="en-US" sz="2400" dirty="0"/>
              <a:t> </a:t>
            </a:r>
            <a:r>
              <a:rPr lang="en-US" sz="2400" dirty="0" err="1"/>
              <a:t>sebagai</a:t>
            </a:r>
            <a:r>
              <a:rPr lang="en-US" sz="2400" dirty="0"/>
              <a:t> </a:t>
            </a:r>
            <a:r>
              <a:rPr lang="en-US" sz="2400" dirty="0" err="1"/>
              <a:t>sistem</a:t>
            </a:r>
            <a:r>
              <a:rPr lang="en-US" sz="2400" dirty="0"/>
              <a:t> </a:t>
            </a:r>
            <a:r>
              <a:rPr lang="en-US" sz="2400" dirty="0" err="1"/>
              <a:t>pengaturan</a:t>
            </a:r>
            <a:r>
              <a:rPr lang="en-US" sz="2400" dirty="0"/>
              <a:t> </a:t>
            </a:r>
            <a:r>
              <a:rPr lang="en-US" sz="2400" dirty="0" err="1"/>
              <a:t>pengelolaan</a:t>
            </a:r>
            <a:r>
              <a:rPr lang="en-US" sz="2400" dirty="0"/>
              <a:t> </a:t>
            </a:r>
            <a:r>
              <a:rPr lang="en-US" sz="2400" dirty="0" err="1"/>
              <a:t>lingkungan</a:t>
            </a:r>
            <a:r>
              <a:rPr lang="en-US" sz="2400" dirty="0"/>
              <a:t> </a:t>
            </a:r>
            <a:r>
              <a:rPr lang="en-US" sz="2400" dirty="0" err="1"/>
              <a:t>secara</a:t>
            </a:r>
            <a:r>
              <a:rPr lang="en-US" sz="2400" dirty="0"/>
              <a:t> </a:t>
            </a:r>
            <a:r>
              <a:rPr lang="en-US" sz="2400" dirty="0" err="1"/>
              <a:t>rasional</a:t>
            </a:r>
            <a:r>
              <a:rPr lang="en-US" sz="2400" dirty="0"/>
              <a:t> </a:t>
            </a:r>
            <a:r>
              <a:rPr lang="en-US" sz="2400" dirty="0" err="1"/>
              <a:t>dan</a:t>
            </a:r>
            <a:r>
              <a:rPr lang="en-US" sz="2400" dirty="0"/>
              <a:t> </a:t>
            </a:r>
            <a:r>
              <a:rPr lang="en-US" sz="2400" dirty="0" err="1"/>
              <a:t>melestarikan</a:t>
            </a:r>
            <a:r>
              <a:rPr lang="en-US" sz="2400" dirty="0"/>
              <a:t> SDA, </a:t>
            </a:r>
            <a:r>
              <a:rPr lang="en-US" sz="2400" dirty="0" err="1"/>
              <a:t>sehingga</a:t>
            </a:r>
            <a:r>
              <a:rPr lang="en-US" sz="2400" dirty="0"/>
              <a:t> </a:t>
            </a:r>
            <a:r>
              <a:rPr lang="en-US" sz="2400" dirty="0" err="1" smtClean="0"/>
              <a:t>mencegah</a:t>
            </a:r>
            <a:r>
              <a:rPr lang="id-ID" sz="2400" dirty="0" smtClean="0"/>
              <a:t> kerusakan lingkungan</a:t>
            </a:r>
            <a:r>
              <a:rPr lang="en-US" sz="2400" dirty="0" smtClean="0"/>
              <a:t>. </a:t>
            </a:r>
            <a:endParaRPr lang="en-US" sz="2400" dirty="0"/>
          </a:p>
          <a:p>
            <a:endParaRPr lang="id-ID" dirty="0"/>
          </a:p>
        </p:txBody>
      </p:sp>
    </p:spTree>
    <p:extLst>
      <p:ext uri="{BB962C8B-B14F-4D97-AF65-F5344CB8AC3E}">
        <p14:creationId xmlns:p14="http://schemas.microsoft.com/office/powerpoint/2010/main" val="414743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Terimakasih</a:t>
            </a:r>
            <a:endParaRPr lang="id-ID" dirty="0"/>
          </a:p>
        </p:txBody>
      </p:sp>
      <p:sp>
        <p:nvSpPr>
          <p:cNvPr id="3" name="Content Placeholder 2"/>
          <p:cNvSpPr>
            <a:spLocks noGrp="1"/>
          </p:cNvSpPr>
          <p:nvPr>
            <p:ph idx="1"/>
          </p:nvPr>
        </p:nvSpPr>
        <p:spPr/>
        <p:txBody>
          <a:bodyPr/>
          <a:lstStyle/>
          <a:p>
            <a:endParaRPr lang="id-ID"/>
          </a:p>
        </p:txBody>
      </p:sp>
    </p:spTree>
    <p:extLst>
      <p:ext uri="{BB962C8B-B14F-4D97-AF65-F5344CB8AC3E}">
        <p14:creationId xmlns:p14="http://schemas.microsoft.com/office/powerpoint/2010/main" val="2384202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Pengantar</a:t>
            </a:r>
            <a:endParaRPr lang="id-ID" dirty="0"/>
          </a:p>
        </p:txBody>
      </p:sp>
      <p:sp>
        <p:nvSpPr>
          <p:cNvPr id="3" name="Content Placeholder 2"/>
          <p:cNvSpPr>
            <a:spLocks noGrp="1"/>
          </p:cNvSpPr>
          <p:nvPr>
            <p:ph idx="1"/>
          </p:nvPr>
        </p:nvSpPr>
        <p:spPr/>
        <p:txBody>
          <a:bodyPr>
            <a:normAutofit fontScale="85000" lnSpcReduction="10000"/>
          </a:bodyPr>
          <a:lstStyle/>
          <a:p>
            <a:r>
              <a:rPr lang="id-ID" dirty="0" smtClean="0"/>
              <a:t>Kesehatan lingkungan merupakan hak asasi manusia</a:t>
            </a:r>
          </a:p>
          <a:p>
            <a:r>
              <a:rPr lang="id-ID" dirty="0" smtClean="0"/>
              <a:t>Unsur kesejahteraan yg harus diwujudkan sebagaimana dimaksud dalam Pancasila dan UUD 1945</a:t>
            </a:r>
          </a:p>
          <a:p>
            <a:r>
              <a:rPr lang="id-ID" dirty="0" smtClean="0"/>
              <a:t>Kesehatan lingkungan diselenggarakan untuk mewujudkan, memelihara dan meningkatkan drajat kesehatan masyarakat yg setinggi-tingginya</a:t>
            </a:r>
          </a:p>
          <a:p>
            <a:r>
              <a:rPr lang="id-ID" dirty="0" smtClean="0"/>
              <a:t>Kualitas lingkungan yg sehat merupakan keadaan lingkungan yg terhindar dari resiko yg membahayakan kesehatan dan keselamatan hidup manusia</a:t>
            </a:r>
          </a:p>
          <a:p>
            <a:endParaRPr lang="id-ID" dirty="0"/>
          </a:p>
        </p:txBody>
      </p:sp>
    </p:spTree>
    <p:extLst>
      <p:ext uri="{BB962C8B-B14F-4D97-AF65-F5344CB8AC3E}">
        <p14:creationId xmlns:p14="http://schemas.microsoft.com/office/powerpoint/2010/main" val="4043088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Defenisi Kesehatan Lingkungan</a:t>
            </a:r>
            <a:endParaRPr lang="id-ID" dirty="0"/>
          </a:p>
        </p:txBody>
      </p:sp>
      <p:sp>
        <p:nvSpPr>
          <p:cNvPr id="3" name="Content Placeholder 2"/>
          <p:cNvSpPr>
            <a:spLocks noGrp="1"/>
          </p:cNvSpPr>
          <p:nvPr>
            <p:ph idx="1"/>
          </p:nvPr>
        </p:nvSpPr>
        <p:spPr/>
        <p:txBody>
          <a:bodyPr/>
          <a:lstStyle/>
          <a:p>
            <a:r>
              <a:rPr lang="id-ID" dirty="0" smtClean="0"/>
              <a:t>Menurut Soekidjo Notoatmodjo: </a:t>
            </a:r>
            <a:r>
              <a:rPr lang="id-ID" i="1" dirty="0" smtClean="0"/>
              <a:t>kesehatan lingkungan adalah suatu kondisi atau keadaan lingkungan yg optimum, sehingga berpengaruh positif untuk terwujudnya status kesehatan yg optimum</a:t>
            </a:r>
          </a:p>
          <a:p>
            <a:r>
              <a:rPr lang="id-ID" dirty="0" smtClean="0"/>
              <a:t>Menurut WHO: </a:t>
            </a:r>
            <a:r>
              <a:rPr lang="id-ID" i="1" dirty="0" smtClean="0"/>
              <a:t>kesehatan lingkungan adalah suatu keseimbangan ekologi yg harus ada antara manusia dan lingkungan agar dapat menjamin keadaan sehat dari manusia.</a:t>
            </a:r>
            <a:endParaRPr lang="id-ID" i="1" dirty="0"/>
          </a:p>
        </p:txBody>
      </p:sp>
    </p:spTree>
    <p:extLst>
      <p:ext uri="{BB962C8B-B14F-4D97-AF65-F5344CB8AC3E}">
        <p14:creationId xmlns:p14="http://schemas.microsoft.com/office/powerpoint/2010/main" val="17832659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87624" y="260648"/>
            <a:ext cx="7772400" cy="1143000"/>
          </a:xfrm>
        </p:spPr>
        <p:txBody>
          <a:bodyPr>
            <a:normAutofit/>
          </a:bodyPr>
          <a:lstStyle/>
          <a:p>
            <a:pPr eaLnBrk="1" fontAlgn="auto" hangingPunct="1">
              <a:spcAft>
                <a:spcPts val="0"/>
              </a:spcAft>
              <a:defRPr/>
            </a:pPr>
            <a:r>
              <a:rPr lang="id-ID" sz="4000" dirty="0" smtClean="0">
                <a:solidFill>
                  <a:srgbClr val="00FF00"/>
                </a:solidFill>
              </a:rPr>
              <a:t>Defenisi Hukum Lingkungan</a:t>
            </a:r>
            <a:endParaRPr lang="en-US" sz="4000" dirty="0" smtClean="0">
              <a:solidFill>
                <a:srgbClr val="00FF00"/>
              </a:solidFill>
            </a:endParaRPr>
          </a:p>
        </p:txBody>
      </p:sp>
      <p:sp>
        <p:nvSpPr>
          <p:cNvPr id="10243" name="Rectangle 3"/>
          <p:cNvSpPr>
            <a:spLocks noGrp="1" noChangeArrowheads="1"/>
          </p:cNvSpPr>
          <p:nvPr>
            <p:ph idx="1"/>
          </p:nvPr>
        </p:nvSpPr>
        <p:spPr>
          <a:xfrm>
            <a:off x="457200" y="1428750"/>
            <a:ext cx="8229600" cy="4972050"/>
          </a:xfrm>
        </p:spPr>
        <p:txBody>
          <a:bodyPr/>
          <a:lstStyle/>
          <a:p>
            <a:pPr eaLnBrk="1" hangingPunct="1">
              <a:lnSpc>
                <a:spcPct val="80000"/>
              </a:lnSpc>
            </a:pPr>
            <a:r>
              <a:rPr lang="en-US" sz="2200" dirty="0" err="1" smtClean="0"/>
              <a:t>Hukum</a:t>
            </a:r>
            <a:r>
              <a:rPr lang="en-US" sz="2200" dirty="0" smtClean="0"/>
              <a:t> </a:t>
            </a:r>
            <a:r>
              <a:rPr lang="en-US" sz="2200" dirty="0" err="1" smtClean="0"/>
              <a:t>Lingkungan</a:t>
            </a:r>
            <a:r>
              <a:rPr lang="id-ID" sz="2200" dirty="0" smtClean="0"/>
              <a:t> = hukum yg berhubungan dengan kebijaksanaan di bidang kesehatan lingkungan. Dengan pemeliharaan kondisi air tanah, dan udara serta yg berhubungan dengan latar belakang perbuatan manusia yg diserasikan dengan lingkungan.</a:t>
            </a:r>
          </a:p>
          <a:p>
            <a:pPr eaLnBrk="1" hangingPunct="1">
              <a:lnSpc>
                <a:spcPct val="80000"/>
              </a:lnSpc>
              <a:buFont typeface="Wingdings 2" pitchFamily="18" charset="2"/>
              <a:buNone/>
            </a:pPr>
            <a:endParaRPr lang="en-US" sz="2200" dirty="0" smtClean="0"/>
          </a:p>
          <a:p>
            <a:pPr eaLnBrk="1" hangingPunct="1">
              <a:lnSpc>
                <a:spcPct val="80000"/>
              </a:lnSpc>
            </a:pPr>
            <a:r>
              <a:rPr lang="en-US" sz="2200" dirty="0" err="1" smtClean="0"/>
              <a:t>Menurut</a:t>
            </a:r>
            <a:r>
              <a:rPr lang="en-US" sz="2200" dirty="0" smtClean="0"/>
              <a:t> Danu </a:t>
            </a:r>
            <a:r>
              <a:rPr lang="en-US" sz="2200" dirty="0" err="1" smtClean="0"/>
              <a:t>Saputro</a:t>
            </a:r>
            <a:r>
              <a:rPr lang="en-US" sz="2200" dirty="0" smtClean="0"/>
              <a:t> </a:t>
            </a:r>
            <a:r>
              <a:rPr lang="en-US" sz="2200" dirty="0" err="1" smtClean="0"/>
              <a:t>hukum</a:t>
            </a:r>
            <a:r>
              <a:rPr lang="en-US" sz="2200" dirty="0" smtClean="0"/>
              <a:t> </a:t>
            </a:r>
            <a:r>
              <a:rPr lang="en-US" sz="2200" dirty="0" err="1" smtClean="0"/>
              <a:t>lingkungan</a:t>
            </a:r>
            <a:r>
              <a:rPr lang="en-US" sz="2200" dirty="0" smtClean="0"/>
              <a:t> </a:t>
            </a:r>
            <a:r>
              <a:rPr lang="en-US" sz="2200" dirty="0" err="1" smtClean="0"/>
              <a:t>terbagi</a:t>
            </a:r>
            <a:r>
              <a:rPr lang="en-US" sz="2200" dirty="0" smtClean="0"/>
              <a:t> 2, </a:t>
            </a:r>
            <a:r>
              <a:rPr lang="en-US" sz="2200" dirty="0" err="1" smtClean="0"/>
              <a:t>yaitu</a:t>
            </a:r>
            <a:r>
              <a:rPr lang="en-US" sz="2200" dirty="0" smtClean="0"/>
              <a:t> :</a:t>
            </a:r>
          </a:p>
          <a:p>
            <a:pPr lvl="1" eaLnBrk="1" hangingPunct="1">
              <a:lnSpc>
                <a:spcPct val="80000"/>
              </a:lnSpc>
            </a:pPr>
            <a:r>
              <a:rPr lang="en-US" sz="2200" dirty="0" err="1" smtClean="0"/>
              <a:t>Hukum</a:t>
            </a:r>
            <a:r>
              <a:rPr lang="en-US" sz="2200" dirty="0" smtClean="0"/>
              <a:t> </a:t>
            </a:r>
            <a:r>
              <a:rPr lang="en-US" sz="2200" dirty="0" err="1" smtClean="0"/>
              <a:t>lingkungan</a:t>
            </a:r>
            <a:r>
              <a:rPr lang="en-US" sz="2200" dirty="0" smtClean="0"/>
              <a:t> </a:t>
            </a:r>
            <a:r>
              <a:rPr lang="en-US" sz="2200" dirty="0" err="1" smtClean="0"/>
              <a:t>klasik</a:t>
            </a:r>
            <a:r>
              <a:rPr lang="en-US" sz="2200" dirty="0" smtClean="0"/>
              <a:t>, </a:t>
            </a:r>
            <a:r>
              <a:rPr lang="en-US" sz="2200" dirty="0" err="1" smtClean="0"/>
              <a:t>menetapkan</a:t>
            </a:r>
            <a:r>
              <a:rPr lang="en-US" sz="2200" dirty="0" smtClean="0"/>
              <a:t> </a:t>
            </a:r>
            <a:r>
              <a:rPr lang="en-US" sz="2200" dirty="0" err="1" smtClean="0"/>
              <a:t>ketentuan</a:t>
            </a:r>
            <a:r>
              <a:rPr lang="en-US" sz="2200" dirty="0" smtClean="0"/>
              <a:t> </a:t>
            </a:r>
            <a:r>
              <a:rPr lang="en-US" sz="2200" dirty="0" err="1" smtClean="0"/>
              <a:t>dan</a:t>
            </a:r>
            <a:r>
              <a:rPr lang="en-US" sz="2200" dirty="0" smtClean="0"/>
              <a:t> </a:t>
            </a:r>
            <a:r>
              <a:rPr lang="en-US" sz="2200" dirty="0" err="1" smtClean="0"/>
              <a:t>norma-norma</a:t>
            </a:r>
            <a:r>
              <a:rPr lang="en-US" sz="2200" dirty="0" smtClean="0"/>
              <a:t> </a:t>
            </a:r>
            <a:r>
              <a:rPr lang="en-US" sz="2200" dirty="0" err="1" smtClean="0"/>
              <a:t>dgn</a:t>
            </a:r>
            <a:r>
              <a:rPr lang="en-US" sz="2200" dirty="0" smtClean="0"/>
              <a:t> </a:t>
            </a:r>
            <a:r>
              <a:rPr lang="en-US" sz="2200" dirty="0" err="1" smtClean="0"/>
              <a:t>tujuan</a:t>
            </a:r>
            <a:r>
              <a:rPr lang="en-US" sz="2200" dirty="0" smtClean="0"/>
              <a:t> </a:t>
            </a:r>
            <a:r>
              <a:rPr lang="en-US" sz="2200" dirty="0" err="1" smtClean="0"/>
              <a:t>utama</a:t>
            </a:r>
            <a:r>
              <a:rPr lang="en-US" sz="2200" dirty="0" smtClean="0"/>
              <a:t> </a:t>
            </a:r>
            <a:r>
              <a:rPr lang="en-US" sz="2200" dirty="0" err="1" smtClean="0"/>
              <a:t>untuk</a:t>
            </a:r>
            <a:r>
              <a:rPr lang="en-US" sz="2200" dirty="0" smtClean="0"/>
              <a:t> </a:t>
            </a:r>
            <a:r>
              <a:rPr lang="en-US" sz="2200" dirty="0" err="1" smtClean="0">
                <a:solidFill>
                  <a:srgbClr val="C00000"/>
                </a:solidFill>
              </a:rPr>
              <a:t>menjamin</a:t>
            </a:r>
            <a:r>
              <a:rPr lang="en-US" sz="2200" dirty="0" smtClean="0">
                <a:solidFill>
                  <a:srgbClr val="C00000"/>
                </a:solidFill>
              </a:rPr>
              <a:t> </a:t>
            </a:r>
            <a:r>
              <a:rPr lang="en-US" sz="2200" dirty="0" err="1" smtClean="0">
                <a:solidFill>
                  <a:srgbClr val="C00000"/>
                </a:solidFill>
              </a:rPr>
              <a:t>penggunaan</a:t>
            </a:r>
            <a:r>
              <a:rPr lang="en-US" sz="2200" dirty="0" smtClean="0">
                <a:solidFill>
                  <a:srgbClr val="C00000"/>
                </a:solidFill>
              </a:rPr>
              <a:t> </a:t>
            </a:r>
            <a:r>
              <a:rPr lang="en-US" sz="2200" dirty="0" err="1" smtClean="0">
                <a:solidFill>
                  <a:srgbClr val="C00000"/>
                </a:solidFill>
              </a:rPr>
              <a:t>dan</a:t>
            </a:r>
            <a:r>
              <a:rPr lang="en-US" sz="2200" dirty="0" smtClean="0">
                <a:solidFill>
                  <a:srgbClr val="C00000"/>
                </a:solidFill>
              </a:rPr>
              <a:t> </a:t>
            </a:r>
            <a:r>
              <a:rPr lang="en-US" sz="2200" dirty="0" err="1" smtClean="0">
                <a:solidFill>
                  <a:srgbClr val="C00000"/>
                </a:solidFill>
              </a:rPr>
              <a:t>eksploitasi</a:t>
            </a:r>
            <a:r>
              <a:rPr lang="en-US" sz="2200" dirty="0" smtClean="0">
                <a:solidFill>
                  <a:srgbClr val="C00000"/>
                </a:solidFill>
              </a:rPr>
              <a:t> </a:t>
            </a:r>
            <a:r>
              <a:rPr lang="en-US" sz="2200" dirty="0" err="1" smtClean="0">
                <a:solidFill>
                  <a:srgbClr val="C00000"/>
                </a:solidFill>
              </a:rPr>
              <a:t>sumber</a:t>
            </a:r>
            <a:r>
              <a:rPr lang="en-US" sz="2200" dirty="0" smtClean="0">
                <a:solidFill>
                  <a:srgbClr val="C00000"/>
                </a:solidFill>
              </a:rPr>
              <a:t> </a:t>
            </a:r>
            <a:r>
              <a:rPr lang="en-US" sz="2200" dirty="0" err="1" smtClean="0">
                <a:solidFill>
                  <a:srgbClr val="C00000"/>
                </a:solidFill>
              </a:rPr>
              <a:t>daya</a:t>
            </a:r>
            <a:r>
              <a:rPr lang="en-US" sz="2200" dirty="0" smtClean="0">
                <a:solidFill>
                  <a:srgbClr val="C00000"/>
                </a:solidFill>
              </a:rPr>
              <a:t> </a:t>
            </a:r>
            <a:r>
              <a:rPr lang="en-US" sz="2200" dirty="0" err="1" smtClean="0">
                <a:solidFill>
                  <a:srgbClr val="C00000"/>
                </a:solidFill>
              </a:rPr>
              <a:t>lingkungan</a:t>
            </a:r>
            <a:r>
              <a:rPr lang="en-US" sz="2200" dirty="0" smtClean="0">
                <a:solidFill>
                  <a:srgbClr val="C00000"/>
                </a:solidFill>
              </a:rPr>
              <a:t> </a:t>
            </a:r>
            <a:r>
              <a:rPr lang="en-US" sz="2200" dirty="0" err="1" smtClean="0">
                <a:solidFill>
                  <a:srgbClr val="C00000"/>
                </a:solidFill>
              </a:rPr>
              <a:t>dgn</a:t>
            </a:r>
            <a:r>
              <a:rPr lang="en-US" sz="2200" dirty="0" smtClean="0">
                <a:solidFill>
                  <a:srgbClr val="C00000"/>
                </a:solidFill>
              </a:rPr>
              <a:t> </a:t>
            </a:r>
            <a:r>
              <a:rPr lang="en-US" sz="2200" dirty="0" err="1" smtClean="0">
                <a:solidFill>
                  <a:srgbClr val="C00000"/>
                </a:solidFill>
              </a:rPr>
              <a:t>berbagai</a:t>
            </a:r>
            <a:r>
              <a:rPr lang="en-US" sz="2200" dirty="0" smtClean="0">
                <a:solidFill>
                  <a:srgbClr val="C00000"/>
                </a:solidFill>
              </a:rPr>
              <a:t> </a:t>
            </a:r>
            <a:r>
              <a:rPr lang="en-US" sz="2200" dirty="0" err="1" smtClean="0">
                <a:solidFill>
                  <a:srgbClr val="C00000"/>
                </a:solidFill>
              </a:rPr>
              <a:t>akal</a:t>
            </a:r>
            <a:r>
              <a:rPr lang="en-US" sz="2200" dirty="0" smtClean="0">
                <a:solidFill>
                  <a:srgbClr val="C00000"/>
                </a:solidFill>
              </a:rPr>
              <a:t> </a:t>
            </a:r>
            <a:r>
              <a:rPr lang="en-US" sz="2200" dirty="0" err="1" smtClean="0">
                <a:solidFill>
                  <a:srgbClr val="C00000"/>
                </a:solidFill>
              </a:rPr>
              <a:t>dan</a:t>
            </a:r>
            <a:r>
              <a:rPr lang="en-US" sz="2200" dirty="0" smtClean="0">
                <a:solidFill>
                  <a:srgbClr val="C00000"/>
                </a:solidFill>
              </a:rPr>
              <a:t> </a:t>
            </a:r>
            <a:r>
              <a:rPr lang="en-US" sz="2200" dirty="0" err="1" smtClean="0">
                <a:solidFill>
                  <a:srgbClr val="C00000"/>
                </a:solidFill>
              </a:rPr>
              <a:t>kepandaian</a:t>
            </a:r>
            <a:r>
              <a:rPr lang="en-US" sz="2200" dirty="0" smtClean="0">
                <a:solidFill>
                  <a:srgbClr val="C00000"/>
                </a:solidFill>
              </a:rPr>
              <a:t> </a:t>
            </a:r>
            <a:r>
              <a:rPr lang="en-US" sz="2200" dirty="0" err="1" smtClean="0">
                <a:solidFill>
                  <a:srgbClr val="C00000"/>
                </a:solidFill>
              </a:rPr>
              <a:t>manusia</a:t>
            </a:r>
            <a:r>
              <a:rPr lang="en-US" sz="2200" dirty="0" smtClean="0">
                <a:solidFill>
                  <a:srgbClr val="C00000"/>
                </a:solidFill>
              </a:rPr>
              <a:t> </a:t>
            </a:r>
            <a:r>
              <a:rPr lang="en-US" sz="2200" dirty="0" err="1" smtClean="0">
                <a:solidFill>
                  <a:srgbClr val="C00000"/>
                </a:solidFill>
              </a:rPr>
              <a:t>guna</a:t>
            </a:r>
            <a:r>
              <a:rPr lang="en-US" sz="2200" dirty="0" smtClean="0">
                <a:solidFill>
                  <a:srgbClr val="C00000"/>
                </a:solidFill>
              </a:rPr>
              <a:t> </a:t>
            </a:r>
            <a:r>
              <a:rPr lang="en-US" sz="2200" dirty="0" err="1" smtClean="0">
                <a:solidFill>
                  <a:srgbClr val="C00000"/>
                </a:solidFill>
              </a:rPr>
              <a:t>mencapai</a:t>
            </a:r>
            <a:r>
              <a:rPr lang="en-US" sz="2200" dirty="0" smtClean="0">
                <a:solidFill>
                  <a:srgbClr val="C00000"/>
                </a:solidFill>
              </a:rPr>
              <a:t> </a:t>
            </a:r>
            <a:r>
              <a:rPr lang="en-US" sz="2200" dirty="0" err="1" smtClean="0">
                <a:solidFill>
                  <a:srgbClr val="C00000"/>
                </a:solidFill>
              </a:rPr>
              <a:t>hasil</a:t>
            </a:r>
            <a:r>
              <a:rPr lang="en-US" sz="2200" dirty="0" smtClean="0">
                <a:solidFill>
                  <a:srgbClr val="C00000"/>
                </a:solidFill>
              </a:rPr>
              <a:t> </a:t>
            </a:r>
            <a:r>
              <a:rPr lang="en-US" sz="2200" dirty="0" err="1" smtClean="0">
                <a:solidFill>
                  <a:srgbClr val="C00000"/>
                </a:solidFill>
              </a:rPr>
              <a:t>semaksimal</a:t>
            </a:r>
            <a:r>
              <a:rPr lang="en-US" sz="2200" dirty="0" smtClean="0">
                <a:solidFill>
                  <a:srgbClr val="C00000"/>
                </a:solidFill>
              </a:rPr>
              <a:t> </a:t>
            </a:r>
            <a:r>
              <a:rPr lang="en-US" sz="2200" dirty="0" err="1" smtClean="0">
                <a:solidFill>
                  <a:srgbClr val="C00000"/>
                </a:solidFill>
              </a:rPr>
              <a:t>mungkin</a:t>
            </a:r>
            <a:r>
              <a:rPr lang="en-US" sz="2200" dirty="0" smtClean="0">
                <a:solidFill>
                  <a:srgbClr val="C00000"/>
                </a:solidFill>
              </a:rPr>
              <a:t> </a:t>
            </a:r>
            <a:r>
              <a:rPr lang="en-US" sz="2200" dirty="0" err="1" smtClean="0"/>
              <a:t>dlm</a:t>
            </a:r>
            <a:r>
              <a:rPr lang="en-US" sz="2200" dirty="0" smtClean="0"/>
              <a:t> </a:t>
            </a:r>
            <a:r>
              <a:rPr lang="en-US" sz="2200" dirty="0" err="1" smtClean="0"/>
              <a:t>jangka</a:t>
            </a:r>
            <a:r>
              <a:rPr lang="en-US" sz="2200" dirty="0" smtClean="0"/>
              <a:t> </a:t>
            </a:r>
            <a:r>
              <a:rPr lang="en-US" sz="2200" dirty="0" err="1" smtClean="0"/>
              <a:t>waktu</a:t>
            </a:r>
            <a:r>
              <a:rPr lang="en-US" sz="2200" dirty="0" smtClean="0"/>
              <a:t> sesingkat2nya</a:t>
            </a:r>
          </a:p>
          <a:p>
            <a:pPr lvl="1" eaLnBrk="1" hangingPunct="1">
              <a:lnSpc>
                <a:spcPct val="80000"/>
              </a:lnSpc>
            </a:pPr>
            <a:r>
              <a:rPr lang="en-US" sz="2200" dirty="0" err="1" smtClean="0"/>
              <a:t>Hukum</a:t>
            </a:r>
            <a:r>
              <a:rPr lang="en-US" sz="2200" dirty="0" smtClean="0"/>
              <a:t> </a:t>
            </a:r>
            <a:r>
              <a:rPr lang="en-US" sz="2200" dirty="0" err="1" smtClean="0"/>
              <a:t>Lingkungan</a:t>
            </a:r>
            <a:r>
              <a:rPr lang="en-US" sz="2200" dirty="0" smtClean="0"/>
              <a:t> Modern, </a:t>
            </a:r>
            <a:r>
              <a:rPr lang="en-US" sz="2200" dirty="0" err="1" smtClean="0"/>
              <a:t>menetapkan</a:t>
            </a:r>
            <a:r>
              <a:rPr lang="en-US" sz="2200" dirty="0" smtClean="0"/>
              <a:t> </a:t>
            </a:r>
            <a:r>
              <a:rPr lang="en-US" sz="2200" dirty="0" err="1" smtClean="0"/>
              <a:t>ketentuan</a:t>
            </a:r>
            <a:r>
              <a:rPr lang="en-US" sz="2200" dirty="0" smtClean="0"/>
              <a:t> </a:t>
            </a:r>
            <a:r>
              <a:rPr lang="en-US" sz="2200" dirty="0" err="1" smtClean="0"/>
              <a:t>dan</a:t>
            </a:r>
            <a:r>
              <a:rPr lang="en-US" sz="2200" dirty="0" smtClean="0"/>
              <a:t> norma2 </a:t>
            </a:r>
            <a:r>
              <a:rPr lang="en-US" sz="2200" dirty="0" err="1" smtClean="0"/>
              <a:t>guna</a:t>
            </a:r>
            <a:r>
              <a:rPr lang="en-US" sz="2200" dirty="0" smtClean="0"/>
              <a:t> </a:t>
            </a:r>
            <a:r>
              <a:rPr lang="en-US" sz="2200" dirty="0" err="1" smtClean="0"/>
              <a:t>mengatur</a:t>
            </a:r>
            <a:r>
              <a:rPr lang="en-US" sz="2200" dirty="0" smtClean="0"/>
              <a:t> </a:t>
            </a:r>
            <a:r>
              <a:rPr lang="en-US" sz="2200" dirty="0" err="1" smtClean="0"/>
              <a:t>tindak</a:t>
            </a:r>
            <a:r>
              <a:rPr lang="en-US" sz="2200" dirty="0" smtClean="0"/>
              <a:t> </a:t>
            </a:r>
            <a:r>
              <a:rPr lang="en-US" sz="2200" dirty="0" err="1" smtClean="0"/>
              <a:t>perbuatan</a:t>
            </a:r>
            <a:r>
              <a:rPr lang="en-US" sz="2200" dirty="0" smtClean="0"/>
              <a:t> </a:t>
            </a:r>
            <a:r>
              <a:rPr lang="en-US" sz="2200" dirty="0" err="1" smtClean="0"/>
              <a:t>manusia</a:t>
            </a:r>
            <a:r>
              <a:rPr lang="en-US" sz="2200" dirty="0" smtClean="0"/>
              <a:t> </a:t>
            </a:r>
            <a:r>
              <a:rPr lang="en-US" sz="2200" dirty="0" err="1" smtClean="0"/>
              <a:t>dgn</a:t>
            </a:r>
            <a:r>
              <a:rPr lang="en-US" sz="2200" dirty="0" smtClean="0"/>
              <a:t> </a:t>
            </a:r>
            <a:r>
              <a:rPr lang="en-US" sz="2200" dirty="0" err="1" smtClean="0"/>
              <a:t>tujuan</a:t>
            </a:r>
            <a:r>
              <a:rPr lang="en-US" sz="2200" dirty="0" smtClean="0"/>
              <a:t> </a:t>
            </a:r>
            <a:r>
              <a:rPr lang="en-US" sz="2200" dirty="0" err="1" smtClean="0"/>
              <a:t>untuk</a:t>
            </a:r>
            <a:r>
              <a:rPr lang="en-US" sz="2200" dirty="0" smtClean="0"/>
              <a:t> </a:t>
            </a:r>
            <a:r>
              <a:rPr lang="en-US" sz="2200" dirty="0" err="1" smtClean="0">
                <a:solidFill>
                  <a:srgbClr val="C00000"/>
                </a:solidFill>
              </a:rPr>
              <a:t>melindungi</a:t>
            </a:r>
            <a:r>
              <a:rPr lang="en-US" sz="2200" dirty="0" smtClean="0">
                <a:solidFill>
                  <a:srgbClr val="C00000"/>
                </a:solidFill>
              </a:rPr>
              <a:t> </a:t>
            </a:r>
            <a:r>
              <a:rPr lang="en-US" sz="2200" dirty="0" err="1" smtClean="0">
                <a:solidFill>
                  <a:srgbClr val="C00000"/>
                </a:solidFill>
              </a:rPr>
              <a:t>lingkungan</a:t>
            </a:r>
            <a:r>
              <a:rPr lang="en-US" sz="2200" dirty="0" smtClean="0">
                <a:solidFill>
                  <a:srgbClr val="C00000"/>
                </a:solidFill>
              </a:rPr>
              <a:t> </a:t>
            </a:r>
            <a:r>
              <a:rPr lang="en-US" sz="2200" dirty="0" err="1" smtClean="0">
                <a:solidFill>
                  <a:srgbClr val="C00000"/>
                </a:solidFill>
              </a:rPr>
              <a:t>dari</a:t>
            </a:r>
            <a:r>
              <a:rPr lang="en-US" sz="2200" dirty="0" smtClean="0">
                <a:solidFill>
                  <a:srgbClr val="C00000"/>
                </a:solidFill>
              </a:rPr>
              <a:t> </a:t>
            </a:r>
            <a:r>
              <a:rPr lang="en-US" sz="2200" dirty="0" err="1" smtClean="0">
                <a:solidFill>
                  <a:srgbClr val="C00000"/>
                </a:solidFill>
              </a:rPr>
              <a:t>kerusakan</a:t>
            </a:r>
            <a:r>
              <a:rPr lang="en-US" sz="2200" dirty="0" smtClean="0">
                <a:solidFill>
                  <a:srgbClr val="C00000"/>
                </a:solidFill>
              </a:rPr>
              <a:t> </a:t>
            </a:r>
            <a:r>
              <a:rPr lang="en-US" sz="2200" dirty="0" err="1" smtClean="0">
                <a:solidFill>
                  <a:srgbClr val="C00000"/>
                </a:solidFill>
              </a:rPr>
              <a:t>dan</a:t>
            </a:r>
            <a:r>
              <a:rPr lang="en-US" sz="2200" dirty="0" smtClean="0">
                <a:solidFill>
                  <a:srgbClr val="C00000"/>
                </a:solidFill>
              </a:rPr>
              <a:t> </a:t>
            </a:r>
            <a:r>
              <a:rPr lang="en-US" sz="2200" dirty="0" err="1" smtClean="0">
                <a:solidFill>
                  <a:srgbClr val="C00000"/>
                </a:solidFill>
              </a:rPr>
              <a:t>kemerosotan</a:t>
            </a:r>
            <a:r>
              <a:rPr lang="en-US" sz="2200" dirty="0" smtClean="0">
                <a:solidFill>
                  <a:srgbClr val="C00000"/>
                </a:solidFill>
              </a:rPr>
              <a:t> </a:t>
            </a:r>
            <a:r>
              <a:rPr lang="en-US" sz="2200" dirty="0" err="1" smtClean="0">
                <a:solidFill>
                  <a:srgbClr val="C00000"/>
                </a:solidFill>
              </a:rPr>
              <a:t>mutunya</a:t>
            </a:r>
            <a:r>
              <a:rPr lang="en-US" sz="2200" dirty="0" smtClean="0">
                <a:solidFill>
                  <a:srgbClr val="C00000"/>
                </a:solidFill>
              </a:rPr>
              <a:t> demi </a:t>
            </a:r>
            <a:r>
              <a:rPr lang="en-US" sz="2200" dirty="0" err="1" smtClean="0">
                <a:solidFill>
                  <a:srgbClr val="C00000"/>
                </a:solidFill>
              </a:rPr>
              <a:t>utk</a:t>
            </a:r>
            <a:r>
              <a:rPr lang="en-US" sz="2200" dirty="0" smtClean="0">
                <a:solidFill>
                  <a:srgbClr val="C00000"/>
                </a:solidFill>
              </a:rPr>
              <a:t> </a:t>
            </a:r>
            <a:r>
              <a:rPr lang="en-US" sz="2200" dirty="0" err="1" smtClean="0">
                <a:solidFill>
                  <a:srgbClr val="C00000"/>
                </a:solidFill>
              </a:rPr>
              <a:t>menjamin</a:t>
            </a:r>
            <a:r>
              <a:rPr lang="en-US" sz="2200" dirty="0" smtClean="0">
                <a:solidFill>
                  <a:srgbClr val="C00000"/>
                </a:solidFill>
              </a:rPr>
              <a:t> </a:t>
            </a:r>
            <a:r>
              <a:rPr lang="en-US" sz="2200" dirty="0" err="1" smtClean="0">
                <a:solidFill>
                  <a:srgbClr val="C00000"/>
                </a:solidFill>
              </a:rPr>
              <a:t>kelestariannya</a:t>
            </a:r>
            <a:r>
              <a:rPr lang="en-US" sz="2200" dirty="0" smtClean="0">
                <a:solidFill>
                  <a:srgbClr val="C00000"/>
                </a:solidFill>
              </a:rPr>
              <a:t> </a:t>
            </a:r>
            <a:r>
              <a:rPr lang="en-US" sz="2200" dirty="0" smtClean="0"/>
              <a:t>agar  </a:t>
            </a:r>
            <a:r>
              <a:rPr lang="en-US" sz="2200" dirty="0" err="1" smtClean="0"/>
              <a:t>dpt</a:t>
            </a:r>
            <a:r>
              <a:rPr lang="en-US" sz="2200" dirty="0" smtClean="0"/>
              <a:t> </a:t>
            </a:r>
            <a:r>
              <a:rPr lang="en-US" sz="2200" dirty="0" err="1" smtClean="0"/>
              <a:t>digunakan</a:t>
            </a:r>
            <a:r>
              <a:rPr lang="en-US" sz="2200" dirty="0" smtClean="0"/>
              <a:t> </a:t>
            </a:r>
            <a:r>
              <a:rPr lang="en-US" sz="2200" dirty="0" err="1" smtClean="0"/>
              <a:t>secara</a:t>
            </a:r>
            <a:r>
              <a:rPr lang="en-US" sz="2200" dirty="0" smtClean="0"/>
              <a:t> </a:t>
            </a:r>
            <a:r>
              <a:rPr lang="en-US" sz="2200" dirty="0" err="1" smtClean="0"/>
              <a:t>terus</a:t>
            </a:r>
            <a:r>
              <a:rPr lang="en-US" sz="2200" dirty="0" smtClean="0"/>
              <a:t> </a:t>
            </a:r>
            <a:r>
              <a:rPr lang="en-US" sz="2200" dirty="0" err="1" smtClean="0"/>
              <a:t>menerus</a:t>
            </a:r>
            <a:r>
              <a:rPr lang="en-US" sz="2200" dirty="0" smtClean="0"/>
              <a:t> </a:t>
            </a:r>
            <a:r>
              <a:rPr lang="en-US" sz="2200" dirty="0" err="1" smtClean="0"/>
              <a:t>oleh</a:t>
            </a:r>
            <a:r>
              <a:rPr lang="en-US" sz="2200" dirty="0" smtClean="0"/>
              <a:t> </a:t>
            </a:r>
            <a:r>
              <a:rPr lang="en-US" sz="2200" dirty="0" err="1" smtClean="0"/>
              <a:t>generasi</a:t>
            </a:r>
            <a:r>
              <a:rPr lang="en-US" sz="2200" dirty="0" smtClean="0"/>
              <a:t> </a:t>
            </a:r>
            <a:r>
              <a:rPr lang="en-US" sz="2200" dirty="0" err="1" smtClean="0"/>
              <a:t>sekarang</a:t>
            </a:r>
            <a:r>
              <a:rPr lang="en-US" sz="2200" dirty="0" smtClean="0"/>
              <a:t> </a:t>
            </a:r>
            <a:r>
              <a:rPr lang="en-US" sz="2200" dirty="0" err="1" smtClean="0"/>
              <a:t>dan</a:t>
            </a:r>
            <a:r>
              <a:rPr lang="en-US" sz="2200" dirty="0" smtClean="0"/>
              <a:t> </a:t>
            </a:r>
            <a:r>
              <a:rPr lang="en-US" sz="2200" dirty="0" err="1" smtClean="0"/>
              <a:t>mendatang</a:t>
            </a:r>
            <a:r>
              <a:rPr lang="en-US" sz="2200" dirty="0" smtClean="0"/>
              <a:t>.</a:t>
            </a:r>
          </a:p>
        </p:txBody>
      </p:sp>
    </p:spTree>
    <p:extLst>
      <p:ext uri="{BB962C8B-B14F-4D97-AF65-F5344CB8AC3E}">
        <p14:creationId xmlns:p14="http://schemas.microsoft.com/office/powerpoint/2010/main" val="176390276"/>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Lingkungan dan Pembangunan</a:t>
            </a:r>
            <a:endParaRPr lang="id-ID" dirty="0"/>
          </a:p>
        </p:txBody>
      </p:sp>
      <p:sp>
        <p:nvSpPr>
          <p:cNvPr id="3" name="Content Placeholder 2"/>
          <p:cNvSpPr>
            <a:spLocks noGrp="1"/>
          </p:cNvSpPr>
          <p:nvPr>
            <p:ph idx="1"/>
          </p:nvPr>
        </p:nvSpPr>
        <p:spPr/>
        <p:txBody>
          <a:bodyPr/>
          <a:lstStyle/>
          <a:p>
            <a:pPr>
              <a:lnSpc>
                <a:spcPct val="80000"/>
              </a:lnSpc>
            </a:pPr>
            <a:r>
              <a:rPr lang="en-US" sz="2400" dirty="0" smtClean="0"/>
              <a:t>Makin </a:t>
            </a:r>
            <a:r>
              <a:rPr lang="en-US" sz="2400" dirty="0" err="1" smtClean="0"/>
              <a:t>meningkatnya</a:t>
            </a:r>
            <a:r>
              <a:rPr lang="en-US" sz="2400" dirty="0" smtClean="0"/>
              <a:t> </a:t>
            </a:r>
            <a:r>
              <a:rPr lang="en-US" sz="2400" dirty="0" err="1" smtClean="0"/>
              <a:t>upaya</a:t>
            </a:r>
            <a:r>
              <a:rPr lang="en-US" sz="2400" dirty="0" smtClean="0"/>
              <a:t> </a:t>
            </a:r>
            <a:r>
              <a:rPr lang="en-US" sz="2400" dirty="0" err="1" smtClean="0"/>
              <a:t>pembangunan</a:t>
            </a:r>
            <a:r>
              <a:rPr lang="en-US" sz="2400" dirty="0" smtClean="0"/>
              <a:t> </a:t>
            </a:r>
            <a:r>
              <a:rPr lang="en-US" sz="2400" dirty="0" err="1" smtClean="0"/>
              <a:t>menyebabkan</a:t>
            </a:r>
            <a:r>
              <a:rPr lang="en-US" sz="2400" dirty="0" smtClean="0"/>
              <a:t>  </a:t>
            </a:r>
            <a:r>
              <a:rPr lang="en-US" sz="2400" dirty="0" err="1" smtClean="0"/>
              <a:t>akan</a:t>
            </a:r>
            <a:r>
              <a:rPr lang="en-US" sz="2400" dirty="0" smtClean="0"/>
              <a:t> </a:t>
            </a:r>
            <a:r>
              <a:rPr lang="en-US" sz="2400" dirty="0" err="1" smtClean="0"/>
              <a:t>makin</a:t>
            </a:r>
            <a:r>
              <a:rPr lang="en-US" sz="2400" dirty="0" smtClean="0"/>
              <a:t> </a:t>
            </a:r>
            <a:r>
              <a:rPr lang="en-US" sz="2400" dirty="0" err="1" smtClean="0"/>
              <a:t>meningkatnya</a:t>
            </a:r>
            <a:r>
              <a:rPr lang="en-US" sz="2400" dirty="0" smtClean="0"/>
              <a:t> </a:t>
            </a:r>
            <a:r>
              <a:rPr lang="en-US" sz="2400" dirty="0" err="1" smtClean="0"/>
              <a:t>dampaknya</a:t>
            </a:r>
            <a:r>
              <a:rPr lang="en-US" sz="2400" dirty="0" smtClean="0"/>
              <a:t> </a:t>
            </a:r>
            <a:r>
              <a:rPr lang="en-US" sz="2400" dirty="0" err="1" smtClean="0"/>
              <a:t>terhadap</a:t>
            </a:r>
            <a:r>
              <a:rPr lang="en-US" sz="2400" dirty="0" smtClean="0"/>
              <a:t> </a:t>
            </a:r>
            <a:r>
              <a:rPr lang="en-US" sz="2400" dirty="0" err="1" smtClean="0"/>
              <a:t>lingkungan</a:t>
            </a:r>
            <a:r>
              <a:rPr lang="en-US" sz="2400" dirty="0" smtClean="0"/>
              <a:t> </a:t>
            </a:r>
            <a:r>
              <a:rPr lang="en-US" sz="2400" dirty="0" err="1" smtClean="0"/>
              <a:t>hidup</a:t>
            </a:r>
            <a:endParaRPr lang="en-US" sz="2400" dirty="0" smtClean="0"/>
          </a:p>
          <a:p>
            <a:pPr>
              <a:lnSpc>
                <a:spcPct val="80000"/>
              </a:lnSpc>
            </a:pPr>
            <a:r>
              <a:rPr lang="en-US" sz="2400" dirty="0" smtClean="0"/>
              <a:t>Negara </a:t>
            </a:r>
            <a:r>
              <a:rPr lang="en-US" sz="2400" dirty="0" err="1" smtClean="0"/>
              <a:t>maju</a:t>
            </a:r>
            <a:r>
              <a:rPr lang="en-US" sz="2400" dirty="0" smtClean="0"/>
              <a:t> </a:t>
            </a:r>
            <a:r>
              <a:rPr lang="en-US" sz="2400" dirty="0" err="1" smtClean="0"/>
              <a:t>dengan</a:t>
            </a:r>
            <a:r>
              <a:rPr lang="en-US" sz="2400" dirty="0" smtClean="0"/>
              <a:t> </a:t>
            </a:r>
            <a:r>
              <a:rPr lang="en-US" sz="2400" dirty="0" err="1" smtClean="0"/>
              <a:t>pola</a:t>
            </a:r>
            <a:r>
              <a:rPr lang="en-US" sz="2400" dirty="0" smtClean="0"/>
              <a:t> </a:t>
            </a:r>
            <a:r>
              <a:rPr lang="en-US" sz="2400" dirty="0" err="1" smtClean="0"/>
              <a:t>hidup</a:t>
            </a:r>
            <a:r>
              <a:rPr lang="en-US" sz="2400" dirty="0" smtClean="0"/>
              <a:t> yang </a:t>
            </a:r>
            <a:r>
              <a:rPr lang="en-US" sz="2400" dirty="0" err="1" smtClean="0"/>
              <a:t>mewah</a:t>
            </a:r>
            <a:r>
              <a:rPr lang="en-US" sz="2400" dirty="0" smtClean="0"/>
              <a:t> </a:t>
            </a:r>
            <a:r>
              <a:rPr lang="en-US" sz="2400" dirty="0" err="1" smtClean="0"/>
              <a:t>dan</a:t>
            </a:r>
            <a:r>
              <a:rPr lang="en-US" sz="2400" dirty="0" smtClean="0"/>
              <a:t> </a:t>
            </a:r>
            <a:r>
              <a:rPr lang="en-US" sz="2400" dirty="0" err="1" smtClean="0"/>
              <a:t>boros</a:t>
            </a:r>
            <a:r>
              <a:rPr lang="en-US" sz="2400" dirty="0" smtClean="0"/>
              <a:t> </a:t>
            </a:r>
            <a:r>
              <a:rPr lang="en-US" sz="2400" dirty="0" err="1" smtClean="0"/>
              <a:t>dalam</a:t>
            </a:r>
            <a:r>
              <a:rPr lang="en-US" sz="2400" dirty="0" smtClean="0"/>
              <a:t> </a:t>
            </a:r>
            <a:r>
              <a:rPr lang="en-US" sz="2400" dirty="0" err="1" smtClean="0"/>
              <a:t>menggunakan</a:t>
            </a:r>
            <a:r>
              <a:rPr lang="en-US" sz="2400" dirty="0" smtClean="0"/>
              <a:t> </a:t>
            </a:r>
            <a:r>
              <a:rPr lang="en-US" sz="2400" dirty="0" err="1" smtClean="0"/>
              <a:t>energi</a:t>
            </a:r>
            <a:endParaRPr lang="en-US" sz="2400" dirty="0" smtClean="0"/>
          </a:p>
          <a:p>
            <a:pPr>
              <a:lnSpc>
                <a:spcPct val="80000"/>
              </a:lnSpc>
            </a:pPr>
            <a:r>
              <a:rPr lang="en-US" sz="2400" dirty="0" err="1" smtClean="0"/>
              <a:t>Laju</a:t>
            </a:r>
            <a:r>
              <a:rPr lang="en-US" sz="2400" dirty="0" smtClean="0"/>
              <a:t> </a:t>
            </a:r>
            <a:r>
              <a:rPr lang="en-US" sz="2400" dirty="0" err="1" smtClean="0"/>
              <a:t>pertumbuhan</a:t>
            </a:r>
            <a:r>
              <a:rPr lang="en-US" sz="2400" dirty="0" smtClean="0"/>
              <a:t> </a:t>
            </a:r>
            <a:r>
              <a:rPr lang="en-US" sz="2400" dirty="0" err="1" smtClean="0"/>
              <a:t>industri</a:t>
            </a:r>
            <a:r>
              <a:rPr lang="en-US" sz="2400" dirty="0" smtClean="0"/>
              <a:t>, </a:t>
            </a:r>
            <a:r>
              <a:rPr lang="en-US" sz="2400" dirty="0" err="1" smtClean="0"/>
              <a:t>pemakaian</a:t>
            </a:r>
            <a:r>
              <a:rPr lang="en-US" sz="2400" dirty="0" smtClean="0"/>
              <a:t> </a:t>
            </a:r>
            <a:r>
              <a:rPr lang="en-US" sz="2400" dirty="0" err="1" smtClean="0"/>
              <a:t>kendaraan</a:t>
            </a:r>
            <a:r>
              <a:rPr lang="en-US" sz="2400" dirty="0" smtClean="0"/>
              <a:t> </a:t>
            </a:r>
            <a:r>
              <a:rPr lang="en-US" sz="2400" dirty="0" err="1" smtClean="0"/>
              <a:t>bermotor</a:t>
            </a:r>
            <a:r>
              <a:rPr lang="en-US" sz="2400" dirty="0" smtClean="0"/>
              <a:t>, </a:t>
            </a:r>
            <a:r>
              <a:rPr lang="en-US" sz="2400" dirty="0" err="1" smtClean="0"/>
              <a:t>konsumsi</a:t>
            </a:r>
            <a:r>
              <a:rPr lang="en-US" sz="2400" dirty="0" smtClean="0"/>
              <a:t> </a:t>
            </a:r>
            <a:r>
              <a:rPr lang="en-US" sz="2400" dirty="0" err="1" smtClean="0"/>
              <a:t>energi</a:t>
            </a:r>
            <a:r>
              <a:rPr lang="en-US" sz="2400" dirty="0" smtClean="0"/>
              <a:t> </a:t>
            </a:r>
            <a:r>
              <a:rPr lang="en-US" sz="2400" dirty="0" err="1" smtClean="0"/>
              <a:t>menigkat</a:t>
            </a:r>
            <a:r>
              <a:rPr lang="en-US" sz="2400" dirty="0" smtClean="0"/>
              <a:t>, </a:t>
            </a:r>
            <a:r>
              <a:rPr lang="en-US" sz="2400" dirty="0" err="1" smtClean="0"/>
              <a:t>sehingga</a:t>
            </a:r>
            <a:r>
              <a:rPr lang="en-US" sz="2400" dirty="0" smtClean="0"/>
              <a:t> </a:t>
            </a:r>
            <a:r>
              <a:rPr lang="en-US" sz="2400" dirty="0" err="1" smtClean="0"/>
              <a:t>limbah</a:t>
            </a:r>
            <a:r>
              <a:rPr lang="en-US" sz="2400" dirty="0" smtClean="0"/>
              <a:t> </a:t>
            </a:r>
            <a:r>
              <a:rPr lang="en-US" sz="2400" dirty="0" err="1" smtClean="0"/>
              <a:t>yg</a:t>
            </a:r>
            <a:r>
              <a:rPr lang="en-US" sz="2400" dirty="0" smtClean="0"/>
              <a:t> </a:t>
            </a:r>
            <a:r>
              <a:rPr lang="en-US" sz="2400" dirty="0" err="1" smtClean="0"/>
              <a:t>dihasilkan</a:t>
            </a:r>
            <a:r>
              <a:rPr lang="en-US" sz="2400" dirty="0" smtClean="0"/>
              <a:t> </a:t>
            </a:r>
            <a:r>
              <a:rPr lang="en-US" sz="2400" dirty="0" err="1" smtClean="0"/>
              <a:t>juga</a:t>
            </a:r>
            <a:r>
              <a:rPr lang="en-US" sz="2400" dirty="0" smtClean="0"/>
              <a:t> </a:t>
            </a:r>
            <a:r>
              <a:rPr lang="en-US" sz="2400" dirty="0" err="1" smtClean="0"/>
              <a:t>meningkat</a:t>
            </a:r>
            <a:endParaRPr lang="en-US" sz="2400" dirty="0" smtClean="0"/>
          </a:p>
          <a:p>
            <a:pPr>
              <a:lnSpc>
                <a:spcPct val="80000"/>
              </a:lnSpc>
            </a:pPr>
            <a:r>
              <a:rPr lang="en-US" sz="2400" dirty="0" smtClean="0"/>
              <a:t>Negara-</a:t>
            </a:r>
            <a:r>
              <a:rPr lang="en-US" sz="2400" dirty="0" err="1" smtClean="0"/>
              <a:t>negara</a:t>
            </a:r>
            <a:r>
              <a:rPr lang="en-US" sz="2400" dirty="0" smtClean="0"/>
              <a:t> </a:t>
            </a:r>
            <a:r>
              <a:rPr lang="en-US" sz="2400" dirty="0" err="1" smtClean="0"/>
              <a:t>berkembang</a:t>
            </a:r>
            <a:r>
              <a:rPr lang="en-US" sz="2400" dirty="0" smtClean="0"/>
              <a:t> </a:t>
            </a:r>
            <a:r>
              <a:rPr lang="en-US" sz="2400" dirty="0" err="1" smtClean="0"/>
              <a:t>meningkatkan</a:t>
            </a:r>
            <a:r>
              <a:rPr lang="en-US" sz="2400" dirty="0" smtClean="0"/>
              <a:t> </a:t>
            </a:r>
            <a:r>
              <a:rPr lang="en-US" sz="2400" dirty="0" err="1" smtClean="0"/>
              <a:t>eksploitasi</a:t>
            </a:r>
            <a:r>
              <a:rPr lang="en-US" sz="2400" dirty="0" smtClean="0"/>
              <a:t> </a:t>
            </a:r>
            <a:r>
              <a:rPr lang="en-US" sz="2400" dirty="0" err="1" smtClean="0"/>
              <a:t>sumber</a:t>
            </a:r>
            <a:r>
              <a:rPr lang="en-US" sz="2400" dirty="0" smtClean="0"/>
              <a:t> </a:t>
            </a:r>
            <a:r>
              <a:rPr lang="en-US" sz="2400" dirty="0" err="1" smtClean="0"/>
              <a:t>daya</a:t>
            </a:r>
            <a:r>
              <a:rPr lang="en-US" sz="2400" dirty="0" smtClean="0"/>
              <a:t> </a:t>
            </a:r>
            <a:r>
              <a:rPr lang="en-US" sz="2400" dirty="0" err="1" smtClean="0"/>
              <a:t>alamnya</a:t>
            </a:r>
            <a:r>
              <a:rPr lang="en-US" sz="2400" dirty="0" smtClean="0"/>
              <a:t> </a:t>
            </a:r>
            <a:r>
              <a:rPr lang="en-US" sz="2400" dirty="0" err="1" smtClean="0"/>
              <a:t>untuk</a:t>
            </a:r>
            <a:r>
              <a:rPr lang="en-US" sz="2400" dirty="0" smtClean="0"/>
              <a:t> </a:t>
            </a:r>
            <a:r>
              <a:rPr lang="en-US" sz="2400" dirty="0" err="1" smtClean="0"/>
              <a:t>meningkatkan</a:t>
            </a:r>
            <a:r>
              <a:rPr lang="en-US" sz="2400" dirty="0" smtClean="0"/>
              <a:t> </a:t>
            </a:r>
            <a:r>
              <a:rPr lang="en-US" sz="2400" dirty="0" err="1" smtClean="0"/>
              <a:t>pembangunan</a:t>
            </a:r>
            <a:r>
              <a:rPr lang="en-US" sz="2400" dirty="0" smtClean="0"/>
              <a:t> </a:t>
            </a:r>
            <a:r>
              <a:rPr lang="en-US" sz="2400" dirty="0" err="1" smtClean="0"/>
              <a:t>dan</a:t>
            </a:r>
            <a:r>
              <a:rPr lang="en-US" sz="2400" dirty="0" smtClean="0"/>
              <a:t> </a:t>
            </a:r>
            <a:r>
              <a:rPr lang="en-US" sz="2400" dirty="0" err="1" smtClean="0"/>
              <a:t>juga</a:t>
            </a:r>
            <a:r>
              <a:rPr lang="en-US" sz="2400" dirty="0" smtClean="0"/>
              <a:t> </a:t>
            </a:r>
            <a:r>
              <a:rPr lang="en-US" sz="2400" dirty="0" err="1" smtClean="0"/>
              <a:t>membayar</a:t>
            </a:r>
            <a:r>
              <a:rPr lang="en-US" sz="2400" dirty="0" smtClean="0"/>
              <a:t> </a:t>
            </a:r>
            <a:r>
              <a:rPr lang="en-US" sz="2400" dirty="0" err="1" smtClean="0"/>
              <a:t>hutang</a:t>
            </a:r>
            <a:r>
              <a:rPr lang="en-US" sz="2400" dirty="0" smtClean="0"/>
              <a:t> </a:t>
            </a:r>
            <a:r>
              <a:rPr lang="en-US" sz="2400" dirty="0" err="1" smtClean="0"/>
              <a:t>luar</a:t>
            </a:r>
            <a:r>
              <a:rPr lang="en-US" sz="2400" dirty="0" smtClean="0"/>
              <a:t> </a:t>
            </a:r>
            <a:r>
              <a:rPr lang="en-US" sz="2400" dirty="0" err="1" smtClean="0"/>
              <a:t>negeri</a:t>
            </a:r>
            <a:endParaRPr lang="en-US" sz="2400" dirty="0" smtClean="0"/>
          </a:p>
          <a:p>
            <a:pPr>
              <a:lnSpc>
                <a:spcPct val="80000"/>
              </a:lnSpc>
            </a:pPr>
            <a:r>
              <a:rPr lang="en-US" sz="2400" dirty="0" err="1" smtClean="0"/>
              <a:t>Pada</a:t>
            </a:r>
            <a:r>
              <a:rPr lang="en-US" sz="2400" dirty="0" smtClean="0"/>
              <a:t> </a:t>
            </a:r>
            <a:r>
              <a:rPr lang="en-US" sz="2400" dirty="0" err="1" smtClean="0"/>
              <a:t>akhirnya</a:t>
            </a:r>
            <a:r>
              <a:rPr lang="en-US" sz="2400" dirty="0" smtClean="0"/>
              <a:t> </a:t>
            </a:r>
            <a:r>
              <a:rPr lang="en-US" sz="2400" dirty="0" err="1" smtClean="0"/>
              <a:t>akan</a:t>
            </a:r>
            <a:r>
              <a:rPr lang="en-US" sz="2400" dirty="0" smtClean="0"/>
              <a:t> </a:t>
            </a:r>
            <a:r>
              <a:rPr lang="en-US" sz="2400" dirty="0" err="1" smtClean="0"/>
              <a:t>menimbulkan</a:t>
            </a:r>
            <a:r>
              <a:rPr lang="en-US" sz="2400" dirty="0" smtClean="0"/>
              <a:t> </a:t>
            </a:r>
            <a:r>
              <a:rPr lang="en-US" sz="2400" dirty="0" err="1" smtClean="0"/>
              <a:t>dampak</a:t>
            </a:r>
            <a:r>
              <a:rPr lang="en-US" sz="2400" dirty="0" smtClean="0"/>
              <a:t> </a:t>
            </a:r>
            <a:r>
              <a:rPr lang="en-US" sz="2400" dirty="0" err="1" smtClean="0"/>
              <a:t>yg</a:t>
            </a:r>
            <a:r>
              <a:rPr lang="en-US" sz="2400" dirty="0" smtClean="0"/>
              <a:t> </a:t>
            </a:r>
            <a:r>
              <a:rPr lang="en-US" sz="2400" dirty="0" err="1" smtClean="0"/>
              <a:t>menjadi</a:t>
            </a:r>
            <a:r>
              <a:rPr lang="en-US" sz="2400" dirty="0" smtClean="0"/>
              <a:t> </a:t>
            </a:r>
            <a:r>
              <a:rPr lang="en-US" sz="2400" dirty="0" err="1" smtClean="0"/>
              <a:t>masalah</a:t>
            </a:r>
            <a:r>
              <a:rPr lang="en-US" sz="2400" dirty="0" smtClean="0"/>
              <a:t> </a:t>
            </a:r>
            <a:r>
              <a:rPr lang="en-US" sz="2400" dirty="0" err="1" smtClean="0"/>
              <a:t>lingkungan</a:t>
            </a:r>
            <a:r>
              <a:rPr lang="en-US" sz="2400" dirty="0" smtClean="0"/>
              <a:t> </a:t>
            </a:r>
            <a:r>
              <a:rPr lang="en-US" sz="2400" dirty="0" err="1" smtClean="0"/>
              <a:t>seperti</a:t>
            </a:r>
            <a:r>
              <a:rPr lang="en-US" sz="2400" dirty="0" smtClean="0"/>
              <a:t>, </a:t>
            </a:r>
            <a:r>
              <a:rPr lang="en-US" sz="2400" dirty="0" err="1" smtClean="0"/>
              <a:t>kesehatan</a:t>
            </a:r>
            <a:r>
              <a:rPr lang="en-US" sz="2400" dirty="0" smtClean="0"/>
              <a:t>, </a:t>
            </a:r>
            <a:r>
              <a:rPr lang="en-US" sz="2400" dirty="0" err="1" smtClean="0"/>
              <a:t>biaya</a:t>
            </a:r>
            <a:r>
              <a:rPr lang="en-US" sz="2400" dirty="0" smtClean="0"/>
              <a:t> </a:t>
            </a:r>
            <a:r>
              <a:rPr lang="en-US" sz="2400" dirty="0" err="1" smtClean="0"/>
              <a:t>ekonomi</a:t>
            </a:r>
            <a:r>
              <a:rPr lang="en-US" sz="2400" dirty="0" smtClean="0"/>
              <a:t>, </a:t>
            </a:r>
            <a:r>
              <a:rPr lang="en-US" sz="2400" dirty="0" err="1" smtClean="0"/>
              <a:t>estetika</a:t>
            </a:r>
            <a:r>
              <a:rPr lang="en-US" sz="2400" dirty="0" smtClean="0"/>
              <a:t> </a:t>
            </a:r>
            <a:r>
              <a:rPr lang="en-US" sz="2400" dirty="0" err="1" smtClean="0"/>
              <a:t>dan</a:t>
            </a:r>
            <a:r>
              <a:rPr lang="en-US" sz="2400" dirty="0" smtClean="0"/>
              <a:t> </a:t>
            </a:r>
            <a:r>
              <a:rPr lang="en-US" sz="2400" dirty="0" err="1" smtClean="0"/>
              <a:t>kerusakan</a:t>
            </a:r>
            <a:r>
              <a:rPr lang="en-US" sz="2400" dirty="0" smtClean="0"/>
              <a:t> </a:t>
            </a:r>
            <a:r>
              <a:rPr lang="en-US" sz="2400" dirty="0" err="1" smtClean="0"/>
              <a:t>ekosistem</a:t>
            </a:r>
            <a:r>
              <a:rPr lang="en-US" sz="2400" dirty="0" smtClean="0"/>
              <a:t>.</a:t>
            </a:r>
          </a:p>
          <a:p>
            <a:endParaRPr lang="id-ID" dirty="0"/>
          </a:p>
        </p:txBody>
      </p:sp>
    </p:spTree>
    <p:extLst>
      <p:ext uri="{BB962C8B-B14F-4D97-AF65-F5344CB8AC3E}">
        <p14:creationId xmlns:p14="http://schemas.microsoft.com/office/powerpoint/2010/main" val="18492124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Masalah Lingkungan di Dunia</a:t>
            </a:r>
            <a:endParaRPr lang="id-ID" dirty="0"/>
          </a:p>
        </p:txBody>
      </p:sp>
      <p:sp>
        <p:nvSpPr>
          <p:cNvPr id="3" name="Content Placeholder 2"/>
          <p:cNvSpPr>
            <a:spLocks noGrp="1"/>
          </p:cNvSpPr>
          <p:nvPr>
            <p:ph idx="1"/>
          </p:nvPr>
        </p:nvSpPr>
        <p:spPr/>
        <p:txBody>
          <a:bodyPr/>
          <a:lstStyle/>
          <a:p>
            <a:pPr>
              <a:lnSpc>
                <a:spcPct val="90000"/>
              </a:lnSpc>
            </a:pPr>
            <a:r>
              <a:rPr lang="en-US" sz="2800" dirty="0" err="1" smtClean="0"/>
              <a:t>Philipina</a:t>
            </a:r>
            <a:r>
              <a:rPr lang="en-US" sz="2800" dirty="0" smtClean="0"/>
              <a:t>, </a:t>
            </a:r>
            <a:r>
              <a:rPr lang="en-US" sz="2800" dirty="0" err="1" smtClean="0"/>
              <a:t>sebagai</a:t>
            </a:r>
            <a:r>
              <a:rPr lang="en-US" sz="2800" dirty="0" smtClean="0"/>
              <a:t> </a:t>
            </a:r>
            <a:r>
              <a:rPr lang="en-US" sz="2800" dirty="0" err="1" smtClean="0"/>
              <a:t>negara</a:t>
            </a:r>
            <a:r>
              <a:rPr lang="en-US" sz="2800" dirty="0" smtClean="0"/>
              <a:t> </a:t>
            </a:r>
            <a:r>
              <a:rPr lang="en-US" sz="2800" dirty="0" err="1" smtClean="0"/>
              <a:t>yg</a:t>
            </a:r>
            <a:r>
              <a:rPr lang="en-US" sz="2800" dirty="0" smtClean="0"/>
              <a:t> </a:t>
            </a:r>
            <a:r>
              <a:rPr lang="en-US" sz="2800" dirty="0" err="1" smtClean="0"/>
              <a:t>jg</a:t>
            </a:r>
            <a:r>
              <a:rPr lang="en-US" sz="2800" dirty="0" smtClean="0"/>
              <a:t> </a:t>
            </a:r>
            <a:r>
              <a:rPr lang="en-US" sz="2800" dirty="0" err="1" smtClean="0"/>
              <a:t>sedang</a:t>
            </a:r>
            <a:r>
              <a:rPr lang="en-US" sz="2800" dirty="0" smtClean="0"/>
              <a:t> </a:t>
            </a:r>
            <a:r>
              <a:rPr lang="en-US" sz="2800" dirty="0" err="1" smtClean="0"/>
              <a:t>berkembangm</a:t>
            </a:r>
            <a:r>
              <a:rPr lang="en-US" sz="2800" dirty="0" smtClean="0"/>
              <a:t> </a:t>
            </a:r>
            <a:r>
              <a:rPr lang="en-US" sz="2800" dirty="0" err="1" smtClean="0"/>
              <a:t>maka</a:t>
            </a:r>
            <a:r>
              <a:rPr lang="en-US" sz="2800" dirty="0" smtClean="0"/>
              <a:t> </a:t>
            </a:r>
            <a:r>
              <a:rPr lang="en-US" sz="2800" dirty="0" err="1" smtClean="0"/>
              <a:t>masalah</a:t>
            </a:r>
            <a:r>
              <a:rPr lang="en-US" sz="2800" dirty="0" smtClean="0"/>
              <a:t> </a:t>
            </a:r>
            <a:r>
              <a:rPr lang="en-US" sz="2800" dirty="0" err="1" smtClean="0"/>
              <a:t>yg</a:t>
            </a:r>
            <a:r>
              <a:rPr lang="en-US" sz="2800" dirty="0" smtClean="0"/>
              <a:t> </a:t>
            </a:r>
            <a:r>
              <a:rPr lang="en-US" sz="2800" dirty="0" err="1" smtClean="0"/>
              <a:t>menyertai</a:t>
            </a:r>
            <a:r>
              <a:rPr lang="en-US" sz="2800" dirty="0" smtClean="0"/>
              <a:t> </a:t>
            </a:r>
            <a:r>
              <a:rPr lang="en-US" sz="2800" dirty="0" err="1" smtClean="0"/>
              <a:t>pembangunan</a:t>
            </a:r>
            <a:r>
              <a:rPr lang="en-US" sz="2800" dirty="0" smtClean="0"/>
              <a:t> </a:t>
            </a:r>
            <a:r>
              <a:rPr lang="en-US" sz="2800" dirty="0" err="1" smtClean="0"/>
              <a:t>dinegara</a:t>
            </a:r>
            <a:r>
              <a:rPr lang="en-US" sz="2800" dirty="0" smtClean="0"/>
              <a:t> </a:t>
            </a:r>
            <a:r>
              <a:rPr lang="en-US" sz="2800" dirty="0" err="1" smtClean="0"/>
              <a:t>tersebut</a:t>
            </a:r>
            <a:r>
              <a:rPr lang="en-US" sz="2800" dirty="0" smtClean="0"/>
              <a:t> </a:t>
            </a:r>
            <a:r>
              <a:rPr lang="en-US" sz="2800" dirty="0" err="1" smtClean="0"/>
              <a:t>adalah</a:t>
            </a:r>
            <a:r>
              <a:rPr lang="en-US" sz="2800" dirty="0" smtClean="0"/>
              <a:t>, </a:t>
            </a:r>
            <a:r>
              <a:rPr lang="en-US" sz="2800" dirty="0" err="1" smtClean="0"/>
              <a:t>pencemaran</a:t>
            </a:r>
            <a:r>
              <a:rPr lang="en-US" sz="2800" dirty="0" smtClean="0"/>
              <a:t> </a:t>
            </a:r>
            <a:r>
              <a:rPr lang="en-US" sz="2800" dirty="0" err="1" smtClean="0"/>
              <a:t>yg</a:t>
            </a:r>
            <a:r>
              <a:rPr lang="en-US" sz="2800" dirty="0" smtClean="0"/>
              <a:t> </a:t>
            </a:r>
            <a:r>
              <a:rPr lang="en-US" sz="2800" dirty="0" err="1" smtClean="0"/>
              <a:t>diakibatkan</a:t>
            </a:r>
            <a:r>
              <a:rPr lang="en-US" sz="2800" dirty="0" smtClean="0"/>
              <a:t> </a:t>
            </a:r>
            <a:r>
              <a:rPr lang="en-US" sz="2800" dirty="0" err="1" smtClean="0"/>
              <a:t>oleh</a:t>
            </a:r>
            <a:r>
              <a:rPr lang="en-US" sz="2800" dirty="0" smtClean="0"/>
              <a:t> </a:t>
            </a:r>
            <a:r>
              <a:rPr lang="en-US" sz="2800" dirty="0" err="1" smtClean="0"/>
              <a:t>kemiskinan</a:t>
            </a:r>
            <a:r>
              <a:rPr lang="en-US" sz="2800" dirty="0" smtClean="0"/>
              <a:t>, </a:t>
            </a:r>
            <a:r>
              <a:rPr lang="en-US" sz="2800" dirty="0" err="1" smtClean="0"/>
              <a:t>industri</a:t>
            </a:r>
            <a:r>
              <a:rPr lang="en-US" sz="2800" dirty="0" smtClean="0"/>
              <a:t> </a:t>
            </a:r>
            <a:r>
              <a:rPr lang="en-US" sz="2800" dirty="0" err="1" smtClean="0"/>
              <a:t>dan</a:t>
            </a:r>
            <a:r>
              <a:rPr lang="en-US" sz="2800" dirty="0" smtClean="0"/>
              <a:t> </a:t>
            </a:r>
            <a:r>
              <a:rPr lang="en-US" sz="2800" dirty="0" err="1" smtClean="0"/>
              <a:t>juga</a:t>
            </a:r>
            <a:r>
              <a:rPr lang="en-US" sz="2800" dirty="0" smtClean="0"/>
              <a:t> </a:t>
            </a:r>
            <a:r>
              <a:rPr lang="en-US" sz="2800" dirty="0" err="1" smtClean="0"/>
              <a:t>bencana</a:t>
            </a:r>
            <a:r>
              <a:rPr lang="en-US" sz="2800" dirty="0" smtClean="0"/>
              <a:t> </a:t>
            </a:r>
            <a:r>
              <a:rPr lang="en-US" sz="2800" dirty="0" err="1" smtClean="0"/>
              <a:t>alam</a:t>
            </a:r>
            <a:r>
              <a:rPr lang="en-US" sz="2800" dirty="0" smtClean="0"/>
              <a:t>.</a:t>
            </a:r>
          </a:p>
          <a:p>
            <a:pPr>
              <a:lnSpc>
                <a:spcPct val="90000"/>
              </a:lnSpc>
            </a:pPr>
            <a:r>
              <a:rPr lang="en-US" sz="2800" dirty="0" err="1" smtClean="0"/>
              <a:t>Singapura</a:t>
            </a:r>
            <a:r>
              <a:rPr lang="en-US" sz="2800" dirty="0" smtClean="0"/>
              <a:t> </a:t>
            </a:r>
            <a:r>
              <a:rPr lang="en-US" sz="2800" dirty="0" err="1" smtClean="0"/>
              <a:t>dan</a:t>
            </a:r>
            <a:r>
              <a:rPr lang="en-US" sz="2800" dirty="0" smtClean="0"/>
              <a:t> </a:t>
            </a:r>
            <a:r>
              <a:rPr lang="en-US" sz="2800" dirty="0" err="1" smtClean="0"/>
              <a:t>Jepang</a:t>
            </a:r>
            <a:r>
              <a:rPr lang="en-US" sz="2800" dirty="0" smtClean="0"/>
              <a:t>, </a:t>
            </a:r>
            <a:r>
              <a:rPr lang="en-US" sz="2800" dirty="0" err="1" smtClean="0"/>
              <a:t>sebagai</a:t>
            </a:r>
            <a:r>
              <a:rPr lang="en-US" sz="2800" dirty="0" smtClean="0"/>
              <a:t> </a:t>
            </a:r>
            <a:r>
              <a:rPr lang="en-US" sz="2800" dirty="0" err="1" smtClean="0"/>
              <a:t>negara</a:t>
            </a:r>
            <a:r>
              <a:rPr lang="en-US" sz="2800" dirty="0" smtClean="0"/>
              <a:t> </a:t>
            </a:r>
            <a:r>
              <a:rPr lang="en-US" sz="2800" dirty="0" err="1" smtClean="0"/>
              <a:t>yg</a:t>
            </a:r>
            <a:r>
              <a:rPr lang="en-US" sz="2800" dirty="0" smtClean="0"/>
              <a:t> </a:t>
            </a:r>
            <a:r>
              <a:rPr lang="en-US" sz="2800" dirty="0" err="1" smtClean="0"/>
              <a:t>tergolong</a:t>
            </a:r>
            <a:r>
              <a:rPr lang="en-US" sz="2800" dirty="0" smtClean="0"/>
              <a:t> </a:t>
            </a:r>
            <a:r>
              <a:rPr lang="en-US" sz="2800" dirty="0" err="1" smtClean="0"/>
              <a:t>maju</a:t>
            </a:r>
            <a:r>
              <a:rPr lang="en-US" sz="2800" dirty="0" smtClean="0"/>
              <a:t>, </a:t>
            </a:r>
            <a:r>
              <a:rPr lang="en-US" sz="2800" dirty="0" err="1" smtClean="0"/>
              <a:t>maka</a:t>
            </a:r>
            <a:r>
              <a:rPr lang="en-US" sz="2800" dirty="0" smtClean="0"/>
              <a:t> </a:t>
            </a:r>
            <a:r>
              <a:rPr lang="en-US" sz="2800" dirty="0" err="1" smtClean="0"/>
              <a:t>persoalan</a:t>
            </a:r>
            <a:r>
              <a:rPr lang="en-US" sz="2800" dirty="0" smtClean="0"/>
              <a:t> </a:t>
            </a:r>
            <a:r>
              <a:rPr lang="en-US" sz="2800" dirty="0" err="1" smtClean="0"/>
              <a:t>lingkungan</a:t>
            </a:r>
            <a:r>
              <a:rPr lang="en-US" sz="2800" dirty="0" smtClean="0"/>
              <a:t> </a:t>
            </a:r>
            <a:r>
              <a:rPr lang="en-US" sz="2800" dirty="0" err="1" smtClean="0"/>
              <a:t>yg</a:t>
            </a:r>
            <a:r>
              <a:rPr lang="en-US" sz="2800" dirty="0" smtClean="0"/>
              <a:t> </a:t>
            </a:r>
            <a:r>
              <a:rPr lang="en-US" sz="2800" dirty="0" err="1" smtClean="0"/>
              <a:t>dihadapi</a:t>
            </a:r>
            <a:r>
              <a:rPr lang="en-US" sz="2800" dirty="0" smtClean="0"/>
              <a:t> </a:t>
            </a:r>
            <a:r>
              <a:rPr lang="en-US" sz="2800" dirty="0" err="1" smtClean="0"/>
              <a:t>tidak</a:t>
            </a:r>
            <a:r>
              <a:rPr lang="en-US" sz="2800" dirty="0" smtClean="0"/>
              <a:t> </a:t>
            </a:r>
            <a:r>
              <a:rPr lang="en-US" sz="2800" dirty="0" err="1" smtClean="0"/>
              <a:t>sama</a:t>
            </a:r>
            <a:r>
              <a:rPr lang="en-US" sz="2800" dirty="0" smtClean="0"/>
              <a:t> </a:t>
            </a:r>
            <a:r>
              <a:rPr lang="en-US" sz="2800" dirty="0" err="1" smtClean="0"/>
              <a:t>seperti</a:t>
            </a:r>
            <a:r>
              <a:rPr lang="en-US" sz="2800" dirty="0" smtClean="0"/>
              <a:t> di </a:t>
            </a:r>
            <a:r>
              <a:rPr lang="en-US" sz="2800" dirty="0" err="1" smtClean="0"/>
              <a:t>negara-negara</a:t>
            </a:r>
            <a:r>
              <a:rPr lang="en-US" sz="2800" dirty="0" smtClean="0"/>
              <a:t> </a:t>
            </a:r>
            <a:r>
              <a:rPr lang="en-US" sz="2800" dirty="0" err="1" smtClean="0"/>
              <a:t>berkembang</a:t>
            </a:r>
            <a:r>
              <a:rPr lang="en-US" sz="2800" dirty="0" smtClean="0"/>
              <a:t>, </a:t>
            </a:r>
            <a:r>
              <a:rPr lang="en-US" sz="2800" dirty="0" err="1" smtClean="0"/>
              <a:t>dimana</a:t>
            </a:r>
            <a:r>
              <a:rPr lang="en-US" sz="2800" dirty="0" smtClean="0"/>
              <a:t> </a:t>
            </a:r>
            <a:r>
              <a:rPr lang="en-US" sz="2800" dirty="0" err="1" smtClean="0"/>
              <a:t>dinegara-negara</a:t>
            </a:r>
            <a:r>
              <a:rPr lang="en-US" sz="2800" dirty="0" smtClean="0"/>
              <a:t> </a:t>
            </a:r>
            <a:r>
              <a:rPr lang="en-US" sz="2800" dirty="0" err="1" smtClean="0"/>
              <a:t>maju</a:t>
            </a:r>
            <a:r>
              <a:rPr lang="en-US" sz="2800" dirty="0" smtClean="0"/>
              <a:t> </a:t>
            </a:r>
            <a:r>
              <a:rPr lang="en-US" sz="2800" dirty="0" err="1" smtClean="0"/>
              <a:t>permasalahan</a:t>
            </a:r>
            <a:r>
              <a:rPr lang="en-US" sz="2800" dirty="0" smtClean="0"/>
              <a:t> </a:t>
            </a:r>
            <a:r>
              <a:rPr lang="en-US" sz="2800" dirty="0" err="1" smtClean="0"/>
              <a:t>lingkungan</a:t>
            </a:r>
            <a:r>
              <a:rPr lang="en-US" sz="2800" dirty="0" smtClean="0"/>
              <a:t> </a:t>
            </a:r>
            <a:r>
              <a:rPr lang="en-US" sz="2800" dirty="0" err="1" smtClean="0"/>
              <a:t>disebabkan</a:t>
            </a:r>
            <a:r>
              <a:rPr lang="en-US" sz="2800" dirty="0" smtClean="0"/>
              <a:t> </a:t>
            </a:r>
            <a:r>
              <a:rPr lang="en-US" sz="2800" dirty="0" err="1" smtClean="0"/>
              <a:t>oleh</a:t>
            </a:r>
            <a:r>
              <a:rPr lang="en-US" sz="2800" dirty="0" smtClean="0"/>
              <a:t> </a:t>
            </a:r>
            <a:r>
              <a:rPr lang="en-US" sz="2800" dirty="0" err="1" smtClean="0"/>
              <a:t>industrialisasi</a:t>
            </a:r>
            <a:r>
              <a:rPr lang="en-US" sz="2800" dirty="0" smtClean="0"/>
              <a:t> </a:t>
            </a:r>
            <a:r>
              <a:rPr lang="en-US" sz="2800" dirty="0" err="1" smtClean="0"/>
              <a:t>dan</a:t>
            </a:r>
            <a:r>
              <a:rPr lang="en-US" sz="2800" dirty="0" smtClean="0"/>
              <a:t> </a:t>
            </a:r>
            <a:r>
              <a:rPr lang="en-US" sz="2800" dirty="0" err="1" smtClean="0"/>
              <a:t>kemajuan</a:t>
            </a:r>
            <a:r>
              <a:rPr lang="en-US" sz="2800" dirty="0" smtClean="0"/>
              <a:t> </a:t>
            </a:r>
            <a:r>
              <a:rPr lang="en-US" sz="2800" dirty="0" err="1" smtClean="0"/>
              <a:t>tekhnologi</a:t>
            </a:r>
            <a:r>
              <a:rPr lang="en-US" sz="2800" dirty="0" smtClean="0">
                <a:solidFill>
                  <a:srgbClr val="FF0000"/>
                </a:solidFill>
              </a:rPr>
              <a:t>. </a:t>
            </a:r>
          </a:p>
          <a:p>
            <a:endParaRPr lang="id-ID" dirty="0"/>
          </a:p>
        </p:txBody>
      </p:sp>
    </p:spTree>
    <p:extLst>
      <p:ext uri="{BB962C8B-B14F-4D97-AF65-F5344CB8AC3E}">
        <p14:creationId xmlns:p14="http://schemas.microsoft.com/office/powerpoint/2010/main" val="5822827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Kesehatan Lingkungan dalam dimensi kebijakan hukum di Indonesia</a:t>
            </a:r>
            <a:endParaRPr lang="id-ID" dirty="0"/>
          </a:p>
        </p:txBody>
      </p:sp>
      <p:sp>
        <p:nvSpPr>
          <p:cNvPr id="3" name="Content Placeholder 2"/>
          <p:cNvSpPr>
            <a:spLocks noGrp="1"/>
          </p:cNvSpPr>
          <p:nvPr>
            <p:ph idx="1"/>
          </p:nvPr>
        </p:nvSpPr>
        <p:spPr>
          <a:xfrm>
            <a:off x="457200" y="1844824"/>
            <a:ext cx="7620000" cy="4555976"/>
          </a:xfrm>
        </p:spPr>
        <p:txBody>
          <a:bodyPr/>
          <a:lstStyle/>
          <a:p>
            <a:r>
              <a:rPr lang="id-ID" dirty="0" smtClean="0"/>
              <a:t>Kebijakan hukum didefenisikan sebagai kebijakan dari negara melalui badan-badan negara yg berwenang utk menetapkan peraturan-peraturan yg dikehendaki yg diperkirakan utk mengekspresikan apa yg dicita-citakan (ius constitutum)</a:t>
            </a:r>
          </a:p>
          <a:p>
            <a:r>
              <a:rPr lang="id-ID" dirty="0" smtClean="0"/>
              <a:t>Kebijakan pembangunan kesehatan lingkungan di Indonesia pertama kali dirintis sejak 1882.</a:t>
            </a:r>
          </a:p>
          <a:p>
            <a:r>
              <a:rPr lang="id-ID" dirty="0" smtClean="0"/>
              <a:t>Pada tahun tersebut telah berhasil di Undang-Undangkan ttg Hygiene</a:t>
            </a:r>
          </a:p>
          <a:p>
            <a:r>
              <a:rPr lang="id-ID" dirty="0" smtClean="0"/>
              <a:t>Pada tahun 1956 usaha kesehatan lingkungan digalakkan kembali, contohnya di Bekasi dikembangkan konsep integrasi antara usaha kesehatan lingkungan dan pengobatan di masyarakat</a:t>
            </a:r>
          </a:p>
          <a:p>
            <a:pPr marL="114300" indent="0">
              <a:buNone/>
            </a:pPr>
            <a:endParaRPr lang="id-ID" dirty="0"/>
          </a:p>
        </p:txBody>
      </p:sp>
    </p:spTree>
    <p:extLst>
      <p:ext uri="{BB962C8B-B14F-4D97-AF65-F5344CB8AC3E}">
        <p14:creationId xmlns:p14="http://schemas.microsoft.com/office/powerpoint/2010/main" val="17272062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Pada tahun 1974, pemerintah menyusun suatu program khusus yg dikenal dengan instruksi Presiden (Inpres Kesehatan No. 5 Tahun 1974), salah satu programnya adalah pengelolaan sarana air minum dan jamban keluarga</a:t>
            </a:r>
          </a:p>
          <a:p>
            <a:r>
              <a:rPr lang="id-ID" dirty="0" smtClean="0"/>
              <a:t>Selanjutnya masalah kesehatan lingkungan menjadi salah satu bagian penting dalam format pengembangan kesehatan yg dituangkan dalam UU No. 32 Tahun 1992 ttg Kesehatan.</a:t>
            </a:r>
          </a:p>
          <a:p>
            <a:r>
              <a:rPr lang="id-ID" dirty="0" smtClean="0"/>
              <a:t>UU No. 36 tahun 2009</a:t>
            </a:r>
          </a:p>
          <a:p>
            <a:r>
              <a:rPr lang="id-ID" dirty="0" smtClean="0"/>
              <a:t>UU No. 36 tahun 2014</a:t>
            </a:r>
          </a:p>
          <a:p>
            <a:r>
              <a:rPr lang="id-ID" dirty="0" smtClean="0"/>
              <a:t>PP No.  66 tahun 2014 ttg Kesehatan Lingkungan</a:t>
            </a:r>
            <a:endParaRPr lang="id-ID" dirty="0"/>
          </a:p>
        </p:txBody>
      </p:sp>
    </p:spTree>
    <p:extLst>
      <p:ext uri="{BB962C8B-B14F-4D97-AF65-F5344CB8AC3E}">
        <p14:creationId xmlns:p14="http://schemas.microsoft.com/office/powerpoint/2010/main" val="1667415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2800" dirty="0" smtClean="0"/>
              <a:t>Konsep Pembangunan Berkelanjutan dan Berwawasan Lingkungan</a:t>
            </a:r>
            <a:endParaRPr lang="id-ID" sz="2800" dirty="0"/>
          </a:p>
        </p:txBody>
      </p:sp>
      <p:sp>
        <p:nvSpPr>
          <p:cNvPr id="3" name="Content Placeholder 2"/>
          <p:cNvSpPr>
            <a:spLocks noGrp="1"/>
          </p:cNvSpPr>
          <p:nvPr>
            <p:ph idx="1"/>
          </p:nvPr>
        </p:nvSpPr>
        <p:spPr/>
        <p:txBody>
          <a:bodyPr/>
          <a:lstStyle/>
          <a:p>
            <a:pPr marL="571500" indent="-457200">
              <a:buAutoNum type="arabicPeriod"/>
            </a:pPr>
            <a:r>
              <a:rPr lang="id-ID" b="1" dirty="0" smtClean="0"/>
              <a:t>Prinsip Keadilan antar generasi</a:t>
            </a:r>
          </a:p>
          <a:p>
            <a:pPr marL="114300" indent="0">
              <a:buNone/>
            </a:pPr>
            <a:r>
              <a:rPr lang="id-ID" dirty="0" smtClean="0"/>
              <a:t>setiap generasimerupakan penjaga dari planet bumi untuk kemanfaatan generasi berikutnya, dan sekaligus sebagai penerima manfaat dari generasi sebelumnya.</a:t>
            </a:r>
          </a:p>
          <a:p>
            <a:pPr marL="571500" indent="-457200">
              <a:buFont typeface="+mj-lt"/>
              <a:buAutoNum type="arabicPeriod" startAt="2"/>
            </a:pPr>
            <a:r>
              <a:rPr lang="id-ID" b="1" dirty="0" smtClean="0"/>
              <a:t>Prinsip Keadilan dalam satu generasi</a:t>
            </a:r>
          </a:p>
          <a:p>
            <a:pPr marL="114300" indent="0">
              <a:buNone/>
            </a:pPr>
            <a:r>
              <a:rPr lang="id-ID" dirty="0" smtClean="0"/>
              <a:t>prinsip yg berbicara ttg keadilan diantara satu atau sesama generasi, termasuk didalamnya ketidakberhasilan dalam memenuhi kebutuhan2 dasar lingkungan dan sosial atau terdapat kesenjangan antara individu dan kelompok-kelompok dalam masyarakatttg pemenuhan kualitas hidup.</a:t>
            </a:r>
          </a:p>
          <a:p>
            <a:pPr marL="571500" indent="-457200">
              <a:buFont typeface="+mj-lt"/>
              <a:buAutoNum type="arabicPeriod" startAt="2"/>
            </a:pPr>
            <a:endParaRPr lang="id-ID" dirty="0"/>
          </a:p>
        </p:txBody>
      </p:sp>
    </p:spTree>
    <p:extLst>
      <p:ext uri="{BB962C8B-B14F-4D97-AF65-F5344CB8AC3E}">
        <p14:creationId xmlns:p14="http://schemas.microsoft.com/office/powerpoint/2010/main" val="1414585339"/>
      </p:ext>
    </p:extLst>
  </p:cSld>
  <p:clrMapOvr>
    <a:masterClrMapping/>
  </p:clrMapOvr>
</p:sld>
</file>

<file path=ppt/theme/theme1.xml><?xml version="1.0" encoding="utf-8"?>
<a:theme xmlns:a="http://schemas.openxmlformats.org/drawingml/2006/main" name="Theme(PPT UEU)">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Theme(PPT UEU)</Template>
  <TotalTime>215</TotalTime>
  <Words>916</Words>
  <Application>Microsoft Office PowerPoint</Application>
  <PresentationFormat>On-screen Show (4:3)</PresentationFormat>
  <Paragraphs>65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Theme(PPT UEU)</vt:lpstr>
      <vt:lpstr>Kesehatan Lingkungan dan Hukum Kesehatan lingkungan</vt:lpstr>
      <vt:lpstr>Pengantar</vt:lpstr>
      <vt:lpstr>Defenisi Kesehatan Lingkungan</vt:lpstr>
      <vt:lpstr>Defenisi Hukum Lingkungan</vt:lpstr>
      <vt:lpstr>Lingkungan dan Pembangunan</vt:lpstr>
      <vt:lpstr>Masalah Lingkungan di Dunia</vt:lpstr>
      <vt:lpstr>Kesehatan Lingkungan dalam dimensi kebijakan hukum di Indonesia</vt:lpstr>
      <vt:lpstr>PowerPoint Presentation</vt:lpstr>
      <vt:lpstr>Konsep Pembangunan Berkelanjutan dan Berwawasan Lingkungan</vt:lpstr>
      <vt:lpstr>PowerPoint Presentation</vt:lpstr>
      <vt:lpstr>PowerPoint Presentation</vt:lpstr>
      <vt:lpstr>Ciri-Ciri Pembangunan yg Berkelanjutan</vt:lpstr>
      <vt:lpstr>Hukum Kesehatan Lingkungan di Indonesia</vt:lpstr>
      <vt:lpstr>PowerPoint Presentation</vt:lpstr>
      <vt:lpstr>Terimakasih</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 PC</dc:creator>
  <cp:lastModifiedBy>BPISTI2008</cp:lastModifiedBy>
  <cp:revision>12</cp:revision>
  <dcterms:created xsi:type="dcterms:W3CDTF">2018-09-09T06:58:24Z</dcterms:created>
  <dcterms:modified xsi:type="dcterms:W3CDTF">2018-12-02T07:45:17Z</dcterms:modified>
</cp:coreProperties>
</file>