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6" r:id="rId10"/>
    <p:sldId id="265" r:id="rId11"/>
    <p:sldId id="267" r:id="rId12"/>
    <p:sldId id="268" r:id="rId13"/>
    <p:sldId id="269"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0" d="100"/>
          <a:sy n="40" d="100"/>
        </p:scale>
        <p:origin x="-114" y="-6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fld id="{E3D5765E-B81C-43AE-B77A-952D246E1D20}" type="datetimeFigureOut">
              <a:rPr lang="id-ID" smtClean="0"/>
              <a:t>30/11/2018</a:t>
            </a:fld>
            <a:endParaRPr lang="id-ID"/>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endParaRPr lang="id-ID"/>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fld id="{573DAF62-D958-4D3D-B5FC-5DDC2E502697}" type="slidenum">
              <a:rPr lang="id-ID" smtClean="0"/>
              <a:t>‹#›</a:t>
            </a:fld>
            <a:endParaRPr lang="id-ID"/>
          </a:p>
        </p:txBody>
      </p:sp>
    </p:spTree>
    <p:extLst>
      <p:ext uri="{BB962C8B-B14F-4D97-AF65-F5344CB8AC3E}">
        <p14:creationId xmlns:p14="http://schemas.microsoft.com/office/powerpoint/2010/main" val="3608016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fld id="{E3D5765E-B81C-43AE-B77A-952D246E1D20}" type="datetimeFigureOut">
              <a:rPr lang="id-ID" smtClean="0"/>
              <a:t>30/11/2018</a:t>
            </a:fld>
            <a:endParaRPr lang="id-ID"/>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endParaRPr lang="id-ID"/>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fld id="{573DAF62-D958-4D3D-B5FC-5DDC2E502697}" type="slidenum">
              <a:rPr lang="id-ID" smtClean="0"/>
              <a:t>‹#›</a:t>
            </a:fld>
            <a:endParaRPr lang="id-ID"/>
          </a:p>
        </p:txBody>
      </p:sp>
    </p:spTree>
    <p:extLst>
      <p:ext uri="{BB962C8B-B14F-4D97-AF65-F5344CB8AC3E}">
        <p14:creationId xmlns:p14="http://schemas.microsoft.com/office/powerpoint/2010/main" val="3970712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fld id="{E3D5765E-B81C-43AE-B77A-952D246E1D20}" type="datetimeFigureOut">
              <a:rPr lang="id-ID" smtClean="0"/>
              <a:t>30/11/2018</a:t>
            </a:fld>
            <a:endParaRPr lang="id-ID"/>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endParaRPr lang="id-ID"/>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fld id="{573DAF62-D958-4D3D-B5FC-5DDC2E502697}" type="slidenum">
              <a:rPr lang="id-ID" smtClean="0"/>
              <a:t>‹#›</a:t>
            </a:fld>
            <a:endParaRPr lang="id-ID"/>
          </a:p>
        </p:txBody>
      </p:sp>
    </p:spTree>
    <p:extLst>
      <p:ext uri="{BB962C8B-B14F-4D97-AF65-F5344CB8AC3E}">
        <p14:creationId xmlns:p14="http://schemas.microsoft.com/office/powerpoint/2010/main" val="66109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8800" y="304800"/>
            <a:ext cx="6858000" cy="762000"/>
          </a:xfrm>
          <a:prstGeom prst="rect">
            <a:avLst/>
          </a:prstGeo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1828800" y="1295400"/>
            <a:ext cx="3352800" cy="48006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5334000" y="1295400"/>
            <a:ext cx="3352800" cy="48006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a:xfrm>
            <a:off x="1828800" y="6248400"/>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8100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781800" y="6248400"/>
            <a:ext cx="1905000" cy="457200"/>
          </a:xfrm>
          <a:prstGeom prst="rect">
            <a:avLst/>
          </a:prstGeom>
        </p:spPr>
        <p:txBody>
          <a:bodyPr/>
          <a:lstStyle>
            <a:lvl1pPr>
              <a:defRPr/>
            </a:lvl1pPr>
          </a:lstStyle>
          <a:p>
            <a:fld id="{991CCB05-2E3C-4D27-996A-60E85F4F64A1}" type="slidenum">
              <a:rPr lang="en-US"/>
              <a:pPr/>
              <a:t>‹#›</a:t>
            </a:fld>
            <a:endParaRPr lang="en-US"/>
          </a:p>
        </p:txBody>
      </p:sp>
    </p:spTree>
    <p:extLst>
      <p:ext uri="{BB962C8B-B14F-4D97-AF65-F5344CB8AC3E}">
        <p14:creationId xmlns:p14="http://schemas.microsoft.com/office/powerpoint/2010/main" val="467846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fld id="{E3D5765E-B81C-43AE-B77A-952D246E1D20}" type="datetimeFigureOut">
              <a:rPr lang="id-ID" smtClean="0"/>
              <a:t>30/11/2018</a:t>
            </a:fld>
            <a:endParaRPr lang="id-ID"/>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endParaRPr lang="id-ID"/>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fld id="{573DAF62-D958-4D3D-B5FC-5DDC2E502697}" type="slidenum">
              <a:rPr lang="id-ID" smtClean="0"/>
              <a:t>‹#›</a:t>
            </a:fld>
            <a:endParaRPr lang="id-ID"/>
          </a:p>
        </p:txBody>
      </p:sp>
    </p:spTree>
    <p:extLst>
      <p:ext uri="{BB962C8B-B14F-4D97-AF65-F5344CB8AC3E}">
        <p14:creationId xmlns:p14="http://schemas.microsoft.com/office/powerpoint/2010/main" val="2433614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fld id="{E3D5765E-B81C-43AE-B77A-952D246E1D20}" type="datetimeFigureOut">
              <a:rPr lang="id-ID" smtClean="0"/>
              <a:t>30/11/2018</a:t>
            </a:fld>
            <a:endParaRPr lang="id-ID"/>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endParaRPr lang="id-ID"/>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fld id="{573DAF62-D958-4D3D-B5FC-5DDC2E502697}" type="slidenum">
              <a:rPr lang="id-ID" smtClean="0"/>
              <a:t>‹#›</a:t>
            </a:fld>
            <a:endParaRPr lang="id-ID"/>
          </a:p>
        </p:txBody>
      </p:sp>
    </p:spTree>
    <p:extLst>
      <p:ext uri="{BB962C8B-B14F-4D97-AF65-F5344CB8AC3E}">
        <p14:creationId xmlns:p14="http://schemas.microsoft.com/office/powerpoint/2010/main" val="1345398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fld id="{E3D5765E-B81C-43AE-B77A-952D246E1D20}" type="datetimeFigureOut">
              <a:rPr lang="id-ID" smtClean="0"/>
              <a:t>30/11/2018</a:t>
            </a:fld>
            <a:endParaRPr lang="id-ID"/>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endParaRPr lang="id-ID"/>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fld id="{573DAF62-D958-4D3D-B5FC-5DDC2E502697}" type="slidenum">
              <a:rPr lang="id-ID" smtClean="0"/>
              <a:t>‹#›</a:t>
            </a:fld>
            <a:endParaRPr lang="id-ID"/>
          </a:p>
        </p:txBody>
      </p:sp>
    </p:spTree>
    <p:extLst>
      <p:ext uri="{BB962C8B-B14F-4D97-AF65-F5344CB8AC3E}">
        <p14:creationId xmlns:p14="http://schemas.microsoft.com/office/powerpoint/2010/main" val="2899988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fld id="{E3D5765E-B81C-43AE-B77A-952D246E1D20}" type="datetimeFigureOut">
              <a:rPr lang="id-ID" smtClean="0"/>
              <a:t>30/11/2018</a:t>
            </a:fld>
            <a:endParaRPr lang="id-ID"/>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endParaRPr lang="id-ID"/>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fld id="{573DAF62-D958-4D3D-B5FC-5DDC2E502697}" type="slidenum">
              <a:rPr lang="id-ID" smtClean="0"/>
              <a:t>‹#›</a:t>
            </a:fld>
            <a:endParaRPr lang="id-ID"/>
          </a:p>
        </p:txBody>
      </p:sp>
    </p:spTree>
    <p:extLst>
      <p:ext uri="{BB962C8B-B14F-4D97-AF65-F5344CB8AC3E}">
        <p14:creationId xmlns:p14="http://schemas.microsoft.com/office/powerpoint/2010/main" val="65641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fld id="{E3D5765E-B81C-43AE-B77A-952D246E1D20}" type="datetimeFigureOut">
              <a:rPr lang="id-ID" smtClean="0"/>
              <a:t>30/11/2018</a:t>
            </a:fld>
            <a:endParaRPr lang="id-ID"/>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endParaRPr lang="id-ID"/>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fld id="{573DAF62-D958-4D3D-B5FC-5DDC2E502697}" type="slidenum">
              <a:rPr lang="id-ID" smtClean="0"/>
              <a:t>‹#›</a:t>
            </a:fld>
            <a:endParaRPr lang="id-ID"/>
          </a:p>
        </p:txBody>
      </p:sp>
    </p:spTree>
    <p:extLst>
      <p:ext uri="{BB962C8B-B14F-4D97-AF65-F5344CB8AC3E}">
        <p14:creationId xmlns:p14="http://schemas.microsoft.com/office/powerpoint/2010/main" val="2554684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fld id="{E3D5765E-B81C-43AE-B77A-952D246E1D20}" type="datetimeFigureOut">
              <a:rPr lang="id-ID" smtClean="0"/>
              <a:t>30/11/2018</a:t>
            </a:fld>
            <a:endParaRPr lang="id-ID"/>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endParaRPr lang="id-ID"/>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fld id="{573DAF62-D958-4D3D-B5FC-5DDC2E502697}" type="slidenum">
              <a:rPr lang="id-ID" smtClean="0"/>
              <a:t>‹#›</a:t>
            </a:fld>
            <a:endParaRPr lang="id-ID"/>
          </a:p>
        </p:txBody>
      </p:sp>
    </p:spTree>
    <p:extLst>
      <p:ext uri="{BB962C8B-B14F-4D97-AF65-F5344CB8AC3E}">
        <p14:creationId xmlns:p14="http://schemas.microsoft.com/office/powerpoint/2010/main" val="2253563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fld id="{E3D5765E-B81C-43AE-B77A-952D246E1D20}" type="datetimeFigureOut">
              <a:rPr lang="id-ID" smtClean="0"/>
              <a:t>30/11/2018</a:t>
            </a:fld>
            <a:endParaRPr lang="id-ID"/>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endParaRPr lang="id-ID"/>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fld id="{573DAF62-D958-4D3D-B5FC-5DDC2E502697}" type="slidenum">
              <a:rPr lang="id-ID" smtClean="0"/>
              <a:t>‹#›</a:t>
            </a:fld>
            <a:endParaRPr lang="id-ID"/>
          </a:p>
        </p:txBody>
      </p:sp>
    </p:spTree>
    <p:extLst>
      <p:ext uri="{BB962C8B-B14F-4D97-AF65-F5344CB8AC3E}">
        <p14:creationId xmlns:p14="http://schemas.microsoft.com/office/powerpoint/2010/main" val="2953658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fld id="{E3D5765E-B81C-43AE-B77A-952D246E1D20}" type="datetimeFigureOut">
              <a:rPr lang="id-ID" smtClean="0"/>
              <a:t>30/11/2018</a:t>
            </a:fld>
            <a:endParaRPr lang="id-ID"/>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endParaRPr lang="id-ID"/>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fld id="{573DAF62-D958-4D3D-B5FC-5DDC2E502697}" type="slidenum">
              <a:rPr lang="id-ID" smtClean="0"/>
              <a:t>‹#›</a:t>
            </a:fld>
            <a:endParaRPr lang="id-ID"/>
          </a:p>
        </p:txBody>
      </p:sp>
    </p:spTree>
    <p:extLst>
      <p:ext uri="{BB962C8B-B14F-4D97-AF65-F5344CB8AC3E}">
        <p14:creationId xmlns:p14="http://schemas.microsoft.com/office/powerpoint/2010/main" val="3376425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11113"/>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Box 1"/>
          <p:cNvSpPr txBox="1">
            <a:spLocks noChangeArrowheads="1"/>
          </p:cNvSpPr>
          <p:nvPr/>
        </p:nvSpPr>
        <p:spPr bwMode="auto">
          <a:xfrm>
            <a:off x="3222625" y="3657600"/>
            <a:ext cx="5638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id-ID" sz="2000" b="1" dirty="0" smtClean="0">
                <a:solidFill>
                  <a:schemeClr val="bg1"/>
                </a:solidFill>
              </a:rPr>
              <a:t>PERATURAN UNTUK MENGONTROL BAHAN TOXIC</a:t>
            </a:r>
            <a:endParaRPr lang="id-ID" sz="2000" b="1" dirty="0">
              <a:solidFill>
                <a:schemeClr val="bg1"/>
              </a:solidFill>
            </a:endParaRPr>
          </a:p>
          <a:p>
            <a:pPr algn="ctr" eaLnBrk="1" hangingPunct="1"/>
            <a:r>
              <a:rPr lang="en-US" sz="2000" b="1" dirty="0">
                <a:solidFill>
                  <a:schemeClr val="bg1"/>
                </a:solidFill>
              </a:rPr>
              <a:t>PERTEMUAN </a:t>
            </a:r>
            <a:r>
              <a:rPr lang="id-ID" sz="2000" b="1" dirty="0" smtClean="0">
                <a:solidFill>
                  <a:schemeClr val="bg1"/>
                </a:solidFill>
              </a:rPr>
              <a:t>10</a:t>
            </a:r>
            <a:endParaRPr lang="en-US" sz="2000" b="1" dirty="0">
              <a:solidFill>
                <a:schemeClr val="bg1"/>
              </a:solidFill>
            </a:endParaRPr>
          </a:p>
          <a:p>
            <a:pPr algn="ctr" eaLnBrk="1" hangingPunct="1"/>
            <a:r>
              <a:rPr lang="id-ID" sz="2000" b="1" dirty="0">
                <a:solidFill>
                  <a:schemeClr val="bg1"/>
                </a:solidFill>
              </a:rPr>
              <a:t>AHMADIRFANDI, SKM., MKM</a:t>
            </a:r>
            <a:endParaRPr lang="en-US" sz="2000" b="1" dirty="0">
              <a:solidFill>
                <a:schemeClr val="bg1"/>
              </a:solidFill>
            </a:endParaRPr>
          </a:p>
          <a:p>
            <a:pPr algn="ctr" eaLnBrk="1" hangingPunct="1"/>
            <a:r>
              <a:rPr lang="id-ID" sz="2000" b="1" dirty="0">
                <a:solidFill>
                  <a:schemeClr val="bg1"/>
                </a:solidFill>
              </a:rPr>
              <a:t>KESMAS</a:t>
            </a:r>
            <a:r>
              <a:rPr lang="en-US" sz="2000" b="1" dirty="0">
                <a:solidFill>
                  <a:schemeClr val="bg1"/>
                </a:solidFill>
              </a:rPr>
              <a:t> &amp; </a:t>
            </a:r>
            <a:r>
              <a:rPr lang="id-ID" sz="2000" b="1" dirty="0">
                <a:solidFill>
                  <a:schemeClr val="bg1"/>
                </a:solidFill>
              </a:rPr>
              <a:t>FIKES</a:t>
            </a:r>
            <a:endParaRPr lang="en-US" sz="2000" b="1" dirty="0">
              <a:solidFill>
                <a:schemeClr val="bg1"/>
              </a:solidFill>
            </a:endParaRPr>
          </a:p>
          <a:p>
            <a:pPr algn="ctr" eaLnBrk="1" hangingPunct="1"/>
            <a:endParaRPr lang="en-US" sz="2000" b="1" dirty="0">
              <a:solidFill>
                <a:schemeClr val="bg1"/>
              </a:solidFill>
            </a:endParaRPr>
          </a:p>
        </p:txBody>
      </p:sp>
    </p:spTree>
    <p:extLst>
      <p:ext uri="{BB962C8B-B14F-4D97-AF65-F5344CB8AC3E}">
        <p14:creationId xmlns:p14="http://schemas.microsoft.com/office/powerpoint/2010/main" val="4087034081"/>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43DF3B4-E206-46BF-B8F4-01AFD615EFC1}" type="slidenum">
              <a:rPr lang="en-US"/>
              <a:pPr/>
              <a:t>10</a:t>
            </a:fld>
            <a:endParaRPr lang="en-US"/>
          </a:p>
        </p:txBody>
      </p:sp>
      <p:sp>
        <p:nvSpPr>
          <p:cNvPr id="22530" name="Rectangle 2"/>
          <p:cNvSpPr>
            <a:spLocks noGrp="1" noChangeArrowheads="1"/>
          </p:cNvSpPr>
          <p:nvPr>
            <p:ph type="title"/>
          </p:nvPr>
        </p:nvSpPr>
        <p:spPr>
          <a:xfrm>
            <a:off x="1828800" y="304800"/>
            <a:ext cx="7010400" cy="1066800"/>
          </a:xfrm>
        </p:spPr>
        <p:txBody>
          <a:bodyPr/>
          <a:lstStyle/>
          <a:p>
            <a:r>
              <a:rPr lang="en-US" sz="3600"/>
              <a:t>Substansi Peraturan Pemerintah (PP)</a:t>
            </a:r>
          </a:p>
        </p:txBody>
      </p:sp>
      <p:sp>
        <p:nvSpPr>
          <p:cNvPr id="22531" name="Rectangle 3"/>
          <p:cNvSpPr>
            <a:spLocks noGrp="1" noChangeArrowheads="1"/>
          </p:cNvSpPr>
          <p:nvPr>
            <p:ph type="body" idx="1"/>
          </p:nvPr>
        </p:nvSpPr>
        <p:spPr>
          <a:xfrm>
            <a:off x="1371600" y="1676400"/>
            <a:ext cx="7467600" cy="3733800"/>
          </a:xfrm>
        </p:spPr>
        <p:txBody>
          <a:bodyPr/>
          <a:lstStyle/>
          <a:p>
            <a:pPr marL="609600" indent="-609600">
              <a:spcAft>
                <a:spcPct val="10000"/>
              </a:spcAft>
            </a:pPr>
            <a:r>
              <a:rPr lang="en-US" sz="2400"/>
              <a:t>Pengaturan mengenai t</a:t>
            </a:r>
            <a:r>
              <a:rPr lang="id-ID" sz="2400"/>
              <a:t>ata cara perizinan</a:t>
            </a:r>
            <a:r>
              <a:rPr lang="en-US" sz="2400"/>
              <a:t> </a:t>
            </a:r>
            <a:r>
              <a:rPr lang="id-ID" sz="2400"/>
              <a:t>produksi,</a:t>
            </a:r>
            <a:r>
              <a:rPr lang="en-US" sz="2400"/>
              <a:t>kepemilikan</a:t>
            </a:r>
            <a:r>
              <a:rPr lang="id-ID" sz="2400"/>
              <a:t>, </a:t>
            </a:r>
            <a:r>
              <a:rPr lang="en-US" sz="2400"/>
              <a:t>pen</a:t>
            </a:r>
            <a:r>
              <a:rPr lang="id-ID" sz="2400"/>
              <a:t>yimpan</a:t>
            </a:r>
            <a:r>
              <a:rPr lang="en-US" sz="2400"/>
              <a:t>an</a:t>
            </a:r>
            <a:r>
              <a:rPr lang="id-ID" sz="2400"/>
              <a:t>, transfer, atau </a:t>
            </a:r>
            <a:r>
              <a:rPr lang="en-US" sz="2400"/>
              <a:t>pe</a:t>
            </a:r>
            <a:r>
              <a:rPr lang="id-ID" sz="2400"/>
              <a:t>ngguna</a:t>
            </a:r>
            <a:r>
              <a:rPr lang="en-US" sz="2400"/>
              <a:t>an</a:t>
            </a:r>
            <a:r>
              <a:rPr lang="id-ID" sz="2400"/>
              <a:t> Bahan Kimia Daft</a:t>
            </a:r>
            <a:r>
              <a:rPr lang="en-US" sz="2400"/>
              <a:t>ar [Pasal 7 ayat (3)]</a:t>
            </a:r>
          </a:p>
          <a:p>
            <a:pPr marL="609600" indent="-609600">
              <a:spcAft>
                <a:spcPct val="10000"/>
              </a:spcAft>
            </a:pPr>
            <a:r>
              <a:rPr lang="en-US" sz="2400"/>
              <a:t>Pengaturan mengenai t</a:t>
            </a:r>
            <a:r>
              <a:rPr lang="id-ID" sz="2400"/>
              <a:t>ata cara pelaporan</a:t>
            </a:r>
            <a:r>
              <a:rPr lang="en-US" sz="2400"/>
              <a:t> </a:t>
            </a:r>
            <a:r>
              <a:rPr lang="id-ID" sz="2400"/>
              <a:t>produksi,</a:t>
            </a:r>
            <a:r>
              <a:rPr lang="en-US" sz="2400"/>
              <a:t> kepemilikan</a:t>
            </a:r>
            <a:r>
              <a:rPr lang="id-ID" sz="2400"/>
              <a:t>, </a:t>
            </a:r>
            <a:r>
              <a:rPr lang="en-US" sz="2400"/>
              <a:t>pen</a:t>
            </a:r>
            <a:r>
              <a:rPr lang="id-ID" sz="2400"/>
              <a:t>yimpan</a:t>
            </a:r>
            <a:r>
              <a:rPr lang="en-US" sz="2400"/>
              <a:t>an</a:t>
            </a:r>
            <a:r>
              <a:rPr lang="id-ID" sz="2400"/>
              <a:t>, transfer, atau </a:t>
            </a:r>
            <a:r>
              <a:rPr lang="en-US" sz="2400"/>
              <a:t>pe</a:t>
            </a:r>
            <a:r>
              <a:rPr lang="id-ID" sz="2400"/>
              <a:t>ngguna</a:t>
            </a:r>
            <a:r>
              <a:rPr lang="en-US" sz="2400"/>
              <a:t>an</a:t>
            </a:r>
            <a:r>
              <a:rPr lang="id-ID" sz="2400"/>
              <a:t> Bahan Kimia Daft</a:t>
            </a:r>
            <a:r>
              <a:rPr lang="en-US" sz="2400"/>
              <a:t>ar dalam hal orang perseorangan [Pasal 9 ayat (4)]</a:t>
            </a:r>
          </a:p>
          <a:p>
            <a:pPr marL="609600" indent="-609600">
              <a:spcAft>
                <a:spcPct val="10000"/>
              </a:spcAft>
            </a:pPr>
            <a:r>
              <a:rPr lang="en-US" sz="2400"/>
              <a:t>Pengaturan mengenai t</a:t>
            </a:r>
            <a:r>
              <a:rPr lang="id-ID" sz="2400"/>
              <a:t>ata cara pelaporan</a:t>
            </a:r>
            <a:r>
              <a:rPr lang="en-US" sz="2400"/>
              <a:t> dalam hal korporasi [Pasal 10 ayat (2)]</a:t>
            </a:r>
            <a:endParaRPr lang="en-US" sz="2800"/>
          </a:p>
        </p:txBody>
      </p:sp>
    </p:spTree>
    <p:extLst>
      <p:ext uri="{BB962C8B-B14F-4D97-AF65-F5344CB8AC3E}">
        <p14:creationId xmlns:p14="http://schemas.microsoft.com/office/powerpoint/2010/main" val="27654412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19A2A57-1FF6-40D9-A242-57CFC39A5ABD}" type="slidenum">
              <a:rPr lang="en-US"/>
              <a:pPr/>
              <a:t>11</a:t>
            </a:fld>
            <a:endParaRPr lang="en-US"/>
          </a:p>
        </p:txBody>
      </p:sp>
      <p:sp>
        <p:nvSpPr>
          <p:cNvPr id="23554" name="Rectangle 2"/>
          <p:cNvSpPr>
            <a:spLocks noGrp="1" noChangeArrowheads="1"/>
          </p:cNvSpPr>
          <p:nvPr>
            <p:ph type="title"/>
          </p:nvPr>
        </p:nvSpPr>
        <p:spPr>
          <a:xfrm>
            <a:off x="1828800" y="304800"/>
            <a:ext cx="6858000" cy="1066800"/>
          </a:xfrm>
        </p:spPr>
        <p:txBody>
          <a:bodyPr/>
          <a:lstStyle/>
          <a:p>
            <a:r>
              <a:rPr lang="en-US" sz="3600"/>
              <a:t>Substansi Peraturan dan Keputusan Presiden (Perpres dan Keppres)</a:t>
            </a:r>
          </a:p>
        </p:txBody>
      </p:sp>
      <p:sp>
        <p:nvSpPr>
          <p:cNvPr id="23555" name="Rectangle 3"/>
          <p:cNvSpPr>
            <a:spLocks noGrp="1" noChangeArrowheads="1"/>
          </p:cNvSpPr>
          <p:nvPr>
            <p:ph type="body" idx="1"/>
          </p:nvPr>
        </p:nvSpPr>
        <p:spPr>
          <a:xfrm>
            <a:off x="1828800" y="1752600"/>
            <a:ext cx="6858000" cy="4267200"/>
          </a:xfrm>
        </p:spPr>
        <p:txBody>
          <a:bodyPr/>
          <a:lstStyle/>
          <a:p>
            <a:r>
              <a:rPr lang="en-US" sz="2800"/>
              <a:t>Peraturan Presiden</a:t>
            </a:r>
          </a:p>
          <a:p>
            <a:pPr lvl="1"/>
            <a:r>
              <a:rPr lang="en-US" sz="2400"/>
              <a:t>Pengaturan mengenai P</a:t>
            </a:r>
            <a:r>
              <a:rPr lang="id-ID" sz="2400"/>
              <a:t>embentukan, tugas dan wewenang organisasi, serta biaya pelaksanaan tugas Otoritas Nasional </a:t>
            </a:r>
            <a:r>
              <a:rPr lang="en-US" sz="2400"/>
              <a:t>[pasal19]</a:t>
            </a:r>
          </a:p>
          <a:p>
            <a:r>
              <a:rPr lang="en-US" sz="2800"/>
              <a:t>Keputusan Presiden</a:t>
            </a:r>
          </a:p>
          <a:p>
            <a:pPr lvl="1"/>
            <a:r>
              <a:rPr lang="en-US" sz="2400"/>
              <a:t>Penetapan </a:t>
            </a:r>
            <a:r>
              <a:rPr lang="id-ID" sz="2400"/>
              <a:t>Susunan keanggotaan Otoritas Nasional</a:t>
            </a:r>
            <a:r>
              <a:rPr lang="en-US" sz="2400"/>
              <a:t> [pasal 17 ayat (3)]</a:t>
            </a:r>
          </a:p>
          <a:p>
            <a:r>
              <a:rPr lang="en-US" sz="2800"/>
              <a:t>Otoritas Nasional direncanakan akan mulai efektif berfungsi pada bulan Januari 2009</a:t>
            </a:r>
          </a:p>
        </p:txBody>
      </p:sp>
    </p:spTree>
    <p:extLst>
      <p:ext uri="{BB962C8B-B14F-4D97-AF65-F5344CB8AC3E}">
        <p14:creationId xmlns:p14="http://schemas.microsoft.com/office/powerpoint/2010/main" val="3509616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7698556-78BB-4E18-A7EA-68FC03DC8D28}" type="slidenum">
              <a:rPr lang="en-US"/>
              <a:pPr/>
              <a:t>12</a:t>
            </a:fld>
            <a:endParaRPr lang="en-US"/>
          </a:p>
        </p:txBody>
      </p:sp>
      <p:sp>
        <p:nvSpPr>
          <p:cNvPr id="25602" name="Rectangle 2"/>
          <p:cNvSpPr>
            <a:spLocks noGrp="1" noChangeArrowheads="1"/>
          </p:cNvSpPr>
          <p:nvPr>
            <p:ph type="title"/>
          </p:nvPr>
        </p:nvSpPr>
        <p:spPr>
          <a:xfrm>
            <a:off x="1828800" y="304800"/>
            <a:ext cx="6858000" cy="1066800"/>
          </a:xfrm>
        </p:spPr>
        <p:txBody>
          <a:bodyPr/>
          <a:lstStyle/>
          <a:p>
            <a:r>
              <a:rPr lang="en-US" sz="3600"/>
              <a:t>Substansi Peraturan dan Keputusan Menteri (Permen dan Kepmen)</a:t>
            </a:r>
          </a:p>
        </p:txBody>
      </p:sp>
      <p:sp>
        <p:nvSpPr>
          <p:cNvPr id="25603" name="Rectangle 3"/>
          <p:cNvSpPr>
            <a:spLocks noGrp="1" noChangeArrowheads="1"/>
          </p:cNvSpPr>
          <p:nvPr>
            <p:ph type="body" idx="1"/>
          </p:nvPr>
        </p:nvSpPr>
        <p:spPr>
          <a:xfrm>
            <a:off x="1828800" y="1828800"/>
            <a:ext cx="6858000" cy="4267200"/>
          </a:xfrm>
        </p:spPr>
        <p:txBody>
          <a:bodyPr/>
          <a:lstStyle/>
          <a:p>
            <a:r>
              <a:rPr lang="en-US"/>
              <a:t>Peraturan Menteri</a:t>
            </a:r>
          </a:p>
          <a:p>
            <a:pPr lvl="1"/>
            <a:r>
              <a:rPr lang="en-US"/>
              <a:t>Penetapan Daftar tetap bahan kimia [Pasal 5 ayat (3)]</a:t>
            </a:r>
          </a:p>
          <a:p>
            <a:pPr lvl="1">
              <a:buFontTx/>
              <a:buNone/>
            </a:pPr>
            <a:endParaRPr lang="en-US" sz="800"/>
          </a:p>
          <a:p>
            <a:r>
              <a:rPr lang="en-US"/>
              <a:t>Keputusan Menteri</a:t>
            </a:r>
          </a:p>
          <a:p>
            <a:pPr lvl="1"/>
            <a:r>
              <a:rPr lang="en-US"/>
              <a:t>Penetapan </a:t>
            </a:r>
            <a:r>
              <a:rPr lang="id-ID"/>
              <a:t>perincian bahan kimia organik diskret nondaftar</a:t>
            </a:r>
            <a:r>
              <a:rPr lang="en-US"/>
              <a:t> [Pasal 6 ayat (2)]</a:t>
            </a:r>
          </a:p>
        </p:txBody>
      </p:sp>
    </p:spTree>
    <p:extLst>
      <p:ext uri="{BB962C8B-B14F-4D97-AF65-F5344CB8AC3E}">
        <p14:creationId xmlns:p14="http://schemas.microsoft.com/office/powerpoint/2010/main" val="1601254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AC41175-5B08-4D2B-9C0E-AD9455B6347A}" type="slidenum">
              <a:rPr lang="en-US"/>
              <a:pPr/>
              <a:t>13</a:t>
            </a:fld>
            <a:endParaRPr lang="en-US"/>
          </a:p>
        </p:txBody>
      </p:sp>
      <p:sp>
        <p:nvSpPr>
          <p:cNvPr id="24578" name="Rectangle 2"/>
          <p:cNvSpPr>
            <a:spLocks noGrp="1" noChangeArrowheads="1"/>
          </p:cNvSpPr>
          <p:nvPr>
            <p:ph type="title"/>
          </p:nvPr>
        </p:nvSpPr>
        <p:spPr>
          <a:xfrm>
            <a:off x="1676400" y="228600"/>
            <a:ext cx="6858000" cy="762000"/>
          </a:xfrm>
        </p:spPr>
        <p:txBody>
          <a:bodyPr/>
          <a:lstStyle/>
          <a:p>
            <a:r>
              <a:rPr lang="en-US"/>
              <a:t>Penutup </a:t>
            </a:r>
          </a:p>
        </p:txBody>
      </p:sp>
      <p:sp>
        <p:nvSpPr>
          <p:cNvPr id="24579" name="Rectangle 3"/>
          <p:cNvSpPr>
            <a:spLocks noGrp="1" noChangeArrowheads="1"/>
          </p:cNvSpPr>
          <p:nvPr>
            <p:ph type="body" idx="1"/>
          </p:nvPr>
        </p:nvSpPr>
        <p:spPr>
          <a:xfrm>
            <a:off x="1295400" y="1295400"/>
            <a:ext cx="7620000" cy="5562600"/>
          </a:xfrm>
        </p:spPr>
        <p:txBody>
          <a:bodyPr/>
          <a:lstStyle/>
          <a:p>
            <a:r>
              <a:rPr lang="en-US" sz="2300"/>
              <a:t>Negara Indonesia patut berbangga bahwa </a:t>
            </a:r>
            <a:r>
              <a:rPr lang="id-ID" sz="2300"/>
              <a:t>Indonesia mempunyai ketentuan yang mengatur penggunaan bahan kimia untuk tujuan damai dan melarang menggunaan bahan kimia sebagai senjata kimia. </a:t>
            </a:r>
            <a:endParaRPr lang="en-US" sz="2300"/>
          </a:p>
          <a:p>
            <a:r>
              <a:rPr lang="en-US" sz="2300"/>
              <a:t>Dengan UU tersebut, </a:t>
            </a:r>
            <a:r>
              <a:rPr lang="id-ID" sz="2300"/>
              <a:t>Indonesia</a:t>
            </a:r>
            <a:r>
              <a:rPr lang="en-US" sz="2300"/>
              <a:t> tidak hanya</a:t>
            </a:r>
            <a:r>
              <a:rPr lang="id-ID" sz="2300"/>
              <a:t> </a:t>
            </a:r>
            <a:r>
              <a:rPr lang="en-US" sz="2300"/>
              <a:t>ber</a:t>
            </a:r>
            <a:r>
              <a:rPr lang="id-ID" sz="2300"/>
              <a:t>kontribusi terhadap perdamaian dunia, namun juga untuk kepentingan menjaga keamanan Negara Kesatuan Republik Indonesia.</a:t>
            </a:r>
            <a:endParaRPr lang="en-US" sz="2300"/>
          </a:p>
          <a:p>
            <a:r>
              <a:rPr lang="en-US" sz="2300"/>
              <a:t>Pemerintah mengharapkan kepada seluruh Pihak, khususnya sektor industri </a:t>
            </a:r>
            <a:r>
              <a:rPr lang="id-ID" sz="2300"/>
              <a:t>yang memanfaatkan bahan kimia</a:t>
            </a:r>
            <a:r>
              <a:rPr lang="en-US" sz="2300"/>
              <a:t>,</a:t>
            </a:r>
            <a:r>
              <a:rPr lang="id-ID" sz="2300"/>
              <a:t> </a:t>
            </a:r>
            <a:r>
              <a:rPr lang="en-US" sz="2300"/>
              <a:t>dapat mendukung pelaksanaan Undang-Undang ini sehingga sektor industri nasional </a:t>
            </a:r>
            <a:r>
              <a:rPr lang="id-ID" sz="2300"/>
              <a:t>dapat berkembang dengan baik tanpa harus dibayang-bayangi tuduhan mengembangkan senjata kimia</a:t>
            </a:r>
            <a:r>
              <a:rPr lang="en-US" sz="2300"/>
              <a:t>.</a:t>
            </a:r>
          </a:p>
        </p:txBody>
      </p:sp>
    </p:spTree>
    <p:extLst>
      <p:ext uri="{BB962C8B-B14F-4D97-AF65-F5344CB8AC3E}">
        <p14:creationId xmlns:p14="http://schemas.microsoft.com/office/powerpoint/2010/main" val="3685734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676400" y="304800"/>
            <a:ext cx="7239000" cy="1143000"/>
          </a:xfrm>
        </p:spPr>
        <p:txBody>
          <a:bodyPr/>
          <a:lstStyle/>
          <a:p>
            <a:r>
              <a:rPr lang="en-US" sz="2800" dirty="0" err="1"/>
              <a:t>Undang-Undang</a:t>
            </a:r>
            <a:r>
              <a:rPr lang="en-US" sz="2800" dirty="0"/>
              <a:t> No. 9 </a:t>
            </a:r>
            <a:r>
              <a:rPr lang="en-US" sz="2800" dirty="0" err="1"/>
              <a:t>Tahun</a:t>
            </a:r>
            <a:r>
              <a:rPr lang="en-US" sz="2800" dirty="0"/>
              <a:t> 2008 </a:t>
            </a:r>
            <a:r>
              <a:rPr lang="en-US" sz="2800" dirty="0" err="1"/>
              <a:t>tentang</a:t>
            </a:r>
            <a:r>
              <a:rPr lang="en-US" sz="2800" dirty="0"/>
              <a:t> </a:t>
            </a:r>
            <a:r>
              <a:rPr lang="en-US" sz="2800" dirty="0" err="1"/>
              <a:t>Penggunaan</a:t>
            </a:r>
            <a:r>
              <a:rPr lang="en-US" sz="2800" dirty="0"/>
              <a:t> </a:t>
            </a:r>
            <a:r>
              <a:rPr lang="en-US" sz="2800" dirty="0" err="1"/>
              <a:t>Bahan</a:t>
            </a:r>
            <a:r>
              <a:rPr lang="en-US" sz="2800" dirty="0"/>
              <a:t> Kimia </a:t>
            </a:r>
            <a:r>
              <a:rPr lang="en-US" sz="2800" dirty="0" err="1"/>
              <a:t>dan</a:t>
            </a:r>
            <a:r>
              <a:rPr lang="en-US" sz="2800" dirty="0"/>
              <a:t> </a:t>
            </a:r>
            <a:r>
              <a:rPr lang="en-US" sz="2800" dirty="0" err="1"/>
              <a:t>Larangan</a:t>
            </a:r>
            <a:r>
              <a:rPr lang="en-US" sz="2800" dirty="0"/>
              <a:t> </a:t>
            </a:r>
            <a:r>
              <a:rPr lang="en-US" sz="2800" dirty="0" err="1"/>
              <a:t>Penggunaan</a:t>
            </a:r>
            <a:r>
              <a:rPr lang="en-US" sz="2800" dirty="0"/>
              <a:t> </a:t>
            </a:r>
            <a:r>
              <a:rPr lang="en-US" sz="2800" dirty="0" err="1"/>
              <a:t>Bahan</a:t>
            </a:r>
            <a:r>
              <a:rPr lang="en-US" sz="2800" dirty="0"/>
              <a:t> Kimia </a:t>
            </a:r>
            <a:r>
              <a:rPr lang="en-US" sz="2800" dirty="0" err="1"/>
              <a:t>sebagai</a:t>
            </a:r>
            <a:r>
              <a:rPr lang="en-US" sz="2800" dirty="0"/>
              <a:t> </a:t>
            </a:r>
            <a:r>
              <a:rPr lang="en-US" sz="2800" dirty="0" err="1"/>
              <a:t>Senjata</a:t>
            </a:r>
            <a:r>
              <a:rPr lang="en-US" sz="2800" dirty="0"/>
              <a:t> Kimia</a:t>
            </a:r>
          </a:p>
        </p:txBody>
      </p:sp>
      <p:sp>
        <p:nvSpPr>
          <p:cNvPr id="7171" name="Rectangle 3"/>
          <p:cNvSpPr>
            <a:spLocks noGrp="1" noChangeArrowheads="1"/>
          </p:cNvSpPr>
          <p:nvPr>
            <p:ph idx="1"/>
          </p:nvPr>
        </p:nvSpPr>
        <p:spPr>
          <a:xfrm>
            <a:off x="1219200" y="2057400"/>
            <a:ext cx="7772400" cy="4648200"/>
          </a:xfrm>
        </p:spPr>
        <p:txBody>
          <a:bodyPr/>
          <a:lstStyle/>
          <a:p>
            <a:r>
              <a:rPr lang="en-US" sz="2400" dirty="0" err="1"/>
              <a:t>Latar</a:t>
            </a:r>
            <a:r>
              <a:rPr lang="en-US" sz="2400" dirty="0"/>
              <a:t> </a:t>
            </a:r>
            <a:r>
              <a:rPr lang="en-US" sz="2400" dirty="0" err="1"/>
              <a:t>Belakang</a:t>
            </a:r>
            <a:endParaRPr lang="en-US" sz="2400" dirty="0"/>
          </a:p>
          <a:p>
            <a:pPr lvl="1"/>
            <a:r>
              <a:rPr lang="sv-SE" sz="2000" dirty="0"/>
              <a:t>Upaya berpartisipasi aktif dalam ketertiban dan perdamaian dunia sebagaimana diamanatkan dalam Pembukaan UUD RI tahun 1945; </a:t>
            </a:r>
          </a:p>
          <a:p>
            <a:pPr lvl="1"/>
            <a:r>
              <a:rPr lang="sv-SE" sz="2000" dirty="0"/>
              <a:t>Perlunya jaminan kepastian hukum atas perdagangan internasional bahan-bahan kimia yang bersifat </a:t>
            </a:r>
            <a:r>
              <a:rPr lang="sv-SE" sz="2000" i="1" dirty="0"/>
              <a:t>dual-use.</a:t>
            </a:r>
          </a:p>
          <a:p>
            <a:pPr lvl="1"/>
            <a:endParaRPr lang="sv-SE" sz="600" i="1" dirty="0"/>
          </a:p>
          <a:p>
            <a:r>
              <a:rPr lang="en-US" sz="2400" dirty="0" err="1"/>
              <a:t>Tujuan</a:t>
            </a:r>
            <a:endParaRPr lang="en-US" sz="2400" dirty="0"/>
          </a:p>
          <a:p>
            <a:pPr lvl="1"/>
            <a:r>
              <a:rPr lang="sv-SE" sz="2000" dirty="0"/>
              <a:t>Memenuhi kewajiban sebagai negara pihak dalam melaksanakan Konvensi Senjata Kimia yang telah diratifikasi melalui Undang-Undang No. 6 Tahun 1998.</a:t>
            </a:r>
            <a:endParaRPr lang="en-US" sz="2400" dirty="0"/>
          </a:p>
          <a:p>
            <a:pPr lvl="1">
              <a:buFontTx/>
              <a:buNone/>
            </a:pPr>
            <a:endParaRPr lang="en-US" sz="600" dirty="0"/>
          </a:p>
          <a:p>
            <a:r>
              <a:rPr lang="en-US" sz="2400" dirty="0" err="1"/>
              <a:t>Sasaran</a:t>
            </a:r>
            <a:endParaRPr lang="en-US" sz="2400" dirty="0"/>
          </a:p>
          <a:p>
            <a:pPr lvl="1"/>
            <a:r>
              <a:rPr lang="sv-SE" sz="2000" dirty="0"/>
              <a:t>Memberi landasan hukum pengaturan penggunaan bahan kimia dan larangan penggunaan bahan kimia sebagai senjata kimia.</a:t>
            </a:r>
            <a:endParaRPr lang="en-US" sz="2400" dirty="0"/>
          </a:p>
        </p:txBody>
      </p:sp>
      <p:sp>
        <p:nvSpPr>
          <p:cNvPr id="4" name="Slide Number Placeholder 5"/>
          <p:cNvSpPr>
            <a:spLocks noGrp="1"/>
          </p:cNvSpPr>
          <p:nvPr>
            <p:ph type="sldNum" sz="quarter" idx="12"/>
          </p:nvPr>
        </p:nvSpPr>
        <p:spPr/>
        <p:txBody>
          <a:bodyPr/>
          <a:lstStyle/>
          <a:p>
            <a:fld id="{98D202A1-52DA-4544-AF55-F8CAD4841602}" type="slidenum">
              <a:rPr lang="en-US"/>
              <a:pPr/>
              <a:t>2</a:t>
            </a:fld>
            <a:endParaRPr lang="en-US"/>
          </a:p>
        </p:txBody>
      </p:sp>
    </p:spTree>
    <p:extLst>
      <p:ext uri="{BB962C8B-B14F-4D97-AF65-F5344CB8AC3E}">
        <p14:creationId xmlns:p14="http://schemas.microsoft.com/office/powerpoint/2010/main" val="2844243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Manfaat</a:t>
            </a:r>
            <a:r>
              <a:rPr lang="en-US" dirty="0"/>
              <a:t> </a:t>
            </a:r>
            <a:r>
              <a:rPr lang="en-US" dirty="0" err="1"/>
              <a:t>dan</a:t>
            </a:r>
            <a:r>
              <a:rPr lang="en-US" dirty="0"/>
              <a:t> </a:t>
            </a:r>
            <a:r>
              <a:rPr lang="en-US" dirty="0" err="1"/>
              <a:t>posisi</a:t>
            </a:r>
            <a:r>
              <a:rPr lang="en-US" dirty="0"/>
              <a:t> </a:t>
            </a:r>
            <a:r>
              <a:rPr lang="en-US" dirty="0" err="1"/>
              <a:t>strategis</a:t>
            </a:r>
            <a:r>
              <a:rPr lang="en-US" dirty="0"/>
              <a:t> </a:t>
            </a:r>
            <a:r>
              <a:rPr lang="en-US" dirty="0" err="1"/>
              <a:t>dari</a:t>
            </a:r>
            <a:r>
              <a:rPr lang="en-US" dirty="0"/>
              <a:t> </a:t>
            </a:r>
            <a:r>
              <a:rPr lang="en-US" dirty="0" err="1"/>
              <a:t>Keberadaan</a:t>
            </a:r>
            <a:r>
              <a:rPr lang="en-US" dirty="0"/>
              <a:t> UU No. 9 </a:t>
            </a:r>
            <a:r>
              <a:rPr lang="en-US" dirty="0" err="1"/>
              <a:t>Tahun</a:t>
            </a:r>
            <a:r>
              <a:rPr lang="en-US" dirty="0"/>
              <a:t> 2008</a:t>
            </a:r>
            <a:endParaRPr lang="id-ID" dirty="0"/>
          </a:p>
        </p:txBody>
      </p:sp>
      <p:sp>
        <p:nvSpPr>
          <p:cNvPr id="3" name="Content Placeholder 2"/>
          <p:cNvSpPr>
            <a:spLocks noGrp="1"/>
          </p:cNvSpPr>
          <p:nvPr>
            <p:ph idx="1"/>
          </p:nvPr>
        </p:nvSpPr>
        <p:spPr/>
        <p:txBody>
          <a:bodyPr/>
          <a:lstStyle/>
          <a:p>
            <a:pPr marL="403225" indent="-403225">
              <a:buFontTx/>
              <a:buAutoNum type="arabicPeriod"/>
            </a:pPr>
            <a:r>
              <a:rPr lang="en-US" sz="1800" dirty="0" err="1"/>
              <a:t>Hak</a:t>
            </a:r>
            <a:r>
              <a:rPr lang="en-US" sz="1800" dirty="0"/>
              <a:t> </a:t>
            </a:r>
            <a:r>
              <a:rPr lang="en-US" sz="1800" dirty="0" err="1"/>
              <a:t>meminta</a:t>
            </a:r>
            <a:r>
              <a:rPr lang="en-US" sz="1800" dirty="0"/>
              <a:t> </a:t>
            </a:r>
            <a:r>
              <a:rPr lang="en-US" sz="1800" dirty="0" err="1"/>
              <a:t>bantuan</a:t>
            </a:r>
            <a:r>
              <a:rPr lang="en-US" sz="1800" dirty="0"/>
              <a:t> </a:t>
            </a:r>
            <a:r>
              <a:rPr lang="en-US" sz="1800" dirty="0" err="1"/>
              <a:t>dan</a:t>
            </a:r>
            <a:r>
              <a:rPr lang="en-US" sz="1800" dirty="0"/>
              <a:t> </a:t>
            </a:r>
            <a:r>
              <a:rPr lang="en-US" sz="1800" dirty="0" err="1"/>
              <a:t>perlindungan</a:t>
            </a:r>
            <a:r>
              <a:rPr lang="en-US" sz="1800" dirty="0"/>
              <a:t> </a:t>
            </a:r>
            <a:r>
              <a:rPr lang="en-US" sz="1800" dirty="0" err="1"/>
              <a:t>kepada</a:t>
            </a:r>
            <a:r>
              <a:rPr lang="en-US" sz="1800" dirty="0"/>
              <a:t> </a:t>
            </a:r>
            <a:r>
              <a:rPr lang="en-US" sz="1800" dirty="0" err="1"/>
              <a:t>negara</a:t>
            </a:r>
            <a:r>
              <a:rPr lang="en-US" sz="1800" dirty="0"/>
              <a:t> </a:t>
            </a:r>
            <a:r>
              <a:rPr lang="en-US" sz="1800" dirty="0" err="1"/>
              <a:t>pihak</a:t>
            </a:r>
            <a:r>
              <a:rPr lang="en-US" sz="1800" dirty="0"/>
              <a:t> </a:t>
            </a:r>
            <a:r>
              <a:rPr lang="en-US" sz="1800" dirty="0" err="1"/>
              <a:t>dan</a:t>
            </a:r>
            <a:r>
              <a:rPr lang="en-US" sz="1800" dirty="0"/>
              <a:t> </a:t>
            </a:r>
            <a:r>
              <a:rPr lang="en-US" sz="1800" i="1" dirty="0" err="1"/>
              <a:t>Organisation</a:t>
            </a:r>
            <a:r>
              <a:rPr lang="en-US" sz="1800" i="1" dirty="0"/>
              <a:t> for the Prohibition of Chemical Weapons/OPCW</a:t>
            </a:r>
            <a:r>
              <a:rPr lang="en-US" sz="1800" dirty="0"/>
              <a:t> </a:t>
            </a:r>
            <a:r>
              <a:rPr lang="en-US" sz="1800" dirty="0" err="1"/>
              <a:t>apabila</a:t>
            </a:r>
            <a:r>
              <a:rPr lang="en-US" sz="1800" dirty="0"/>
              <a:t> Indonesia </a:t>
            </a:r>
            <a:r>
              <a:rPr lang="en-US" sz="1800" dirty="0" err="1"/>
              <a:t>terancam</a:t>
            </a:r>
            <a:r>
              <a:rPr lang="en-US" sz="1800" dirty="0"/>
              <a:t>/</a:t>
            </a:r>
            <a:r>
              <a:rPr lang="en-US" sz="1800" dirty="0" err="1"/>
              <a:t>diserang</a:t>
            </a:r>
            <a:r>
              <a:rPr lang="en-US" sz="1800" dirty="0"/>
              <a:t> </a:t>
            </a:r>
            <a:r>
              <a:rPr lang="en-US" sz="1800" dirty="0" err="1"/>
              <a:t>dengan</a:t>
            </a:r>
            <a:r>
              <a:rPr lang="en-US" sz="1800" dirty="0"/>
              <a:t> </a:t>
            </a:r>
            <a:r>
              <a:rPr lang="en-US" sz="1800" dirty="0" err="1"/>
              <a:t>senjata</a:t>
            </a:r>
            <a:r>
              <a:rPr lang="en-US" sz="1800" dirty="0"/>
              <a:t> </a:t>
            </a:r>
            <a:r>
              <a:rPr lang="en-US" sz="1800" dirty="0" err="1"/>
              <a:t>kimia</a:t>
            </a:r>
            <a:r>
              <a:rPr lang="en-US" sz="1800" dirty="0"/>
              <a:t> </a:t>
            </a:r>
            <a:r>
              <a:rPr lang="en-US" sz="1800" dirty="0" err="1"/>
              <a:t>oleh</a:t>
            </a:r>
            <a:r>
              <a:rPr lang="en-US" sz="1800" dirty="0"/>
              <a:t> </a:t>
            </a:r>
            <a:r>
              <a:rPr lang="en-US" sz="1800" dirty="0" err="1"/>
              <a:t>negara</a:t>
            </a:r>
            <a:r>
              <a:rPr lang="en-US" sz="1800" dirty="0"/>
              <a:t> lain;</a:t>
            </a:r>
          </a:p>
          <a:p>
            <a:pPr marL="403225" indent="-403225">
              <a:buFontTx/>
              <a:buAutoNum type="arabicPeriod"/>
            </a:pPr>
            <a:r>
              <a:rPr lang="en-US" sz="1800" dirty="0" err="1"/>
              <a:t>Mendapatkan</a:t>
            </a:r>
            <a:r>
              <a:rPr lang="en-US" sz="1800" dirty="0"/>
              <a:t> </a:t>
            </a:r>
            <a:r>
              <a:rPr lang="en-US" sz="1800" dirty="0" err="1"/>
              <a:t>keuntungan</a:t>
            </a:r>
            <a:r>
              <a:rPr lang="en-US" sz="1800" dirty="0"/>
              <a:t> </a:t>
            </a:r>
            <a:r>
              <a:rPr lang="en-US" sz="1800" dirty="0" err="1"/>
              <a:t>dalam</a:t>
            </a:r>
            <a:r>
              <a:rPr lang="en-US" sz="1800" dirty="0"/>
              <a:t> </a:t>
            </a:r>
            <a:r>
              <a:rPr lang="en-US" sz="1800" dirty="0" err="1"/>
              <a:t>kegiatan</a:t>
            </a:r>
            <a:r>
              <a:rPr lang="en-US" sz="1800" dirty="0"/>
              <a:t> </a:t>
            </a:r>
            <a:r>
              <a:rPr lang="en-US" sz="1800" dirty="0" err="1"/>
              <a:t>pertukaran</a:t>
            </a:r>
            <a:r>
              <a:rPr lang="en-US" sz="1800" dirty="0"/>
              <a:t> </a:t>
            </a:r>
            <a:r>
              <a:rPr lang="en-US" sz="1800" dirty="0" err="1"/>
              <a:t>bahan</a:t>
            </a:r>
            <a:r>
              <a:rPr lang="en-US" sz="1800" dirty="0"/>
              <a:t> </a:t>
            </a:r>
            <a:r>
              <a:rPr lang="en-US" sz="1800" dirty="0" err="1"/>
              <a:t>kimia</a:t>
            </a:r>
            <a:r>
              <a:rPr lang="en-US" sz="1800" dirty="0"/>
              <a:t>, </a:t>
            </a:r>
            <a:r>
              <a:rPr lang="en-US" sz="1800" dirty="0" err="1"/>
              <a:t>peralatan</a:t>
            </a:r>
            <a:r>
              <a:rPr lang="en-US" sz="1800" dirty="0"/>
              <a:t> </a:t>
            </a:r>
            <a:r>
              <a:rPr lang="en-US" sz="1800" dirty="0" err="1"/>
              <a:t>dan</a:t>
            </a:r>
            <a:r>
              <a:rPr lang="en-US" sz="1800" dirty="0"/>
              <a:t> </a:t>
            </a:r>
            <a:r>
              <a:rPr lang="en-US" sz="1800" dirty="0" err="1"/>
              <a:t>pengetahuan</a:t>
            </a:r>
            <a:r>
              <a:rPr lang="en-US" sz="1800" dirty="0"/>
              <a:t> </a:t>
            </a:r>
            <a:r>
              <a:rPr lang="en-US" sz="1800" dirty="0" err="1"/>
              <a:t>serta</a:t>
            </a:r>
            <a:r>
              <a:rPr lang="en-US" sz="1800" dirty="0"/>
              <a:t> </a:t>
            </a:r>
            <a:r>
              <a:rPr lang="en-US" sz="1800" dirty="0" err="1"/>
              <a:t>informasi</a:t>
            </a:r>
            <a:r>
              <a:rPr lang="en-US" sz="1800" dirty="0"/>
              <a:t> </a:t>
            </a:r>
            <a:r>
              <a:rPr lang="en-US" sz="1800" dirty="0" err="1"/>
              <a:t>pengembangan</a:t>
            </a:r>
            <a:r>
              <a:rPr lang="en-US" sz="1800" dirty="0"/>
              <a:t> </a:t>
            </a:r>
            <a:r>
              <a:rPr lang="en-US" sz="1800" dirty="0" err="1"/>
              <a:t>dan</a:t>
            </a:r>
            <a:r>
              <a:rPr lang="en-US" sz="1800" dirty="0"/>
              <a:t> </a:t>
            </a:r>
            <a:r>
              <a:rPr lang="en-US" sz="1800" dirty="0" err="1"/>
              <a:t>aplikasi</a:t>
            </a:r>
            <a:r>
              <a:rPr lang="en-US" sz="1800" dirty="0"/>
              <a:t> </a:t>
            </a:r>
            <a:r>
              <a:rPr lang="en-US" sz="1800" dirty="0" err="1"/>
              <a:t>ilmu</a:t>
            </a:r>
            <a:r>
              <a:rPr lang="en-US" sz="1800" dirty="0"/>
              <a:t> </a:t>
            </a:r>
            <a:r>
              <a:rPr lang="en-US" sz="1800" dirty="0" err="1"/>
              <a:t>kimia</a:t>
            </a:r>
            <a:r>
              <a:rPr lang="en-US" sz="1800" dirty="0"/>
              <a:t> </a:t>
            </a:r>
            <a:r>
              <a:rPr lang="en-US" sz="1800" dirty="0" err="1"/>
              <a:t>untuk</a:t>
            </a:r>
            <a:r>
              <a:rPr lang="en-US" sz="1800" dirty="0"/>
              <a:t> </a:t>
            </a:r>
            <a:r>
              <a:rPr lang="en-US" sz="1800" dirty="0" err="1"/>
              <a:t>tujuan</a:t>
            </a:r>
            <a:r>
              <a:rPr lang="en-US" sz="1800" dirty="0"/>
              <a:t> </a:t>
            </a:r>
            <a:r>
              <a:rPr lang="en-US" sz="1800" dirty="0" err="1"/>
              <a:t>damai</a:t>
            </a:r>
            <a:r>
              <a:rPr lang="en-US" sz="1800" dirty="0"/>
              <a:t>; </a:t>
            </a:r>
          </a:p>
          <a:p>
            <a:pPr marL="403225" indent="-403225">
              <a:buFontTx/>
              <a:buAutoNum type="arabicPeriod"/>
            </a:pPr>
            <a:r>
              <a:rPr lang="en-US" sz="1800" dirty="0" err="1"/>
              <a:t>Melancarkan</a:t>
            </a:r>
            <a:r>
              <a:rPr lang="en-US" sz="1800" dirty="0"/>
              <a:t> </a:t>
            </a:r>
            <a:r>
              <a:rPr lang="en-US" sz="1800" dirty="0" err="1"/>
              <a:t>perdagangan</a:t>
            </a:r>
            <a:r>
              <a:rPr lang="en-US" sz="1800" dirty="0"/>
              <a:t> </a:t>
            </a:r>
            <a:r>
              <a:rPr lang="en-US" sz="1800" dirty="0" err="1"/>
              <a:t>internasional</a:t>
            </a:r>
            <a:r>
              <a:rPr lang="en-US" sz="1800" dirty="0"/>
              <a:t> </a:t>
            </a:r>
            <a:r>
              <a:rPr lang="en-US" sz="1800" dirty="0" err="1"/>
              <a:t>bahan</a:t>
            </a:r>
            <a:r>
              <a:rPr lang="en-US" sz="1800" dirty="0"/>
              <a:t> </a:t>
            </a:r>
            <a:r>
              <a:rPr lang="en-US" sz="1800" dirty="0" err="1"/>
              <a:t>kimia</a:t>
            </a:r>
            <a:r>
              <a:rPr lang="en-US" sz="1800" dirty="0"/>
              <a:t>, </a:t>
            </a:r>
            <a:r>
              <a:rPr lang="en-US" sz="1800" dirty="0" err="1"/>
              <a:t>khususnya</a:t>
            </a:r>
            <a:r>
              <a:rPr lang="en-US" sz="1800" dirty="0"/>
              <a:t> yang </a:t>
            </a:r>
            <a:r>
              <a:rPr lang="en-US" sz="1800" dirty="0" err="1"/>
              <a:t>bersifat</a:t>
            </a:r>
            <a:r>
              <a:rPr lang="en-US" sz="1800" dirty="0"/>
              <a:t> </a:t>
            </a:r>
            <a:r>
              <a:rPr lang="en-US" sz="1800" i="1" dirty="0"/>
              <a:t>dual-use</a:t>
            </a:r>
            <a:r>
              <a:rPr lang="en-US" sz="1800" dirty="0"/>
              <a:t>;</a:t>
            </a:r>
          </a:p>
          <a:p>
            <a:pPr marL="403225" indent="-403225">
              <a:buFontTx/>
              <a:buAutoNum type="arabicPeriod"/>
            </a:pPr>
            <a:r>
              <a:rPr lang="en-US" sz="1800" dirty="0" err="1"/>
              <a:t>Melaksanakan</a:t>
            </a:r>
            <a:r>
              <a:rPr lang="en-US" sz="1800" dirty="0"/>
              <a:t> </a:t>
            </a:r>
            <a:r>
              <a:rPr lang="en-US" sz="1800" dirty="0" err="1"/>
              <a:t>tugas</a:t>
            </a:r>
            <a:r>
              <a:rPr lang="en-US" sz="1800" dirty="0"/>
              <a:t> </a:t>
            </a:r>
            <a:r>
              <a:rPr lang="en-US" sz="1800" dirty="0" err="1"/>
              <a:t>Pemerintah</a:t>
            </a:r>
            <a:r>
              <a:rPr lang="en-US" sz="1800" dirty="0"/>
              <a:t> Negara RI </a:t>
            </a:r>
            <a:r>
              <a:rPr lang="en-US" sz="1800" dirty="0" err="1"/>
              <a:t>sebagai</a:t>
            </a:r>
            <a:r>
              <a:rPr lang="en-US" sz="1800" dirty="0"/>
              <a:t> </a:t>
            </a:r>
            <a:r>
              <a:rPr lang="en-US" sz="1800" dirty="0" err="1"/>
              <a:t>pengayom</a:t>
            </a:r>
            <a:r>
              <a:rPr lang="en-US" sz="1800" dirty="0"/>
              <a:t> </a:t>
            </a:r>
            <a:r>
              <a:rPr lang="en-US" sz="1800" dirty="0" err="1"/>
              <a:t>dan</a:t>
            </a:r>
            <a:r>
              <a:rPr lang="en-US" sz="1800" dirty="0"/>
              <a:t> </a:t>
            </a:r>
            <a:r>
              <a:rPr lang="en-US" sz="1800" dirty="0" err="1"/>
              <a:t>pelindung</a:t>
            </a:r>
            <a:r>
              <a:rPr lang="en-US" sz="1800" dirty="0"/>
              <a:t> </a:t>
            </a:r>
            <a:r>
              <a:rPr lang="en-US" sz="1800" dirty="0" err="1"/>
              <a:t>masyarakat</a:t>
            </a:r>
            <a:r>
              <a:rPr lang="en-US" sz="1800" dirty="0"/>
              <a:t> Indonesia;</a:t>
            </a:r>
          </a:p>
          <a:p>
            <a:pPr marL="403225" indent="-403225">
              <a:buFontTx/>
              <a:buAutoNum type="arabicPeriod"/>
            </a:pPr>
            <a:r>
              <a:rPr lang="en-US" sz="1800" dirty="0" err="1"/>
              <a:t>Meningkatkan</a:t>
            </a:r>
            <a:r>
              <a:rPr lang="en-US" sz="1800" dirty="0"/>
              <a:t> </a:t>
            </a:r>
            <a:r>
              <a:rPr lang="en-US" sz="1800" dirty="0" err="1"/>
              <a:t>citra</a:t>
            </a:r>
            <a:r>
              <a:rPr lang="en-US" sz="1800" dirty="0"/>
              <a:t> Indonesia </a:t>
            </a:r>
            <a:r>
              <a:rPr lang="en-US" sz="1800" dirty="0" err="1"/>
              <a:t>sebagai</a:t>
            </a:r>
            <a:r>
              <a:rPr lang="en-US" sz="1800" dirty="0"/>
              <a:t> </a:t>
            </a:r>
            <a:r>
              <a:rPr lang="en-US" sz="1800" dirty="0" err="1"/>
              <a:t>negara</a:t>
            </a:r>
            <a:r>
              <a:rPr lang="en-US" sz="1800" dirty="0"/>
              <a:t> </a:t>
            </a:r>
            <a:r>
              <a:rPr lang="en-US" sz="1800" dirty="0" err="1"/>
              <a:t>cinta</a:t>
            </a:r>
            <a:r>
              <a:rPr lang="en-US" sz="1800" dirty="0"/>
              <a:t> </a:t>
            </a:r>
            <a:r>
              <a:rPr lang="en-US" sz="1800" dirty="0" err="1"/>
              <a:t>damai</a:t>
            </a:r>
            <a:r>
              <a:rPr lang="en-US" sz="1800" dirty="0"/>
              <a:t> </a:t>
            </a:r>
            <a:r>
              <a:rPr lang="en-US" sz="1800" dirty="0" err="1"/>
              <a:t>dan</a:t>
            </a:r>
            <a:r>
              <a:rPr lang="en-US" sz="1800" dirty="0"/>
              <a:t> </a:t>
            </a:r>
            <a:r>
              <a:rPr lang="en-US" sz="1800" dirty="0" err="1"/>
              <a:t>melindungi</a:t>
            </a:r>
            <a:r>
              <a:rPr lang="en-US" sz="1800" dirty="0"/>
              <a:t> </a:t>
            </a:r>
            <a:r>
              <a:rPr lang="en-US" sz="1800" dirty="0" err="1"/>
              <a:t>masyarakat</a:t>
            </a:r>
            <a:r>
              <a:rPr lang="en-US" sz="1800" dirty="0"/>
              <a:t> Indonesia </a:t>
            </a:r>
            <a:r>
              <a:rPr lang="en-US" sz="1800" dirty="0" err="1"/>
              <a:t>dari</a:t>
            </a:r>
            <a:r>
              <a:rPr lang="en-US" sz="1800" dirty="0"/>
              <a:t> </a:t>
            </a:r>
            <a:r>
              <a:rPr lang="en-US" sz="1800" dirty="0" err="1"/>
              <a:t>ancaman</a:t>
            </a:r>
            <a:r>
              <a:rPr lang="en-US" sz="1800" dirty="0"/>
              <a:t> </a:t>
            </a:r>
            <a:r>
              <a:rPr lang="en-US" sz="1800" dirty="0" err="1"/>
              <a:t>kejahatan</a:t>
            </a:r>
            <a:r>
              <a:rPr lang="en-US" sz="1800" dirty="0"/>
              <a:t> </a:t>
            </a:r>
            <a:r>
              <a:rPr lang="en-US" sz="1800" dirty="0" err="1"/>
              <a:t>terhadap</a:t>
            </a:r>
            <a:r>
              <a:rPr lang="en-US" sz="1800" dirty="0"/>
              <a:t> </a:t>
            </a:r>
            <a:r>
              <a:rPr lang="en-US" sz="1800" dirty="0" err="1"/>
              <a:t>kemanusiaan</a:t>
            </a:r>
            <a:r>
              <a:rPr lang="en-US" sz="1800" dirty="0"/>
              <a:t>; </a:t>
            </a:r>
            <a:r>
              <a:rPr lang="en-US" sz="1800" dirty="0" err="1"/>
              <a:t>serta</a:t>
            </a:r>
            <a:endParaRPr lang="en-US" sz="1800" dirty="0"/>
          </a:p>
          <a:p>
            <a:pPr marL="403225" indent="-403225">
              <a:buFontTx/>
              <a:buAutoNum type="arabicPeriod"/>
            </a:pPr>
            <a:r>
              <a:rPr lang="en-US" sz="1800" dirty="0" err="1"/>
              <a:t>Menjamin</a:t>
            </a:r>
            <a:r>
              <a:rPr lang="en-US" sz="1800" dirty="0"/>
              <a:t> </a:t>
            </a:r>
            <a:r>
              <a:rPr lang="en-US" sz="1800" dirty="0" err="1"/>
              <a:t>kepastian</a:t>
            </a:r>
            <a:r>
              <a:rPr lang="en-US" sz="1800" dirty="0"/>
              <a:t> </a:t>
            </a:r>
            <a:r>
              <a:rPr lang="en-US" sz="1800" dirty="0" err="1"/>
              <a:t>hukum</a:t>
            </a:r>
            <a:r>
              <a:rPr lang="en-US" sz="1800" dirty="0"/>
              <a:t> </a:t>
            </a:r>
            <a:r>
              <a:rPr lang="en-US" sz="1800" dirty="0" err="1"/>
              <a:t>penggunaan</a:t>
            </a:r>
            <a:r>
              <a:rPr lang="en-US" sz="1800" dirty="0"/>
              <a:t> </a:t>
            </a:r>
            <a:r>
              <a:rPr lang="en-US" sz="1800" dirty="0" err="1"/>
              <a:t>bahan</a:t>
            </a:r>
            <a:r>
              <a:rPr lang="en-US" sz="1800" dirty="0"/>
              <a:t> </a:t>
            </a:r>
            <a:r>
              <a:rPr lang="en-US" sz="1800" dirty="0" err="1"/>
              <a:t>kimia</a:t>
            </a:r>
            <a:r>
              <a:rPr lang="en-US" sz="1800" dirty="0"/>
              <a:t> </a:t>
            </a:r>
            <a:r>
              <a:rPr lang="en-US" sz="1800" dirty="0" err="1"/>
              <a:t>oleh</a:t>
            </a:r>
            <a:r>
              <a:rPr lang="en-US" sz="1800" dirty="0"/>
              <a:t> </a:t>
            </a:r>
            <a:r>
              <a:rPr lang="en-US" sz="1800" dirty="0" err="1"/>
              <a:t>sektor</a:t>
            </a:r>
            <a:r>
              <a:rPr lang="en-US" sz="1800" dirty="0"/>
              <a:t> </a:t>
            </a:r>
            <a:r>
              <a:rPr lang="en-US" sz="1800" dirty="0" err="1"/>
              <a:t>industri</a:t>
            </a:r>
            <a:r>
              <a:rPr lang="en-US" sz="1800" dirty="0"/>
              <a:t>, </a:t>
            </a:r>
            <a:r>
              <a:rPr lang="en-US" sz="1800" dirty="0" err="1"/>
              <a:t>pertanian</a:t>
            </a:r>
            <a:r>
              <a:rPr lang="en-US" sz="1800" dirty="0"/>
              <a:t>, </a:t>
            </a:r>
            <a:r>
              <a:rPr lang="en-US" sz="1800" dirty="0" err="1"/>
              <a:t>penelitian</a:t>
            </a:r>
            <a:r>
              <a:rPr lang="en-US" sz="1800" dirty="0"/>
              <a:t>, </a:t>
            </a:r>
            <a:r>
              <a:rPr lang="en-US" sz="1800" dirty="0" err="1"/>
              <a:t>medis</a:t>
            </a:r>
            <a:r>
              <a:rPr lang="en-US" sz="1800" dirty="0"/>
              <a:t>, </a:t>
            </a:r>
            <a:r>
              <a:rPr lang="en-US" sz="1800" dirty="0" err="1"/>
              <a:t>farmasi</a:t>
            </a:r>
            <a:r>
              <a:rPr lang="en-US" sz="1800" dirty="0"/>
              <a:t>, </a:t>
            </a:r>
            <a:r>
              <a:rPr lang="en-US" sz="1800" dirty="0" err="1"/>
              <a:t>dan</a:t>
            </a:r>
            <a:r>
              <a:rPr lang="en-US" sz="1800" dirty="0"/>
              <a:t>/</a:t>
            </a:r>
            <a:r>
              <a:rPr lang="en-US" sz="1800" dirty="0" err="1"/>
              <a:t>atau</a:t>
            </a:r>
            <a:r>
              <a:rPr lang="en-US" sz="1800" dirty="0"/>
              <a:t> </a:t>
            </a:r>
            <a:r>
              <a:rPr lang="en-US" sz="1800" dirty="0" err="1"/>
              <a:t>tujuan</a:t>
            </a:r>
            <a:r>
              <a:rPr lang="en-US" sz="1800" dirty="0"/>
              <a:t> </a:t>
            </a:r>
            <a:r>
              <a:rPr lang="en-US" sz="1800" dirty="0" err="1"/>
              <a:t>damai</a:t>
            </a:r>
            <a:r>
              <a:rPr lang="en-US" sz="1800" dirty="0"/>
              <a:t> </a:t>
            </a:r>
            <a:r>
              <a:rPr lang="en-US" sz="1800" dirty="0" err="1"/>
              <a:t>lainnya</a:t>
            </a:r>
            <a:endParaRPr lang="id-ID" sz="1800" dirty="0"/>
          </a:p>
        </p:txBody>
      </p:sp>
    </p:spTree>
    <p:extLst>
      <p:ext uri="{BB962C8B-B14F-4D97-AF65-F5344CB8AC3E}">
        <p14:creationId xmlns:p14="http://schemas.microsoft.com/office/powerpoint/2010/main" val="2056360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Tujuan</a:t>
            </a:r>
            <a:r>
              <a:rPr lang="en-US" dirty="0"/>
              <a:t> </a:t>
            </a:r>
            <a:r>
              <a:rPr lang="en-US" dirty="0" err="1"/>
              <a:t>dan</a:t>
            </a:r>
            <a:r>
              <a:rPr lang="en-US" dirty="0"/>
              <a:t> </a:t>
            </a:r>
            <a:r>
              <a:rPr lang="en-US" dirty="0" err="1"/>
              <a:t>Prinsip</a:t>
            </a:r>
            <a:r>
              <a:rPr lang="en-US" dirty="0"/>
              <a:t> </a:t>
            </a:r>
            <a:r>
              <a:rPr lang="en-US" dirty="0" err="1"/>
              <a:t>Pengaturan</a:t>
            </a:r>
            <a:r>
              <a:rPr lang="en-US" dirty="0"/>
              <a:t> </a:t>
            </a:r>
            <a:r>
              <a:rPr lang="en-US" dirty="0" err="1"/>
              <a:t>Bahan</a:t>
            </a:r>
            <a:r>
              <a:rPr lang="en-US" dirty="0"/>
              <a:t> Kimia</a:t>
            </a:r>
            <a:r>
              <a:rPr lang="en-US" sz="6000" dirty="0"/>
              <a:t> </a:t>
            </a:r>
            <a:endParaRPr lang="id-ID" dirty="0"/>
          </a:p>
        </p:txBody>
      </p:sp>
      <p:sp>
        <p:nvSpPr>
          <p:cNvPr id="4" name="Rectangle 3"/>
          <p:cNvSpPr>
            <a:spLocks noGrp="1" noChangeArrowheads="1"/>
          </p:cNvSpPr>
          <p:nvPr>
            <p:ph idx="1"/>
          </p:nvPr>
        </p:nvSpPr>
        <p:spPr/>
        <p:txBody>
          <a:bodyPr/>
          <a:lstStyle/>
          <a:p>
            <a:pPr marL="285750" indent="-285750">
              <a:lnSpc>
                <a:spcPct val="90000"/>
              </a:lnSpc>
              <a:buFontTx/>
              <a:buAutoNum type="alphaUcPeriod"/>
            </a:pPr>
            <a:r>
              <a:rPr lang="en-US" sz="1800" b="1" dirty="0" err="1"/>
              <a:t>Tujuan</a:t>
            </a:r>
            <a:r>
              <a:rPr lang="en-US" sz="1800" b="1" dirty="0"/>
              <a:t> </a:t>
            </a:r>
            <a:r>
              <a:rPr lang="en-US" sz="1800" b="1" dirty="0" err="1"/>
              <a:t>Pengaturan</a:t>
            </a:r>
            <a:endParaRPr lang="en-US" sz="1800" b="1" dirty="0"/>
          </a:p>
          <a:p>
            <a:pPr lvl="1">
              <a:lnSpc>
                <a:spcPct val="90000"/>
              </a:lnSpc>
              <a:buFontTx/>
              <a:buChar char="•"/>
            </a:pPr>
            <a:r>
              <a:rPr lang="id-ID" sz="1800" b="1" dirty="0"/>
              <a:t>perlindungan, </a:t>
            </a:r>
            <a:r>
              <a:rPr lang="id-ID" sz="1800" dirty="0"/>
              <a:t>yaitu </a:t>
            </a:r>
            <a:r>
              <a:rPr lang="en-US" sz="1800" dirty="0" err="1"/>
              <a:t>ber</a:t>
            </a:r>
            <a:r>
              <a:rPr lang="id-ID" sz="1800" dirty="0"/>
              <a:t>tujuan yang berkaitan langsung dengan perlindungan menghadapi bencana bahan kimia beracun atau menghadapi senjata kimia;</a:t>
            </a:r>
            <a:r>
              <a:rPr lang="id-ID" sz="1800" b="1" dirty="0"/>
              <a:t> </a:t>
            </a:r>
          </a:p>
          <a:p>
            <a:pPr lvl="1">
              <a:lnSpc>
                <a:spcPct val="90000"/>
              </a:lnSpc>
              <a:buFontTx/>
              <a:buChar char="•"/>
            </a:pPr>
            <a:r>
              <a:rPr lang="id-ID" sz="1800" b="1" dirty="0"/>
              <a:t>pertahanan, </a:t>
            </a:r>
            <a:r>
              <a:rPr lang="id-ID" sz="1800" dirty="0"/>
              <a:t>yaitu pelarangan penggunaan bahan kimia beracun sebagai senjata dalam berperang;</a:t>
            </a:r>
            <a:r>
              <a:rPr lang="id-ID" sz="1800" b="1" dirty="0"/>
              <a:t> </a:t>
            </a:r>
            <a:r>
              <a:rPr lang="id-ID" sz="1800" dirty="0"/>
              <a:t>serta</a:t>
            </a:r>
            <a:r>
              <a:rPr lang="id-ID" sz="1800" b="1" dirty="0"/>
              <a:t> </a:t>
            </a:r>
          </a:p>
          <a:p>
            <a:pPr lvl="1">
              <a:lnSpc>
                <a:spcPct val="90000"/>
              </a:lnSpc>
              <a:buFontTx/>
              <a:buChar char="•"/>
            </a:pPr>
            <a:r>
              <a:rPr lang="id-ID" sz="1800" b="1" dirty="0"/>
              <a:t>penegakan hukum,</a:t>
            </a:r>
            <a:r>
              <a:rPr lang="id-ID" sz="1800" dirty="0"/>
              <a:t> yaitu untuk mengatasi kerusuhan di dalam negeri dengan menggunakan gas air mata. </a:t>
            </a:r>
            <a:endParaRPr lang="en-US" sz="1800" dirty="0"/>
          </a:p>
          <a:p>
            <a:pPr lvl="1">
              <a:lnSpc>
                <a:spcPct val="90000"/>
              </a:lnSpc>
              <a:buFontTx/>
              <a:buNone/>
            </a:pPr>
            <a:endParaRPr lang="en-US" sz="1000" dirty="0"/>
          </a:p>
          <a:p>
            <a:pPr marL="285750" indent="-285750">
              <a:lnSpc>
                <a:spcPct val="90000"/>
              </a:lnSpc>
              <a:buFontTx/>
              <a:buAutoNum type="alphaUcPeriod" startAt="2"/>
            </a:pPr>
            <a:r>
              <a:rPr lang="en-US" sz="1800" b="1" dirty="0" err="1"/>
              <a:t>Prinsip</a:t>
            </a:r>
            <a:r>
              <a:rPr lang="en-US" sz="1800" b="1" dirty="0"/>
              <a:t> </a:t>
            </a:r>
            <a:r>
              <a:rPr lang="en-US" sz="1800" b="1" dirty="0" err="1"/>
              <a:t>Pengaturan</a:t>
            </a:r>
            <a:r>
              <a:rPr lang="en-US" sz="1800" b="1" dirty="0"/>
              <a:t> </a:t>
            </a:r>
          </a:p>
          <a:p>
            <a:pPr lvl="1">
              <a:lnSpc>
                <a:spcPct val="90000"/>
              </a:lnSpc>
            </a:pPr>
            <a:r>
              <a:rPr lang="id-ID" sz="1800" dirty="0"/>
              <a:t>prinsip keselamatan dan keamanan</a:t>
            </a:r>
            <a:endParaRPr lang="en-US" sz="1800" dirty="0"/>
          </a:p>
          <a:p>
            <a:pPr lvl="1">
              <a:lnSpc>
                <a:spcPct val="90000"/>
              </a:lnSpc>
              <a:buFontTx/>
              <a:buNone/>
            </a:pPr>
            <a:r>
              <a:rPr lang="en-US" sz="1800" dirty="0"/>
              <a:t>	</a:t>
            </a:r>
            <a:r>
              <a:rPr lang="id-ID" sz="1800" dirty="0"/>
              <a:t>memberikan jaminan atas keselamatan dan keamanan kepada masyarakat, bangsa, dan negara dalam penggunaan,</a:t>
            </a:r>
            <a:r>
              <a:rPr lang="en-US" sz="1800" dirty="0"/>
              <a:t> </a:t>
            </a:r>
            <a:r>
              <a:rPr lang="id-ID" sz="1800" dirty="0"/>
              <a:t>pemakaian, pemanfaatan, dan transportasi bahan kimia</a:t>
            </a:r>
            <a:endParaRPr lang="en-US" sz="1800" dirty="0"/>
          </a:p>
          <a:p>
            <a:pPr lvl="1">
              <a:lnSpc>
                <a:spcPct val="90000"/>
              </a:lnSpc>
            </a:pPr>
            <a:r>
              <a:rPr lang="id-ID" sz="1800" dirty="0"/>
              <a:t>prinsip pemanfaatan</a:t>
            </a:r>
            <a:endParaRPr lang="en-US" sz="1800" dirty="0"/>
          </a:p>
          <a:p>
            <a:pPr lvl="1">
              <a:lnSpc>
                <a:spcPct val="90000"/>
              </a:lnSpc>
              <a:buFontTx/>
              <a:buNone/>
            </a:pPr>
            <a:r>
              <a:rPr lang="en-US" sz="1800" dirty="0"/>
              <a:t>	</a:t>
            </a:r>
            <a:r>
              <a:rPr lang="id-ID" sz="1800" dirty="0"/>
              <a:t>pemberian nilai tambah dalam rangka pemenuhan kehidupan dan penghidupan  manusia dan lingkungannya. </a:t>
            </a:r>
          </a:p>
          <a:p>
            <a:pPr lvl="1">
              <a:lnSpc>
                <a:spcPct val="90000"/>
              </a:lnSpc>
            </a:pPr>
            <a:r>
              <a:rPr lang="id-ID" sz="1800" dirty="0"/>
              <a:t>prinsip keseimbangan</a:t>
            </a:r>
            <a:endParaRPr lang="en-US" sz="1800" dirty="0"/>
          </a:p>
          <a:p>
            <a:pPr lvl="1">
              <a:lnSpc>
                <a:spcPct val="90000"/>
              </a:lnSpc>
              <a:buFontTx/>
              <a:buNone/>
            </a:pPr>
            <a:r>
              <a:rPr lang="en-US" sz="1800" dirty="0"/>
              <a:t>	</a:t>
            </a:r>
            <a:r>
              <a:rPr lang="id-ID" sz="1800" dirty="0"/>
              <a:t>memberikan keseimbangan manfaat antarpelaku usaha/masyarakat dengan kepentingan bangsa dan negara.</a:t>
            </a:r>
            <a:endParaRPr lang="en-US" sz="1800" dirty="0"/>
          </a:p>
        </p:txBody>
      </p:sp>
    </p:spTree>
    <p:extLst>
      <p:ext uri="{BB962C8B-B14F-4D97-AF65-F5344CB8AC3E}">
        <p14:creationId xmlns:p14="http://schemas.microsoft.com/office/powerpoint/2010/main" val="914877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Cakupan Bahan Kimia yg Diatur dalam UU No. 9 Tahun 2008</a:t>
            </a:r>
            <a:endParaRPr lang="id-ID" dirty="0"/>
          </a:p>
        </p:txBody>
      </p:sp>
      <p:sp>
        <p:nvSpPr>
          <p:cNvPr id="4" name="Rectangle 3"/>
          <p:cNvSpPr>
            <a:spLocks noGrp="1" noChangeArrowheads="1"/>
          </p:cNvSpPr>
          <p:nvPr>
            <p:ph idx="1"/>
          </p:nvPr>
        </p:nvSpPr>
        <p:spPr/>
        <p:txBody>
          <a:bodyPr/>
          <a:lstStyle/>
          <a:p>
            <a:pPr marL="533400" indent="-533400">
              <a:buFontTx/>
              <a:buAutoNum type="alphaUcPeriod"/>
            </a:pPr>
            <a:r>
              <a:rPr lang="en-US" sz="2800" dirty="0" err="1"/>
              <a:t>Bahan</a:t>
            </a:r>
            <a:r>
              <a:rPr lang="en-US" sz="2800" dirty="0"/>
              <a:t> Kimia </a:t>
            </a:r>
            <a:r>
              <a:rPr lang="en-US" sz="2800" dirty="0" err="1"/>
              <a:t>Daftar</a:t>
            </a:r>
            <a:endParaRPr lang="en-US" sz="2800" dirty="0"/>
          </a:p>
          <a:p>
            <a:pPr marL="533400" indent="-533400">
              <a:buFontTx/>
              <a:buNone/>
            </a:pPr>
            <a:endParaRPr lang="en-US" sz="1000" dirty="0"/>
          </a:p>
          <a:p>
            <a:pPr marL="914400" lvl="1" indent="-457200">
              <a:buFontTx/>
              <a:buAutoNum type="arabicPeriod"/>
            </a:pPr>
            <a:r>
              <a:rPr lang="id-ID" sz="2100" dirty="0"/>
              <a:t>Bahan Kimia Daftar 1 adalah bahan kimia yang bersifat sangat beracun dan mematikan yang dikembangkan, diproduksi, dan digunakan hanya sebagai senjata kimia</a:t>
            </a:r>
            <a:r>
              <a:rPr lang="en-US" sz="2100" dirty="0"/>
              <a:t>. [</a:t>
            </a:r>
            <a:r>
              <a:rPr lang="en-US" sz="2100" dirty="0" err="1"/>
              <a:t>contoh</a:t>
            </a:r>
            <a:r>
              <a:rPr lang="en-US" sz="2100" dirty="0"/>
              <a:t>: </a:t>
            </a:r>
            <a:r>
              <a:rPr lang="en-US" sz="2100" dirty="0" err="1"/>
              <a:t>Sarin</a:t>
            </a:r>
            <a:r>
              <a:rPr lang="en-US" sz="2100" dirty="0"/>
              <a:t>, </a:t>
            </a:r>
            <a:r>
              <a:rPr lang="en-US" sz="2100" dirty="0" err="1"/>
              <a:t>Tabun</a:t>
            </a:r>
            <a:r>
              <a:rPr lang="en-US" sz="2100" dirty="0"/>
              <a:t>, VX, </a:t>
            </a:r>
            <a:r>
              <a:rPr lang="en-US" sz="2100" dirty="0" err="1"/>
              <a:t>dsb</a:t>
            </a:r>
            <a:r>
              <a:rPr lang="en-US" sz="2100" dirty="0"/>
              <a:t>]</a:t>
            </a:r>
            <a:endParaRPr lang="id-ID" sz="2100" dirty="0"/>
          </a:p>
          <a:p>
            <a:pPr marL="914400" lvl="1" indent="-457200">
              <a:buFontTx/>
              <a:buAutoNum type="arabicPeriod"/>
            </a:pPr>
            <a:r>
              <a:rPr lang="id-ID" sz="2100" dirty="0"/>
              <a:t>Bahan Kimia Daftar 2 adalah bahan kimia kunci untuk pembuatan senjata kimia (prekursor), tetapi memiliki kegunaan komersial</a:t>
            </a:r>
            <a:r>
              <a:rPr lang="en-US" sz="2100" dirty="0"/>
              <a:t> [</a:t>
            </a:r>
            <a:r>
              <a:rPr lang="en-US" sz="2100" dirty="0" err="1"/>
              <a:t>contoh</a:t>
            </a:r>
            <a:r>
              <a:rPr lang="en-US" sz="2100" dirty="0"/>
              <a:t>: </a:t>
            </a:r>
            <a:r>
              <a:rPr lang="en-US" sz="2100" dirty="0" err="1"/>
              <a:t>Amiton</a:t>
            </a:r>
            <a:r>
              <a:rPr lang="en-US" sz="2100" dirty="0"/>
              <a:t>, Arsenic </a:t>
            </a:r>
            <a:r>
              <a:rPr lang="en-US" sz="2100" dirty="0" err="1"/>
              <a:t>Trichloride</a:t>
            </a:r>
            <a:r>
              <a:rPr lang="en-US" sz="2100" dirty="0"/>
              <a:t>, </a:t>
            </a:r>
            <a:r>
              <a:rPr lang="en-US" sz="2100" dirty="0" err="1"/>
              <a:t>Thiodiglycol</a:t>
            </a:r>
            <a:r>
              <a:rPr lang="en-US" sz="2100" dirty="0"/>
              <a:t>, </a:t>
            </a:r>
            <a:r>
              <a:rPr lang="en-US" sz="2100" dirty="0" err="1"/>
              <a:t>dsb</a:t>
            </a:r>
            <a:r>
              <a:rPr lang="en-US" sz="2100" dirty="0"/>
              <a:t>]</a:t>
            </a:r>
            <a:endParaRPr lang="id-ID" sz="2100" dirty="0"/>
          </a:p>
          <a:p>
            <a:pPr marL="914400" lvl="1" indent="-457200">
              <a:buFontTx/>
              <a:buAutoNum type="arabicPeriod"/>
            </a:pPr>
            <a:r>
              <a:rPr lang="id-ID" sz="2100" dirty="0"/>
              <a:t>Bahan Kimia Daftar 3 adalah bahan kimia yang dapat diproduksi menjadi senjata kimia (prekursor), tetapi dapat dimanfaatkan untuk keperluan komersial. </a:t>
            </a:r>
            <a:r>
              <a:rPr lang="en-US" sz="2100" dirty="0"/>
              <a:t>[</a:t>
            </a:r>
            <a:r>
              <a:rPr lang="en-US" sz="2100" dirty="0" err="1"/>
              <a:t>contoh</a:t>
            </a:r>
            <a:r>
              <a:rPr lang="en-US" sz="2100" dirty="0"/>
              <a:t>: Phosgene, HCN, </a:t>
            </a:r>
            <a:r>
              <a:rPr lang="id-ID" sz="2100" dirty="0"/>
              <a:t>Sulfur dichloride </a:t>
            </a:r>
            <a:r>
              <a:rPr lang="en-US" sz="2100" dirty="0"/>
              <a:t>, MEA, DEA, TEA, </a:t>
            </a:r>
            <a:r>
              <a:rPr lang="en-US" sz="2100" dirty="0" err="1"/>
              <a:t>dsb</a:t>
            </a:r>
            <a:r>
              <a:rPr lang="en-US" sz="2100" dirty="0"/>
              <a:t>]</a:t>
            </a:r>
          </a:p>
        </p:txBody>
      </p:sp>
    </p:spTree>
    <p:extLst>
      <p:ext uri="{BB962C8B-B14F-4D97-AF65-F5344CB8AC3E}">
        <p14:creationId xmlns:p14="http://schemas.microsoft.com/office/powerpoint/2010/main" val="197325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a:t>
            </a:r>
            <a:endParaRPr lang="id-ID" dirty="0"/>
          </a:p>
        </p:txBody>
      </p:sp>
      <p:sp>
        <p:nvSpPr>
          <p:cNvPr id="4" name="Rectangle 3"/>
          <p:cNvSpPr>
            <a:spLocks noGrp="1" noChangeArrowheads="1"/>
          </p:cNvSpPr>
          <p:nvPr>
            <p:ph idx="1"/>
          </p:nvPr>
        </p:nvSpPr>
        <p:spPr/>
        <p:txBody>
          <a:bodyPr/>
          <a:lstStyle/>
          <a:p>
            <a:pPr marL="533400" indent="-533400">
              <a:lnSpc>
                <a:spcPct val="80000"/>
              </a:lnSpc>
              <a:buFontTx/>
              <a:buAutoNum type="alphaUcPeriod" startAt="2"/>
            </a:pPr>
            <a:r>
              <a:rPr lang="en-US" sz="2800" dirty="0" err="1"/>
              <a:t>Bahan</a:t>
            </a:r>
            <a:r>
              <a:rPr lang="en-US" sz="2800" dirty="0"/>
              <a:t> Kimia </a:t>
            </a:r>
            <a:r>
              <a:rPr lang="en-US" sz="2800" dirty="0" err="1"/>
              <a:t>Diskret</a:t>
            </a:r>
            <a:r>
              <a:rPr lang="en-US" sz="2800" dirty="0"/>
              <a:t> </a:t>
            </a:r>
            <a:r>
              <a:rPr lang="en-US" sz="2800" dirty="0" err="1"/>
              <a:t>NonDaftar</a:t>
            </a:r>
            <a:endParaRPr lang="en-US" sz="2800" dirty="0"/>
          </a:p>
          <a:p>
            <a:pPr marL="533400" indent="-533400">
              <a:lnSpc>
                <a:spcPct val="80000"/>
              </a:lnSpc>
              <a:buFontTx/>
              <a:buNone/>
            </a:pPr>
            <a:endParaRPr lang="en-US" sz="1400" dirty="0"/>
          </a:p>
          <a:p>
            <a:pPr marL="914400" lvl="1" indent="-457200">
              <a:lnSpc>
                <a:spcPct val="80000"/>
              </a:lnSpc>
              <a:spcAft>
                <a:spcPct val="10000"/>
              </a:spcAft>
              <a:buFontTx/>
              <a:buAutoNum type="arabicPeriod"/>
            </a:pPr>
            <a:r>
              <a:rPr lang="id-ID" sz="2400" dirty="0"/>
              <a:t>Bahan kimia organik diskret nondaftar (</a:t>
            </a:r>
            <a:r>
              <a:rPr lang="id-ID" sz="2400" i="1" dirty="0"/>
              <a:t>discrete organic chemicals</a:t>
            </a:r>
            <a:r>
              <a:rPr lang="id-ID" sz="2400" dirty="0"/>
              <a:t>/DOC) adalah bahan kimia yang tidak termasuk dalam Bahan Kimia Daftar 1, 2, dan 3, tetapi merupakan senyawa yang mengandung unsur karbon, kecuali dalam bentuk oksida, sulfida, dan logam karbonat.</a:t>
            </a:r>
            <a:r>
              <a:rPr lang="en-US" sz="2400" dirty="0"/>
              <a:t> </a:t>
            </a:r>
          </a:p>
          <a:p>
            <a:pPr marL="914400" lvl="1" indent="-457200">
              <a:lnSpc>
                <a:spcPct val="80000"/>
              </a:lnSpc>
              <a:spcAft>
                <a:spcPct val="10000"/>
              </a:spcAft>
              <a:buFontTx/>
              <a:buNone/>
            </a:pPr>
            <a:r>
              <a:rPr lang="en-US" sz="2400" dirty="0"/>
              <a:t>	</a:t>
            </a:r>
            <a:r>
              <a:rPr lang="en-US" sz="2400" dirty="0" err="1"/>
              <a:t>contoh</a:t>
            </a:r>
            <a:r>
              <a:rPr lang="en-US" sz="2400" dirty="0"/>
              <a:t>: Urea, Formaldehyde</a:t>
            </a:r>
            <a:endParaRPr lang="id-ID" sz="2400" dirty="0"/>
          </a:p>
          <a:p>
            <a:pPr marL="914400" lvl="1" indent="-457200">
              <a:lnSpc>
                <a:spcPct val="80000"/>
              </a:lnSpc>
              <a:spcAft>
                <a:spcPct val="10000"/>
              </a:spcAft>
              <a:buFontTx/>
              <a:buAutoNum type="arabicPeriod" startAt="2"/>
            </a:pPr>
            <a:r>
              <a:rPr lang="id-ID" sz="2400" dirty="0"/>
              <a:t>Bahan kimia  organik diskret nondaftar PSF (DOC-PSF) adalah DOC yang mengandung unsur fosfor, sulfur, atau fluor</a:t>
            </a:r>
            <a:r>
              <a:rPr lang="en-US" sz="2400" dirty="0"/>
              <a:t>. </a:t>
            </a:r>
          </a:p>
          <a:p>
            <a:pPr marL="914400" lvl="1" indent="-457200">
              <a:lnSpc>
                <a:spcPct val="80000"/>
              </a:lnSpc>
              <a:spcAft>
                <a:spcPct val="10000"/>
              </a:spcAft>
              <a:buFontTx/>
              <a:buNone/>
            </a:pPr>
            <a:r>
              <a:rPr lang="en-US" sz="2400" dirty="0"/>
              <a:t>	</a:t>
            </a:r>
            <a:r>
              <a:rPr lang="en-US" sz="2400" dirty="0" err="1"/>
              <a:t>contoh</a:t>
            </a:r>
            <a:r>
              <a:rPr lang="en-US" sz="2400" dirty="0"/>
              <a:t>: Alkyl Benzene </a:t>
            </a:r>
            <a:r>
              <a:rPr lang="en-US" sz="2400" dirty="0" err="1"/>
              <a:t>Sulfonat</a:t>
            </a:r>
            <a:r>
              <a:rPr lang="en-US" sz="2400" dirty="0"/>
              <a:t>, Glyphosate</a:t>
            </a:r>
          </a:p>
        </p:txBody>
      </p:sp>
    </p:spTree>
    <p:extLst>
      <p:ext uri="{BB962C8B-B14F-4D97-AF65-F5344CB8AC3E}">
        <p14:creationId xmlns:p14="http://schemas.microsoft.com/office/powerpoint/2010/main" val="2039434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4317473-9826-463E-9A68-C97E4AF85F2A}" type="slidenum">
              <a:rPr lang="en-US"/>
              <a:pPr/>
              <a:t>7</a:t>
            </a:fld>
            <a:endParaRPr lang="en-US"/>
          </a:p>
        </p:txBody>
      </p:sp>
      <p:sp>
        <p:nvSpPr>
          <p:cNvPr id="17410" name="Rectangle 2"/>
          <p:cNvSpPr>
            <a:spLocks noGrp="1" noChangeArrowheads="1"/>
          </p:cNvSpPr>
          <p:nvPr>
            <p:ph type="title"/>
          </p:nvPr>
        </p:nvSpPr>
        <p:spPr>
          <a:xfrm>
            <a:off x="1600200" y="304800"/>
            <a:ext cx="7086600" cy="762000"/>
          </a:xfrm>
        </p:spPr>
        <p:txBody>
          <a:bodyPr/>
          <a:lstStyle/>
          <a:p>
            <a:pPr>
              <a:spcBef>
                <a:spcPct val="10000"/>
              </a:spcBef>
            </a:pPr>
            <a:r>
              <a:rPr lang="en-US" sz="2800"/>
              <a:t>Deklarasi dan Pelaporan Kegiatan yang Melibatkan Pemanfaatan Bahan Kimia Daftar</a:t>
            </a:r>
          </a:p>
        </p:txBody>
      </p:sp>
      <p:sp>
        <p:nvSpPr>
          <p:cNvPr id="17411" name="Rectangle 3"/>
          <p:cNvSpPr>
            <a:spLocks noGrp="1" noChangeArrowheads="1"/>
          </p:cNvSpPr>
          <p:nvPr>
            <p:ph type="body" idx="1"/>
          </p:nvPr>
        </p:nvSpPr>
        <p:spPr>
          <a:xfrm>
            <a:off x="1219200" y="1600200"/>
            <a:ext cx="7696200" cy="4800600"/>
          </a:xfrm>
        </p:spPr>
        <p:txBody>
          <a:bodyPr/>
          <a:lstStyle/>
          <a:p>
            <a:pPr marL="350838" indent="-350838"/>
            <a:r>
              <a:rPr lang="id-ID" sz="1900" dirty="0"/>
              <a:t>Deklarasi adalah pernyataan terhadap produksi, kepemilikan,  dan penggunaan atas jenis dan jumlah bahan kimia daftar dan bahan kimia organik diskret nondaftar</a:t>
            </a:r>
            <a:r>
              <a:rPr lang="en-US" sz="1900" dirty="0"/>
              <a:t>;</a:t>
            </a:r>
          </a:p>
          <a:p>
            <a:pPr marL="350838" indent="-350838"/>
            <a:r>
              <a:rPr lang="id-ID" sz="1900" dirty="0"/>
              <a:t>Setiap orang yang membuat, memproduksi, memiliki, menyimpan, mentransfer, atau menggunakan Bahan Kimia Daftar 1, Bahan Kimia Daftar 2, atau Bahan Kimia Daftar 3 wajib menyampaikan laporan sekurang-kurangnya sekali dalam satu tahun kepada Menteri</a:t>
            </a:r>
            <a:r>
              <a:rPr lang="en-US" sz="1900" dirty="0"/>
              <a:t>;</a:t>
            </a:r>
            <a:endParaRPr lang="id-ID" sz="1900" dirty="0"/>
          </a:p>
          <a:p>
            <a:pPr marL="350838" indent="-350838"/>
            <a:r>
              <a:rPr lang="id-ID" sz="1900" dirty="0"/>
              <a:t>Setiap orang yang memproduksi bahan kimia organik diskret nondaftar dengan batasan jumlah</a:t>
            </a:r>
            <a:r>
              <a:rPr lang="en-US" sz="1900" dirty="0"/>
              <a:t> yang </a:t>
            </a:r>
            <a:r>
              <a:rPr lang="id-ID" sz="1900" dirty="0"/>
              <a:t> harus dideklarasikan wajib menyampaikan laporan kepada Menteri</a:t>
            </a:r>
            <a:r>
              <a:rPr lang="en-US" sz="1900" dirty="0"/>
              <a:t>;</a:t>
            </a:r>
            <a:endParaRPr lang="id-ID" sz="1900" dirty="0"/>
          </a:p>
          <a:p>
            <a:pPr marL="350838" indent="-350838"/>
            <a:r>
              <a:rPr lang="id-ID" sz="1900" dirty="0"/>
              <a:t>Setiap orang yang mempunyai fasilitas pabrik yang memproduksi Bahan Kimia Daftar 1, Bahan Kimia Daftar 2, Bahan Kimia Daftar 3, dan bahan kimia organik diskret nondaftar wajib menyampaikan laporan kepada Menteri</a:t>
            </a:r>
            <a:r>
              <a:rPr lang="en-US" sz="1900" dirty="0"/>
              <a:t>;</a:t>
            </a:r>
          </a:p>
          <a:p>
            <a:pPr marL="350838" indent="-350838"/>
            <a:r>
              <a:rPr lang="en-US" sz="1900" dirty="0" err="1"/>
              <a:t>Pemerintah</a:t>
            </a:r>
            <a:r>
              <a:rPr lang="en-US" sz="1900" dirty="0"/>
              <a:t> </a:t>
            </a:r>
            <a:r>
              <a:rPr lang="en-US" sz="1900" dirty="0" err="1"/>
              <a:t>melindungi</a:t>
            </a:r>
            <a:r>
              <a:rPr lang="en-US" sz="1900" dirty="0"/>
              <a:t> </a:t>
            </a:r>
            <a:r>
              <a:rPr lang="en-US" sz="1900" dirty="0" err="1"/>
              <a:t>dan</a:t>
            </a:r>
            <a:r>
              <a:rPr lang="en-US" sz="1900" dirty="0"/>
              <a:t> </a:t>
            </a:r>
            <a:r>
              <a:rPr lang="en-US" sz="1900" dirty="0" err="1"/>
              <a:t>menjaga</a:t>
            </a:r>
            <a:r>
              <a:rPr lang="en-US" sz="1900" dirty="0"/>
              <a:t> </a:t>
            </a:r>
            <a:r>
              <a:rPr lang="en-US" sz="1900" dirty="0" err="1"/>
              <a:t>kerahasiaan</a:t>
            </a:r>
            <a:r>
              <a:rPr lang="en-US" sz="1900" dirty="0"/>
              <a:t> </a:t>
            </a:r>
            <a:r>
              <a:rPr lang="en-US" sz="1900" dirty="0" err="1"/>
              <a:t>atas</a:t>
            </a:r>
            <a:r>
              <a:rPr lang="en-US" sz="1900" dirty="0"/>
              <a:t> </a:t>
            </a:r>
            <a:r>
              <a:rPr lang="en-US" sz="1900" dirty="0" err="1"/>
              <a:t>Deklarasi</a:t>
            </a:r>
            <a:r>
              <a:rPr lang="en-US" sz="1900" dirty="0"/>
              <a:t> </a:t>
            </a:r>
            <a:r>
              <a:rPr lang="en-US" sz="1900" dirty="0" err="1"/>
              <a:t>dan</a:t>
            </a:r>
            <a:r>
              <a:rPr lang="en-US" sz="1900" dirty="0"/>
              <a:t> </a:t>
            </a:r>
            <a:r>
              <a:rPr lang="en-US" sz="1900" dirty="0" err="1"/>
              <a:t>Laporan</a:t>
            </a:r>
            <a:r>
              <a:rPr lang="en-US" sz="1900" dirty="0"/>
              <a:t> </a:t>
            </a:r>
            <a:r>
              <a:rPr lang="id-ID" sz="1900" dirty="0"/>
              <a:t>yang menurut sifat isinya terbatas </a:t>
            </a:r>
            <a:r>
              <a:rPr lang="en-US" sz="1900" dirty="0"/>
              <a:t>.</a:t>
            </a:r>
          </a:p>
        </p:txBody>
      </p:sp>
    </p:spTree>
    <p:extLst>
      <p:ext uri="{BB962C8B-B14F-4D97-AF65-F5344CB8AC3E}">
        <p14:creationId xmlns:p14="http://schemas.microsoft.com/office/powerpoint/2010/main" val="10167282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A73C1E2-3663-45AD-83EB-EB33E241F827}" type="slidenum">
              <a:rPr lang="en-US"/>
              <a:pPr/>
              <a:t>8</a:t>
            </a:fld>
            <a:endParaRPr lang="en-US"/>
          </a:p>
        </p:txBody>
      </p:sp>
      <p:sp>
        <p:nvSpPr>
          <p:cNvPr id="18434" name="Rectangle 2"/>
          <p:cNvSpPr>
            <a:spLocks noGrp="1" noChangeArrowheads="1"/>
          </p:cNvSpPr>
          <p:nvPr>
            <p:ph type="title"/>
          </p:nvPr>
        </p:nvSpPr>
        <p:spPr/>
        <p:txBody>
          <a:bodyPr/>
          <a:lstStyle/>
          <a:p>
            <a:r>
              <a:rPr lang="en-US"/>
              <a:t>Inspeksi</a:t>
            </a:r>
          </a:p>
        </p:txBody>
      </p:sp>
      <p:sp>
        <p:nvSpPr>
          <p:cNvPr id="18435" name="Rectangle 3"/>
          <p:cNvSpPr>
            <a:spLocks noGrp="1" noChangeArrowheads="1"/>
          </p:cNvSpPr>
          <p:nvPr>
            <p:ph type="body" idx="1"/>
          </p:nvPr>
        </p:nvSpPr>
        <p:spPr>
          <a:xfrm>
            <a:off x="1143000" y="1295400"/>
            <a:ext cx="7924800" cy="5029200"/>
          </a:xfrm>
        </p:spPr>
        <p:txBody>
          <a:bodyPr/>
          <a:lstStyle/>
          <a:p>
            <a:pPr marL="457200" indent="-457200"/>
            <a:r>
              <a:rPr lang="id-ID" sz="2000"/>
              <a:t>Inspeksi adalah pelaksanaan verifikasi, yaitu melakukan pemeriksaan langsung di lapangan terhadap deklarasi yang dinyatakan oleh negara pihak. </a:t>
            </a:r>
            <a:endParaRPr lang="en-US" sz="2000"/>
          </a:p>
          <a:p>
            <a:pPr marL="457200" indent="-457200"/>
            <a:r>
              <a:rPr lang="en-US" sz="2000"/>
              <a:t>Inspeksi dilakukan oleh Tim Inspeksi Internasional dan/atau Tim Inspeksi Nasional yang dikoordinasikan oleh Otoritas Nasional</a:t>
            </a:r>
          </a:p>
          <a:p>
            <a:pPr marL="457200" indent="-457200"/>
            <a:r>
              <a:rPr lang="en-US" sz="2000"/>
              <a:t>Tim Inspeksi Internasional adalah tim yang ditugasi oleh Organisasi Pelarangan Senjata Kimia (</a:t>
            </a:r>
            <a:r>
              <a:rPr lang="en-US" sz="2000" i="1"/>
              <a:t>Organization for The  Prohibition of Chemical Weapons/OPCW</a:t>
            </a:r>
            <a:r>
              <a:rPr lang="en-US" sz="2000"/>
              <a:t>) untuk melakukan verifikasi atas deklarasi</a:t>
            </a:r>
          </a:p>
          <a:p>
            <a:pPr marL="457200" indent="-457200"/>
            <a:r>
              <a:rPr lang="en-US" sz="2000"/>
              <a:t>Beberapa Inspeksi yang telah diterima Indonesia adalah:</a:t>
            </a:r>
          </a:p>
          <a:p>
            <a:pPr marL="1276350" lvl="1" indent="-704850"/>
            <a:r>
              <a:rPr lang="fi-FI" sz="1600"/>
              <a:t>PT. Petrokimia Gresik dan anak perusahaannya (12 - 15 Januari 2004), </a:t>
            </a:r>
            <a:endParaRPr lang="en-US" sz="1600"/>
          </a:p>
          <a:p>
            <a:pPr marL="1276350" lvl="1" indent="-704850"/>
            <a:r>
              <a:rPr lang="en-US" sz="1600"/>
              <a:t>PT. Medco Methanol Bunyu (26 – 29 April 2004),</a:t>
            </a:r>
          </a:p>
          <a:p>
            <a:pPr marL="1276350" lvl="1" indent="-704850"/>
            <a:r>
              <a:rPr lang="en-US" sz="1600"/>
              <a:t>PT. Asean Aceh Fertilizer (27 – 30 September 2004),</a:t>
            </a:r>
            <a:endParaRPr lang="sv-SE" sz="1600"/>
          </a:p>
          <a:p>
            <a:pPr marL="1276350" lvl="1" indent="-704850"/>
            <a:r>
              <a:rPr lang="sv-SE" sz="1600"/>
              <a:t>PT. Pupuk Iskandar Muda (28 Juni – 1 Juli 2005),</a:t>
            </a:r>
          </a:p>
          <a:p>
            <a:pPr marL="1276350" lvl="1" indent="-704850"/>
            <a:r>
              <a:rPr lang="sv-SE" sz="1600"/>
              <a:t>PT. Pupuk Sriwidjaja (25 – 28 September 2006),</a:t>
            </a:r>
          </a:p>
          <a:p>
            <a:pPr marL="1276350" lvl="1" indent="-704850"/>
            <a:r>
              <a:rPr lang="sv-SE" sz="1600"/>
              <a:t>PT. Pupuk Kujang (14 – 16 Mei 2007).</a:t>
            </a:r>
          </a:p>
          <a:p>
            <a:pPr marL="1276350" lvl="1" indent="-704850"/>
            <a:r>
              <a:rPr lang="en-US" sz="1600"/>
              <a:t>PT. Kaltim Methanol Industri (22-23 Mei 2007)</a:t>
            </a:r>
          </a:p>
        </p:txBody>
      </p:sp>
    </p:spTree>
    <p:extLst>
      <p:ext uri="{BB962C8B-B14F-4D97-AF65-F5344CB8AC3E}">
        <p14:creationId xmlns:p14="http://schemas.microsoft.com/office/powerpoint/2010/main" val="4179951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6"/>
          <p:cNvSpPr>
            <a:spLocks noGrp="1"/>
          </p:cNvSpPr>
          <p:nvPr>
            <p:ph type="sldNum" sz="quarter" idx="12"/>
          </p:nvPr>
        </p:nvSpPr>
        <p:spPr/>
        <p:txBody>
          <a:bodyPr/>
          <a:lstStyle/>
          <a:p>
            <a:fld id="{B2AB36E9-9A40-456B-B4B5-D8DCBA697942}" type="slidenum">
              <a:rPr lang="en-US"/>
              <a:pPr/>
              <a:t>9</a:t>
            </a:fld>
            <a:endParaRPr lang="en-US"/>
          </a:p>
        </p:txBody>
      </p:sp>
      <p:sp>
        <p:nvSpPr>
          <p:cNvPr id="20482" name="Rectangle 2"/>
          <p:cNvSpPr>
            <a:spLocks noGrp="1" noChangeArrowheads="1"/>
          </p:cNvSpPr>
          <p:nvPr>
            <p:ph type="title"/>
          </p:nvPr>
        </p:nvSpPr>
        <p:spPr>
          <a:xfrm>
            <a:off x="1600200" y="304800"/>
            <a:ext cx="6858000" cy="762000"/>
          </a:xfrm>
        </p:spPr>
        <p:txBody>
          <a:bodyPr/>
          <a:lstStyle/>
          <a:p>
            <a:r>
              <a:rPr lang="en-US" sz="3600"/>
              <a:t>Tindak Lanjut</a:t>
            </a:r>
            <a:r>
              <a:rPr lang="en-US" sz="3200"/>
              <a:t> </a:t>
            </a:r>
          </a:p>
        </p:txBody>
      </p:sp>
      <p:sp>
        <p:nvSpPr>
          <p:cNvPr id="20483" name="Rectangle 3"/>
          <p:cNvSpPr>
            <a:spLocks noGrp="1" noChangeArrowheads="1"/>
          </p:cNvSpPr>
          <p:nvPr>
            <p:ph type="body" sz="half" idx="1"/>
          </p:nvPr>
        </p:nvSpPr>
        <p:spPr>
          <a:xfrm>
            <a:off x="1524000" y="1447800"/>
            <a:ext cx="6934200" cy="1752600"/>
          </a:xfrm>
        </p:spPr>
        <p:txBody>
          <a:bodyPr/>
          <a:lstStyle/>
          <a:p>
            <a:pPr marL="0" indent="0">
              <a:buFontTx/>
              <a:buNone/>
            </a:pPr>
            <a:r>
              <a:rPr lang="en-US" sz="2400"/>
              <a:t>Sebagai tindak lanjut dari Undang-Undang No. 9 Tahun 2008, pada tahun 2008 Pemerintah akan menyusun Peraturan Pelaksanaan Undang-Undang yang terdiri dari :</a:t>
            </a:r>
          </a:p>
        </p:txBody>
      </p:sp>
      <p:graphicFrame>
        <p:nvGraphicFramePr>
          <p:cNvPr id="20541" name="Group 61"/>
          <p:cNvGraphicFramePr>
            <a:graphicFrameLocks noGrp="1"/>
          </p:cNvGraphicFramePr>
          <p:nvPr>
            <p:ph sz="half" idx="2"/>
          </p:nvPr>
        </p:nvGraphicFramePr>
        <p:xfrm>
          <a:off x="1600200" y="3211513"/>
          <a:ext cx="6705600" cy="2732088"/>
        </p:xfrm>
        <a:graphic>
          <a:graphicData uri="http://schemas.openxmlformats.org/drawingml/2006/table">
            <a:tbl>
              <a:tblPr/>
              <a:tblGrid>
                <a:gridCol w="768350"/>
                <a:gridCol w="3575050"/>
                <a:gridCol w="2362200"/>
              </a:tblGrid>
              <a:tr h="7508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No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Jenis Peraturan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Diharapkan selesai</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4300" marR="0" lvl="1"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Peraturan Pemerintah (PP)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Desember  2008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4300" marR="0" lvl="1"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Peraturan Presiden (Perpres)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Agustus 2008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4300" marR="0" lvl="1"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Keputusan Presiden (Keppres)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Agustus 2008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4300" marR="0" lvl="1"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Peraturan Menteri (Permen)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September 2008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14300" marR="0" lvl="1"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Keputusan Menteri (Kepmen)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September 2008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688958129"/>
      </p:ext>
    </p:extLst>
  </p:cSld>
  <p:clrMapOvr>
    <a:masterClrMapping/>
  </p:clrMapOvr>
</p:sld>
</file>

<file path=ppt/theme/theme1.xml><?xml version="1.0" encoding="utf-8"?>
<a:theme xmlns:a="http://schemas.openxmlformats.org/drawingml/2006/main" name="Theme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Theme4</Template>
  <TotalTime>48</TotalTime>
  <Words>1110</Words>
  <Application>Microsoft Office PowerPoint</Application>
  <PresentationFormat>On-screen Show (4:3)</PresentationFormat>
  <Paragraphs>113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Theme4</vt:lpstr>
      <vt:lpstr>PowerPoint Presentation</vt:lpstr>
      <vt:lpstr>Undang-Undang No. 9 Tahun 2008 tentang Penggunaan Bahan Kimia dan Larangan Penggunaan Bahan Kimia sebagai Senjata Kimia</vt:lpstr>
      <vt:lpstr>Manfaat dan posisi strategis dari Keberadaan UU No. 9 Tahun 2008</vt:lpstr>
      <vt:lpstr>Tujuan dan Prinsip Pengaturan Bahan Kimia </vt:lpstr>
      <vt:lpstr>Cakupan Bahan Kimia yg Diatur dalam UU No. 9 Tahun 2008</vt:lpstr>
      <vt:lpstr>Lanjutan</vt:lpstr>
      <vt:lpstr>Deklarasi dan Pelaporan Kegiatan yang Melibatkan Pemanfaatan Bahan Kimia Daftar</vt:lpstr>
      <vt:lpstr>Inspeksi</vt:lpstr>
      <vt:lpstr>Tindak Lanjut </vt:lpstr>
      <vt:lpstr>Substansi Peraturan Pemerintah (PP)</vt:lpstr>
      <vt:lpstr>Substansi Peraturan dan Keputusan Presiden (Perpres dan Keppres)</vt:lpstr>
      <vt:lpstr>Substansi Peraturan dan Keputusan Menteri (Permen dan Kepmen)</vt:lpstr>
      <vt:lpstr>Penutup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Ahmad Irfandi</dc:creator>
  <cp:lastModifiedBy>Ahmad Irfandi</cp:lastModifiedBy>
  <cp:revision>4</cp:revision>
  <dcterms:created xsi:type="dcterms:W3CDTF">2018-11-30T12:48:22Z</dcterms:created>
  <dcterms:modified xsi:type="dcterms:W3CDTF">2018-11-30T13:36:56Z</dcterms:modified>
</cp:coreProperties>
</file>