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84" y="-3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EAB349FB-5837-48AB-A33F-AD078D03F8AA}" type="datetimeFigureOut">
              <a:rPr lang="id-ID" smtClean="0"/>
              <a:t>09/12/2018</a:t>
            </a:fld>
            <a:endParaRPr lang="id-ID"/>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FD695453-9181-4E20-9AC4-039A9F282788}" type="slidenum">
              <a:rPr lang="id-ID" smtClean="0"/>
              <a:t>‹#›</a:t>
            </a:fld>
            <a:endParaRPr lang="id-ID"/>
          </a:p>
        </p:txBody>
      </p:sp>
    </p:spTree>
    <p:extLst>
      <p:ext uri="{BB962C8B-B14F-4D97-AF65-F5344CB8AC3E}">
        <p14:creationId xmlns:p14="http://schemas.microsoft.com/office/powerpoint/2010/main" val="3608016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EAB349FB-5837-48AB-A33F-AD078D03F8AA}" type="datetimeFigureOut">
              <a:rPr lang="id-ID" smtClean="0"/>
              <a:t>09/12/2018</a:t>
            </a:fld>
            <a:endParaRPr lang="id-ID"/>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FD695453-9181-4E20-9AC4-039A9F282788}" type="slidenum">
              <a:rPr lang="id-ID" smtClean="0"/>
              <a:t>‹#›</a:t>
            </a:fld>
            <a:endParaRPr lang="id-ID"/>
          </a:p>
        </p:txBody>
      </p:sp>
    </p:spTree>
    <p:extLst>
      <p:ext uri="{BB962C8B-B14F-4D97-AF65-F5344CB8AC3E}">
        <p14:creationId xmlns:p14="http://schemas.microsoft.com/office/powerpoint/2010/main" val="3970712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EAB349FB-5837-48AB-A33F-AD078D03F8AA}" type="datetimeFigureOut">
              <a:rPr lang="id-ID" smtClean="0"/>
              <a:t>09/12/2018</a:t>
            </a:fld>
            <a:endParaRPr lang="id-ID"/>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FD695453-9181-4E20-9AC4-039A9F282788}" type="slidenum">
              <a:rPr lang="id-ID" smtClean="0"/>
              <a:t>‹#›</a:t>
            </a:fld>
            <a:endParaRPr lang="id-ID"/>
          </a:p>
        </p:txBody>
      </p:sp>
    </p:spTree>
    <p:extLst>
      <p:ext uri="{BB962C8B-B14F-4D97-AF65-F5344CB8AC3E}">
        <p14:creationId xmlns:p14="http://schemas.microsoft.com/office/powerpoint/2010/main" val="661090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EAB349FB-5837-48AB-A33F-AD078D03F8AA}" type="datetimeFigureOut">
              <a:rPr lang="id-ID" smtClean="0"/>
              <a:t>09/12/2018</a:t>
            </a:fld>
            <a:endParaRPr lang="id-ID"/>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FD695453-9181-4E20-9AC4-039A9F282788}" type="slidenum">
              <a:rPr lang="id-ID" smtClean="0"/>
              <a:t>‹#›</a:t>
            </a:fld>
            <a:endParaRPr lang="id-ID"/>
          </a:p>
        </p:txBody>
      </p:sp>
    </p:spTree>
    <p:extLst>
      <p:ext uri="{BB962C8B-B14F-4D97-AF65-F5344CB8AC3E}">
        <p14:creationId xmlns:p14="http://schemas.microsoft.com/office/powerpoint/2010/main" val="243361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EAB349FB-5837-48AB-A33F-AD078D03F8AA}" type="datetimeFigureOut">
              <a:rPr lang="id-ID" smtClean="0"/>
              <a:t>09/12/2018</a:t>
            </a:fld>
            <a:endParaRPr lang="id-ID"/>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FD695453-9181-4E20-9AC4-039A9F282788}" type="slidenum">
              <a:rPr lang="id-ID" smtClean="0"/>
              <a:t>‹#›</a:t>
            </a:fld>
            <a:endParaRPr lang="id-ID"/>
          </a:p>
        </p:txBody>
      </p:sp>
    </p:spTree>
    <p:extLst>
      <p:ext uri="{BB962C8B-B14F-4D97-AF65-F5344CB8AC3E}">
        <p14:creationId xmlns:p14="http://schemas.microsoft.com/office/powerpoint/2010/main" val="1345398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EAB349FB-5837-48AB-A33F-AD078D03F8AA}" type="datetimeFigureOut">
              <a:rPr lang="id-ID" smtClean="0"/>
              <a:t>09/12/2018</a:t>
            </a:fld>
            <a:endParaRPr lang="id-ID"/>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FD695453-9181-4E20-9AC4-039A9F282788}" type="slidenum">
              <a:rPr lang="id-ID" smtClean="0"/>
              <a:t>‹#›</a:t>
            </a:fld>
            <a:endParaRPr lang="id-ID"/>
          </a:p>
        </p:txBody>
      </p:sp>
    </p:spTree>
    <p:extLst>
      <p:ext uri="{BB962C8B-B14F-4D97-AF65-F5344CB8AC3E}">
        <p14:creationId xmlns:p14="http://schemas.microsoft.com/office/powerpoint/2010/main" val="2899988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EAB349FB-5837-48AB-A33F-AD078D03F8AA}" type="datetimeFigureOut">
              <a:rPr lang="id-ID" smtClean="0"/>
              <a:t>09/12/2018</a:t>
            </a:fld>
            <a:endParaRPr lang="id-ID"/>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FD695453-9181-4E20-9AC4-039A9F282788}" type="slidenum">
              <a:rPr lang="id-ID" smtClean="0"/>
              <a:t>‹#›</a:t>
            </a:fld>
            <a:endParaRPr lang="id-ID"/>
          </a:p>
        </p:txBody>
      </p:sp>
    </p:spTree>
    <p:extLst>
      <p:ext uri="{BB962C8B-B14F-4D97-AF65-F5344CB8AC3E}">
        <p14:creationId xmlns:p14="http://schemas.microsoft.com/office/powerpoint/2010/main" val="65641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EAB349FB-5837-48AB-A33F-AD078D03F8AA}" type="datetimeFigureOut">
              <a:rPr lang="id-ID" smtClean="0"/>
              <a:t>09/12/2018</a:t>
            </a:fld>
            <a:endParaRPr lang="id-ID"/>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FD695453-9181-4E20-9AC4-039A9F282788}" type="slidenum">
              <a:rPr lang="id-ID" smtClean="0"/>
              <a:t>‹#›</a:t>
            </a:fld>
            <a:endParaRPr lang="id-ID"/>
          </a:p>
        </p:txBody>
      </p:sp>
    </p:spTree>
    <p:extLst>
      <p:ext uri="{BB962C8B-B14F-4D97-AF65-F5344CB8AC3E}">
        <p14:creationId xmlns:p14="http://schemas.microsoft.com/office/powerpoint/2010/main" val="2554684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EAB349FB-5837-48AB-A33F-AD078D03F8AA}" type="datetimeFigureOut">
              <a:rPr lang="id-ID" smtClean="0"/>
              <a:t>09/12/2018</a:t>
            </a:fld>
            <a:endParaRPr lang="id-ID"/>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FD695453-9181-4E20-9AC4-039A9F282788}" type="slidenum">
              <a:rPr lang="id-ID" smtClean="0"/>
              <a:t>‹#›</a:t>
            </a:fld>
            <a:endParaRPr lang="id-ID"/>
          </a:p>
        </p:txBody>
      </p:sp>
    </p:spTree>
    <p:extLst>
      <p:ext uri="{BB962C8B-B14F-4D97-AF65-F5344CB8AC3E}">
        <p14:creationId xmlns:p14="http://schemas.microsoft.com/office/powerpoint/2010/main" val="225356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EAB349FB-5837-48AB-A33F-AD078D03F8AA}" type="datetimeFigureOut">
              <a:rPr lang="id-ID" smtClean="0"/>
              <a:t>09/12/2018</a:t>
            </a:fld>
            <a:endParaRPr lang="id-ID"/>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FD695453-9181-4E20-9AC4-039A9F282788}" type="slidenum">
              <a:rPr lang="id-ID" smtClean="0"/>
              <a:t>‹#›</a:t>
            </a:fld>
            <a:endParaRPr lang="id-ID"/>
          </a:p>
        </p:txBody>
      </p:sp>
    </p:spTree>
    <p:extLst>
      <p:ext uri="{BB962C8B-B14F-4D97-AF65-F5344CB8AC3E}">
        <p14:creationId xmlns:p14="http://schemas.microsoft.com/office/powerpoint/2010/main" val="2953658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EAB349FB-5837-48AB-A33F-AD078D03F8AA}" type="datetimeFigureOut">
              <a:rPr lang="id-ID" smtClean="0"/>
              <a:t>09/12/2018</a:t>
            </a:fld>
            <a:endParaRPr lang="id-ID"/>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FD695453-9181-4E20-9AC4-039A9F282788}" type="slidenum">
              <a:rPr lang="id-ID" smtClean="0"/>
              <a:t>‹#›</a:t>
            </a:fld>
            <a:endParaRPr lang="id-ID"/>
          </a:p>
        </p:txBody>
      </p:sp>
    </p:spTree>
    <p:extLst>
      <p:ext uri="{BB962C8B-B14F-4D97-AF65-F5344CB8AC3E}">
        <p14:creationId xmlns:p14="http://schemas.microsoft.com/office/powerpoint/2010/main" val="3376425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11113"/>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notifkos.pom.go.id/bpom-notifikasi/document_peraturan/PerKaBPOM%20Nomor%2018%20Tahun%202015%20tentang%20Persyaratan%20Teknis%20Bahan%20Kosmetika.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12954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1"/>
          <p:cNvSpPr txBox="1">
            <a:spLocks noChangeArrowheads="1"/>
          </p:cNvSpPr>
          <p:nvPr/>
        </p:nvSpPr>
        <p:spPr bwMode="auto">
          <a:xfrm>
            <a:off x="3200400" y="2168525"/>
            <a:ext cx="56388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2800" b="1" dirty="0" smtClean="0">
                <a:solidFill>
                  <a:schemeClr val="bg1"/>
                </a:solidFill>
              </a:rPr>
              <a:t>	PERATURAN TTG OBAT DAN KOSMETIK</a:t>
            </a:r>
          </a:p>
          <a:p>
            <a:pPr algn="ctr" eaLnBrk="1" hangingPunct="1"/>
            <a:r>
              <a:rPr lang="id-ID" sz="2800" b="1" dirty="0" smtClean="0">
                <a:solidFill>
                  <a:schemeClr val="bg1"/>
                </a:solidFill>
              </a:rPr>
              <a:t> Pertemuan 13</a:t>
            </a:r>
            <a:endParaRPr lang="en-US" sz="2800" b="1" dirty="0">
              <a:solidFill>
                <a:schemeClr val="bg1"/>
              </a:solidFill>
            </a:endParaRPr>
          </a:p>
          <a:p>
            <a:pPr algn="ctr" eaLnBrk="1" hangingPunct="1"/>
            <a:endParaRPr lang="en-US" b="1" dirty="0">
              <a:solidFill>
                <a:schemeClr val="bg1"/>
              </a:solidFill>
            </a:endParaRPr>
          </a:p>
          <a:p>
            <a:pPr algn="ctr" eaLnBrk="1" hangingPunct="1"/>
            <a:r>
              <a:rPr lang="id-ID" sz="1400" b="1" dirty="0">
                <a:solidFill>
                  <a:schemeClr val="bg1"/>
                </a:solidFill>
              </a:rPr>
              <a:t>AHMAD IRFANDI</a:t>
            </a:r>
            <a:r>
              <a:rPr lang="en-US" sz="1400" b="1" dirty="0">
                <a:solidFill>
                  <a:schemeClr val="bg1"/>
                </a:solidFill>
              </a:rPr>
              <a:t>, SKM, MKM</a:t>
            </a:r>
          </a:p>
          <a:p>
            <a:pPr algn="ctr" eaLnBrk="1" hangingPunct="1"/>
            <a:r>
              <a:rPr lang="en-US" sz="1400" b="1" dirty="0" err="1">
                <a:solidFill>
                  <a:schemeClr val="bg1"/>
                </a:solidFill>
              </a:rPr>
              <a:t>Kesmas</a:t>
            </a:r>
            <a:r>
              <a:rPr lang="en-US" sz="1400" b="1" dirty="0">
                <a:solidFill>
                  <a:schemeClr val="bg1"/>
                </a:solidFill>
              </a:rPr>
              <a:t>/FIKES</a:t>
            </a:r>
          </a:p>
        </p:txBody>
      </p:sp>
    </p:spTree>
    <p:extLst>
      <p:ext uri="{BB962C8B-B14F-4D97-AF65-F5344CB8AC3E}">
        <p14:creationId xmlns:p14="http://schemas.microsoft.com/office/powerpoint/2010/main" val="1006437364"/>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Persyaratan Kosmetik</a:t>
            </a:r>
            <a:endParaRPr lang="id-ID" dirty="0"/>
          </a:p>
        </p:txBody>
      </p:sp>
      <p:sp>
        <p:nvSpPr>
          <p:cNvPr id="3" name="Content Placeholder 2"/>
          <p:cNvSpPr>
            <a:spLocks noGrp="1"/>
          </p:cNvSpPr>
          <p:nvPr>
            <p:ph idx="1"/>
          </p:nvPr>
        </p:nvSpPr>
        <p:spPr/>
        <p:txBody>
          <a:bodyPr>
            <a:normAutofit/>
          </a:bodyPr>
          <a:lstStyle/>
          <a:p>
            <a:r>
              <a:rPr lang="id-ID" dirty="0" smtClean="0"/>
              <a:t>Kosmetik yg diproduksi atau diedarkan harus memenuhi persyaratan sebagai berikut</a:t>
            </a:r>
          </a:p>
          <a:p>
            <a:pPr marL="914400" lvl="1" indent="-514350">
              <a:buFont typeface="+mj-lt"/>
              <a:buAutoNum type="arabicPeriod"/>
            </a:pPr>
            <a:r>
              <a:rPr lang="id-ID" dirty="0" smtClean="0"/>
              <a:t>Menggunakan bahan yg memenuhi standar dan persyaratan  mutu yg telah ditetapkan</a:t>
            </a:r>
          </a:p>
          <a:p>
            <a:pPr marL="914400" lvl="1" indent="-514350">
              <a:buFont typeface="+mj-lt"/>
              <a:buAutoNum type="arabicPeriod"/>
            </a:pPr>
            <a:r>
              <a:rPr lang="id-ID" dirty="0" smtClean="0"/>
              <a:t>Diproduksi dengan cara pembuatan kosmetik yg baik</a:t>
            </a:r>
          </a:p>
          <a:p>
            <a:pPr marL="914400" lvl="1" indent="-514350">
              <a:buFont typeface="+mj-lt"/>
              <a:buAutoNum type="arabicPeriod"/>
            </a:pPr>
            <a:r>
              <a:rPr lang="id-ID" dirty="0" smtClean="0"/>
              <a:t>Terdaftar dan mendapat izin edar dari BPOM RI</a:t>
            </a:r>
            <a:endParaRPr lang="id-ID" dirty="0"/>
          </a:p>
        </p:txBody>
      </p:sp>
    </p:spTree>
    <p:extLst>
      <p:ext uri="{BB962C8B-B14F-4D97-AF65-F5344CB8AC3E}">
        <p14:creationId xmlns:p14="http://schemas.microsoft.com/office/powerpoint/2010/main" val="771061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Cara Bijak Memilih Kosmetik yg Aman</a:t>
            </a:r>
            <a:endParaRPr lang="id-ID" dirty="0"/>
          </a:p>
        </p:txBody>
      </p:sp>
      <p:sp>
        <p:nvSpPr>
          <p:cNvPr id="3" name="Content Placeholder 2"/>
          <p:cNvSpPr>
            <a:spLocks noGrp="1"/>
          </p:cNvSpPr>
          <p:nvPr>
            <p:ph idx="1"/>
          </p:nvPr>
        </p:nvSpPr>
        <p:spPr/>
        <p:txBody>
          <a:bodyPr/>
          <a:lstStyle/>
          <a:p>
            <a:pPr marL="514350" indent="-514350">
              <a:buAutoNum type="arabicPeriod"/>
            </a:pPr>
            <a:r>
              <a:rPr lang="id-ID" dirty="0" smtClean="0"/>
              <a:t>Teliti sebelum membeli</a:t>
            </a:r>
          </a:p>
          <a:p>
            <a:pPr lvl="1"/>
            <a:r>
              <a:rPr lang="id-ID" dirty="0" smtClean="0"/>
              <a:t>Belilah kosmetik yg sudah dipastikan asli dan yg terjamin mutu dan kualitasnya.</a:t>
            </a:r>
          </a:p>
          <a:p>
            <a:pPr lvl="1"/>
            <a:r>
              <a:rPr lang="id-ID" dirty="0" smtClean="0"/>
              <a:t>Jangan mudah tergiur dgn barang bermerk yg dijual dengan harga murah</a:t>
            </a:r>
          </a:p>
          <a:p>
            <a:pPr lvl="1"/>
            <a:r>
              <a:rPr lang="id-ID" dirty="0" smtClean="0"/>
              <a:t>Selektif dalam memilih dan mempertimbangkan keuntungan dan kerugian dalam memilih kosmetik</a:t>
            </a:r>
            <a:endParaRPr lang="id-ID" dirty="0"/>
          </a:p>
        </p:txBody>
      </p:sp>
    </p:spTree>
    <p:extLst>
      <p:ext uri="{BB962C8B-B14F-4D97-AF65-F5344CB8AC3E}">
        <p14:creationId xmlns:p14="http://schemas.microsoft.com/office/powerpoint/2010/main" val="1911507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290513"/>
            <a:ext cx="8705850" cy="627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085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pPr marL="0" indent="0">
              <a:buNone/>
            </a:pPr>
            <a:r>
              <a:rPr lang="id-ID" dirty="0" smtClean="0"/>
              <a:t>2. Teliti Legalitas Kosmetik</a:t>
            </a:r>
          </a:p>
          <a:p>
            <a:pPr lvl="1"/>
            <a:r>
              <a:rPr lang="id-ID" dirty="0" smtClean="0"/>
              <a:t>Sebelum diedarkan, produsen harus mendaftarkan produknya ke BPOM. </a:t>
            </a:r>
          </a:p>
          <a:p>
            <a:pPr lvl="1"/>
            <a:r>
              <a:rPr lang="id-ID" dirty="0" smtClean="0"/>
              <a:t>Setelah mendapatkan persetujuan dari BPOM produsen akan mendapatkan nomor notifikasi</a:t>
            </a:r>
          </a:p>
          <a:p>
            <a:pPr lvl="1"/>
            <a:r>
              <a:rPr lang="id-ID" dirty="0" smtClean="0"/>
              <a:t>Pastikan nomor notifikasi yg dicantumkan ada dan benar dengan mengecek pada web Badan POM</a:t>
            </a:r>
          </a:p>
          <a:p>
            <a:pPr marL="457200" lvl="1" indent="0">
              <a:buNone/>
            </a:pPr>
            <a:r>
              <a:rPr lang="id-ID" dirty="0" smtClean="0"/>
              <a:t>   (cekbpom.pom.go.id)</a:t>
            </a:r>
            <a:endParaRPr lang="id-ID" dirty="0"/>
          </a:p>
        </p:txBody>
      </p:sp>
    </p:spTree>
    <p:extLst>
      <p:ext uri="{BB962C8B-B14F-4D97-AF65-F5344CB8AC3E}">
        <p14:creationId xmlns:p14="http://schemas.microsoft.com/office/powerpoint/2010/main" val="2781902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Nomor Notifikasi</a:t>
            </a:r>
            <a:endParaRPr lang="id-ID" dirty="0"/>
          </a:p>
        </p:txBody>
      </p:sp>
      <p:sp>
        <p:nvSpPr>
          <p:cNvPr id="3" name="Content Placeholder 2"/>
          <p:cNvSpPr>
            <a:spLocks noGrp="1"/>
          </p:cNvSpPr>
          <p:nvPr>
            <p:ph idx="1"/>
          </p:nvPr>
        </p:nvSpPr>
        <p:spPr/>
        <p:txBody>
          <a:bodyPr/>
          <a:lstStyle/>
          <a:p>
            <a:endParaRPr lang="id-ID"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633663"/>
            <a:ext cx="6912768" cy="2307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335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buNone/>
            </a:pPr>
            <a:r>
              <a:rPr lang="id-ID" dirty="0" smtClean="0"/>
              <a:t>3. Teliti Komposisi Kosmetik</a:t>
            </a:r>
          </a:p>
          <a:p>
            <a:pPr lvl="1"/>
            <a:r>
              <a:rPr lang="id-ID" dirty="0" smtClean="0"/>
              <a:t>Sebagai konsumen, teliti juga mengenai ada tidaknya bahan berbahaya dalam kosmetik pada komposisi produk</a:t>
            </a:r>
            <a:endParaRPr lang="id-ID"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77072"/>
            <a:ext cx="7632848" cy="1860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010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buNone/>
            </a:pPr>
            <a:r>
              <a:rPr lang="id-ID" dirty="0" smtClean="0"/>
              <a:t>4. Teliti Pembuat dan Penyalur Kosmetik</a:t>
            </a:r>
          </a:p>
          <a:p>
            <a:pPr lvl="1"/>
            <a:r>
              <a:rPr lang="id-ID" dirty="0" smtClean="0"/>
              <a:t>Pastikan pembuat dan penyalur kosmetik adalah yang terpercaya</a:t>
            </a:r>
          </a:p>
          <a:p>
            <a:pPr lvl="1"/>
            <a:r>
              <a:rPr lang="id-ID" dirty="0" smtClean="0"/>
              <a:t>Produsen maupun penyalur kosmetik harus mencantumkan nama dan alamatnya dikemasan kosmetik</a:t>
            </a:r>
          </a:p>
          <a:p>
            <a:pPr lvl="1"/>
            <a:r>
              <a:rPr lang="id-ID" dirty="0" smtClean="0"/>
              <a:t>Hal ini untuk memudahkan pengawasan baik dari instansi pemerintah maupun konsumen</a:t>
            </a:r>
            <a:endParaRPr lang="id-ID" dirty="0"/>
          </a:p>
        </p:txBody>
      </p:sp>
    </p:spTree>
    <p:extLst>
      <p:ext uri="{BB962C8B-B14F-4D97-AF65-F5344CB8AC3E}">
        <p14:creationId xmlns:p14="http://schemas.microsoft.com/office/powerpoint/2010/main" val="810303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Nama dan Alamat Lengkap Produsen Koametik</a:t>
            </a:r>
            <a:endParaRPr lang="id-ID" dirty="0"/>
          </a:p>
        </p:txBody>
      </p:sp>
      <p:sp>
        <p:nvSpPr>
          <p:cNvPr id="3" name="Content Placeholder 2"/>
          <p:cNvSpPr>
            <a:spLocks noGrp="1"/>
          </p:cNvSpPr>
          <p:nvPr>
            <p:ph idx="1"/>
          </p:nvPr>
        </p:nvSpPr>
        <p:spPr/>
        <p:txBody>
          <a:bodyPr/>
          <a:lstStyle/>
          <a:p>
            <a:endParaRPr lang="id-ID"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780928"/>
            <a:ext cx="7632847"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2485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buNone/>
            </a:pPr>
            <a:r>
              <a:rPr lang="id-ID" dirty="0" smtClean="0"/>
              <a:t>5. Teliti Masa Pakai Kosmetik</a:t>
            </a:r>
          </a:p>
          <a:p>
            <a:pPr lvl="1"/>
            <a:r>
              <a:rPr lang="id-ID" dirty="0" smtClean="0"/>
              <a:t>Pastikan di kemasan produk kosmetik terdapat nomor batch atau kode produksi, dan waktu kadaluarsa sebelum menggunakan.</a:t>
            </a:r>
            <a:endParaRPr lang="id-ID"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077072"/>
            <a:ext cx="7344816" cy="206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4748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2780928"/>
            <a:ext cx="5723468" cy="1828090"/>
          </a:xfrm>
        </p:spPr>
        <p:txBody>
          <a:bodyPr>
            <a:normAutofit fontScale="90000"/>
          </a:bodyPr>
          <a:lstStyle/>
          <a:p>
            <a:r>
              <a:rPr lang="id-ID" dirty="0" smtClean="0"/>
              <a:t>Kosmetik yg Mengandung Bahan Berbahaya dan Zat Warna yg Dilarang</a:t>
            </a:r>
            <a:endParaRPr lang="id-ID" dirty="0"/>
          </a:p>
        </p:txBody>
      </p:sp>
    </p:spTree>
    <p:extLst>
      <p:ext uri="{BB962C8B-B14F-4D97-AF65-F5344CB8AC3E}">
        <p14:creationId xmlns:p14="http://schemas.microsoft.com/office/powerpoint/2010/main" val="614238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id-ID" dirty="0" smtClean="0"/>
              <a:t>Peraturan BPOM No. 28 Tahun 2018</a:t>
            </a:r>
            <a:endParaRPr lang="id-ID" dirty="0"/>
          </a:p>
        </p:txBody>
      </p:sp>
      <p:sp>
        <p:nvSpPr>
          <p:cNvPr id="5" name="Subtitle 4"/>
          <p:cNvSpPr>
            <a:spLocks noGrp="1"/>
          </p:cNvSpPr>
          <p:nvPr>
            <p:ph type="subTitle" idx="1"/>
          </p:nvPr>
        </p:nvSpPr>
        <p:spPr/>
        <p:txBody>
          <a:bodyPr/>
          <a:lstStyle/>
          <a:p>
            <a:r>
              <a:rPr lang="id-ID" dirty="0" smtClean="0"/>
              <a:t>Ttg</a:t>
            </a:r>
          </a:p>
          <a:p>
            <a:r>
              <a:rPr lang="id-ID" dirty="0" smtClean="0"/>
              <a:t>Pedoman Pengelolaan Obat-Obat tertentu yg Sering di salahgunakan</a:t>
            </a:r>
            <a:endParaRPr lang="id-ID" dirty="0"/>
          </a:p>
        </p:txBody>
      </p:sp>
    </p:spTree>
    <p:extLst>
      <p:ext uri="{BB962C8B-B14F-4D97-AF65-F5344CB8AC3E}">
        <p14:creationId xmlns:p14="http://schemas.microsoft.com/office/powerpoint/2010/main" val="3837435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188" t="13152" r="30332" b="10887"/>
          <a:stretch/>
        </p:blipFill>
        <p:spPr bwMode="auto">
          <a:xfrm>
            <a:off x="1115616" y="980728"/>
            <a:ext cx="698477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470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700" t="29551" r="30603" b="25608"/>
          <a:stretch/>
        </p:blipFill>
        <p:spPr bwMode="auto">
          <a:xfrm>
            <a:off x="1043608" y="908720"/>
            <a:ext cx="7056784" cy="489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6654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TERIMAKASIH</a:t>
            </a:r>
            <a:endParaRPr lang="id-ID" dirty="0"/>
          </a:p>
        </p:txBody>
      </p:sp>
      <p:sp>
        <p:nvSpPr>
          <p:cNvPr id="3" name="Content Placeholder 2"/>
          <p:cNvSpPr>
            <a:spLocks noGrp="1"/>
          </p:cNvSpPr>
          <p:nvPr>
            <p:ph idx="1"/>
          </p:nvPr>
        </p:nvSpPr>
        <p:spPr/>
        <p:txBody>
          <a:bodyPr/>
          <a:lstStyle/>
          <a:p>
            <a:endParaRPr lang="id-ID" dirty="0"/>
          </a:p>
        </p:txBody>
      </p:sp>
    </p:spTree>
    <p:extLst>
      <p:ext uri="{BB962C8B-B14F-4D97-AF65-F5344CB8AC3E}">
        <p14:creationId xmlns:p14="http://schemas.microsoft.com/office/powerpoint/2010/main" val="2849453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Pasal 1</a:t>
            </a:r>
            <a:endParaRPr lang="id-ID" dirty="0"/>
          </a:p>
        </p:txBody>
      </p:sp>
      <p:sp>
        <p:nvSpPr>
          <p:cNvPr id="3" name="Content Placeholder 2"/>
          <p:cNvSpPr>
            <a:spLocks noGrp="1"/>
          </p:cNvSpPr>
          <p:nvPr>
            <p:ph idx="1"/>
          </p:nvPr>
        </p:nvSpPr>
        <p:spPr/>
        <p:txBody>
          <a:bodyPr/>
          <a:lstStyle/>
          <a:p>
            <a:r>
              <a:rPr lang="id-ID" dirty="0" smtClean="0"/>
              <a:t>Obat-obat tertentu adalah obat yg bekerja di sistem susunan syaraf pusat selain Narkotika dan Psikotropika, yg pada penggunaan diatas dosis terapi dapat menyebabkan ketergantungan</a:t>
            </a:r>
            <a:endParaRPr lang="id-ID" dirty="0"/>
          </a:p>
        </p:txBody>
      </p:sp>
    </p:spTree>
    <p:extLst>
      <p:ext uri="{BB962C8B-B14F-4D97-AF65-F5344CB8AC3E}">
        <p14:creationId xmlns:p14="http://schemas.microsoft.com/office/powerpoint/2010/main" val="2162315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Kriteria Obat Tertentu</a:t>
            </a:r>
            <a:br>
              <a:rPr lang="id-ID" dirty="0" smtClean="0"/>
            </a:br>
            <a:r>
              <a:rPr lang="id-ID" dirty="0" smtClean="0"/>
              <a:t>Pasal 2</a:t>
            </a:r>
            <a:endParaRPr lang="id-ID" dirty="0"/>
          </a:p>
        </p:txBody>
      </p:sp>
      <p:sp>
        <p:nvSpPr>
          <p:cNvPr id="3" name="Content Placeholder 2"/>
          <p:cNvSpPr>
            <a:spLocks noGrp="1"/>
          </p:cNvSpPr>
          <p:nvPr>
            <p:ph idx="1"/>
          </p:nvPr>
        </p:nvSpPr>
        <p:spPr/>
        <p:txBody>
          <a:bodyPr/>
          <a:lstStyle/>
          <a:p>
            <a:r>
              <a:rPr lang="id-ID" dirty="0" smtClean="0"/>
              <a:t>Kriteria obat tertentu  terdiri atas obat yg mengandung:</a:t>
            </a:r>
          </a:p>
          <a:p>
            <a:pPr marL="514350" indent="-514350">
              <a:buAutoNum type="arabicPeriod"/>
            </a:pPr>
            <a:r>
              <a:rPr lang="id-ID" dirty="0" smtClean="0"/>
              <a:t>Tramadol</a:t>
            </a:r>
          </a:p>
          <a:p>
            <a:pPr marL="514350" indent="-514350">
              <a:buAutoNum type="arabicPeriod"/>
            </a:pPr>
            <a:r>
              <a:rPr lang="id-ID" dirty="0" smtClean="0"/>
              <a:t>Trihiksefinedil</a:t>
            </a:r>
          </a:p>
          <a:p>
            <a:pPr marL="514350" indent="-514350">
              <a:buAutoNum type="arabicPeriod"/>
            </a:pPr>
            <a:r>
              <a:rPr lang="id-ID" dirty="0" smtClean="0"/>
              <a:t>Kloropromazin</a:t>
            </a:r>
          </a:p>
          <a:p>
            <a:pPr marL="514350" indent="-514350">
              <a:buAutoNum type="arabicPeriod"/>
            </a:pPr>
            <a:r>
              <a:rPr lang="id-ID" dirty="0" smtClean="0"/>
              <a:t>Amitriptilin</a:t>
            </a:r>
          </a:p>
          <a:p>
            <a:pPr marL="514350" indent="-514350">
              <a:buAutoNum type="arabicPeriod"/>
            </a:pPr>
            <a:r>
              <a:rPr lang="id-ID" dirty="0" smtClean="0"/>
              <a:t>Haloperidol</a:t>
            </a:r>
          </a:p>
          <a:p>
            <a:pPr marL="514350" indent="-514350">
              <a:buAutoNum type="arabicPeriod"/>
            </a:pPr>
            <a:r>
              <a:rPr lang="id-ID" dirty="0" smtClean="0"/>
              <a:t>Dekstrometorfan </a:t>
            </a:r>
            <a:endParaRPr lang="id-ID"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392705"/>
            <a:ext cx="4824536" cy="31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338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Pasal 6</a:t>
            </a:r>
            <a:endParaRPr lang="id-ID" dirty="0"/>
          </a:p>
        </p:txBody>
      </p:sp>
      <p:sp>
        <p:nvSpPr>
          <p:cNvPr id="3" name="Content Placeholder 2"/>
          <p:cNvSpPr>
            <a:spLocks noGrp="1"/>
          </p:cNvSpPr>
          <p:nvPr>
            <p:ph idx="1"/>
          </p:nvPr>
        </p:nvSpPr>
        <p:spPr/>
        <p:txBody>
          <a:bodyPr/>
          <a:lstStyle/>
          <a:p>
            <a:r>
              <a:rPr lang="id-ID" dirty="0" smtClean="0"/>
              <a:t>Obat-obat tertentu wajib diserahykan sesuai dgn resep atau salinan dokter</a:t>
            </a:r>
          </a:p>
          <a:p>
            <a:r>
              <a:rPr lang="id-ID" dirty="0" smtClean="0"/>
              <a:t>Resep ditulis oleh dokter</a:t>
            </a:r>
          </a:p>
          <a:p>
            <a:r>
              <a:rPr lang="id-ID" dirty="0" smtClean="0"/>
              <a:t>Petugas/pegawai harus mencatat nama, alamat, dan nomor telpon yg bisa dihubungi dari pihak pengambil obat</a:t>
            </a:r>
            <a:endParaRPr lang="id-ID" dirty="0"/>
          </a:p>
        </p:txBody>
      </p:sp>
    </p:spTree>
    <p:extLst>
      <p:ext uri="{BB962C8B-B14F-4D97-AF65-F5344CB8AC3E}">
        <p14:creationId xmlns:p14="http://schemas.microsoft.com/office/powerpoint/2010/main" val="1335767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id-ID" dirty="0" smtClean="0"/>
              <a:t>PERATURAN BPOM NO 18 TAHUN 2015</a:t>
            </a:r>
            <a:endParaRPr lang="id-ID" dirty="0"/>
          </a:p>
        </p:txBody>
      </p:sp>
      <p:sp>
        <p:nvSpPr>
          <p:cNvPr id="5" name="Subtitle 4"/>
          <p:cNvSpPr>
            <a:spLocks noGrp="1"/>
          </p:cNvSpPr>
          <p:nvPr>
            <p:ph type="subTitle" idx="1"/>
          </p:nvPr>
        </p:nvSpPr>
        <p:spPr/>
        <p:txBody>
          <a:bodyPr/>
          <a:lstStyle/>
          <a:p>
            <a:r>
              <a:rPr lang="id-ID" dirty="0" smtClean="0"/>
              <a:t>Ttg</a:t>
            </a:r>
          </a:p>
          <a:p>
            <a:r>
              <a:rPr lang="id-ID" dirty="0" smtClean="0"/>
              <a:t>Persyaratan Teknis Bahan Kosmetik</a:t>
            </a:r>
            <a:endParaRPr lang="id-ID" dirty="0"/>
          </a:p>
        </p:txBody>
      </p:sp>
    </p:spTree>
    <p:extLst>
      <p:ext uri="{BB962C8B-B14F-4D97-AF65-F5344CB8AC3E}">
        <p14:creationId xmlns:p14="http://schemas.microsoft.com/office/powerpoint/2010/main" val="217068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Pasal 1</a:t>
            </a:r>
            <a:endParaRPr lang="id-ID" dirty="0"/>
          </a:p>
        </p:txBody>
      </p:sp>
      <p:sp>
        <p:nvSpPr>
          <p:cNvPr id="3" name="Content Placeholder 2"/>
          <p:cNvSpPr>
            <a:spLocks noGrp="1"/>
          </p:cNvSpPr>
          <p:nvPr>
            <p:ph idx="1"/>
          </p:nvPr>
        </p:nvSpPr>
        <p:spPr/>
        <p:txBody>
          <a:bodyPr/>
          <a:lstStyle/>
          <a:p>
            <a:r>
              <a:rPr lang="id-ID" dirty="0" smtClean="0"/>
              <a:t>Kosmetik adalah bahan atau sediaan yg dimaksudkan utk digunakan pada bagian luar tubuh manusia atau gigi dan membran mukosa mulut terutama utk membersihkan, mewangikan, mengubah penampilan atau memperbaiki bau badan atau memelihara tubuh padsa kondisi baik</a:t>
            </a:r>
            <a:endParaRPr lang="id-ID" dirty="0"/>
          </a:p>
        </p:txBody>
      </p:sp>
    </p:spTree>
    <p:extLst>
      <p:ext uri="{BB962C8B-B14F-4D97-AF65-F5344CB8AC3E}">
        <p14:creationId xmlns:p14="http://schemas.microsoft.com/office/powerpoint/2010/main" val="2754006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Persyaratan Bahan </a:t>
            </a:r>
            <a:br>
              <a:rPr lang="id-ID" dirty="0" smtClean="0"/>
            </a:br>
            <a:r>
              <a:rPr lang="id-ID" dirty="0" smtClean="0"/>
              <a:t>Pasal 2</a:t>
            </a:r>
            <a:endParaRPr lang="id-ID" dirty="0"/>
          </a:p>
        </p:txBody>
      </p:sp>
      <p:sp>
        <p:nvSpPr>
          <p:cNvPr id="3" name="Content Placeholder 2"/>
          <p:cNvSpPr>
            <a:spLocks noGrp="1"/>
          </p:cNvSpPr>
          <p:nvPr>
            <p:ph idx="1"/>
          </p:nvPr>
        </p:nvSpPr>
        <p:spPr/>
        <p:txBody>
          <a:bodyPr/>
          <a:lstStyle/>
          <a:p>
            <a:r>
              <a:rPr lang="id-ID" dirty="0" smtClean="0"/>
              <a:t>Bahan kosmetik harus memenuhi persyaratan mutu sebagaimana tercantum dalam kondeks kosmetika Indonesia atau standar lain yg diakui UU</a:t>
            </a:r>
          </a:p>
          <a:p>
            <a:r>
              <a:rPr lang="id-ID" dirty="0" smtClean="0"/>
              <a:t>Bahan kosmetik yg dimaksud berupa bahan yg diperbolehkan digunakan dalam pembuatan kosmetik</a:t>
            </a:r>
          </a:p>
          <a:p>
            <a:r>
              <a:rPr lang="id-ID" dirty="0" smtClean="0"/>
              <a:t>Selain bahan kosmetik, bahan tertentu dilarang digunakan dalam pembuatan kosmetik</a:t>
            </a:r>
            <a:endParaRPr lang="id-ID" dirty="0"/>
          </a:p>
        </p:txBody>
      </p:sp>
    </p:spTree>
    <p:extLst>
      <p:ext uri="{BB962C8B-B14F-4D97-AF65-F5344CB8AC3E}">
        <p14:creationId xmlns:p14="http://schemas.microsoft.com/office/powerpoint/2010/main" val="3829810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Daftar bahan yg diperbolehkan digunakan utk kosmetik</a:t>
            </a:r>
          </a:p>
          <a:p>
            <a:pPr marL="0" indent="0">
              <a:buNone/>
            </a:pPr>
            <a:r>
              <a:rPr lang="id-ID" dirty="0">
                <a:hlinkClick r:id="rId2"/>
              </a:rPr>
              <a:t>https://</a:t>
            </a:r>
            <a:r>
              <a:rPr lang="id-ID" dirty="0" smtClean="0">
                <a:hlinkClick r:id="rId2"/>
              </a:rPr>
              <a:t>notifkos.pom.go.id/bpom-notifikasi/document_peraturan/PerKaBPOM%20Nomor%2018%20Tahun%202015%20tentang%20Persyaratan%20Teknis%20Bahan%20Kosmetika.pdf</a:t>
            </a:r>
            <a:endParaRPr lang="id-ID" dirty="0" smtClean="0"/>
          </a:p>
          <a:p>
            <a:endParaRPr lang="id-ID" dirty="0"/>
          </a:p>
        </p:txBody>
      </p:sp>
    </p:spTree>
    <p:extLst>
      <p:ext uri="{BB962C8B-B14F-4D97-AF65-F5344CB8AC3E}">
        <p14:creationId xmlns:p14="http://schemas.microsoft.com/office/powerpoint/2010/main" val="1356629314"/>
      </p:ext>
    </p:extLst>
  </p:cSld>
  <p:clrMapOvr>
    <a:masterClrMapping/>
  </p:clrMapOvr>
</p:sld>
</file>

<file path=ppt/theme/theme1.xml><?xml version="1.0" encoding="utf-8"?>
<a:theme xmlns:a="http://schemas.openxmlformats.org/drawingml/2006/main" name="Theme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Theme4</Template>
  <TotalTime>40</TotalTime>
  <Words>423</Words>
  <Application>Microsoft Office PowerPoint</Application>
  <PresentationFormat>On-screen Show (4:3)</PresentationFormat>
  <Paragraphs>60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Theme4</vt:lpstr>
      <vt:lpstr>PowerPoint Presentation</vt:lpstr>
      <vt:lpstr>Peraturan BPOM No. 28 Tahun 2018</vt:lpstr>
      <vt:lpstr>Pasal 1</vt:lpstr>
      <vt:lpstr>Kriteria Obat Tertentu Pasal 2</vt:lpstr>
      <vt:lpstr>Pasal 6</vt:lpstr>
      <vt:lpstr>PERATURAN BPOM NO 18 TAHUN 2015</vt:lpstr>
      <vt:lpstr>Pasal 1</vt:lpstr>
      <vt:lpstr>Persyaratan Bahan  Pasal 2</vt:lpstr>
      <vt:lpstr>PowerPoint Presentation</vt:lpstr>
      <vt:lpstr>Persyaratan Kosmetik</vt:lpstr>
      <vt:lpstr>Cara Bijak Memilih Kosmetik yg Aman</vt:lpstr>
      <vt:lpstr>PowerPoint Presentation</vt:lpstr>
      <vt:lpstr>PowerPoint Presentation</vt:lpstr>
      <vt:lpstr>Nomor Notifikasi</vt:lpstr>
      <vt:lpstr>PowerPoint Presentation</vt:lpstr>
      <vt:lpstr>PowerPoint Presentation</vt:lpstr>
      <vt:lpstr>Nama dan Alamat Lengkap Produsen Koametik</vt:lpstr>
      <vt:lpstr>PowerPoint Presentation</vt:lpstr>
      <vt:lpstr>Kosmetik yg Mengandung Bahan Berbahaya dan Zat Warna yg Dilarang</vt:lpstr>
      <vt:lpstr>PowerPoint Presentation</vt:lpstr>
      <vt:lpstr>PowerPoint Presentation</vt:lpstr>
      <vt:lpstr>TERIMAKASIH</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Ahmad Irfandi</dc:creator>
  <cp:lastModifiedBy>Ahmad Irfandi</cp:lastModifiedBy>
  <cp:revision>5</cp:revision>
  <dcterms:created xsi:type="dcterms:W3CDTF">2018-12-09T16:40:35Z</dcterms:created>
  <dcterms:modified xsi:type="dcterms:W3CDTF">2018-12-09T17:20:41Z</dcterms:modified>
</cp:coreProperties>
</file>