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81" r:id="rId35"/>
    <p:sldId id="280" r:id="rId36"/>
    <p:sldId id="273" r:id="rId3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6ED2C1E-5D70-46DD-8127-BFE62D84D6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74B7D5A-9329-469E-9943-5DE5D3C776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597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6ED2C1E-5D70-46DD-8127-BFE62D84D6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74B7D5A-9329-469E-9943-5DE5D3C776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94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6ED2C1E-5D70-46DD-8127-BFE62D84D6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74B7D5A-9329-469E-9943-5DE5D3C776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64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6ED2C1E-5D70-46DD-8127-BFE62D84D6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74B7D5A-9329-469E-9943-5DE5D3C776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47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6ED2C1E-5D70-46DD-8127-BFE62D84D6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74B7D5A-9329-469E-9943-5DE5D3C776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853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6ED2C1E-5D70-46DD-8127-BFE62D84D6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74B7D5A-9329-469E-9943-5DE5D3C776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1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6ED2C1E-5D70-46DD-8127-BFE62D84D6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74B7D5A-9329-469E-9943-5DE5D3C776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95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6ED2C1E-5D70-46DD-8127-BFE62D84D6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74B7D5A-9329-469E-9943-5DE5D3C776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11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6ED2C1E-5D70-46DD-8127-BFE62D84D6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74B7D5A-9329-469E-9943-5DE5D3C776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3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6ED2C1E-5D70-46DD-8127-BFE62D84D6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74B7D5A-9329-469E-9943-5DE5D3C776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352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6ED2C1E-5D70-46DD-8127-BFE62D84D6DD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74B7D5A-9329-469E-9943-5DE5D3C776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17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Perlindungan dan Pengelolaan Lingkungan Hidup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By</a:t>
            </a:r>
          </a:p>
          <a:p>
            <a:r>
              <a:rPr lang="id-ID" dirty="0" smtClean="0"/>
              <a:t>Ahmad Irfandi</a:t>
            </a:r>
          </a:p>
          <a:p>
            <a:r>
              <a:rPr lang="id-ID" dirty="0" smtClean="0"/>
              <a:t>Universitas Esa Unggul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759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5. United Nations Framework Convention on Climate Change (UNFCCC)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281339"/>
          </a:xfrm>
        </p:spPr>
        <p:txBody>
          <a:bodyPr>
            <a:normAutofit/>
          </a:bodyPr>
          <a:lstStyle/>
          <a:p>
            <a:r>
              <a:rPr lang="id-ID" dirty="0" smtClean="0"/>
              <a:t>Sasaran pokok UNFCCC tidak melakukan pengembalian keadaan seperti semula namun menstabilkan ke tingkatan yg dapat mencegah perilaku dan perbuatan manusia  yg menimbulkan bahaya terhadap sistem iklim</a:t>
            </a:r>
          </a:p>
          <a:p>
            <a:r>
              <a:rPr lang="id-ID" dirty="0" smtClean="0"/>
              <a:t>UNFCC berlaku efektif 21 Maret 1994</a:t>
            </a:r>
          </a:p>
          <a:p>
            <a:r>
              <a:rPr lang="id-ID" dirty="0" smtClean="0"/>
              <a:t>Terdapat beberapa institusi dan badan yg bekerjasama dengan UNFCCC salahsatunya adalah </a:t>
            </a:r>
            <a:r>
              <a:rPr lang="id-ID" i="1" dirty="0" smtClean="0"/>
              <a:t>Conference of the Parties to the Convention </a:t>
            </a:r>
            <a:r>
              <a:rPr lang="id-ID" dirty="0" smtClean="0"/>
              <a:t>(COP)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1731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6. Kyoto Protocol (COP 3)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 smtClean="0"/>
              <a:t>Dilaksanakan pada 11 Desember 1977</a:t>
            </a:r>
          </a:p>
          <a:p>
            <a:r>
              <a:rPr lang="id-ID" dirty="0" smtClean="0"/>
              <a:t>Konvensi kerangka kerja PBB ttg Perubahan Iklim yg mengembangkan dasar hukum yg lebih konkret bagi negara-negara industri maju</a:t>
            </a:r>
          </a:p>
          <a:p>
            <a:r>
              <a:rPr lang="id-ID" dirty="0" smtClean="0"/>
              <a:t>Untuk mengurangi emisi GRK paling sedikit 5% dari tingkat emisi tahun 1990 menjelang periode 2008-2012</a:t>
            </a:r>
          </a:p>
          <a:p>
            <a:r>
              <a:rPr lang="id-ID" dirty="0" smtClean="0"/>
              <a:t>Negara berkembang dibebaskan dari kewajiban tersebut</a:t>
            </a:r>
          </a:p>
          <a:p>
            <a:r>
              <a:rPr lang="id-ID" dirty="0" smtClean="0"/>
              <a:t>Sebagian besar GRK berasal dari negara maju/industri dan negara berkembang mendapatkan kompensasi dan bantuan dikarenakan negara berkembang membutuhkan energi untuk pembangunan serta tdk memiliki dana &amp; teknologi utk menurunkan GRK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6134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7. Bali Roadmap (COP 13)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Diselenggarakan tgl 13-14 Desember 2007 di Denpasar Bali</a:t>
            </a:r>
          </a:p>
          <a:p>
            <a:r>
              <a:rPr lang="id-ID" dirty="0" smtClean="0"/>
              <a:t>Dihasilkan sejumlah keputusan yg utama adalah </a:t>
            </a:r>
            <a:r>
              <a:rPr lang="id-ID" i="1" dirty="0" smtClean="0"/>
              <a:t>Bali Roadmap</a:t>
            </a:r>
          </a:p>
          <a:p>
            <a:r>
              <a:rPr lang="id-ID" i="1" dirty="0" smtClean="0"/>
              <a:t>Bali Roadmap </a:t>
            </a:r>
            <a:r>
              <a:rPr lang="id-ID" dirty="0" smtClean="0"/>
              <a:t>berisi </a:t>
            </a:r>
            <a:r>
              <a:rPr lang="id-ID" i="1" dirty="0" smtClean="0"/>
              <a:t>Bali Action Plan </a:t>
            </a:r>
            <a:r>
              <a:rPr lang="id-ID" dirty="0" smtClean="0"/>
              <a:t>yg memperkenalkan proses baru yg komprehensif untuk memungkinkan implementasi 13 yg lengkap, efektif, dan berkelanjutan dari aksi utk jangka panjang hingga dan setelah 2012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204630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8. Cancun Agreement (COP16)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Diselenggarakan pada 29 November- 11 Desember 2010 di Cancun Mexico</a:t>
            </a:r>
          </a:p>
          <a:p>
            <a:r>
              <a:rPr lang="id-ID" dirty="0" smtClean="0"/>
              <a:t>Dalam perjanjian Cancun lebih ditekankan pentingnya peran negara berkembang dalam membantu mereduksi emisi</a:t>
            </a:r>
          </a:p>
          <a:p>
            <a:r>
              <a:rPr lang="id-ID" dirty="0" smtClean="0"/>
              <a:t>Upaya mitigasi di sektor kehutanan yg dilakukan negara berkembang:</a:t>
            </a:r>
          </a:p>
          <a:p>
            <a:pPr marL="914400" lvl="1" indent="-514350">
              <a:buAutoNum type="arabicPeriod"/>
            </a:pPr>
            <a:r>
              <a:rPr lang="id-ID" dirty="0" smtClean="0"/>
              <a:t>Mereduksi emisi dari deforestasi</a:t>
            </a:r>
          </a:p>
          <a:p>
            <a:pPr marL="914400" lvl="1" indent="-514350">
              <a:buAutoNum type="arabicPeriod"/>
            </a:pPr>
            <a:r>
              <a:rPr lang="id-ID" dirty="0" smtClean="0"/>
              <a:t>Mereduksi emisi dari degradasi hutan</a:t>
            </a:r>
          </a:p>
          <a:p>
            <a:pPr marL="914400" lvl="1" indent="-514350">
              <a:buAutoNum type="arabicPeriod"/>
            </a:pPr>
            <a:r>
              <a:rPr lang="id-ID" dirty="0" smtClean="0"/>
              <a:t>Konservasi cadangan Karbon hutan</a:t>
            </a:r>
          </a:p>
          <a:p>
            <a:pPr marL="914400" lvl="1" indent="-514350">
              <a:buAutoNum type="arabicPeriod"/>
            </a:pPr>
            <a:r>
              <a:rPr lang="id-ID" dirty="0" smtClean="0"/>
              <a:t>Pengelolaan hutan berkelanjutan</a:t>
            </a:r>
          </a:p>
          <a:p>
            <a:pPr marL="914400" lvl="1" indent="-514350">
              <a:buAutoNum type="arabicPeriod"/>
            </a:pPr>
            <a:r>
              <a:rPr lang="id-ID" dirty="0" smtClean="0"/>
              <a:t>Peningkatan cadangan Karbon hutan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6861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7 elemen kerangka pengaman pelaksanaan aksi REDD+ di negara berkembang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Melengkapi atau konsisten dengan tujuan program ketahanan nasional</a:t>
            </a:r>
          </a:p>
          <a:p>
            <a:pPr marL="514350" indent="-514350">
              <a:buAutoNum type="arabicPeriod"/>
            </a:pPr>
            <a:r>
              <a:rPr lang="id-ID" dirty="0" smtClean="0"/>
              <a:t>Struktur tata kelola hutan nasional yg transparan dan efektif</a:t>
            </a:r>
          </a:p>
          <a:p>
            <a:pPr marL="514350" indent="-514350">
              <a:buAutoNum type="arabicPeriod"/>
            </a:pPr>
            <a:r>
              <a:rPr lang="id-ID" dirty="0" smtClean="0"/>
              <a:t>Menghormati pengetahuan dan hak “indigenous people”</a:t>
            </a:r>
          </a:p>
          <a:p>
            <a:pPr marL="514350" indent="-514350">
              <a:buAutoNum type="arabicPeriod"/>
            </a:pPr>
            <a:r>
              <a:rPr lang="id-ID" dirty="0" smtClean="0"/>
              <a:t>Partisipasi stakeholders secara penuh dan efektif</a:t>
            </a:r>
          </a:p>
          <a:p>
            <a:pPr marL="514350" indent="-514350">
              <a:buAutoNum type="arabicPeriod"/>
            </a:pPr>
            <a:r>
              <a:rPr lang="id-ID" dirty="0" smtClean="0"/>
              <a:t>Konsisten dengan konservasi hutan dan keanekaragaman hayati</a:t>
            </a:r>
          </a:p>
          <a:p>
            <a:pPr marL="514350" indent="-514350">
              <a:buAutoNum type="arabicPeriod"/>
            </a:pPr>
            <a:r>
              <a:rPr lang="id-ID" dirty="0" smtClean="0"/>
              <a:t>Mencegah resiko balik, dan</a:t>
            </a:r>
          </a:p>
          <a:p>
            <a:pPr marL="514350" indent="-514350">
              <a:buAutoNum type="arabicPeriod"/>
            </a:pPr>
            <a:r>
              <a:rPr lang="id-ID" dirty="0" smtClean="0"/>
              <a:t>Adanya aksi mengurangi pengalihan emisi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9140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8. Paris Aggreement (COP 21)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Dilaksanakan pada 30 November- 31 Desember 2015 di Paris Prancis</a:t>
            </a:r>
          </a:p>
          <a:p>
            <a:r>
              <a:rPr lang="id-ID" dirty="0" smtClean="0"/>
              <a:t>Berisi kesepakatan untuk perubahan iklim</a:t>
            </a:r>
          </a:p>
          <a:p>
            <a:r>
              <a:rPr lang="id-ID" dirty="0" smtClean="0"/>
              <a:t>Negara-negara dunia berkomitmen </a:t>
            </a:r>
            <a:r>
              <a:rPr lang="id-ID" dirty="0" smtClean="0">
                <a:effectLst/>
              </a:rPr>
              <a:t>berkomitmen menjaga ambang batas kenaikan suhu bumi di bawah 2 derajat celcius (2C) dan berupaya menekan hingga 1,5 C.</a:t>
            </a:r>
            <a:br>
              <a:rPr lang="id-ID" dirty="0" smtClean="0">
                <a:effectLst/>
              </a:rPr>
            </a:br>
            <a:r>
              <a:rPr lang="id-ID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460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Point utama Paris Agreement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Upaya mitigasi dgn cara mengurangi emisi Karbon dgn cepat utk mencapai ambang batas yg disepakati yaitu dibawah 2</a:t>
            </a:r>
            <a:r>
              <a:rPr lang="id-ID" baseline="30000" dirty="0" smtClean="0"/>
              <a:t>0</a:t>
            </a:r>
            <a:r>
              <a:rPr lang="id-ID" dirty="0" smtClean="0"/>
              <a:t>C – 1,5</a:t>
            </a:r>
            <a:r>
              <a:rPr lang="id-ID" baseline="30000" dirty="0" smtClean="0"/>
              <a:t>0</a:t>
            </a:r>
            <a:r>
              <a:rPr lang="id-ID" dirty="0" smtClean="0"/>
              <a:t> C</a:t>
            </a:r>
          </a:p>
          <a:p>
            <a:pPr marL="514350" indent="-514350">
              <a:buAutoNum type="arabicPeriod"/>
            </a:pPr>
            <a:r>
              <a:rPr lang="id-ID" dirty="0" smtClean="0"/>
              <a:t>Sistem perhitungan Karbon dan pengurangan emisi secara transparan</a:t>
            </a:r>
          </a:p>
          <a:p>
            <a:pPr marL="514350" indent="-514350">
              <a:buAutoNum type="arabicPeriod"/>
            </a:pPr>
            <a:r>
              <a:rPr lang="id-ID" dirty="0" smtClean="0"/>
              <a:t>Upaya adaptasi dgn memperkuat kemampuan negara-negara utk mengatasi dampak perubahan iklim</a:t>
            </a:r>
          </a:p>
          <a:p>
            <a:pPr marL="514350" indent="-514350">
              <a:buAutoNum type="arabicPeriod"/>
            </a:pPr>
            <a:r>
              <a:rPr lang="id-ID" dirty="0" smtClean="0"/>
              <a:t>Memperkuat upaya pemulihan akibat kerusakan yg terjadi karena perubahan iklim</a:t>
            </a:r>
          </a:p>
          <a:p>
            <a:pPr marL="514350" indent="-514350">
              <a:buAutoNum type="arabicPeriod"/>
            </a:pPr>
            <a:r>
              <a:rPr lang="id-ID" dirty="0" smtClean="0"/>
              <a:t>Bantuan, termasuk pendanaan bagi negara-negara ekonomi hijau dan negara berkembang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22209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Perlindungan &amp; Pengelolaan Lingkungan Hidup di Indonesia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2093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3075" name="Picture 17" descr="DSCN2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9" y="1500557"/>
            <a:ext cx="2900362" cy="189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I:\Foto Lingkungan\banjir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218767"/>
            <a:ext cx="2500313" cy="189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9"/>
          <p:cNvSpPr txBox="1">
            <a:spLocks noChangeArrowheads="1"/>
          </p:cNvSpPr>
          <p:nvPr/>
        </p:nvSpPr>
        <p:spPr bwMode="auto">
          <a:xfrm>
            <a:off x="561975" y="604837"/>
            <a:ext cx="881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d-ID" sz="2400" b="1" dirty="0">
                <a:latin typeface="Century Gothic" pitchFamily="34" charset="0"/>
              </a:rPr>
              <a:t>Kerusakan lingkungan: lahan, hutan, pesisir, kehati</a:t>
            </a:r>
          </a:p>
        </p:txBody>
      </p:sp>
      <p:pic>
        <p:nvPicPr>
          <p:cNvPr id="3078" name="Picture 5" descr="kerusakan hu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035687"/>
            <a:ext cx="2305050" cy="172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tambang_bauks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843213"/>
            <a:ext cx="25003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I:\My Pictures\Trip BOS, TBengkirai,Tengarong\cem macem1 1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271838"/>
            <a:ext cx="27860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Abel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14901"/>
            <a:ext cx="264318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" descr="D:\KLHS\gambar\teluk lamo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852988"/>
            <a:ext cx="250031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6" descr="G:\Foto Lingkungan\Data Lingkungan &amp; Info\biodiversity\thumbnailCAOJYTJ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057526"/>
            <a:ext cx="26431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84556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686800" cy="1154049"/>
          </a:xfrm>
        </p:spPr>
        <p:txBody>
          <a:bodyPr>
            <a:noAutofit/>
          </a:bodyPr>
          <a:lstStyle/>
          <a:p>
            <a:r>
              <a:rPr lang="id-ID" sz="2400" b="1" dirty="0" smtClean="0">
                <a:solidFill>
                  <a:schemeClr val="tx1"/>
                </a:solidFill>
              </a:rPr>
              <a:t>Pencemaran lingkungan:  air, udara, lahan, dari limbah domestik, limbah B3.</a:t>
            </a:r>
            <a:br>
              <a:rPr lang="id-ID" sz="2400" b="1" dirty="0" smtClean="0">
                <a:solidFill>
                  <a:schemeClr val="tx1"/>
                </a:solidFill>
              </a:rPr>
            </a:br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http://muhtadi71.files.wordpress.com/2008/09/pencemaran-sunga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267200"/>
            <a:ext cx="4191000" cy="2335967"/>
          </a:xfrm>
          <a:prstGeom prst="rect">
            <a:avLst/>
          </a:prstGeom>
        </p:spPr>
      </p:pic>
      <p:pic>
        <p:nvPicPr>
          <p:cNvPr id="4100" name="Picture 3" descr="Gambar 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349" y="1600200"/>
            <a:ext cx="4260850" cy="2514600"/>
          </a:xfrm>
          <a:prstGeom prst="rect">
            <a:avLst/>
          </a:prstGeom>
        </p:spPr>
      </p:pic>
      <p:pic>
        <p:nvPicPr>
          <p:cNvPr id="4099" name="Picture 2" descr="H:\My Pictures\GALERI  LINGKUNGAN\Penc. air\sampah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9727"/>
            <a:ext cx="3124200" cy="258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C:\Users\win-7\Pictures\Data Lingkungan &amp; Info\pencemaran udara\air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35049"/>
            <a:ext cx="3457575" cy="235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4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800" dirty="0" smtClean="0"/>
              <a:t>Perjalanan Kebijakan Internasioanal terkait Perlindungan dan Pengelolaan Lingkungan Hidup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Stockholm Conference 1972</a:t>
            </a:r>
          </a:p>
          <a:p>
            <a:pPr marL="514350" indent="-514350">
              <a:buAutoNum type="arabicPeriod"/>
            </a:pPr>
            <a:r>
              <a:rPr lang="id-ID" dirty="0" smtClean="0"/>
              <a:t>The Earth Summit 1992</a:t>
            </a:r>
          </a:p>
          <a:p>
            <a:pPr marL="514350" indent="-514350">
              <a:buAutoNum type="arabicPeriod"/>
            </a:pPr>
            <a:r>
              <a:rPr lang="id-ID" dirty="0" smtClean="0"/>
              <a:t>Word Summit on Sustainable Development 2002</a:t>
            </a:r>
          </a:p>
          <a:p>
            <a:pPr marL="514350" indent="-514350">
              <a:buAutoNum type="arabicPeriod"/>
            </a:pPr>
            <a:r>
              <a:rPr lang="id-ID" dirty="0" smtClean="0"/>
              <a:t>Rio +20 (2012)</a:t>
            </a:r>
          </a:p>
          <a:p>
            <a:pPr marL="514350" indent="-514350">
              <a:buAutoNum type="arabicPeriod"/>
            </a:pPr>
            <a:r>
              <a:rPr lang="id-ID" dirty="0" smtClean="0"/>
              <a:t>United Nations Framework Convention on Climate Change (UNFCC)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id-ID" dirty="0" smtClean="0"/>
              <a:t> Kyoto Protocol (COP 3)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dirty="0" smtClean="0"/>
              <a:t>Bali Roadmap (COP 13)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dirty="0" smtClean="0"/>
              <a:t>Cancun Aggreement (COP 16)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dirty="0" smtClean="0"/>
              <a:t>Paris Aggreement (COP21)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60586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</a:pP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asal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67 UU </a:t>
            </a:r>
            <a:r>
              <a:rPr lang="en-US" dirty="0" smtClean="0">
                <a:solidFill>
                  <a:schemeClr val="tx1"/>
                </a:solidFill>
              </a:rPr>
              <a:t>No </a:t>
            </a:r>
            <a:r>
              <a:rPr lang="en-US" dirty="0">
                <a:solidFill>
                  <a:schemeClr val="tx1"/>
                </a:solidFill>
              </a:rPr>
              <a:t>32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 2009 </a:t>
            </a:r>
            <a:r>
              <a:rPr lang="en-US" dirty="0" err="1">
                <a:solidFill>
                  <a:schemeClr val="tx1"/>
                </a:solidFill>
              </a:rPr>
              <a:t>tentang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PPLH : </a:t>
            </a:r>
          </a:p>
          <a:p>
            <a:pPr marL="287338" indent="0">
              <a:lnSpc>
                <a:spcPct val="17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Setiap</a:t>
            </a:r>
            <a:r>
              <a:rPr lang="en-US" dirty="0">
                <a:solidFill>
                  <a:schemeClr val="tx1"/>
                </a:solidFill>
              </a:rPr>
              <a:t> orang </a:t>
            </a:r>
            <a:r>
              <a:rPr lang="en-US" dirty="0" err="1">
                <a:solidFill>
                  <a:schemeClr val="tx1"/>
                </a:solidFill>
              </a:rPr>
              <a:t>berkewajiban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memelihara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kelestarian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fungsi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lingkungan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hidup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serta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mengendalikan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pencemaran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kerusakan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lingkungan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hidup</a:t>
            </a:r>
            <a:r>
              <a:rPr lang="en-US" dirty="0">
                <a:solidFill>
                  <a:schemeClr val="tx1"/>
                </a:solidFill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4093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531225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id-ID" sz="2800" b="1" dirty="0" smtClean="0">
                <a:solidFill>
                  <a:schemeClr val="tx1"/>
                </a:solidFill>
              </a:rPr>
              <a:t>Kebijakan : 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id-ID" sz="2800" b="1" dirty="0" smtClean="0">
                <a:solidFill>
                  <a:schemeClr val="tx1"/>
                </a:solidFill>
              </a:rPr>
              <a:t>Perlindungan dan Pengelolaan LH</a:t>
            </a:r>
            <a:r>
              <a:rPr lang="en-US" sz="2800" b="1" dirty="0" smtClean="0">
                <a:solidFill>
                  <a:schemeClr val="tx1"/>
                </a:solidFill>
              </a:rPr>
              <a:t> UU32/2009</a:t>
            </a:r>
            <a:endParaRPr lang="id-ID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775" y="1447800"/>
            <a:ext cx="8153400" cy="50292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Lingkungan hidup harus dilindungi dan dikelola dengan baik berdasarkan asas tanggung jawab, keberlanjutan, keadilan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keserasian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keseimbangan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keterpaduan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manfaat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kehatian-hatian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ekoregion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pencemar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membayar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partisipatif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kearifan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lokal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kelola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pemerintahan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otonomi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daerah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engelolaan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LH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harus memberikan kemanfaatan ekonomi, sosial, dan budaya yang dilakukan berdasarkan prinsip kehati-hatian, demokrasi lingkungan, desentralisasi, serta pengakuan terhadap kearifan lokal.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Perlindungan dan pengelolaan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LH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menuntut dikembangkannya suatu sistem yang </a:t>
            </a:r>
            <a:r>
              <a:rPr lang="id-ID" sz="2200" b="1" dirty="0" smtClean="0">
                <a:latin typeface="Arial" pitchFamily="34" charset="0"/>
                <a:cs typeface="Arial" pitchFamily="34" charset="0"/>
              </a:rPr>
              <a:t>terpadu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berupa suatu kebijakan nasional perlindungan dan pengelolaan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LH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yang harus dilaksanakan secara taat asas dan konsekuen </a:t>
            </a:r>
            <a:r>
              <a:rPr lang="id-ID" sz="2200" b="1" dirty="0" smtClean="0">
                <a:latin typeface="Arial" pitchFamily="34" charset="0"/>
                <a:cs typeface="Arial" pitchFamily="34" charset="0"/>
              </a:rPr>
              <a:t>dari pusat sampai ke daerah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61962"/>
            <a:ext cx="8229600" cy="8334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</a:rPr>
              <a:t>RUANG LINGKUP P</a:t>
            </a:r>
            <a:r>
              <a:rPr lang="id-ID" sz="3600" b="1" dirty="0" smtClean="0">
                <a:solidFill>
                  <a:schemeClr val="tx1"/>
                </a:solidFill>
              </a:rPr>
              <a:t>PLH UU 32/2009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921625" cy="4329113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id-ID" dirty="0" smtClean="0"/>
              <a:t>Perlindungan dan pengelolaan lingkungan hidup meliputi: </a:t>
            </a: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P</a:t>
            </a:r>
            <a:r>
              <a:rPr lang="id-ID" dirty="0" smtClean="0"/>
              <a:t>erencanaan</a:t>
            </a:r>
            <a:endParaRPr lang="id-ID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P</a:t>
            </a:r>
            <a:r>
              <a:rPr lang="id-ID" dirty="0" smtClean="0"/>
              <a:t>emanfaatan</a:t>
            </a:r>
            <a:endParaRPr lang="id-ID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P</a:t>
            </a:r>
            <a:r>
              <a:rPr lang="id-ID" dirty="0" smtClean="0"/>
              <a:t>engendalian</a:t>
            </a:r>
            <a:endParaRPr lang="id-ID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P</a:t>
            </a:r>
            <a:r>
              <a:rPr lang="id-ID" dirty="0" smtClean="0"/>
              <a:t>emeliharaan</a:t>
            </a:r>
            <a:endParaRPr lang="id-ID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P</a:t>
            </a:r>
            <a:r>
              <a:rPr lang="id-ID" dirty="0" smtClean="0"/>
              <a:t>engawasan, dan </a:t>
            </a:r>
            <a:endParaRPr lang="id-ID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P</a:t>
            </a:r>
            <a:r>
              <a:rPr lang="id-ID" dirty="0" smtClean="0"/>
              <a:t>enegakan hukum.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d-ID" b="1" dirty="0" smtClean="0"/>
              <a:t> </a:t>
            </a:r>
          </a:p>
          <a:p>
            <a:pPr eaLnBrk="1" hangingPunct="1">
              <a:defRPr/>
            </a:pPr>
            <a:endParaRPr lang="id-ID" b="1" dirty="0" smtClean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1115616" y="5445224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Tw Cen MT" pitchFamily="34" charset="0"/>
              </a:rPr>
              <a:t>(</a:t>
            </a:r>
            <a:r>
              <a:rPr lang="id-ID" dirty="0" smtClean="0">
                <a:latin typeface="Tw Cen MT" pitchFamily="34" charset="0"/>
              </a:rPr>
              <a:t>Pasal 4</a:t>
            </a:r>
            <a:r>
              <a:rPr lang="en-US" dirty="0" smtClean="0">
                <a:latin typeface="Tw Cen MT" pitchFamily="34" charset="0"/>
              </a:rPr>
              <a:t>)</a:t>
            </a:r>
            <a:endParaRPr lang="id-ID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Program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3652"/>
            <a:ext cx="7696200" cy="350897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Kementerian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meluncurkan</a:t>
            </a:r>
            <a:r>
              <a:rPr lang="en-US" dirty="0"/>
              <a:t> program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/>
              <a:t>program </a:t>
            </a:r>
            <a:r>
              <a:rPr lang="en-US" dirty="0" err="1"/>
              <a:t>Adipura</a:t>
            </a:r>
            <a:r>
              <a:rPr lang="en-US" dirty="0"/>
              <a:t>, </a:t>
            </a:r>
            <a:r>
              <a:rPr lang="en-US" dirty="0" err="1"/>
              <a:t>Adiwiyata</a:t>
            </a:r>
            <a:r>
              <a:rPr lang="en-US" dirty="0"/>
              <a:t>, </a:t>
            </a:r>
            <a:r>
              <a:rPr lang="en-US" dirty="0" err="1"/>
              <a:t>Kalpataru</a:t>
            </a:r>
            <a:r>
              <a:rPr lang="en-US" dirty="0"/>
              <a:t>, </a:t>
            </a:r>
            <a:r>
              <a:rPr lang="en-US" dirty="0" err="1"/>
              <a:t>Keanekaragaman</a:t>
            </a:r>
            <a:r>
              <a:rPr lang="en-US" dirty="0"/>
              <a:t> </a:t>
            </a:r>
            <a:r>
              <a:rPr lang="en-US" dirty="0" err="1"/>
              <a:t>Hayati</a:t>
            </a:r>
            <a:r>
              <a:rPr lang="en-US" dirty="0"/>
              <a:t>, </a:t>
            </a:r>
            <a:r>
              <a:rPr lang="en-US" dirty="0" err="1"/>
              <a:t>Menuju</a:t>
            </a:r>
            <a:r>
              <a:rPr lang="en-US" dirty="0"/>
              <a:t> Indonesia </a:t>
            </a:r>
            <a:r>
              <a:rPr lang="en-US" dirty="0" err="1"/>
              <a:t>Hijau</a:t>
            </a:r>
            <a:r>
              <a:rPr lang="en-US" dirty="0"/>
              <a:t>, </a:t>
            </a:r>
            <a:r>
              <a:rPr lang="en-US" dirty="0" err="1"/>
              <a:t>Pantai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Lestari, </a:t>
            </a:r>
            <a:r>
              <a:rPr lang="en-US" dirty="0" err="1"/>
              <a:t>Pengelolaan</a:t>
            </a:r>
            <a:r>
              <a:rPr lang="en-US" dirty="0"/>
              <a:t> B3, </a:t>
            </a: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PROPER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 smtClean="0"/>
              <a:t>Ozon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Kalpataru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dirty="0" err="1"/>
              <a:t>Penghargaan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smtClean="0"/>
              <a:t>RI </a:t>
            </a:r>
            <a:r>
              <a:rPr lang="en-US" dirty="0" err="1"/>
              <a:t>kepada</a:t>
            </a:r>
            <a:r>
              <a:rPr lang="en-US" dirty="0"/>
              <a:t>  </a:t>
            </a:r>
            <a:r>
              <a:rPr lang="en-US" dirty="0" err="1"/>
              <a:t>perorangan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kepeloporannya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melestarikan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1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ADIPURA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Program ADIPURA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smtClean="0"/>
              <a:t>program </a:t>
            </a:r>
            <a:r>
              <a:rPr lang="en-US" dirty="0" err="1" smtClean="0"/>
              <a:t>Kementerian</a:t>
            </a:r>
            <a:r>
              <a:rPr lang="en-US" dirty="0" smtClean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Daerah,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Kota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Propinsi</a:t>
            </a:r>
            <a:r>
              <a:rPr lang="en-US" dirty="0"/>
              <a:t>,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kemampuannya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di </a:t>
            </a:r>
            <a:r>
              <a:rPr lang="en-US" dirty="0" err="1"/>
              <a:t>daerahnya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Tata </a:t>
            </a:r>
            <a:r>
              <a:rPr lang="en-US" dirty="0" err="1"/>
              <a:t>Praja</a:t>
            </a:r>
            <a:r>
              <a:rPr lang="en-US" dirty="0"/>
              <a:t> </a:t>
            </a:r>
            <a:r>
              <a:rPr lang="en-US" dirty="0" err="1" smtClean="0"/>
              <a:t>Lingkungan</a:t>
            </a:r>
            <a:r>
              <a:rPr lang="id-ID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Program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Perusahaan (PROPER)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smtClean="0"/>
              <a:t>program </a:t>
            </a:r>
            <a:r>
              <a:rPr lang="en-US" dirty="0" err="1" smtClean="0"/>
              <a:t>Kementerian</a:t>
            </a:r>
            <a:r>
              <a:rPr lang="en-US" dirty="0" smtClean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penaatan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09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ADIWIYATA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</a:pPr>
            <a:r>
              <a:rPr lang="en-US" dirty="0" err="1"/>
              <a:t>Adiwiyata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smtClean="0"/>
              <a:t>program </a:t>
            </a:r>
            <a:r>
              <a:rPr lang="en-US" dirty="0" err="1"/>
              <a:t>Kementerian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terciptanya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pelestarian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</a:t>
            </a:r>
            <a:endParaRPr lang="en-US" dirty="0" smtClean="0"/>
          </a:p>
          <a:p>
            <a:pPr lvl="0">
              <a:lnSpc>
                <a:spcPct val="150000"/>
              </a:lnSpc>
            </a:pPr>
            <a:r>
              <a:rPr lang="en-US" dirty="0" err="1"/>
              <a:t>D</a:t>
            </a:r>
            <a:r>
              <a:rPr lang="en-US" dirty="0" err="1" smtClean="0"/>
              <a:t>iberikan</a:t>
            </a:r>
            <a:r>
              <a:rPr lang="en-US" dirty="0" smtClean="0"/>
              <a:t> </a:t>
            </a:r>
            <a:r>
              <a:rPr lang="en-US" dirty="0" err="1"/>
              <a:t>Kementrian</a:t>
            </a:r>
            <a:r>
              <a:rPr lang="en-US" dirty="0"/>
              <a:t> LH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Kemendikbud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penerap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</a:t>
            </a:r>
          </a:p>
          <a:p>
            <a:pPr marL="6858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AMDAL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Revitalisasi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AMDAL (ANALISIS MENGENAI DAMPAK LINGKUNGAN), AMDAL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pengelola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(KA-ANDAL),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(ANDAL),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(RKL),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(</a:t>
            </a:r>
            <a:r>
              <a:rPr lang="en-US" dirty="0" smtClean="0"/>
              <a:t>RPL).</a:t>
            </a:r>
            <a:endParaRPr lang="en-US" dirty="0"/>
          </a:p>
          <a:p>
            <a:pPr marL="6858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Langit</a:t>
            </a:r>
            <a:r>
              <a:rPr lang="en-US" b="1" dirty="0" smtClean="0"/>
              <a:t> </a:t>
            </a:r>
            <a:r>
              <a:rPr lang="en-US" b="1" dirty="0" err="1" smtClean="0"/>
              <a:t>Biru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lnSpc>
                <a:spcPct val="150000"/>
              </a:lnSpc>
              <a:buNone/>
            </a:pPr>
            <a:r>
              <a:rPr lang="en-US" dirty="0" err="1"/>
              <a:t>Langit</a:t>
            </a:r>
            <a:r>
              <a:rPr lang="en-US" dirty="0"/>
              <a:t> </a:t>
            </a:r>
            <a:r>
              <a:rPr lang="en-US" dirty="0" err="1"/>
              <a:t>Biru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smtClean="0"/>
              <a:t>program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Kementerian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pencemaran</a:t>
            </a:r>
            <a:r>
              <a:rPr lang="en-US" dirty="0"/>
              <a:t> </a:t>
            </a:r>
            <a:r>
              <a:rPr lang="en-US" dirty="0" err="1"/>
              <a:t>emisi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terkoordinasi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terpadu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58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1. Stockholm Conference (1972)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Isu lingkungan hidup pertama kali menjadi agenda resmi internasional</a:t>
            </a:r>
          </a:p>
          <a:p>
            <a:r>
              <a:rPr lang="id-ID" dirty="0" smtClean="0"/>
              <a:t>Dikenal sebagai The United Nations Conference on The Human Environmnet (UNCHE)</a:t>
            </a:r>
          </a:p>
          <a:p>
            <a:r>
              <a:rPr lang="id-ID" dirty="0" smtClean="0"/>
              <a:t>Menghasilkan kelembagaan tingkat internasional yg dinamakan United Nations Environment Programme (UNEP) dan dua instrumen hukum internasional</a:t>
            </a:r>
          </a:p>
          <a:p>
            <a:pPr lvl="1"/>
            <a:r>
              <a:rPr lang="id-ID" dirty="0" smtClean="0"/>
              <a:t>26 prinsip-prinsip lingkungan dan pembangunan</a:t>
            </a:r>
          </a:p>
          <a:p>
            <a:pPr lvl="1"/>
            <a:r>
              <a:rPr lang="id-ID" dirty="0" smtClean="0"/>
              <a:t>109 langkah atau rencana aksi (action plan)</a:t>
            </a:r>
          </a:p>
        </p:txBody>
      </p:sp>
    </p:spTree>
    <p:extLst>
      <p:ext uri="{BB962C8B-B14F-4D97-AF65-F5344CB8AC3E}">
        <p14:creationId xmlns:p14="http://schemas.microsoft.com/office/powerpoint/2010/main" val="1712086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Menuju</a:t>
            </a:r>
            <a:r>
              <a:rPr lang="en-US" b="1" dirty="0" smtClean="0"/>
              <a:t> Indonesia </a:t>
            </a:r>
            <a:r>
              <a:rPr lang="en-US" b="1" dirty="0" err="1" smtClean="0"/>
              <a:t>Hijau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smtClean="0"/>
              <a:t>program </a:t>
            </a:r>
            <a:r>
              <a:rPr lang="en-US" dirty="0" err="1"/>
              <a:t>Kementerian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pelestarian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</a:t>
            </a:r>
          </a:p>
          <a:p>
            <a:pPr marL="6858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Program </a:t>
            </a:r>
            <a:r>
              <a:rPr lang="en-US" b="1" dirty="0" err="1" smtClean="0"/>
              <a:t>Pantai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Laut</a:t>
            </a:r>
            <a:r>
              <a:rPr lang="en-US" b="1" dirty="0" smtClean="0"/>
              <a:t> Lestari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lnSpc>
                <a:spcPct val="150000"/>
              </a:lnSpc>
              <a:buNone/>
            </a:pPr>
            <a:r>
              <a:rPr lang="en-US" dirty="0"/>
              <a:t>Program </a:t>
            </a:r>
            <a:r>
              <a:rPr lang="en-US" dirty="0" err="1"/>
              <a:t>Pantai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Lestari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pencemaran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pesisir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lautan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6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PROKASIH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Negara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No. 35 </a:t>
            </a:r>
            <a:r>
              <a:rPr lang="en-US" dirty="0" err="1"/>
              <a:t>Tahun</a:t>
            </a:r>
            <a:r>
              <a:rPr lang="en-US" dirty="0"/>
              <a:t> 1995 : </a:t>
            </a:r>
            <a:endParaRPr lang="en-US" dirty="0" smtClean="0"/>
          </a:p>
          <a:p>
            <a:pPr marL="341313" indent="0">
              <a:lnSpc>
                <a:spcPct val="150000"/>
              </a:lnSpc>
              <a:buNone/>
            </a:pPr>
            <a:r>
              <a:rPr lang="en-US" b="1" dirty="0" smtClean="0"/>
              <a:t>Program </a:t>
            </a:r>
            <a:r>
              <a:rPr lang="en-US" b="1" dirty="0"/>
              <a:t>Kali </a:t>
            </a:r>
            <a:r>
              <a:rPr lang="en-US" b="1" dirty="0" err="1"/>
              <a:t>Bersih</a:t>
            </a:r>
            <a:r>
              <a:rPr lang="en-US" dirty="0"/>
              <a:t> </a:t>
            </a:r>
            <a:r>
              <a:rPr lang="en-US" dirty="0" err="1"/>
              <a:t>disingkat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PROKASIH </a:t>
            </a:r>
            <a:r>
              <a:rPr lang="en-US" dirty="0" err="1"/>
              <a:t>adalah</a:t>
            </a:r>
            <a:r>
              <a:rPr lang="en-US" dirty="0"/>
              <a:t> program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pencemaran</a:t>
            </a:r>
            <a:r>
              <a:rPr lang="en-US" dirty="0"/>
              <a:t> air </a:t>
            </a:r>
            <a:r>
              <a:rPr lang="en-US" dirty="0" err="1"/>
              <a:t>sungai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air </a:t>
            </a:r>
            <a:r>
              <a:rPr lang="en-US" dirty="0" err="1"/>
              <a:t>sungai</a:t>
            </a:r>
            <a:r>
              <a:rPr lang="en-US" dirty="0"/>
              <a:t> agar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peruntukannya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/>
              <a:t>Perlindungan</a:t>
            </a:r>
            <a:r>
              <a:rPr lang="en-US" b="1" dirty="0" smtClean="0"/>
              <a:t> </a:t>
            </a:r>
            <a:r>
              <a:rPr lang="en-US" b="1" dirty="0" err="1" smtClean="0"/>
              <a:t>Lapisan</a:t>
            </a:r>
            <a:r>
              <a:rPr lang="en-US" b="1" dirty="0" smtClean="0"/>
              <a:t> OZON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Pemerintah</a:t>
            </a:r>
            <a:r>
              <a:rPr lang="en-US" dirty="0"/>
              <a:t> Indonesia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meratifikasi</a:t>
            </a:r>
            <a:r>
              <a:rPr lang="en-US" dirty="0"/>
              <a:t> </a:t>
            </a:r>
            <a:r>
              <a:rPr lang="en-US" dirty="0" err="1"/>
              <a:t>Konvensi</a:t>
            </a:r>
            <a:r>
              <a:rPr lang="en-US" dirty="0"/>
              <a:t> </a:t>
            </a:r>
            <a:r>
              <a:rPr lang="en-US" dirty="0" err="1"/>
              <a:t>Wina</a:t>
            </a:r>
            <a:r>
              <a:rPr lang="en-US" dirty="0"/>
              <a:t>, </a:t>
            </a:r>
            <a:r>
              <a:rPr lang="en-US" dirty="0" err="1"/>
              <a:t>Protokol</a:t>
            </a:r>
            <a:r>
              <a:rPr lang="en-US" dirty="0"/>
              <a:t> Montreal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Amandemen</a:t>
            </a:r>
            <a:r>
              <a:rPr lang="en-US" dirty="0"/>
              <a:t> London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23 </a:t>
            </a:r>
            <a:r>
              <a:rPr lang="en-US" dirty="0" err="1"/>
              <a:t>Tahun</a:t>
            </a:r>
            <a:r>
              <a:rPr lang="en-US" dirty="0"/>
              <a:t> 1993.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program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ozon</a:t>
            </a:r>
            <a:r>
              <a:rPr lang="en-US" dirty="0"/>
              <a:t> di Indonesia </a:t>
            </a:r>
            <a:r>
              <a:rPr lang="en-US" dirty="0" err="1"/>
              <a:t>difasilitasi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Kementerian</a:t>
            </a:r>
            <a:r>
              <a:rPr lang="en-US" dirty="0"/>
              <a:t> Negara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yang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pelestarian</a:t>
            </a:r>
            <a:r>
              <a:rPr lang="en-US" dirty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 descr="UU No. 4/1982&#10;UU LH&#10;"/>
          <p:cNvSpPr>
            <a:spLocks noChangeArrowheads="1"/>
          </p:cNvSpPr>
          <p:nvPr/>
        </p:nvSpPr>
        <p:spPr bwMode="auto">
          <a:xfrm>
            <a:off x="561975" y="723900"/>
            <a:ext cx="2244725" cy="107156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UU No. 4/1982</a:t>
            </a:r>
          </a:p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UU LH</a:t>
            </a:r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481013" y="2714625"/>
            <a:ext cx="2246312" cy="107156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PP No. 29/1986</a:t>
            </a:r>
          </a:p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AMDAL</a:t>
            </a:r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561975" y="4929188"/>
            <a:ext cx="2244725" cy="107156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PP 51/1993</a:t>
            </a:r>
          </a:p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AMDAL</a:t>
            </a:r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3609975" y="757237"/>
            <a:ext cx="2244725" cy="107156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UU No. 23/1997</a:t>
            </a:r>
          </a:p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UU PLH</a:t>
            </a:r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3770313" y="4929188"/>
            <a:ext cx="2244725" cy="107156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PP 27/1999</a:t>
            </a:r>
          </a:p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AMDAL</a:t>
            </a:r>
          </a:p>
        </p:txBody>
      </p:sp>
      <p:sp>
        <p:nvSpPr>
          <p:cNvPr id="4103" name="Rectangle 13"/>
          <p:cNvSpPr>
            <a:spLocks noChangeArrowheads="1"/>
          </p:cNvSpPr>
          <p:nvPr/>
        </p:nvSpPr>
        <p:spPr bwMode="auto">
          <a:xfrm>
            <a:off x="6657975" y="723900"/>
            <a:ext cx="2244725" cy="107156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UU No. 32/2009</a:t>
            </a:r>
          </a:p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UU PPLH</a:t>
            </a:r>
          </a:p>
        </p:txBody>
      </p:sp>
      <p:sp>
        <p:nvSpPr>
          <p:cNvPr id="4104" name="Line 14"/>
          <p:cNvSpPr>
            <a:spLocks noChangeShapeType="1"/>
          </p:cNvSpPr>
          <p:nvPr/>
        </p:nvSpPr>
        <p:spPr bwMode="auto">
          <a:xfrm>
            <a:off x="1604963" y="1885950"/>
            <a:ext cx="0" cy="857250"/>
          </a:xfrm>
          <a:prstGeom prst="line">
            <a:avLst/>
          </a:prstGeom>
          <a:noFill/>
          <a:ln w="158750" cap="sq">
            <a:solidFill>
              <a:schemeClr val="tx1"/>
            </a:solidFill>
            <a:round/>
            <a:headEnd type="none" w="sm" len="sm"/>
            <a:tailEnd type="triangle" w="sm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4105" name="Line 16"/>
          <p:cNvSpPr>
            <a:spLocks noChangeShapeType="1"/>
          </p:cNvSpPr>
          <p:nvPr/>
        </p:nvSpPr>
        <p:spPr bwMode="auto">
          <a:xfrm>
            <a:off x="1524000" y="3962400"/>
            <a:ext cx="0" cy="857250"/>
          </a:xfrm>
          <a:prstGeom prst="line">
            <a:avLst/>
          </a:prstGeom>
          <a:noFill/>
          <a:ln w="158750" cap="sq">
            <a:solidFill>
              <a:schemeClr val="tx1"/>
            </a:solidFill>
            <a:round/>
            <a:headEnd type="none" w="sm" len="sm"/>
            <a:tailEnd type="triangle" w="sm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4106" name="Line 17"/>
          <p:cNvSpPr>
            <a:spLocks noChangeShapeType="1"/>
          </p:cNvSpPr>
          <p:nvPr/>
        </p:nvSpPr>
        <p:spPr bwMode="auto">
          <a:xfrm>
            <a:off x="4813300" y="1947862"/>
            <a:ext cx="0" cy="2928938"/>
          </a:xfrm>
          <a:prstGeom prst="line">
            <a:avLst/>
          </a:prstGeom>
          <a:noFill/>
          <a:ln w="158750" cap="sq">
            <a:solidFill>
              <a:schemeClr val="tx1"/>
            </a:solidFill>
            <a:round/>
            <a:headEnd type="none" w="sm" len="sm"/>
            <a:tailEnd type="triangle" w="sm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4107" name="Line 18"/>
          <p:cNvSpPr>
            <a:spLocks noChangeShapeType="1"/>
          </p:cNvSpPr>
          <p:nvPr/>
        </p:nvSpPr>
        <p:spPr bwMode="auto">
          <a:xfrm>
            <a:off x="2967038" y="1143000"/>
            <a:ext cx="642937" cy="0"/>
          </a:xfrm>
          <a:prstGeom prst="line">
            <a:avLst/>
          </a:prstGeom>
          <a:noFill/>
          <a:ln w="158750" cap="sq">
            <a:solidFill>
              <a:schemeClr val="tx1"/>
            </a:solidFill>
            <a:round/>
            <a:headEnd type="none" w="sm" len="sm"/>
            <a:tailEnd type="triangle" w="sm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4108" name="Line 19"/>
          <p:cNvSpPr>
            <a:spLocks noChangeShapeType="1"/>
          </p:cNvSpPr>
          <p:nvPr/>
        </p:nvSpPr>
        <p:spPr bwMode="auto">
          <a:xfrm>
            <a:off x="6015038" y="1143000"/>
            <a:ext cx="642937" cy="0"/>
          </a:xfrm>
          <a:prstGeom prst="line">
            <a:avLst/>
          </a:prstGeom>
          <a:noFill/>
          <a:ln w="158750" cap="sq">
            <a:solidFill>
              <a:schemeClr val="tx1"/>
            </a:solidFill>
            <a:round/>
            <a:headEnd type="none" w="sm" len="sm"/>
            <a:tailEnd type="triangle" w="sm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4109" name="Line 20"/>
          <p:cNvSpPr>
            <a:spLocks noChangeShapeType="1"/>
          </p:cNvSpPr>
          <p:nvPr/>
        </p:nvSpPr>
        <p:spPr bwMode="auto">
          <a:xfrm>
            <a:off x="3048000" y="5429250"/>
            <a:ext cx="641350" cy="0"/>
          </a:xfrm>
          <a:prstGeom prst="line">
            <a:avLst/>
          </a:prstGeom>
          <a:noFill/>
          <a:ln w="158750">
            <a:solidFill>
              <a:schemeClr val="tx1"/>
            </a:solidFill>
            <a:prstDash val="sysDot"/>
            <a:round/>
            <a:headEnd type="none" w="sm" len="sm"/>
            <a:tailEnd type="triangle" w="sm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4110" name="Rectangle 23"/>
          <p:cNvSpPr>
            <a:spLocks noChangeArrowheads="1"/>
          </p:cNvSpPr>
          <p:nvPr/>
        </p:nvSpPr>
        <p:spPr bwMode="auto">
          <a:xfrm>
            <a:off x="2590800" y="6172200"/>
            <a:ext cx="5611813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id-ID" sz="2000" b="1">
                <a:latin typeface="Calibri" pitchFamily="34" charset="0"/>
                <a:cs typeface="Calibri" pitchFamily="34" charset="0"/>
              </a:rPr>
              <a:t>Di dukung dengan peraturan pelaksanaan</a:t>
            </a:r>
            <a:endParaRPr lang="en-US" sz="2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81800" y="4929188"/>
            <a:ext cx="2246312" cy="1071562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d-ID" sz="2000" b="1" dirty="0">
                <a:solidFill>
                  <a:schemeClr val="tx1"/>
                </a:solidFill>
                <a:cs typeface="Calibri" pitchFamily="34" charset="0"/>
              </a:rPr>
              <a:t>PP.27/2012 </a:t>
            </a:r>
          </a:p>
          <a:p>
            <a:pPr algn="ctr">
              <a:defRPr/>
            </a:pPr>
            <a:r>
              <a:rPr lang="id-ID" sz="2000" b="1" dirty="0">
                <a:solidFill>
                  <a:schemeClr val="tx1"/>
                </a:solidFill>
                <a:cs typeface="Calibri" pitchFamily="34" charset="0"/>
              </a:rPr>
              <a:t>Izin Lingkungan</a:t>
            </a:r>
            <a:endParaRPr lang="en-US" sz="20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4112" name="Line 20"/>
          <p:cNvSpPr>
            <a:spLocks noChangeShapeType="1"/>
          </p:cNvSpPr>
          <p:nvPr/>
        </p:nvSpPr>
        <p:spPr bwMode="auto">
          <a:xfrm>
            <a:off x="6176963" y="5500688"/>
            <a:ext cx="641350" cy="0"/>
          </a:xfrm>
          <a:prstGeom prst="line">
            <a:avLst/>
          </a:prstGeom>
          <a:noFill/>
          <a:ln w="158750">
            <a:solidFill>
              <a:schemeClr val="tx1"/>
            </a:solidFill>
            <a:prstDash val="sysDot"/>
            <a:round/>
            <a:headEnd type="none" w="sm" len="sm"/>
            <a:tailEnd type="triangle" w="sm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7940675" y="2000250"/>
            <a:ext cx="0" cy="2928938"/>
          </a:xfrm>
          <a:prstGeom prst="line">
            <a:avLst/>
          </a:prstGeom>
          <a:noFill/>
          <a:ln w="158750" cap="sq">
            <a:solidFill>
              <a:schemeClr val="tx1"/>
            </a:solidFill>
            <a:round/>
            <a:headEnd type="none" w="sm" len="sm"/>
            <a:tailEnd type="triangle" w="sm" len="med"/>
          </a:ln>
        </p:spPr>
        <p:txBody>
          <a:bodyPr wrap="none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4978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60122" y="3205365"/>
            <a:ext cx="2597762" cy="1948321"/>
          </a:xfrm>
          <a:prstGeom prst="flowChartPunchedTape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" name="Picture 38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1781" t="4718" r="3484" b="3928"/>
          <a:stretch>
            <a:fillRect/>
          </a:stretch>
        </p:blipFill>
        <p:spPr bwMode="auto">
          <a:xfrm>
            <a:off x="4023447" y="4566730"/>
            <a:ext cx="837860" cy="64822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Picture 3" descr="C:\Users\thiaerik\Pictures\PPA\pencemaran-sunga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00400" y="1524000"/>
            <a:ext cx="2683478" cy="2012609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>
            <a:glow rad="2286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13" name="Picture 2" descr="http://www.menlh.go.id/proper/proper%20baru/html/menu%205/proper%20galery/Proses%20Sampling/Sampling%20air%20limbah%20UP6%20oleh%20sarpedal%20(2)%20Okt%200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343400" y="2667000"/>
            <a:ext cx="1602491" cy="1201868"/>
          </a:xfrm>
          <a:prstGeom prst="flowChartPunchedTape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" name="Picture 14" descr="adiprima5okt05 (8)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76600" y="3276600"/>
            <a:ext cx="1219200" cy="914400"/>
          </a:xfrm>
          <a:prstGeom prst="flowChartDocumen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5" name="Picture 6" descr="DSC00667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3214678" y="1500174"/>
            <a:ext cx="490701" cy="696499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214282" y="1428736"/>
            <a:ext cx="2571768" cy="44267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b="1" dirty="0">
                <a:latin typeface="Century Gothic" pitchFamily="34" charset="0"/>
                <a:cs typeface="Arial" charset="0"/>
              </a:rPr>
              <a:t>KLHS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214250" y="1928802"/>
            <a:ext cx="2571768" cy="442674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Century Gothic" pitchFamily="34" charset="0"/>
                <a:cs typeface="Arial" charset="0"/>
              </a:rPr>
              <a:t>Tata </a:t>
            </a:r>
            <a:r>
              <a:rPr lang="en-US" sz="2000" b="1" dirty="0" err="1">
                <a:latin typeface="Century Gothic" pitchFamily="34" charset="0"/>
                <a:cs typeface="Arial" charset="0"/>
              </a:rPr>
              <a:t>ruang</a:t>
            </a:r>
            <a:endParaRPr lang="en-US" sz="20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228584" y="3783565"/>
            <a:ext cx="2571768" cy="44267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Century Gothic" pitchFamily="34" charset="0"/>
                <a:cs typeface="Arial" charset="0"/>
              </a:rPr>
              <a:t>AMDAL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214250" y="4783697"/>
            <a:ext cx="2571768" cy="442674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b="1" dirty="0">
                <a:latin typeface="Century Gothic" pitchFamily="34" charset="0"/>
                <a:cs typeface="Arial" charset="0"/>
              </a:rPr>
              <a:t>Perizinan</a:t>
            </a:r>
            <a:endParaRPr lang="en-US" sz="20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214250" y="4283631"/>
            <a:ext cx="2571768" cy="442674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b="1" dirty="0">
                <a:latin typeface="Century Gothic" pitchFamily="34" charset="0"/>
                <a:cs typeface="Arial" charset="0"/>
              </a:rPr>
              <a:t>UKL-UPL</a:t>
            </a:r>
            <a:endParaRPr lang="en-US" sz="20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228552" y="2942980"/>
            <a:ext cx="2571768" cy="78319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b="1" dirty="0">
                <a:latin typeface="Century Gothic" pitchFamily="34" charset="0"/>
                <a:cs typeface="Arial" charset="0"/>
              </a:rPr>
              <a:t>Kriteria b</a:t>
            </a:r>
            <a:r>
              <a:rPr lang="en-US" sz="2000" b="1" dirty="0" err="1">
                <a:latin typeface="Century Gothic" pitchFamily="34" charset="0"/>
                <a:cs typeface="Arial" charset="0"/>
              </a:rPr>
              <a:t>aku</a:t>
            </a:r>
            <a:r>
              <a:rPr lang="en-US" sz="2000" b="1" dirty="0">
                <a:latin typeface="Century Gothic" pitchFamily="34" charset="0"/>
                <a:cs typeface="Arial" charset="0"/>
              </a:rPr>
              <a:t> </a:t>
            </a:r>
            <a:r>
              <a:rPr lang="id-ID" sz="2000" b="1" dirty="0">
                <a:latin typeface="Century Gothic" pitchFamily="34" charset="0"/>
                <a:cs typeface="Arial" charset="0"/>
              </a:rPr>
              <a:t>kerusakan LH</a:t>
            </a:r>
            <a:endParaRPr lang="en-US" sz="20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228552" y="2428868"/>
            <a:ext cx="2571768" cy="442674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Century Gothic" pitchFamily="34" charset="0"/>
                <a:cs typeface="Arial" charset="0"/>
              </a:rPr>
              <a:t>Baku </a:t>
            </a:r>
            <a:r>
              <a:rPr lang="en-US" sz="2000" b="1" dirty="0" err="1">
                <a:latin typeface="Century Gothic" pitchFamily="34" charset="0"/>
                <a:cs typeface="Arial" charset="0"/>
              </a:rPr>
              <a:t>mutu</a:t>
            </a:r>
            <a:r>
              <a:rPr lang="id-ID" sz="2000" b="1" dirty="0">
                <a:latin typeface="Century Gothic" pitchFamily="34" charset="0"/>
                <a:cs typeface="Arial" charset="0"/>
              </a:rPr>
              <a:t> LH</a:t>
            </a:r>
            <a:endParaRPr lang="en-US" sz="20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6357950" y="1357298"/>
            <a:ext cx="2571768" cy="78319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b="1" dirty="0">
                <a:latin typeface="Century Gothic" pitchFamily="34" charset="0"/>
                <a:cs typeface="Arial" charset="0"/>
              </a:rPr>
              <a:t>Instrumen ekonomi LH</a:t>
            </a:r>
            <a:endParaRPr lang="en-US" sz="20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6343616" y="4055271"/>
            <a:ext cx="2571768" cy="442674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b="1" dirty="0">
                <a:latin typeface="Century Gothic" pitchFamily="34" charset="0"/>
                <a:cs typeface="Arial" charset="0"/>
              </a:rPr>
              <a:t>Audit LH</a:t>
            </a:r>
            <a:endParaRPr lang="en-US" sz="20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6357950" y="3571876"/>
            <a:ext cx="2571768" cy="442674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b="1" dirty="0">
                <a:latin typeface="Century Gothic" pitchFamily="34" charset="0"/>
                <a:cs typeface="Arial" charset="0"/>
              </a:rPr>
              <a:t>Analisis risiko LH</a:t>
            </a:r>
            <a:endParaRPr lang="en-US" sz="20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357950" y="2717245"/>
            <a:ext cx="2571768" cy="7831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b="1" dirty="0">
                <a:latin typeface="Century Gothic" pitchFamily="34" charset="0"/>
                <a:cs typeface="Arial" charset="0"/>
              </a:rPr>
              <a:t>Anggaran berbasis LH</a:t>
            </a:r>
            <a:endParaRPr lang="en-US" sz="20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6343616" y="2200508"/>
            <a:ext cx="2571768" cy="44267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b="1" dirty="0">
                <a:latin typeface="Century Gothic" pitchFamily="34" charset="0"/>
                <a:cs typeface="Arial" charset="0"/>
              </a:rPr>
              <a:t>PUU berbasis LH</a:t>
            </a:r>
            <a:endParaRPr lang="en-US" sz="20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6343648" y="4574633"/>
            <a:ext cx="2571768" cy="78319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b="1" dirty="0">
                <a:latin typeface="Century Gothic" pitchFamily="34" charset="0"/>
                <a:cs typeface="Arial" charset="0"/>
              </a:rPr>
              <a:t>Instrumen lain sesuai kebutuhan</a:t>
            </a:r>
            <a:endParaRPr lang="en-US" sz="20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14688" y="1500188"/>
            <a:ext cx="2714625" cy="3714750"/>
          </a:xfrm>
          <a:prstGeom prst="roundRect">
            <a:avLst>
              <a:gd name="adj" fmla="val 872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" name="Right Arrow 32"/>
          <p:cNvSpPr/>
          <p:nvPr/>
        </p:nvSpPr>
        <p:spPr>
          <a:xfrm>
            <a:off x="2928938" y="2428875"/>
            <a:ext cx="571500" cy="1928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4" name="Rounded Rectangle 33"/>
          <p:cNvSpPr/>
          <p:nvPr/>
        </p:nvSpPr>
        <p:spPr>
          <a:xfrm>
            <a:off x="71438" y="1357313"/>
            <a:ext cx="2857500" cy="4000500"/>
          </a:xfrm>
          <a:prstGeom prst="roundRect">
            <a:avLst>
              <a:gd name="adj" fmla="val 71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5" name="Right Arrow 34"/>
          <p:cNvSpPr/>
          <p:nvPr/>
        </p:nvSpPr>
        <p:spPr>
          <a:xfrm rot="10800000">
            <a:off x="5643563" y="2357438"/>
            <a:ext cx="571500" cy="1928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6" name="Rounded Rectangle 35"/>
          <p:cNvSpPr/>
          <p:nvPr/>
        </p:nvSpPr>
        <p:spPr>
          <a:xfrm>
            <a:off x="6215063" y="1357313"/>
            <a:ext cx="2786062" cy="4000500"/>
          </a:xfrm>
          <a:prstGeom prst="roundRect">
            <a:avLst>
              <a:gd name="adj" fmla="val 71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7" name="TextBox 36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Instrumen Pencegahan Pencemaran dan/atau Kerusakan Lingkungan Hidup (UU 32/2009)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9600" y="6248400"/>
            <a:ext cx="8305784" cy="307777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id-ID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Sumber: Pasal 14 UU 32/2009 tentang Perlindungan dan Pengelolaan Lingkungan Hidup</a:t>
            </a:r>
          </a:p>
        </p:txBody>
      </p:sp>
      <p:sp>
        <p:nvSpPr>
          <p:cNvPr id="41" name="Oval 40"/>
          <p:cNvSpPr/>
          <p:nvPr/>
        </p:nvSpPr>
        <p:spPr>
          <a:xfrm>
            <a:off x="2428875" y="1428750"/>
            <a:ext cx="428625" cy="42862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latin typeface="Impact" pitchFamily="34" charset="0"/>
              </a:rPr>
              <a:t>a</a:t>
            </a:r>
          </a:p>
        </p:txBody>
      </p:sp>
      <p:sp>
        <p:nvSpPr>
          <p:cNvPr id="42" name="Oval 41"/>
          <p:cNvSpPr/>
          <p:nvPr/>
        </p:nvSpPr>
        <p:spPr>
          <a:xfrm>
            <a:off x="2428875" y="1928813"/>
            <a:ext cx="428625" cy="42862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latin typeface="Impact" pitchFamily="34" charset="0"/>
              </a:rPr>
              <a:t>b</a:t>
            </a:r>
          </a:p>
        </p:txBody>
      </p:sp>
      <p:sp>
        <p:nvSpPr>
          <p:cNvPr id="43" name="Oval 42"/>
          <p:cNvSpPr/>
          <p:nvPr/>
        </p:nvSpPr>
        <p:spPr>
          <a:xfrm>
            <a:off x="2428875" y="2428875"/>
            <a:ext cx="428625" cy="42862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latin typeface="Impact" pitchFamily="34" charset="0"/>
              </a:rPr>
              <a:t>c</a:t>
            </a:r>
          </a:p>
        </p:txBody>
      </p:sp>
      <p:sp>
        <p:nvSpPr>
          <p:cNvPr id="44" name="Oval 43"/>
          <p:cNvSpPr/>
          <p:nvPr/>
        </p:nvSpPr>
        <p:spPr>
          <a:xfrm>
            <a:off x="2428875" y="3143250"/>
            <a:ext cx="428625" cy="42862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latin typeface="Impact" pitchFamily="34" charset="0"/>
              </a:rPr>
              <a:t>d</a:t>
            </a:r>
          </a:p>
        </p:txBody>
      </p:sp>
      <p:sp>
        <p:nvSpPr>
          <p:cNvPr id="45" name="Oval 44"/>
          <p:cNvSpPr/>
          <p:nvPr/>
        </p:nvSpPr>
        <p:spPr>
          <a:xfrm>
            <a:off x="2428875" y="3786188"/>
            <a:ext cx="428625" cy="42862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latin typeface="Impact" pitchFamily="34" charset="0"/>
              </a:rPr>
              <a:t>e</a:t>
            </a:r>
          </a:p>
        </p:txBody>
      </p:sp>
      <p:sp>
        <p:nvSpPr>
          <p:cNvPr id="46" name="Oval 45"/>
          <p:cNvSpPr/>
          <p:nvPr/>
        </p:nvSpPr>
        <p:spPr>
          <a:xfrm>
            <a:off x="2428875" y="4286250"/>
            <a:ext cx="428625" cy="42862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latin typeface="Impact" pitchFamily="34" charset="0"/>
              </a:rPr>
              <a:t>f</a:t>
            </a:r>
          </a:p>
        </p:txBody>
      </p:sp>
      <p:sp>
        <p:nvSpPr>
          <p:cNvPr id="47" name="Oval 46"/>
          <p:cNvSpPr/>
          <p:nvPr/>
        </p:nvSpPr>
        <p:spPr>
          <a:xfrm>
            <a:off x="2428875" y="4786313"/>
            <a:ext cx="428625" cy="42862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latin typeface="Impact" pitchFamily="34" charset="0"/>
              </a:rPr>
              <a:t>g</a:t>
            </a:r>
          </a:p>
        </p:txBody>
      </p:sp>
      <p:sp>
        <p:nvSpPr>
          <p:cNvPr id="48" name="Oval 47"/>
          <p:cNvSpPr/>
          <p:nvPr/>
        </p:nvSpPr>
        <p:spPr>
          <a:xfrm>
            <a:off x="6215063" y="1500188"/>
            <a:ext cx="428625" cy="42862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latin typeface="Impact" pitchFamily="34" charset="0"/>
              </a:rPr>
              <a:t>h</a:t>
            </a:r>
          </a:p>
        </p:txBody>
      </p:sp>
      <p:sp>
        <p:nvSpPr>
          <p:cNvPr id="49" name="Oval 48"/>
          <p:cNvSpPr/>
          <p:nvPr/>
        </p:nvSpPr>
        <p:spPr>
          <a:xfrm>
            <a:off x="6215063" y="2214563"/>
            <a:ext cx="428625" cy="42862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latin typeface="Impact" pitchFamily="34" charset="0"/>
              </a:rPr>
              <a:t>i</a:t>
            </a:r>
          </a:p>
        </p:txBody>
      </p:sp>
      <p:sp>
        <p:nvSpPr>
          <p:cNvPr id="50" name="Oval 49"/>
          <p:cNvSpPr/>
          <p:nvPr/>
        </p:nvSpPr>
        <p:spPr>
          <a:xfrm>
            <a:off x="6215063" y="2928938"/>
            <a:ext cx="428625" cy="42862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latin typeface="Impact" pitchFamily="34" charset="0"/>
              </a:rPr>
              <a:t>j</a:t>
            </a:r>
          </a:p>
        </p:txBody>
      </p:sp>
      <p:sp>
        <p:nvSpPr>
          <p:cNvPr id="51" name="Oval 50"/>
          <p:cNvSpPr/>
          <p:nvPr/>
        </p:nvSpPr>
        <p:spPr>
          <a:xfrm>
            <a:off x="6215063" y="3571875"/>
            <a:ext cx="428625" cy="42862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latin typeface="Impact" pitchFamily="34" charset="0"/>
              </a:rPr>
              <a:t>k</a:t>
            </a:r>
          </a:p>
        </p:txBody>
      </p:sp>
      <p:sp>
        <p:nvSpPr>
          <p:cNvPr id="52" name="Oval 51"/>
          <p:cNvSpPr/>
          <p:nvPr/>
        </p:nvSpPr>
        <p:spPr>
          <a:xfrm>
            <a:off x="6215063" y="4071938"/>
            <a:ext cx="428625" cy="42862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latin typeface="Impact" pitchFamily="34" charset="0"/>
              </a:rPr>
              <a:t>l</a:t>
            </a:r>
          </a:p>
        </p:txBody>
      </p:sp>
      <p:sp>
        <p:nvSpPr>
          <p:cNvPr id="53" name="Oval 52"/>
          <p:cNvSpPr/>
          <p:nvPr/>
        </p:nvSpPr>
        <p:spPr>
          <a:xfrm>
            <a:off x="6215063" y="4714875"/>
            <a:ext cx="428625" cy="42862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latin typeface="Impact" pitchFamily="34" charset="0"/>
              </a:rPr>
              <a:t>m</a:t>
            </a:r>
          </a:p>
        </p:txBody>
      </p:sp>
      <p:sp>
        <p:nvSpPr>
          <p:cNvPr id="6213" name="TextBox 53"/>
          <p:cNvSpPr txBox="1">
            <a:spLocks noChangeArrowheads="1"/>
          </p:cNvSpPr>
          <p:nvPr/>
        </p:nvSpPr>
        <p:spPr bwMode="auto">
          <a:xfrm>
            <a:off x="290512" y="5486400"/>
            <a:ext cx="8929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 dirty="0">
                <a:cs typeface="Arial" charset="0"/>
              </a:rPr>
              <a:t>Amdal </a:t>
            </a:r>
            <a:r>
              <a:rPr lang="id-ID" sz="1400" b="1" u="sng" dirty="0">
                <a:cs typeface="Arial" charset="0"/>
              </a:rPr>
              <a:t>bukan</a:t>
            </a:r>
            <a:r>
              <a:rPr lang="id-ID" sz="1400" b="1" dirty="0">
                <a:cs typeface="Arial" charset="0"/>
              </a:rPr>
              <a:t> sebagai </a:t>
            </a:r>
            <a:r>
              <a:rPr lang="id-ID" sz="1400" b="1" u="sng" dirty="0">
                <a:cs typeface="Arial" charset="0"/>
              </a:rPr>
              <a:t>alat serbaguna </a:t>
            </a:r>
            <a:r>
              <a:rPr lang="id-ID" sz="1400" b="1" dirty="0">
                <a:cs typeface="Arial" charset="0"/>
              </a:rPr>
              <a:t>yang dapat menyelesaikan segala persoalan lingkungan hidup. Efektivitas amdal sangat ditentukan oleh pengembangan berbagai instrument lingkungan hidup lainnya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286125" y="4572000"/>
            <a:ext cx="2500313" cy="57150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>
                <a:latin typeface="Impact" pitchFamily="34" charset="0"/>
              </a:rPr>
              <a:t>Lingkungan</a:t>
            </a:r>
          </a:p>
        </p:txBody>
      </p:sp>
    </p:spTree>
    <p:extLst>
      <p:ext uri="{BB962C8B-B14F-4D97-AF65-F5344CB8AC3E}">
        <p14:creationId xmlns:p14="http://schemas.microsoft.com/office/powerpoint/2010/main" val="34581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83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2. The Earth Summit (1992)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Dikenal dengan </a:t>
            </a:r>
            <a:r>
              <a:rPr lang="id-ID" i="1" dirty="0" smtClean="0"/>
              <a:t>United Nations Conference on Environment and Development </a:t>
            </a:r>
            <a:r>
              <a:rPr lang="id-ID" dirty="0" smtClean="0"/>
              <a:t>(UNCED)</a:t>
            </a:r>
          </a:p>
          <a:p>
            <a:r>
              <a:rPr lang="id-ID" dirty="0" smtClean="0"/>
              <a:t>Diselenggarakan tahun 1992 di Rio de Jeneiro Brazil</a:t>
            </a:r>
          </a:p>
          <a:p>
            <a:r>
              <a:rPr lang="id-ID" dirty="0" smtClean="0"/>
              <a:t>Merupakan konferensi terbesar yg pernah ada dan menjadi tonggak sejarah bagi pengembangan kebijakan dan hukum lingkungan di tingkat internasional, nasional dan lokal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9957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Hasilnya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The Rio Declaration on Environment and Development</a:t>
            </a:r>
          </a:p>
          <a:p>
            <a:r>
              <a:rPr lang="id-ID" dirty="0" smtClean="0"/>
              <a:t>Agenda 21 (ttg rencana aksi untuk melaksanakan prinsip-prinsip Rio)</a:t>
            </a:r>
          </a:p>
          <a:p>
            <a:r>
              <a:rPr lang="id-ID" dirty="0" smtClean="0"/>
              <a:t>The Convention on Biologica Diversity</a:t>
            </a:r>
          </a:p>
          <a:p>
            <a:r>
              <a:rPr lang="id-ID" dirty="0" smtClean="0"/>
              <a:t>The framework Convention on Climate Change</a:t>
            </a:r>
          </a:p>
          <a:p>
            <a:r>
              <a:rPr lang="id-ID" dirty="0" smtClean="0"/>
              <a:t>The Statement of Principles for a Global Concensus on The Management, conservationt, and sustainable Development of all Types of Forest  </a:t>
            </a:r>
          </a:p>
          <a:p>
            <a:pPr lvl="1"/>
            <a:r>
              <a:rPr lang="id-ID" dirty="0" smtClean="0"/>
              <a:t>Menghasilkan 27 prinsip yg merupakan pengembangan dari prinsip Stockholm dan mengadopsi berbagai prinsip dalam melaksanakan pembangunan berkelanjutan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6030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3. World Summit on Sustainable Development (2002)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Diselenggarakan di Johannesburg, Afrika Selatan</a:t>
            </a:r>
          </a:p>
          <a:p>
            <a:r>
              <a:rPr lang="id-ID" dirty="0" smtClean="0"/>
              <a:t>Hasil penting pada WSSD adalah </a:t>
            </a:r>
            <a:r>
              <a:rPr lang="id-ID" i="1" dirty="0" smtClean="0"/>
              <a:t>Political Declaration</a:t>
            </a:r>
            <a:r>
              <a:rPr lang="id-ID" dirty="0" smtClean="0"/>
              <a:t> yg diadopsi dalam </a:t>
            </a:r>
            <a:r>
              <a:rPr lang="id-ID" i="1" dirty="0" smtClean="0"/>
              <a:t>Plenary meeting</a:t>
            </a:r>
            <a:r>
              <a:rPr lang="id-ID" dirty="0" smtClean="0"/>
              <a:t> WSSD tgl 4 Desember 2002 dan </a:t>
            </a:r>
            <a:r>
              <a:rPr lang="id-ID" i="1" dirty="0" smtClean="0"/>
              <a:t>Johannesburg Plan of Implementation </a:t>
            </a:r>
            <a:r>
              <a:rPr lang="id-ID" dirty="0" smtClean="0"/>
              <a:t>(JPOI)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6578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1800" b="1" dirty="0" smtClean="0"/>
              <a:t>Pertimbangan dan Pelaksanaan Program dalam Pelaksanaan Pembangunan Berkelanjutan menurut JPOI:</a:t>
            </a:r>
            <a:endParaRPr lang="id-ID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Mengurangi angka kemiskinan</a:t>
            </a:r>
          </a:p>
          <a:p>
            <a:r>
              <a:rPr lang="id-ID" dirty="0" smtClean="0"/>
              <a:t>Mengubah pola konsumsi dan produksi yg tidak berkelanjutan</a:t>
            </a:r>
          </a:p>
          <a:p>
            <a:r>
              <a:rPr lang="id-ID" dirty="0" smtClean="0"/>
              <a:t>Melindungi dan mengelola sumber daya alam sebagai basis pembangunan ekonomi dan sosial</a:t>
            </a:r>
          </a:p>
          <a:p>
            <a:r>
              <a:rPr lang="id-ID" dirty="0" smtClean="0"/>
              <a:t>Pelaksanaan tata kelola pemerintahan yg baik dan efektif</a:t>
            </a:r>
          </a:p>
          <a:p>
            <a:r>
              <a:rPr lang="id-ID" dirty="0" smtClean="0"/>
              <a:t>Concerted efforts di tingkat global termasuk antara pemain-pemain utama seperti negara-negara, wilayah, badan-badan PBB</a:t>
            </a:r>
          </a:p>
          <a:p>
            <a:r>
              <a:rPr lang="id-ID" dirty="0" smtClean="0"/>
              <a:t>Kelembagaan ditingkat nasional yg kuat dan partisipatif utk mengarusutamakan pembangunan berkelanjutan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9141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4.  Rio +20 (2012)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Dilaksanakan di Rio de Jeneiro, Brazil</a:t>
            </a:r>
          </a:p>
          <a:p>
            <a:r>
              <a:rPr lang="id-ID" dirty="0" smtClean="0"/>
              <a:t>Rio +20  menggarisbawahi perangkat (tools) </a:t>
            </a:r>
            <a:r>
              <a:rPr lang="id-ID" i="1" dirty="0" smtClean="0"/>
              <a:t>green economy </a:t>
            </a:r>
            <a:r>
              <a:rPr lang="id-ID" dirty="0" smtClean="0"/>
              <a:t>utk pencapaian </a:t>
            </a:r>
            <a:r>
              <a:rPr lang="id-ID" i="1" dirty="0" smtClean="0"/>
              <a:t>Sustainable Development</a:t>
            </a:r>
          </a:p>
          <a:p>
            <a:r>
              <a:rPr lang="id-ID" dirty="0" smtClean="0"/>
              <a:t>Ekonomi hijau diyakini dapat mengurangi kemiskinan, mendorong pertumbuhan ekonomi yang berkelanjutan, memperkuat perlibatan masyarakat, memperluas lapangan pekerjaan, dan meningkatkan kesejahteraan masyarakat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6802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Prasyarat Ekonomi Hijau hasil dari Rio +20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Konsisten dgn hukum internasional</a:t>
            </a:r>
          </a:p>
          <a:p>
            <a:r>
              <a:rPr lang="id-ID" dirty="0" smtClean="0"/>
              <a:t>Menghargai kedaulatan nasional dari suatu negara atas sumber daya alam</a:t>
            </a:r>
          </a:p>
          <a:p>
            <a:r>
              <a:rPr lang="id-ID" dirty="0" smtClean="0"/>
              <a:t>Mempertimbangkan kepentingan negara berkembang</a:t>
            </a:r>
          </a:p>
          <a:p>
            <a:r>
              <a:rPr lang="id-ID" dirty="0" smtClean="0"/>
              <a:t>Mengurangi kesenjangan teknologi antara negara maju dan berkembang</a:t>
            </a:r>
          </a:p>
          <a:p>
            <a:r>
              <a:rPr lang="id-ID" dirty="0" smtClean="0"/>
              <a:t>Mempromosikan pola konsumsi dan produksi yg berkelanjutan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895267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(PPT UEU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Theme(PPT UEU)</Template>
  <TotalTime>5954</TotalTime>
  <Words>1570</Words>
  <Application>Microsoft Office PowerPoint</Application>
  <PresentationFormat>On-screen Show (4:3)</PresentationFormat>
  <Paragraphs>182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Theme(PPT UEU)</vt:lpstr>
      <vt:lpstr>Perlindungan dan Pengelolaan Lingkungan Hidup</vt:lpstr>
      <vt:lpstr>Perjalanan Kebijakan Internasioanal terkait Perlindungan dan Pengelolaan Lingkungan Hidup</vt:lpstr>
      <vt:lpstr>1. Stockholm Conference (1972)</vt:lpstr>
      <vt:lpstr>2. The Earth Summit (1992)</vt:lpstr>
      <vt:lpstr>Hasilnya</vt:lpstr>
      <vt:lpstr>3. World Summit on Sustainable Development (2002)</vt:lpstr>
      <vt:lpstr>Pertimbangan dan Pelaksanaan Program dalam Pelaksanaan Pembangunan Berkelanjutan menurut JPOI:</vt:lpstr>
      <vt:lpstr>4.  Rio +20 (2012)</vt:lpstr>
      <vt:lpstr>Prasyarat Ekonomi Hijau hasil dari Rio +20</vt:lpstr>
      <vt:lpstr>5. United Nations Framework Convention on Climate Change (UNFCCC)</vt:lpstr>
      <vt:lpstr>6. Kyoto Protocol (COP 3)</vt:lpstr>
      <vt:lpstr>7. Bali Roadmap (COP 13)</vt:lpstr>
      <vt:lpstr>8. Cancun Agreement (COP16)</vt:lpstr>
      <vt:lpstr>7 elemen kerangka pengaman pelaksanaan aksi REDD+ di negara berkembang</vt:lpstr>
      <vt:lpstr>8. Paris Aggreement (COP 21)</vt:lpstr>
      <vt:lpstr>Point utama Paris Agreement</vt:lpstr>
      <vt:lpstr>Perlindungan &amp; Pengelolaan Lingkungan Hidup di Indonesia</vt:lpstr>
      <vt:lpstr>PowerPoint Presentation</vt:lpstr>
      <vt:lpstr>Pencemaran lingkungan:  air, udara, lahan, dari limbah domestik, limbah B3. </vt:lpstr>
      <vt:lpstr>PowerPoint Presentation</vt:lpstr>
      <vt:lpstr>Kebijakan :  Perlindungan dan Pengelolaan LH UU32/2009</vt:lpstr>
      <vt:lpstr>RUANG LINGKUP PPLH UU 32/2009</vt:lpstr>
      <vt:lpstr>Program Nasional Pengelolaan Lingkungan </vt:lpstr>
      <vt:lpstr>Kalpataru</vt:lpstr>
      <vt:lpstr>ADIPURA</vt:lpstr>
      <vt:lpstr>PROPER</vt:lpstr>
      <vt:lpstr>ADIWIYATA</vt:lpstr>
      <vt:lpstr>AMDAL</vt:lpstr>
      <vt:lpstr>Langit Biru</vt:lpstr>
      <vt:lpstr>Menuju Indonesia Hijau</vt:lpstr>
      <vt:lpstr>Program Pantai dan Laut Lestari</vt:lpstr>
      <vt:lpstr>PROKASIH</vt:lpstr>
      <vt:lpstr>Perlindungan Lapisan OZON</vt:lpstr>
      <vt:lpstr>PowerPoint Presentation</vt:lpstr>
      <vt:lpstr>PowerPoint Presentation</vt:lpstr>
      <vt:lpstr>Terimakasih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Perlindungan dan Pengelolaan Lingkungan Hidup</dc:title>
  <dc:creator>HP PC;Ahmad Irfandi</dc:creator>
  <cp:lastModifiedBy>BPISTI2008</cp:lastModifiedBy>
  <cp:revision>21</cp:revision>
  <dcterms:created xsi:type="dcterms:W3CDTF">2018-09-23T07:02:00Z</dcterms:created>
  <dcterms:modified xsi:type="dcterms:W3CDTF">2018-12-02T07:46:12Z</dcterms:modified>
</cp:coreProperties>
</file>