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9" autoAdjust="0"/>
    <p:restoredTop sz="94660"/>
  </p:normalViewPr>
  <p:slideViewPr>
    <p:cSldViewPr>
      <p:cViewPr varScale="1">
        <p:scale>
          <a:sx n="51" d="100"/>
          <a:sy n="51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4C6E4-8260-4DBE-961F-C0B1A9B4D16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8D79-3B4F-4F52-9892-EDA0281EA3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872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33A38-B42D-4CE7-81EE-87BAF9D5208D}" type="slidenum">
              <a:rPr lang="en-US"/>
              <a:pPr/>
              <a:t>6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33A38-B42D-4CE7-81EE-87BAF9D5208D}" type="slidenum">
              <a:rPr lang="en-US"/>
              <a:pPr/>
              <a:t>7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B75F91-2612-49C5-8DB9-61BB784CD849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7069FA1-CE32-41FE-9A68-F4515C2E6A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3725864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PERATURAN TTG PERLINDUNGAN SUMBER AIR MINUM</a:t>
            </a:r>
          </a:p>
          <a:p>
            <a:pPr algn="ctr"/>
            <a:r>
              <a:rPr lang="id-ID" b="1" smtClean="0">
                <a:solidFill>
                  <a:schemeClr val="bg1"/>
                </a:solidFill>
              </a:rPr>
              <a:t>PERTEMUAN 6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AHMAD </a:t>
            </a:r>
            <a:r>
              <a:rPr lang="id-ID" b="1" dirty="0" smtClean="0">
                <a:solidFill>
                  <a:schemeClr val="bg1"/>
                </a:solidFill>
              </a:rPr>
              <a:t>IRFANDI, SKM., MKM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PROGRAM STUDI </a:t>
            </a:r>
            <a:r>
              <a:rPr lang="id-ID" b="1" dirty="0" smtClean="0">
                <a:solidFill>
                  <a:schemeClr val="bg1"/>
                </a:solidFill>
              </a:rPr>
              <a:t>KESMAS </a:t>
            </a:r>
            <a:r>
              <a:rPr lang="en-US" b="1" dirty="0" smtClean="0">
                <a:solidFill>
                  <a:schemeClr val="bg1"/>
                </a:solidFill>
              </a:rPr>
              <a:t>FIKES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79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3529" r="32446" b="11030"/>
          <a:stretch/>
        </p:blipFill>
        <p:spPr bwMode="auto">
          <a:xfrm>
            <a:off x="611560" y="1628800"/>
            <a:ext cx="7992888" cy="112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14890" r="21476" b="53492"/>
          <a:stretch/>
        </p:blipFill>
        <p:spPr bwMode="auto">
          <a:xfrm>
            <a:off x="617658" y="2727266"/>
            <a:ext cx="8208912" cy="27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02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14105"/>
          <a:stretch/>
        </p:blipFill>
        <p:spPr bwMode="auto">
          <a:xfrm>
            <a:off x="484965" y="475638"/>
            <a:ext cx="8624047" cy="55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Permenkes No. 492 Tahun 2010 ttg Persyaratan Kualitas Air Minum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16421" r="32844" b="6249"/>
          <a:stretch/>
        </p:blipFill>
        <p:spPr bwMode="auto">
          <a:xfrm>
            <a:off x="395536" y="1628800"/>
            <a:ext cx="84249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26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14216" r="34820" b="10049"/>
          <a:stretch/>
        </p:blipFill>
        <p:spPr bwMode="auto">
          <a:xfrm>
            <a:off x="467544" y="692696"/>
            <a:ext cx="8280920" cy="55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2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13480" r="35096" b="10294"/>
          <a:stretch/>
        </p:blipFill>
        <p:spPr bwMode="auto">
          <a:xfrm>
            <a:off x="395536" y="692696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1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24510" r="34820" b="33578"/>
          <a:stretch/>
        </p:blipFill>
        <p:spPr bwMode="auto">
          <a:xfrm>
            <a:off x="467544" y="1340768"/>
            <a:ext cx="8237222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0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Permenkes No. 736 Tahun 2010 ttg Tata Laksana Kualitas Air Minum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Inspeksi sanitasi dilakukan utk air minum dgn sistem jaringan perpipaan, depot air minum, air minum bukan jaringan perpipaan</a:t>
            </a:r>
          </a:p>
          <a:p>
            <a:r>
              <a:rPr lang="id-ID" dirty="0" smtClean="0"/>
              <a:t>Apabila terjadi indikasi pencemaran maka inspeksi sanitasi dapat dilakukan di semua unit mulai dari air baku, unit produksi, unit distribusi dan unit pelayanan</a:t>
            </a:r>
          </a:p>
          <a:p>
            <a:r>
              <a:rPr lang="id-ID" dirty="0" smtClean="0"/>
              <a:t>Lokasi titik dan frekuensi inspeksi sanitasi sbb: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266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33579" r="45294" b="28677"/>
          <a:stretch/>
        </p:blipFill>
        <p:spPr bwMode="auto">
          <a:xfrm>
            <a:off x="251520" y="1381544"/>
            <a:ext cx="4248472" cy="47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0" t="34559" r="45431" b="34558"/>
          <a:stretch/>
        </p:blipFill>
        <p:spPr bwMode="auto">
          <a:xfrm>
            <a:off x="4572000" y="1381545"/>
            <a:ext cx="4200999" cy="420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51583" r="45845" b="42402"/>
          <a:stretch/>
        </p:blipFill>
        <p:spPr bwMode="auto">
          <a:xfrm>
            <a:off x="4727302" y="5584399"/>
            <a:ext cx="3962401" cy="58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60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t="40687" r="45018" b="26715"/>
          <a:stretch/>
        </p:blipFill>
        <p:spPr bwMode="auto">
          <a:xfrm>
            <a:off x="179512" y="1340768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3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151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	Sejarah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Secara historis, begitu org tinggal di kota atau desa mereka mulai menderita epidemi penyakit usus yg terbawa air</a:t>
            </a:r>
          </a:p>
          <a:p>
            <a:r>
              <a:rPr lang="id-ID" dirty="0" smtClean="0"/>
              <a:t>Seperti kolera, demam tifoid dan lainnya</a:t>
            </a:r>
          </a:p>
          <a:p>
            <a:r>
              <a:rPr lang="id-ID" dirty="0" smtClean="0"/>
              <a:t>Mereka mempercayai penyakit ini berasal dari </a:t>
            </a:r>
            <a:r>
              <a:rPr lang="id-ID" b="1" dirty="0" smtClean="0"/>
              <a:t>miasmas</a:t>
            </a:r>
            <a:r>
              <a:rPr lang="id-ID" b="1" dirty="0" smtClean="0">
                <a:sym typeface="Wingdings" pitchFamily="2" charset="2"/>
              </a:rPr>
              <a:t> </a:t>
            </a:r>
            <a:r>
              <a:rPr lang="id-ID" dirty="0" smtClean="0">
                <a:sym typeface="Wingdings" pitchFamily="2" charset="2"/>
              </a:rPr>
              <a:t>kualitas udara yg tdk terdefenisi dan buruk</a:t>
            </a:r>
          </a:p>
          <a:p>
            <a:r>
              <a:rPr lang="id-ID" dirty="0" smtClean="0">
                <a:sym typeface="Wingdings" pitchFamily="2" charset="2"/>
              </a:rPr>
              <a:t>Yg tidak mereka pahami adalah populasi padat mereka sendiri sumber masalah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549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Limbah ekskreta mengotori sumber air minum dgn mikroba penyebab penyakit dan parasit</a:t>
            </a:r>
          </a:p>
          <a:p>
            <a:r>
              <a:rPr lang="id-ID" dirty="0" smtClean="0"/>
              <a:t>Penemuan ilmiah ttg penyebabnya dan transmisi penyakit  ini sebagai cara utk pencegahan</a:t>
            </a:r>
          </a:p>
          <a:p>
            <a:r>
              <a:rPr lang="id-ID" dirty="0" smtClean="0"/>
              <a:t>Selanjutnya manusia dapat memiliki air minum yg aman, tidak terkontaminasi manusia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253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 Kriteria Pollutan Air Minum menurut EPA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Mempunyai efek buruk bagi kesehatan manusia</a:t>
            </a:r>
          </a:p>
          <a:p>
            <a:pPr marL="514350" indent="-514350">
              <a:buAutoNum type="arabicPeriod"/>
            </a:pPr>
            <a:r>
              <a:rPr lang="id-ID" dirty="0" smtClean="0"/>
              <a:t>Frekuensinya dapat menyebabkan masalah kesehatan masyarakat</a:t>
            </a:r>
          </a:p>
          <a:p>
            <a:pPr marL="514350" indent="-514350">
              <a:buAutoNum type="arabicPeriod"/>
            </a:pPr>
            <a:r>
              <a:rPr lang="id-ID" dirty="0" smtClean="0"/>
              <a:t>Peraturan ditujukan utk pengurangan risiko kesehatan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46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Peraturan Kualitas Air (EPA)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sz="2000" dirty="0" smtClean="0"/>
              <a:t>Peraturan standard air minum</a:t>
            </a:r>
          </a:p>
          <a:p>
            <a:r>
              <a:rPr lang="id-ID" sz="2000" dirty="0" smtClean="0"/>
              <a:t>Pengawasan pasokan air publik</a:t>
            </a:r>
          </a:p>
          <a:p>
            <a:r>
              <a:rPr lang="id-ID" sz="2000" dirty="0" smtClean="0"/>
              <a:t>Perlindungan sumber air minum</a:t>
            </a:r>
          </a:p>
          <a:p>
            <a:r>
              <a:rPr lang="id-ID" sz="2000" dirty="0" smtClean="0"/>
              <a:t>Program akuifer sumber tunggal</a:t>
            </a:r>
          </a:p>
          <a:p>
            <a:r>
              <a:rPr lang="id-ID" sz="2000" dirty="0" smtClean="0"/>
              <a:t>Program perlindungan saluran air</a:t>
            </a:r>
          </a:p>
          <a:p>
            <a:r>
              <a:rPr lang="id-ID" sz="2000" dirty="0" smtClean="0"/>
              <a:t>Program penilaian sumber air</a:t>
            </a:r>
          </a:p>
          <a:p>
            <a:r>
              <a:rPr lang="id-ID" sz="2000" dirty="0" smtClean="0"/>
              <a:t>Kontrol injeksi bawah tanah</a:t>
            </a:r>
            <a:endParaRPr lang="id-ID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drinkingwater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8600" cy="432048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9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6994C-7FB7-4944-B7FC-AC385987D071}" type="slidenum">
              <a:rPr lang="en-US"/>
              <a:pPr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447800"/>
            <a:ext cx="3171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79913" y="1676400"/>
            <a:ext cx="47640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Maximum Contaminant Levels or</a:t>
            </a:r>
          </a:p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Treatment Techniques </a:t>
            </a:r>
          </a:p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for more than 90 of the following:</a:t>
            </a:r>
          </a:p>
          <a:p>
            <a:pPr eaLnBrk="1" hangingPunct="1"/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Chemicals</a:t>
            </a:r>
          </a:p>
          <a:p>
            <a:pPr eaLnBrk="1" hangingPunct="1">
              <a:buFontTx/>
              <a:buChar char="•"/>
            </a:pPr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Radionuclides</a:t>
            </a:r>
          </a:p>
          <a:p>
            <a:pPr eaLnBrk="1" hangingPunct="1">
              <a:buFontTx/>
              <a:buChar char="•"/>
            </a:pPr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Microbiologicals</a:t>
            </a:r>
          </a:p>
          <a:p>
            <a:pPr eaLnBrk="1" hangingPunct="1">
              <a:buFontTx/>
              <a:buChar char="•"/>
            </a:pPr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Disinfectants and    	disinfection by-products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ltGray">
          <a:xfrm>
            <a:off x="533400" y="254000"/>
            <a:ext cx="7543800" cy="10699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EPA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Sets Health-based Drinking Water Standards</a:t>
            </a:r>
          </a:p>
        </p:txBody>
      </p:sp>
    </p:spTree>
    <p:extLst>
      <p:ext uri="{BB962C8B-B14F-4D97-AF65-F5344CB8AC3E}">
        <p14:creationId xmlns:p14="http://schemas.microsoft.com/office/powerpoint/2010/main" val="41893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6994C-7FB7-4944-B7FC-AC385987D071}" type="slidenum">
              <a:rPr lang="en-US"/>
              <a:pPr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447800"/>
            <a:ext cx="3171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79913" y="1676400"/>
            <a:ext cx="47640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Maximum Contaminant Levels or</a:t>
            </a:r>
          </a:p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Treatment Techniques </a:t>
            </a:r>
          </a:p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for more than 90 of the following:</a:t>
            </a:r>
          </a:p>
          <a:p>
            <a:pPr eaLnBrk="1" hangingPunct="1"/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Chemicals</a:t>
            </a:r>
          </a:p>
          <a:p>
            <a:pPr eaLnBrk="1" hangingPunct="1">
              <a:buFontTx/>
              <a:buChar char="•"/>
            </a:pPr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Radionuclides</a:t>
            </a:r>
          </a:p>
          <a:p>
            <a:pPr eaLnBrk="1" hangingPunct="1">
              <a:buFontTx/>
              <a:buChar char="•"/>
            </a:pPr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Microbiologicals</a:t>
            </a:r>
          </a:p>
          <a:p>
            <a:pPr eaLnBrk="1" hangingPunct="1">
              <a:buFontTx/>
              <a:buChar char="•"/>
            </a:pPr>
            <a:endParaRPr lang="en-US" sz="24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	Disinfectants and    	disinfection by-products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943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www.epa.gov/safewater/standards.html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ltGray">
          <a:xfrm>
            <a:off x="533400" y="254000"/>
            <a:ext cx="7543800" cy="10699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EPA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Sets Health-based Drinking Water Standards</a:t>
            </a:r>
          </a:p>
        </p:txBody>
      </p:sp>
    </p:spTree>
    <p:extLst>
      <p:ext uri="{BB962C8B-B14F-4D97-AF65-F5344CB8AC3E}">
        <p14:creationId xmlns:p14="http://schemas.microsoft.com/office/powerpoint/2010/main" val="41893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Peraturan ttg Air Minum 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58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PP No 122 Tahun 2015 ttg Sistem Penyediaan Air Minum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17402" r="22142" b="48284"/>
          <a:stretch/>
        </p:blipFill>
        <p:spPr bwMode="auto">
          <a:xfrm>
            <a:off x="500281" y="1628800"/>
            <a:ext cx="82809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4548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188</TotalTime>
  <Words>302</Words>
  <Application>Microsoft Office PowerPoint</Application>
  <PresentationFormat>On-screen Show (4:3)</PresentationFormat>
  <Paragraphs>62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Theme4</vt:lpstr>
      <vt:lpstr>PowerPoint Presentation</vt:lpstr>
      <vt:lpstr> Sejarah</vt:lpstr>
      <vt:lpstr>PowerPoint Presentation</vt:lpstr>
      <vt:lpstr>3 Kriteria Pollutan Air Minum menurut EPA</vt:lpstr>
      <vt:lpstr>Peraturan Kualitas Air (EPA)</vt:lpstr>
      <vt:lpstr>PowerPoint Presentation</vt:lpstr>
      <vt:lpstr>PowerPoint Presentation</vt:lpstr>
      <vt:lpstr>Peraturan ttg Air Minum </vt:lpstr>
      <vt:lpstr>PP No 122 Tahun 2015 ttg Sistem Penyediaan Air Minum</vt:lpstr>
      <vt:lpstr>Lanjutan</vt:lpstr>
      <vt:lpstr>PowerPoint Presentation</vt:lpstr>
      <vt:lpstr>Permenkes No. 492 Tahun 2010 ttg Persyaratan Kualitas Air Minum</vt:lpstr>
      <vt:lpstr>PowerPoint Presentation</vt:lpstr>
      <vt:lpstr>PowerPoint Presentation</vt:lpstr>
      <vt:lpstr>PowerPoint Presentation</vt:lpstr>
      <vt:lpstr>Permenkes No. 736 Tahun 2010 ttg Tata Laksana Kualitas Air Minum</vt:lpstr>
      <vt:lpstr>PowerPoint Presentation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ttg Perlindungan Sumber Air</dc:title>
  <dc:creator>Ahmad Irfandi</dc:creator>
  <cp:lastModifiedBy>Ahmad Irfandi</cp:lastModifiedBy>
  <cp:revision>10</cp:revision>
  <dcterms:created xsi:type="dcterms:W3CDTF">2018-10-14T06:33:51Z</dcterms:created>
  <dcterms:modified xsi:type="dcterms:W3CDTF">2018-10-14T09:42:16Z</dcterms:modified>
</cp:coreProperties>
</file>