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4"/>
  </p:notesMasterIdLst>
  <p:sldIdLst>
    <p:sldId id="325" r:id="rId2"/>
    <p:sldId id="314" r:id="rId3"/>
    <p:sldId id="270" r:id="rId4"/>
    <p:sldId id="319" r:id="rId5"/>
    <p:sldId id="258" r:id="rId6"/>
    <p:sldId id="262" r:id="rId7"/>
    <p:sldId id="320" r:id="rId8"/>
    <p:sldId id="321" r:id="rId9"/>
    <p:sldId id="322" r:id="rId10"/>
    <p:sldId id="323" r:id="rId11"/>
    <p:sldId id="324" r:id="rId12"/>
    <p:sldId id="317" r:id="rId13"/>
    <p:sldId id="263" r:id="rId14"/>
    <p:sldId id="271" r:id="rId15"/>
    <p:sldId id="272" r:id="rId16"/>
    <p:sldId id="273" r:id="rId17"/>
    <p:sldId id="274" r:id="rId18"/>
    <p:sldId id="286" r:id="rId19"/>
    <p:sldId id="287" r:id="rId20"/>
    <p:sldId id="288" r:id="rId21"/>
    <p:sldId id="315" r:id="rId22"/>
    <p:sldId id="289" r:id="rId23"/>
    <p:sldId id="259" r:id="rId24"/>
    <p:sldId id="307" r:id="rId25"/>
    <p:sldId id="308" r:id="rId26"/>
    <p:sldId id="306" r:id="rId27"/>
    <p:sldId id="316" r:id="rId28"/>
    <p:sldId id="309" r:id="rId29"/>
    <p:sldId id="260" r:id="rId30"/>
    <p:sldId id="318" r:id="rId31"/>
    <p:sldId id="261" r:id="rId32"/>
    <p:sldId id="293" r:id="rId33"/>
    <p:sldId id="294" r:id="rId34"/>
    <p:sldId id="295" r:id="rId35"/>
    <p:sldId id="296" r:id="rId36"/>
    <p:sldId id="297" r:id="rId37"/>
    <p:sldId id="299" r:id="rId38"/>
    <p:sldId id="300" r:id="rId39"/>
    <p:sldId id="301" r:id="rId40"/>
    <p:sldId id="302" r:id="rId41"/>
    <p:sldId id="303" r:id="rId42"/>
    <p:sldId id="29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294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2B5C7-7773-4563-963E-F75569DFDE7A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8A2D8-53E5-43D4-A919-7D474E449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7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A2193AE-7F0E-4160-8FDB-8E3D3498BBC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3FCEF39-A2F4-4E4A-9073-F7A6FCB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1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A2193AE-7F0E-4160-8FDB-8E3D3498BBC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3FCEF39-A2F4-4E4A-9073-F7A6FCB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A2193AE-7F0E-4160-8FDB-8E3D3498BBC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3FCEF39-A2F4-4E4A-9073-F7A6FCB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9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A2193AE-7F0E-4160-8FDB-8E3D3498BBC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3FCEF39-A2F4-4E4A-9073-F7A6FCB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A2193AE-7F0E-4160-8FDB-8E3D3498BBC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3FCEF39-A2F4-4E4A-9073-F7A6FCB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9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A2193AE-7F0E-4160-8FDB-8E3D3498BBC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3FCEF39-A2F4-4E4A-9073-F7A6FCB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A2193AE-7F0E-4160-8FDB-8E3D3498BBC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3FCEF39-A2F4-4E4A-9073-F7A6FCB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A2193AE-7F0E-4160-8FDB-8E3D3498BBC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3FCEF39-A2F4-4E4A-9073-F7A6FCB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8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A2193AE-7F0E-4160-8FDB-8E3D3498BBC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3FCEF39-A2F4-4E4A-9073-F7A6FCB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6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A2193AE-7F0E-4160-8FDB-8E3D3498BBC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3FCEF39-A2F4-4E4A-9073-F7A6FCB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5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A2193AE-7F0E-4160-8FDB-8E3D3498BBC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3FCEF39-A2F4-4E4A-9073-F7A6FCB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4296833" y="3657600"/>
            <a:ext cx="7518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PENGENDALIAN VEKTOR SAAT BENCANA</a:t>
            </a: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10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AHMADIRFANDI, SKM., MKM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KESMAS</a:t>
            </a:r>
            <a:r>
              <a:rPr lang="en-US" sz="2000" b="1" dirty="0">
                <a:solidFill>
                  <a:schemeClr val="bg1"/>
                </a:solidFill>
              </a:rPr>
              <a:t> &amp; </a:t>
            </a:r>
            <a:r>
              <a:rPr lang="id-ID" sz="2000" b="1" dirty="0">
                <a:solidFill>
                  <a:schemeClr val="bg1"/>
                </a:solidFill>
              </a:rPr>
              <a:t>FIKES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529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08" y="1997185"/>
            <a:ext cx="2513095" cy="1974575"/>
          </a:xfrm>
        </p:spPr>
      </p:pic>
      <p:sp>
        <p:nvSpPr>
          <p:cNvPr id="4" name="TextBox 3"/>
          <p:cNvSpPr txBox="1"/>
          <p:nvPr/>
        </p:nvSpPr>
        <p:spPr>
          <a:xfrm>
            <a:off x="3035760" y="3702906"/>
            <a:ext cx="124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Lalat</a:t>
            </a:r>
            <a:r>
              <a:rPr lang="en-US" dirty="0" smtClean="0"/>
              <a:t> Tse</a:t>
            </a:r>
            <a:r>
              <a:rPr lang="en-US" dirty="0"/>
              <a:t>t</a:t>
            </a:r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94434" y="3702906"/>
            <a:ext cx="13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/>
              <a:t>Tripanosoma</a:t>
            </a:r>
            <a:endParaRPr lang="en-US" i="1" dirty="0"/>
          </a:p>
        </p:txBody>
      </p:sp>
      <p:sp>
        <p:nvSpPr>
          <p:cNvPr id="6" name="Right Arrow 5"/>
          <p:cNvSpPr/>
          <p:nvPr/>
        </p:nvSpPr>
        <p:spPr>
          <a:xfrm>
            <a:off x="5884164" y="2677150"/>
            <a:ext cx="1132765" cy="531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42" y="1934674"/>
            <a:ext cx="1909691" cy="1768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96349" y="6133300"/>
            <a:ext cx="2319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Lalat</a:t>
            </a:r>
            <a:r>
              <a:rPr lang="en-US" dirty="0" smtClean="0"/>
              <a:t> </a:t>
            </a:r>
            <a:r>
              <a:rPr lang="en-US" dirty="0" err="1" smtClean="0"/>
              <a:t>kuda</a:t>
            </a:r>
            <a:r>
              <a:rPr lang="en-US" dirty="0" smtClean="0"/>
              <a:t> (</a:t>
            </a:r>
            <a:r>
              <a:rPr lang="en-US" i="1" dirty="0" err="1" smtClean="0"/>
              <a:t>Tapanus</a:t>
            </a:r>
            <a:r>
              <a:rPr lang="en-US" dirty="0" smtClean="0"/>
              <a:t> </a:t>
            </a:r>
            <a:r>
              <a:rPr lang="en-US" i="1" dirty="0" err="1" smtClean="0"/>
              <a:t>sp</a:t>
            </a:r>
            <a:r>
              <a:rPr lang="en-US" dirty="0" smtClean="0"/>
              <a:t>)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37342" y="6123749"/>
            <a:ext cx="163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Bacillus</a:t>
            </a:r>
            <a:r>
              <a:rPr lang="en-US" dirty="0" smtClean="0"/>
              <a:t> </a:t>
            </a:r>
            <a:r>
              <a:rPr lang="en-US" i="1" dirty="0" err="1" smtClean="0"/>
              <a:t>antraxis</a:t>
            </a:r>
            <a:endParaRPr lang="en-US" i="1" dirty="0"/>
          </a:p>
        </p:txBody>
      </p:sp>
      <p:sp>
        <p:nvSpPr>
          <p:cNvPr id="15" name="Right Arrow 14"/>
          <p:cNvSpPr/>
          <p:nvPr/>
        </p:nvSpPr>
        <p:spPr>
          <a:xfrm>
            <a:off x="5884164" y="5097993"/>
            <a:ext cx="1132765" cy="531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08" y="4193996"/>
            <a:ext cx="2394033" cy="18079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63" y="427589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1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9203" r="52646" b="14910"/>
          <a:stretch/>
        </p:blipFill>
        <p:spPr>
          <a:xfrm>
            <a:off x="2523391" y="1650798"/>
            <a:ext cx="2265528" cy="1951630"/>
          </a:xfrm>
        </p:spPr>
      </p:pic>
      <p:sp>
        <p:nvSpPr>
          <p:cNvPr id="4" name="TextBox 3"/>
          <p:cNvSpPr txBox="1"/>
          <p:nvPr/>
        </p:nvSpPr>
        <p:spPr>
          <a:xfrm>
            <a:off x="2362327" y="3628190"/>
            <a:ext cx="262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Pinjal</a:t>
            </a:r>
            <a:r>
              <a:rPr lang="en-US" dirty="0" smtClean="0"/>
              <a:t> (</a:t>
            </a:r>
            <a:r>
              <a:rPr lang="en-US" i="1" dirty="0" err="1" smtClean="0"/>
              <a:t>Xenopsylla</a:t>
            </a:r>
            <a:r>
              <a:rPr lang="en-US" dirty="0" smtClean="0"/>
              <a:t> </a:t>
            </a:r>
            <a:r>
              <a:rPr lang="en-US" i="1" dirty="0" err="1" smtClean="0"/>
              <a:t>cheopis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50350" y="3702906"/>
            <a:ext cx="140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Yersinia </a:t>
            </a:r>
            <a:r>
              <a:rPr lang="en-US" i="1" dirty="0" err="1" smtClean="0"/>
              <a:t>pestis</a:t>
            </a:r>
            <a:endParaRPr lang="en-US" i="1" dirty="0"/>
          </a:p>
        </p:txBody>
      </p:sp>
      <p:sp>
        <p:nvSpPr>
          <p:cNvPr id="6" name="Right Arrow 5"/>
          <p:cNvSpPr/>
          <p:nvPr/>
        </p:nvSpPr>
        <p:spPr>
          <a:xfrm>
            <a:off x="5789439" y="2535638"/>
            <a:ext cx="1132765" cy="531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67217" y="603308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Tikus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03117" y="6070192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/>
              <a:t>Leptospira</a:t>
            </a:r>
            <a:endParaRPr lang="en-US" i="1" dirty="0"/>
          </a:p>
        </p:txBody>
      </p:sp>
      <p:sp>
        <p:nvSpPr>
          <p:cNvPr id="9" name="Right Arrow 8"/>
          <p:cNvSpPr/>
          <p:nvPr/>
        </p:nvSpPr>
        <p:spPr>
          <a:xfrm>
            <a:off x="5789439" y="4902924"/>
            <a:ext cx="1132765" cy="531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414" y="1716206"/>
            <a:ext cx="2218590" cy="17776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10" y="4157502"/>
            <a:ext cx="2068397" cy="18755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27" y="4157502"/>
            <a:ext cx="2663655" cy="17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73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PENGENDALIAN  VEKTOR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200" dirty="0" err="1"/>
              <a:t>S</a:t>
            </a:r>
            <a:r>
              <a:rPr lang="en-US" altLang="en-US" sz="3200" dirty="0" err="1" smtClean="0"/>
              <a:t>emua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usaha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dilakukan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untuk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menurunkan</a:t>
            </a:r>
            <a:r>
              <a:rPr lang="en-US" altLang="en-US" sz="3200" dirty="0"/>
              <a:t> / </a:t>
            </a:r>
            <a:r>
              <a:rPr lang="en-US" altLang="en-US" sz="3200" dirty="0" err="1"/>
              <a:t>menekan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populasi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vektor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dengan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maksud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mencegah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penyakit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ditularkan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vektor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atau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gangguan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disebabkan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oleh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vektor</a:t>
            </a:r>
            <a:r>
              <a:rPr lang="en-US" altLang="en-US" sz="3200" dirty="0" smtClean="0"/>
              <a:t>.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9220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190" y="1592176"/>
            <a:ext cx="10018713" cy="403138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pengendalian</a:t>
            </a:r>
            <a:r>
              <a:rPr lang="en-US" altLang="en-US" dirty="0" smtClean="0"/>
              <a:t> vector </a:t>
            </a:r>
            <a:r>
              <a:rPr lang="en-US" altLang="en-US" dirty="0" err="1" smtClean="0"/>
              <a:t>perlu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diketahui</a:t>
            </a:r>
            <a:r>
              <a:rPr lang="en-US" altLang="en-US" dirty="0" smtClean="0"/>
              <a:t>: 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tempat</a:t>
            </a:r>
            <a:r>
              <a:rPr lang="en-US" altLang="en-US" dirty="0"/>
              <a:t> </a:t>
            </a:r>
            <a:r>
              <a:rPr lang="en-US" altLang="en-US" dirty="0" err="1"/>
              <a:t>perindukan</a:t>
            </a:r>
            <a:r>
              <a:rPr lang="en-US" altLang="en-US" dirty="0"/>
              <a:t> (</a:t>
            </a:r>
            <a:r>
              <a:rPr lang="en-US" altLang="en-US" i="1" dirty="0"/>
              <a:t>breeding place</a:t>
            </a:r>
            <a:r>
              <a:rPr lang="en-US" altLang="en-US" dirty="0"/>
              <a:t>), 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kebiasaan</a:t>
            </a:r>
            <a:r>
              <a:rPr lang="en-US" altLang="en-US" dirty="0"/>
              <a:t> </a:t>
            </a:r>
            <a:r>
              <a:rPr lang="en-US" altLang="en-US" dirty="0" err="1"/>
              <a:t>makan</a:t>
            </a:r>
            <a:r>
              <a:rPr lang="en-US" altLang="en-US" dirty="0"/>
              <a:t> (</a:t>
            </a:r>
            <a:r>
              <a:rPr lang="en-US" altLang="en-US" i="1" dirty="0"/>
              <a:t>feeding habit</a:t>
            </a:r>
            <a:r>
              <a:rPr lang="en-US" altLang="en-US" dirty="0"/>
              <a:t>), 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tempat</a:t>
            </a:r>
            <a:r>
              <a:rPr lang="en-US" altLang="en-US" dirty="0"/>
              <a:t> </a:t>
            </a:r>
            <a:r>
              <a:rPr lang="en-US" altLang="en-US" dirty="0" err="1"/>
              <a:t>istirahat</a:t>
            </a:r>
            <a:r>
              <a:rPr lang="en-US" altLang="en-US" dirty="0"/>
              <a:t> (</a:t>
            </a:r>
            <a:r>
              <a:rPr lang="en-US" altLang="en-US" i="1" dirty="0"/>
              <a:t>resting place</a:t>
            </a:r>
            <a:r>
              <a:rPr lang="en-US" altLang="en-US" dirty="0"/>
              <a:t>), 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jarak</a:t>
            </a:r>
            <a:r>
              <a:rPr lang="en-US" altLang="en-US" dirty="0"/>
              <a:t> </a:t>
            </a:r>
            <a:r>
              <a:rPr lang="en-US" altLang="en-US" dirty="0" err="1"/>
              <a:t>terbang</a:t>
            </a:r>
            <a:r>
              <a:rPr lang="en-US" altLang="en-US" dirty="0"/>
              <a:t> (</a:t>
            </a:r>
            <a:r>
              <a:rPr lang="en-US" altLang="en-US" i="1" dirty="0"/>
              <a:t>flight range</a:t>
            </a:r>
            <a:r>
              <a:rPr lang="en-US" altLang="en-US" dirty="0" smtClean="0"/>
              <a:t>)/</a:t>
            </a:r>
            <a:r>
              <a:rPr lang="en-US" altLang="en-US" dirty="0" err="1" smtClean="0"/>
              <a:t>lingkungan</a:t>
            </a:r>
            <a:r>
              <a:rPr lang="en-US" altLang="en-US" dirty="0" smtClean="0"/>
              <a:t>  </a:t>
            </a:r>
            <a:r>
              <a:rPr lang="en-US" altLang="en-US" dirty="0" err="1"/>
              <a:t>tempat</a:t>
            </a:r>
            <a:r>
              <a:rPr lang="en-US" altLang="en-US" dirty="0"/>
              <a:t> </a:t>
            </a:r>
            <a:r>
              <a:rPr lang="en-US" altLang="en-US" dirty="0" err="1"/>
              <a:t>hidup</a:t>
            </a:r>
            <a:r>
              <a:rPr lang="en-US" altLang="en-US" dirty="0"/>
              <a:t>.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err="1"/>
              <a:t>D</a:t>
            </a:r>
            <a:r>
              <a:rPr lang="en-US" altLang="en-US" dirty="0" err="1" smtClean="0"/>
              <a:t>asar</a:t>
            </a:r>
            <a:r>
              <a:rPr lang="en-US" altLang="en-US" dirty="0" smtClean="0"/>
              <a:t> </a:t>
            </a:r>
            <a:r>
              <a:rPr lang="en-US" altLang="en-US" dirty="0"/>
              <a:t>yang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 smtClean="0"/>
              <a:t>menentukan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teknis</a:t>
            </a:r>
            <a:r>
              <a:rPr lang="en-US" altLang="en-US" dirty="0" smtClean="0"/>
              <a:t> </a:t>
            </a:r>
            <a:r>
              <a:rPr lang="en-US" altLang="en-US" dirty="0" err="1"/>
              <a:t>pengendalian</a:t>
            </a:r>
            <a:r>
              <a:rPr lang="en-US" altLang="en-US" dirty="0"/>
              <a:t> yang </a:t>
            </a:r>
            <a:r>
              <a:rPr lang="en-US" altLang="en-US" dirty="0" err="1"/>
              <a:t>cocok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 smtClean="0"/>
              <a:t>efektif</a:t>
            </a:r>
            <a:r>
              <a:rPr lang="en-US" altLang="en-US" dirty="0" smtClean="0"/>
              <a:t>.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439200" y="4213457"/>
            <a:ext cx="1" cy="43313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88495"/>
            <a:ext cx="10018713" cy="741947"/>
          </a:xfrm>
        </p:spPr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 algn="ctr">
              <a:lnSpc>
                <a:spcPct val="80000"/>
              </a:lnSpc>
              <a:buNone/>
            </a:pPr>
            <a:r>
              <a:rPr lang="en-US" altLang="en-US" sz="2500" b="1" dirty="0" err="1"/>
              <a:t>Pengendalian</a:t>
            </a:r>
            <a:r>
              <a:rPr lang="en-US" altLang="en-US" sz="2500" b="1" dirty="0"/>
              <a:t> </a:t>
            </a:r>
            <a:r>
              <a:rPr lang="en-US" altLang="en-US" sz="2500" b="1" dirty="0" err="1" smtClean="0"/>
              <a:t>Mekanis</a:t>
            </a:r>
            <a:r>
              <a:rPr lang="en-US" altLang="en-US" sz="2500" b="1" dirty="0" smtClean="0"/>
              <a:t>/</a:t>
            </a:r>
            <a:r>
              <a:rPr lang="en-US" altLang="en-US" sz="2500" b="1" dirty="0" err="1"/>
              <a:t>F</a:t>
            </a:r>
            <a:r>
              <a:rPr lang="en-US" altLang="en-US" sz="2500" b="1" dirty="0" err="1" smtClean="0"/>
              <a:t>isik</a:t>
            </a:r>
            <a:endParaRPr lang="en-US" altLang="en-US" sz="2500" b="1" dirty="0"/>
          </a:p>
          <a:p>
            <a:pPr marL="690563" lvl="1" indent="-233363">
              <a:lnSpc>
                <a:spcPct val="80000"/>
              </a:lnSpc>
            </a:pPr>
            <a:r>
              <a:rPr lang="en-US" altLang="en-US" sz="2500" dirty="0" err="1"/>
              <a:t>menghilangkan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tempat</a:t>
            </a:r>
            <a:r>
              <a:rPr lang="en-US" altLang="en-US" sz="2500" dirty="0"/>
              <a:t> </a:t>
            </a:r>
            <a:r>
              <a:rPr lang="en-US" altLang="en-US" sz="2500" dirty="0" err="1"/>
              <a:t>perindukan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vektor</a:t>
            </a:r>
            <a:r>
              <a:rPr lang="en-US" altLang="en-US" sz="2500" dirty="0"/>
              <a:t> / </a:t>
            </a:r>
            <a:r>
              <a:rPr lang="en-US" altLang="en-US" sz="2500" dirty="0" err="1"/>
              <a:t>binatang</a:t>
            </a:r>
            <a:r>
              <a:rPr lang="en-US" altLang="en-US" sz="2500" dirty="0"/>
              <a:t> </a:t>
            </a:r>
            <a:r>
              <a:rPr lang="en-US" altLang="en-US" sz="2500" dirty="0" err="1" smtClean="0"/>
              <a:t>pengganggu</a:t>
            </a:r>
            <a:r>
              <a:rPr lang="en-US" altLang="en-US" sz="2500" dirty="0" smtClean="0"/>
              <a:t>. </a:t>
            </a:r>
            <a:r>
              <a:rPr lang="en-US" altLang="en-US" sz="2500" dirty="0" err="1" smtClean="0"/>
              <a:t>Contoh</a:t>
            </a:r>
            <a:r>
              <a:rPr lang="en-US" altLang="en-US" sz="2500" dirty="0" smtClean="0"/>
              <a:t>: 3M </a:t>
            </a:r>
            <a:r>
              <a:rPr lang="en-US" altLang="en-US" sz="2500" dirty="0"/>
              <a:t>(</a:t>
            </a:r>
            <a:r>
              <a:rPr lang="en-US" altLang="en-US" sz="2500" dirty="0" err="1"/>
              <a:t>menguras</a:t>
            </a:r>
            <a:r>
              <a:rPr lang="en-US" altLang="en-US" sz="2500" dirty="0"/>
              <a:t>, </a:t>
            </a:r>
            <a:r>
              <a:rPr lang="en-US" altLang="en-US" sz="2500" dirty="0" err="1"/>
              <a:t>menutup</a:t>
            </a:r>
            <a:r>
              <a:rPr lang="en-US" altLang="en-US" sz="2500" dirty="0"/>
              <a:t>, </a:t>
            </a:r>
            <a:r>
              <a:rPr lang="en-US" altLang="en-US" sz="2500" dirty="0" err="1"/>
              <a:t>mengubur</a:t>
            </a:r>
            <a:r>
              <a:rPr lang="en-US" altLang="en-US" sz="2500" dirty="0"/>
              <a:t>)</a:t>
            </a:r>
          </a:p>
          <a:p>
            <a:pPr marL="690563" lvl="1" indent="-233363">
              <a:lnSpc>
                <a:spcPct val="80000"/>
              </a:lnSpc>
            </a:pPr>
            <a:r>
              <a:rPr lang="en-US" altLang="en-US" sz="2500" dirty="0" err="1"/>
              <a:t>Membersihkan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lingkungan</a:t>
            </a:r>
            <a:r>
              <a:rPr lang="en-US" altLang="en-US" sz="2500" dirty="0"/>
              <a:t> </a:t>
            </a:r>
          </a:p>
          <a:p>
            <a:pPr marL="690563" lvl="1" indent="-233363">
              <a:lnSpc>
                <a:spcPct val="80000"/>
              </a:lnSpc>
            </a:pPr>
            <a:r>
              <a:rPr lang="en-US" altLang="en-US" sz="2500" dirty="0" err="1"/>
              <a:t>Menangkap</a:t>
            </a:r>
            <a:r>
              <a:rPr lang="en-US" altLang="en-US" sz="2500" dirty="0"/>
              <a:t> </a:t>
            </a:r>
            <a:r>
              <a:rPr lang="en-US" altLang="en-US" sz="2500" dirty="0" err="1"/>
              <a:t>atau</a:t>
            </a:r>
            <a:r>
              <a:rPr lang="en-US" altLang="en-US" sz="2500" dirty="0"/>
              <a:t> </a:t>
            </a:r>
            <a:r>
              <a:rPr lang="en-US" altLang="en-US" sz="2500" dirty="0" err="1"/>
              <a:t>membunuh</a:t>
            </a:r>
            <a:r>
              <a:rPr lang="en-US" altLang="en-US" sz="2500" dirty="0"/>
              <a:t> </a:t>
            </a:r>
            <a:r>
              <a:rPr lang="en-US" altLang="en-US" sz="2500" dirty="0" err="1" smtClean="0"/>
              <a:t>vektor</a:t>
            </a:r>
            <a:r>
              <a:rPr lang="en-US" altLang="en-US" sz="2500" dirty="0" smtClean="0"/>
              <a:t>/</a:t>
            </a:r>
            <a:r>
              <a:rPr lang="en-US" altLang="en-US" sz="2500" dirty="0" err="1" smtClean="0"/>
              <a:t>binatang</a:t>
            </a:r>
            <a:r>
              <a:rPr lang="en-US" altLang="en-US" sz="2500" dirty="0" smtClean="0"/>
              <a:t> </a:t>
            </a:r>
            <a:r>
              <a:rPr lang="en-US" altLang="en-US" sz="2500" dirty="0" err="1"/>
              <a:t>pengganggu</a:t>
            </a:r>
            <a:endParaRPr lang="en-US" altLang="en-US" sz="2500" dirty="0"/>
          </a:p>
          <a:p>
            <a:pPr marL="690563" lvl="1" indent="-233363">
              <a:lnSpc>
                <a:spcPct val="80000"/>
              </a:lnSpc>
            </a:pPr>
            <a:r>
              <a:rPr lang="en-US" altLang="en-US" sz="2500" dirty="0" err="1" smtClean="0"/>
              <a:t>Adanya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pemanas</a:t>
            </a:r>
            <a:r>
              <a:rPr lang="en-US" altLang="en-US" sz="2500" dirty="0" smtClean="0"/>
              <a:t>, </a:t>
            </a:r>
            <a:r>
              <a:rPr lang="en-US" altLang="en-US" sz="2500" dirty="0" err="1" smtClean="0"/>
              <a:t>pendingin</a:t>
            </a:r>
            <a:r>
              <a:rPr lang="en-US" altLang="en-US" sz="2500" dirty="0" smtClean="0"/>
              <a:t>, </a:t>
            </a:r>
            <a:r>
              <a:rPr lang="en-US" altLang="en-US" sz="2500" dirty="0" err="1" smtClean="0"/>
              <a:t>penyinaran</a:t>
            </a:r>
            <a:r>
              <a:rPr lang="en-US" altLang="en-US" sz="2500" dirty="0" smtClean="0"/>
              <a:t>, </a:t>
            </a:r>
            <a:r>
              <a:rPr lang="en-US" altLang="en-US" sz="2500" dirty="0" err="1" smtClean="0"/>
              <a:t>atau</a:t>
            </a:r>
            <a:r>
              <a:rPr lang="en-US" altLang="en-US" sz="2500" dirty="0"/>
              <a:t> </a:t>
            </a:r>
            <a:r>
              <a:rPr lang="en-US" altLang="en-US" sz="2500" dirty="0" err="1" smtClean="0"/>
              <a:t>pengadaan</a:t>
            </a:r>
            <a:r>
              <a:rPr lang="en-US" altLang="en-US" sz="2500" dirty="0" smtClean="0"/>
              <a:t> </a:t>
            </a:r>
            <a:r>
              <a:rPr lang="en-US" altLang="en-US" sz="2500" dirty="0" err="1"/>
              <a:t>angin</a:t>
            </a:r>
            <a:endParaRPr lang="en-US" altLang="en-US" sz="2500" dirty="0"/>
          </a:p>
          <a:p>
            <a:pPr marL="690563" lvl="1" indent="-233363">
              <a:lnSpc>
                <a:spcPct val="80000"/>
              </a:lnSpc>
            </a:pPr>
            <a:r>
              <a:rPr lang="en-US" altLang="en-US" sz="2500" dirty="0" err="1"/>
              <a:t>Memasang</a:t>
            </a:r>
            <a:r>
              <a:rPr lang="en-US" altLang="en-US" sz="2500" dirty="0"/>
              <a:t> </a:t>
            </a:r>
            <a:r>
              <a:rPr lang="en-US" altLang="en-US" sz="2500" dirty="0" err="1"/>
              <a:t>kelambu</a:t>
            </a:r>
            <a:r>
              <a:rPr lang="en-US" altLang="en-US" sz="2500" dirty="0"/>
              <a:t>               </a:t>
            </a:r>
          </a:p>
          <a:p>
            <a:pPr marL="690563" lvl="1" indent="-233363">
              <a:lnSpc>
                <a:spcPct val="80000"/>
              </a:lnSpc>
            </a:pPr>
            <a:r>
              <a:rPr lang="en-US" altLang="en-US" sz="2500" dirty="0" err="1"/>
              <a:t>Memasang</a:t>
            </a:r>
            <a:r>
              <a:rPr lang="en-US" altLang="en-US" sz="2500" dirty="0"/>
              <a:t> </a:t>
            </a:r>
            <a:r>
              <a:rPr lang="en-US" altLang="en-US" sz="2500" dirty="0" err="1" smtClean="0"/>
              <a:t>kasa</a:t>
            </a:r>
            <a:endParaRPr lang="en-US" altLang="en-US" sz="2500" dirty="0"/>
          </a:p>
          <a:p>
            <a:pPr marL="690563" lvl="1" indent="-233363" algn="ctr">
              <a:lnSpc>
                <a:spcPct val="80000"/>
              </a:lnSpc>
              <a:buNone/>
            </a:pPr>
            <a:r>
              <a:rPr lang="en-US" altLang="en-US" sz="2500" b="1" dirty="0" err="1"/>
              <a:t>Pengendalian</a:t>
            </a:r>
            <a:r>
              <a:rPr lang="en-US" altLang="en-US" sz="2500" b="1" dirty="0"/>
              <a:t> </a:t>
            </a:r>
            <a:r>
              <a:rPr lang="en-US" altLang="en-US" sz="2500" b="1" dirty="0" err="1"/>
              <a:t>Hayati</a:t>
            </a:r>
            <a:r>
              <a:rPr lang="en-US" altLang="en-US" sz="2500" b="1" dirty="0"/>
              <a:t> / </a:t>
            </a:r>
            <a:r>
              <a:rPr lang="en-US" altLang="en-US" sz="2500" b="1" dirty="0" err="1"/>
              <a:t>Biologi</a:t>
            </a:r>
            <a:endParaRPr lang="en-US" altLang="en-US" sz="2500" b="1" dirty="0"/>
          </a:p>
          <a:p>
            <a:pPr marL="690563" lvl="1" indent="-233363">
              <a:lnSpc>
                <a:spcPct val="80000"/>
              </a:lnSpc>
            </a:pPr>
            <a:r>
              <a:rPr lang="en-US" altLang="en-US" sz="2500" dirty="0" err="1"/>
              <a:t>Menggunakan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parasit</a:t>
            </a:r>
            <a:r>
              <a:rPr lang="en-US" altLang="en-US" sz="2500" dirty="0"/>
              <a:t> </a:t>
            </a:r>
            <a:r>
              <a:rPr lang="en-US" altLang="en-US" sz="2500" dirty="0" err="1"/>
              <a:t>atau</a:t>
            </a:r>
            <a:r>
              <a:rPr lang="en-US" altLang="en-US" sz="2500" dirty="0"/>
              <a:t> predator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2837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56674"/>
            <a:ext cx="10018713" cy="62564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236" y="2080260"/>
            <a:ext cx="10018713" cy="4083115"/>
          </a:xfrm>
        </p:spPr>
        <p:txBody>
          <a:bodyPr>
            <a:noAutofit/>
          </a:bodyPr>
          <a:lstStyle/>
          <a:p>
            <a:pPr marL="223838" indent="-223838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b="1" dirty="0" err="1"/>
              <a:t>Pengendalian</a:t>
            </a:r>
            <a:r>
              <a:rPr lang="en-US" altLang="en-US" b="1" dirty="0"/>
              <a:t> </a:t>
            </a:r>
            <a:r>
              <a:rPr lang="en-US" altLang="en-US" b="1" dirty="0" smtClean="0"/>
              <a:t>Kimia</a:t>
            </a:r>
          </a:p>
          <a:p>
            <a:pPr marL="223838" indent="-223838" algn="ctr">
              <a:spcBef>
                <a:spcPts val="0"/>
              </a:spcBef>
              <a:spcAft>
                <a:spcPts val="0"/>
              </a:spcAft>
              <a:buNone/>
            </a:pPr>
            <a:endParaRPr lang="en-US" altLang="en-US" b="1" dirty="0"/>
          </a:p>
          <a:p>
            <a:pPr marL="609600" indent="-60960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 err="1" smtClean="0"/>
              <a:t>Penggunaan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repellent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dirty="0" err="1" smtClean="0">
                <a:sym typeface="Wingdings" panose="05000000000000000000" pitchFamily="2" charset="2"/>
              </a:rPr>
              <a:t>untuk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mengusir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nyamuk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pPr marL="609600" indent="-60960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 err="1" smtClean="0">
                <a:sym typeface="Wingdings" panose="05000000000000000000" pitchFamily="2" charset="2"/>
              </a:rPr>
              <a:t>Insektisida</a:t>
            </a:r>
            <a:r>
              <a:rPr lang="en-US" altLang="en-US" dirty="0" smtClean="0">
                <a:sym typeface="Wingdings" panose="05000000000000000000" pitchFamily="2" charset="2"/>
              </a:rPr>
              <a:t>  </a:t>
            </a:r>
            <a:r>
              <a:rPr lang="en-US" altLang="en-US" dirty="0" err="1" smtClean="0">
                <a:sym typeface="Wingdings" panose="05000000000000000000" pitchFamily="2" charset="2"/>
              </a:rPr>
              <a:t>membunuh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dan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mengusir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serangga</a:t>
            </a:r>
            <a:endParaRPr lang="en-US" altLang="en-US" dirty="0" smtClean="0"/>
          </a:p>
          <a:p>
            <a:pPr marL="609600" indent="-60960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dirty="0"/>
          </a:p>
          <a:p>
            <a:pPr marL="609600" indent="-60960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 err="1" smtClean="0"/>
              <a:t>Keuntungan</a:t>
            </a:r>
            <a:r>
              <a:rPr lang="en-US" altLang="en-US" dirty="0"/>
              <a:t>: 	</a:t>
            </a:r>
            <a:endParaRPr lang="en-US" altLang="en-US" dirty="0" smtClean="0"/>
          </a:p>
          <a:p>
            <a:pPr marL="176213" indent="-176213">
              <a:spcBef>
                <a:spcPts val="0"/>
              </a:spcBef>
              <a:spcAft>
                <a:spcPts val="0"/>
              </a:spcAft>
            </a:pPr>
            <a:r>
              <a:rPr lang="en-US" altLang="en-US" dirty="0" err="1"/>
              <a:t>S</a:t>
            </a:r>
            <a:r>
              <a:rPr lang="en-US" altLang="en-US" dirty="0" err="1" smtClean="0"/>
              <a:t>angat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efektif</a:t>
            </a:r>
            <a:endParaRPr lang="en-US" altLang="en-US" dirty="0" smtClean="0"/>
          </a:p>
          <a:p>
            <a:pPr marL="176213" indent="-176213">
              <a:spcBef>
                <a:spcPts val="0"/>
              </a:spcBef>
              <a:spcAft>
                <a:spcPts val="0"/>
              </a:spcAft>
            </a:pPr>
            <a:r>
              <a:rPr lang="en-US" altLang="en-US" dirty="0" err="1"/>
              <a:t>P</a:t>
            </a:r>
            <a:r>
              <a:rPr lang="en-US" altLang="en-US" dirty="0" err="1" smtClean="0"/>
              <a:t>raktis</a:t>
            </a:r>
            <a:r>
              <a:rPr lang="en-US" altLang="en-US" dirty="0"/>
              <a:t>, </a:t>
            </a:r>
            <a:r>
              <a:rPr lang="en-US" altLang="en-US" dirty="0" err="1"/>
              <a:t>murah</a:t>
            </a:r>
            <a:r>
              <a:rPr lang="en-US" altLang="en-US" dirty="0"/>
              <a:t>, </a:t>
            </a:r>
            <a:r>
              <a:rPr lang="en-US" altLang="en-US" dirty="0" err="1"/>
              <a:t>mudah</a:t>
            </a:r>
            <a:r>
              <a:rPr lang="en-US" altLang="en-US" dirty="0"/>
              <a:t> </a:t>
            </a:r>
            <a:r>
              <a:rPr lang="en-US" altLang="en-US" dirty="0" err="1" smtClean="0"/>
              <a:t>didapat</a:t>
            </a:r>
            <a:endParaRPr lang="en-US" altLang="en-US" dirty="0" smtClean="0"/>
          </a:p>
          <a:p>
            <a:pPr marL="176213" indent="-176213">
              <a:spcBef>
                <a:spcPts val="0"/>
              </a:spcBef>
              <a:spcAft>
                <a:spcPts val="0"/>
              </a:spcAft>
            </a:pPr>
            <a:r>
              <a:rPr lang="en-US" altLang="en-US" dirty="0" err="1"/>
              <a:t>E</a:t>
            </a:r>
            <a:r>
              <a:rPr lang="en-US" altLang="en-US" dirty="0" err="1" smtClean="0"/>
              <a:t>feknya</a:t>
            </a:r>
            <a:r>
              <a:rPr lang="en-US" altLang="en-US" dirty="0" smtClean="0"/>
              <a:t> </a:t>
            </a:r>
            <a:r>
              <a:rPr lang="en-US" altLang="en-US" dirty="0" err="1"/>
              <a:t>terlihat</a:t>
            </a:r>
            <a:r>
              <a:rPr lang="en-US" altLang="en-US" dirty="0"/>
              <a:t> </a:t>
            </a:r>
            <a:r>
              <a:rPr lang="en-US" altLang="en-US" dirty="0" err="1"/>
              <a:t>jelas</a:t>
            </a:r>
            <a:endParaRPr lang="en-US" altLang="en-US" dirty="0"/>
          </a:p>
          <a:p>
            <a:pPr marL="609600" indent="-60960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dirty="0" smtClean="0"/>
          </a:p>
          <a:p>
            <a:pPr marL="609600" indent="-60960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 err="1" smtClean="0"/>
              <a:t>Syarat-syarat</a:t>
            </a:r>
            <a:r>
              <a:rPr lang="en-US" altLang="en-US" dirty="0" smtClean="0"/>
              <a:t> </a:t>
            </a:r>
            <a:r>
              <a:rPr lang="en-US" altLang="en-US" dirty="0" err="1"/>
              <a:t>insektisida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dipakai</a:t>
            </a:r>
            <a:r>
              <a:rPr lang="en-US" altLang="en-US" dirty="0"/>
              <a:t>:</a:t>
            </a:r>
          </a:p>
          <a:p>
            <a:pPr marL="176213" indent="-176213">
              <a:spcBef>
                <a:spcPts val="0"/>
              </a:spcBef>
              <a:spcAft>
                <a:spcPts val="0"/>
              </a:spcAft>
            </a:pPr>
            <a:r>
              <a:rPr lang="en-US" altLang="en-US" dirty="0" err="1"/>
              <a:t>Efektif</a:t>
            </a:r>
            <a:endParaRPr lang="en-US" altLang="en-US" dirty="0"/>
          </a:p>
          <a:p>
            <a:pPr marL="176213" indent="-176213">
              <a:spcBef>
                <a:spcPts val="0"/>
              </a:spcBef>
              <a:spcAft>
                <a:spcPts val="0"/>
              </a:spcAft>
            </a:pPr>
            <a:r>
              <a:rPr lang="en-US" altLang="en-US" dirty="0" err="1"/>
              <a:t>Efisien</a:t>
            </a:r>
            <a:endParaRPr lang="en-US" altLang="en-US" dirty="0"/>
          </a:p>
          <a:p>
            <a:pPr marL="176213" indent="-176213">
              <a:spcBef>
                <a:spcPts val="0"/>
              </a:spcBef>
              <a:spcAft>
                <a:spcPts val="0"/>
              </a:spcAft>
            </a:pPr>
            <a:r>
              <a:rPr lang="en-US" altLang="en-US" dirty="0" err="1"/>
              <a:t>Aman</a:t>
            </a:r>
            <a:r>
              <a:rPr lang="en-US" altLang="en-US" dirty="0"/>
              <a:t>/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membahayakan</a:t>
            </a:r>
            <a:endParaRPr lang="en-US" altLang="en-US" dirty="0"/>
          </a:p>
          <a:p>
            <a:pPr marL="176213" indent="-176213">
              <a:spcBef>
                <a:spcPts val="0"/>
              </a:spcBef>
              <a:spcAft>
                <a:spcPts val="0"/>
              </a:spcAft>
            </a:pPr>
            <a:r>
              <a:rPr lang="en-US" altLang="en-US" dirty="0" err="1" smtClean="0"/>
              <a:t>Selektif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marL="609600" indent="-609600" algn="ctr">
              <a:spcBef>
                <a:spcPts val="0"/>
              </a:spcBef>
              <a:spcAft>
                <a:spcPts val="0"/>
              </a:spcAft>
              <a:buNone/>
            </a:pPr>
            <a:endParaRPr lang="en-US" alt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56674"/>
            <a:ext cx="10018713" cy="62564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236" y="1010653"/>
            <a:ext cx="10018713" cy="506930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200" b="1" dirty="0" err="1"/>
              <a:t>Pengendalian</a:t>
            </a:r>
            <a:r>
              <a:rPr lang="en-US" altLang="en-US" sz="2200" b="1" dirty="0"/>
              <a:t> Cara </a:t>
            </a:r>
            <a:r>
              <a:rPr lang="en-US" altLang="en-US" sz="2200" b="1" dirty="0" err="1"/>
              <a:t>Undang-undang</a:t>
            </a:r>
            <a:endParaRPr lang="en-US" altLang="en-US" sz="2200" b="1" dirty="0"/>
          </a:p>
          <a:p>
            <a:pPr marL="609600" indent="-609600"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 err="1"/>
              <a:t>Dengan</a:t>
            </a:r>
            <a:r>
              <a:rPr lang="en-US" altLang="en-US" sz="2200" dirty="0"/>
              <a:t> </a:t>
            </a:r>
            <a:r>
              <a:rPr lang="en-US" altLang="en-US" sz="2200" dirty="0" err="1" smtClean="0"/>
              <a:t>sanksi</a:t>
            </a:r>
            <a:endParaRPr lang="en-US" altLang="en-US" sz="2200" b="1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200" b="1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200" b="1" dirty="0" err="1" smtClean="0"/>
              <a:t>Pengendalian</a:t>
            </a:r>
            <a:r>
              <a:rPr lang="en-US" altLang="en-US" sz="2200" b="1" dirty="0" smtClean="0"/>
              <a:t> </a:t>
            </a:r>
            <a:r>
              <a:rPr lang="en-US" altLang="en-US" sz="2200" b="1" dirty="0" err="1"/>
              <a:t>Vektor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Terpadu</a:t>
            </a:r>
            <a:endParaRPr lang="en-US" altLang="en-US" sz="2200" b="1" dirty="0"/>
          </a:p>
          <a:p>
            <a:pPr marL="609600" indent="-609600"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 err="1"/>
              <a:t>Berdasarkan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ekologi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vektor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sehingga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diketahui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karakteristik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vektor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seperti</a:t>
            </a:r>
            <a:r>
              <a:rPr lang="en-US" altLang="en-US" sz="2200" dirty="0"/>
              <a:t>: habitat, </a:t>
            </a:r>
            <a:r>
              <a:rPr lang="en-US" altLang="en-US" sz="2200" dirty="0" err="1"/>
              <a:t>usia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hidup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probabilitas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terjadi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infeksi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pada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vektor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manusia,dan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kepekaan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vektor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terhadap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penyakit</a:t>
            </a:r>
            <a:r>
              <a:rPr lang="en-US" altLang="en-US" sz="2200" dirty="0"/>
              <a:t>.</a:t>
            </a:r>
          </a:p>
          <a:p>
            <a:pPr marL="609600" indent="-609600"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 err="1"/>
              <a:t>Dibuat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strategi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pengendalian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yg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menyeluruh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dengan</a:t>
            </a:r>
            <a:r>
              <a:rPr lang="en-US" altLang="en-US" sz="2200" dirty="0"/>
              <a:t>: </a:t>
            </a:r>
            <a:r>
              <a:rPr lang="en-US" altLang="en-US" sz="2200" dirty="0" err="1"/>
              <a:t>meningkatkan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partisipasi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masyarakat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kerjasama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sektoral</a:t>
            </a:r>
            <a:r>
              <a:rPr lang="en-US" altLang="en-US" sz="2200" dirty="0"/>
              <a:t> </a:t>
            </a:r>
            <a:r>
              <a:rPr lang="en-US" altLang="en-US" sz="2200" dirty="0" err="1" smtClean="0"/>
              <a:t>dll</a:t>
            </a:r>
            <a:endParaRPr lang="en-US" altLang="en-US" sz="22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200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200" b="1" dirty="0" err="1"/>
              <a:t>Pengendalian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Secara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Genetik</a:t>
            </a:r>
            <a:endParaRPr lang="en-US" altLang="en-US" sz="2200" b="1" dirty="0"/>
          </a:p>
          <a:p>
            <a:pPr marL="609600" indent="-609600"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 err="1" smtClean="0"/>
              <a:t>Memerlukan</a:t>
            </a:r>
            <a:r>
              <a:rPr lang="en-US" altLang="en-US" sz="2200" dirty="0" smtClean="0"/>
              <a:t> </a:t>
            </a:r>
            <a:r>
              <a:rPr lang="en-US" altLang="en-US" sz="2200" dirty="0" err="1"/>
              <a:t>laboratorium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yang </a:t>
            </a:r>
            <a:r>
              <a:rPr lang="en-US" altLang="en-US" sz="2200" dirty="0" err="1"/>
              <a:t>lengkap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biaya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cukup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besar.Pengendalian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secara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genetik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dengan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melepas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nyamuk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vektor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jantan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yang </a:t>
            </a:r>
            <a:r>
              <a:rPr lang="en-US" altLang="en-US" sz="2200" dirty="0" err="1"/>
              <a:t>steril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alam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tidak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menghasilkan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keturunan</a:t>
            </a:r>
            <a:r>
              <a:rPr lang="en-US" alt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698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32873"/>
            <a:ext cx="10018713" cy="69382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731" y="2069433"/>
            <a:ext cx="10018713" cy="402656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altLang="en-US" sz="2500" b="1" dirty="0" err="1"/>
              <a:t>Modifikasi</a:t>
            </a:r>
            <a:r>
              <a:rPr lang="en-US" altLang="en-US" sz="2500" b="1" dirty="0"/>
              <a:t> </a:t>
            </a:r>
            <a:r>
              <a:rPr lang="en-US" altLang="en-US" sz="2500" b="1" dirty="0" err="1"/>
              <a:t>lingkungan</a:t>
            </a:r>
            <a:r>
              <a:rPr lang="en-US" altLang="en-US" sz="2500" dirty="0"/>
              <a:t> : </a:t>
            </a:r>
            <a:endParaRPr lang="en-US" altLang="en-US" sz="25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500" dirty="0" err="1"/>
              <a:t>T</a:t>
            </a:r>
            <a:r>
              <a:rPr lang="en-US" altLang="en-US" sz="2500" dirty="0" err="1" smtClean="0"/>
              <a:t>ransformasi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fisik</a:t>
            </a:r>
            <a:r>
              <a:rPr lang="en-US" altLang="en-US" sz="2500" dirty="0" smtClean="0"/>
              <a:t> yang </a:t>
            </a:r>
            <a:r>
              <a:rPr lang="en-US" altLang="en-US" sz="2500" dirty="0" err="1" smtClean="0"/>
              <a:t>permanen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terhadap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faktor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lingkungan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untuk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menurunkan</a:t>
            </a:r>
            <a:r>
              <a:rPr lang="en-US" altLang="en-US" sz="2500" dirty="0" smtClean="0"/>
              <a:t>  </a:t>
            </a:r>
            <a:r>
              <a:rPr lang="en-US" altLang="en-US" sz="2500" dirty="0" err="1" smtClean="0"/>
              <a:t>populasi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vektor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tanpa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mengakibatkan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kerugian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pada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manusia</a:t>
            </a:r>
            <a:r>
              <a:rPr lang="en-US" altLang="en-US" sz="2500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2500" dirty="0" err="1" smtClean="0"/>
              <a:t>Contoh</a:t>
            </a:r>
            <a:r>
              <a:rPr lang="en-US" altLang="en-US" sz="2500" dirty="0" smtClean="0"/>
              <a:t> </a:t>
            </a:r>
            <a:r>
              <a:rPr lang="en-US" altLang="en-US" sz="2500" dirty="0"/>
              <a:t>: </a:t>
            </a:r>
            <a:r>
              <a:rPr lang="en-US" altLang="en-US" sz="2500" dirty="0" err="1"/>
              <a:t>mengatur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sistem</a:t>
            </a:r>
            <a:r>
              <a:rPr lang="en-US" altLang="en-US" sz="2500" dirty="0"/>
              <a:t> </a:t>
            </a:r>
            <a:r>
              <a:rPr lang="en-US" altLang="en-US" sz="2500" dirty="0" err="1" smtClean="0"/>
              <a:t>irigasi</a:t>
            </a:r>
            <a:r>
              <a:rPr lang="en-US" altLang="en-US" sz="2500" dirty="0" smtClean="0"/>
              <a:t>, </a:t>
            </a:r>
            <a:r>
              <a:rPr lang="en-US" altLang="en-US" sz="2500" dirty="0" err="1" smtClean="0"/>
              <a:t>mengalirkan</a:t>
            </a:r>
            <a:r>
              <a:rPr lang="en-US" altLang="en-US" sz="2500" dirty="0" smtClean="0"/>
              <a:t> </a:t>
            </a:r>
            <a:r>
              <a:rPr lang="en-US" altLang="en-US" sz="2500" dirty="0"/>
              <a:t>air yang </a:t>
            </a:r>
            <a:r>
              <a:rPr lang="en-US" altLang="en-US" sz="2500" dirty="0" err="1"/>
              <a:t>tergenang</a:t>
            </a:r>
            <a:endParaRPr lang="en-US" altLang="en-US" sz="2500" dirty="0"/>
          </a:p>
          <a:p>
            <a:endParaRPr lang="en-US" sz="2500" dirty="0" smtClean="0"/>
          </a:p>
          <a:p>
            <a:pPr algn="ctr">
              <a:lnSpc>
                <a:spcPct val="90000"/>
              </a:lnSpc>
              <a:buNone/>
            </a:pPr>
            <a:r>
              <a:rPr lang="en-US" altLang="en-US" sz="2500" b="1" dirty="0" err="1"/>
              <a:t>Manipulasi</a:t>
            </a:r>
            <a:r>
              <a:rPr lang="en-US" altLang="en-US" sz="2500" b="1" dirty="0"/>
              <a:t> </a:t>
            </a:r>
            <a:r>
              <a:rPr lang="en-US" altLang="en-US" sz="2500" b="1" dirty="0" err="1"/>
              <a:t>lingkungan</a:t>
            </a:r>
            <a:r>
              <a:rPr lang="en-US" altLang="en-US" sz="2500" dirty="0"/>
              <a:t> :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500" dirty="0" err="1"/>
              <a:t>S</a:t>
            </a:r>
            <a:r>
              <a:rPr lang="en-US" altLang="en-US" sz="2500" dirty="0" err="1" smtClean="0"/>
              <a:t>uatu</a:t>
            </a:r>
            <a:r>
              <a:rPr lang="en-US" altLang="en-US" sz="2500" dirty="0" smtClean="0"/>
              <a:t> </a:t>
            </a:r>
            <a:r>
              <a:rPr lang="en-US" altLang="en-US" sz="2500" dirty="0" err="1"/>
              <a:t>pengkondisian</a:t>
            </a:r>
            <a:r>
              <a:rPr lang="en-US" altLang="en-US" sz="2500" dirty="0"/>
              <a:t>  </a:t>
            </a:r>
            <a:r>
              <a:rPr lang="en-US" altLang="en-US" sz="2500" dirty="0" err="1"/>
              <a:t>lingkungan</a:t>
            </a:r>
            <a:r>
              <a:rPr lang="en-US" altLang="en-US" sz="2500" dirty="0"/>
              <a:t> yang </a:t>
            </a:r>
            <a:r>
              <a:rPr lang="en-US" altLang="en-US" sz="2500" dirty="0" err="1"/>
              <a:t>bersifat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sementara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sehingga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tidak</a:t>
            </a:r>
            <a:r>
              <a:rPr lang="en-US" altLang="en-US" sz="2500" dirty="0"/>
              <a:t> </a:t>
            </a:r>
            <a:r>
              <a:rPr lang="en-US" altLang="en-US" sz="2500" dirty="0" err="1"/>
              <a:t>menguntungkan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bagi</a:t>
            </a:r>
            <a:r>
              <a:rPr lang="en-US" altLang="en-US" sz="2500" dirty="0"/>
              <a:t> </a:t>
            </a:r>
            <a:r>
              <a:rPr lang="en-US" altLang="en-US" sz="2500" dirty="0" err="1" smtClean="0"/>
              <a:t>perkembangbiakan</a:t>
            </a:r>
            <a:r>
              <a:rPr lang="en-US" altLang="en-US" sz="2500" dirty="0" smtClean="0"/>
              <a:t> </a:t>
            </a:r>
            <a:r>
              <a:rPr lang="en-US" altLang="en-US" sz="2500" dirty="0" err="1" smtClean="0"/>
              <a:t>vektor</a:t>
            </a:r>
            <a:r>
              <a:rPr lang="en-US" altLang="en-US" sz="2500" dirty="0" smtClean="0"/>
              <a:t>.</a:t>
            </a:r>
            <a:endParaRPr lang="en-US" altLang="en-US" sz="2500" dirty="0"/>
          </a:p>
          <a:p>
            <a:pPr>
              <a:lnSpc>
                <a:spcPct val="90000"/>
              </a:lnSpc>
              <a:buNone/>
            </a:pPr>
            <a:r>
              <a:rPr lang="en-US" altLang="en-US" sz="2500" dirty="0" err="1"/>
              <a:t>Contoh</a:t>
            </a:r>
            <a:r>
              <a:rPr lang="en-US" altLang="en-US" sz="2500" dirty="0"/>
              <a:t> : </a:t>
            </a:r>
            <a:r>
              <a:rPr lang="en-US" altLang="en-US" sz="2500" dirty="0" err="1"/>
              <a:t>membersihkan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tanaman</a:t>
            </a:r>
            <a:r>
              <a:rPr lang="en-US" altLang="en-US" sz="2500" dirty="0"/>
              <a:t> air yang </a:t>
            </a:r>
            <a:r>
              <a:rPr lang="en-US" altLang="en-US" sz="2500" dirty="0" err="1" smtClean="0"/>
              <a:t>mengapung</a:t>
            </a:r>
            <a:endParaRPr lang="en-US" alt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99124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4572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 smtClean="0"/>
              <a:t>Vektor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210" y="1394460"/>
            <a:ext cx="10018713" cy="4549139"/>
          </a:xfrm>
        </p:spPr>
        <p:txBody>
          <a:bodyPr>
            <a:noAutofit/>
          </a:bodyPr>
          <a:lstStyle/>
          <a:p>
            <a:endParaRPr lang="en-US" i="1" dirty="0"/>
          </a:p>
          <a:p>
            <a:pPr marL="0" indent="0">
              <a:buNone/>
            </a:pP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di </a:t>
            </a:r>
            <a:r>
              <a:rPr lang="en-US" dirty="0" err="1" smtClean="0"/>
              <a:t>lokasi</a:t>
            </a:r>
            <a:r>
              <a:rPr lang="en-US" dirty="0"/>
              <a:t> </a:t>
            </a:r>
            <a:r>
              <a:rPr lang="en-US" dirty="0" err="1" smtClean="0"/>
              <a:t>penampungan</a:t>
            </a:r>
            <a:r>
              <a:rPr lang="en-US" dirty="0" smtClean="0"/>
              <a:t> korban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lalat</a:t>
            </a:r>
            <a:r>
              <a:rPr lang="en-US" dirty="0"/>
              <a:t>, </a:t>
            </a:r>
            <a:r>
              <a:rPr lang="en-US" dirty="0" err="1"/>
              <a:t>tikus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nyamuk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Upaya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:</a:t>
            </a:r>
          </a:p>
          <a:p>
            <a:r>
              <a:rPr lang="en-US" dirty="0" err="1" smtClean="0"/>
              <a:t>Pembuangan</a:t>
            </a:r>
            <a:r>
              <a:rPr lang="en-US" dirty="0" smtClean="0"/>
              <a:t> </a:t>
            </a:r>
            <a:r>
              <a:rPr lang="en-US" dirty="0" err="1"/>
              <a:t>sampah</a:t>
            </a:r>
            <a:r>
              <a:rPr lang="en-US" dirty="0"/>
              <a:t>/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i="1" dirty="0" smtClean="0"/>
              <a:t>repellent</a:t>
            </a:r>
            <a:endParaRPr lang="en-US" i="1" dirty="0"/>
          </a:p>
          <a:p>
            <a:r>
              <a:rPr lang="en-US" dirty="0" err="1" smtClean="0"/>
              <a:t>Bilamana</a:t>
            </a:r>
            <a:r>
              <a:rPr lang="en-US" dirty="0" smtClean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insektisida</a:t>
            </a:r>
            <a:endParaRPr lang="en-US" dirty="0"/>
          </a:p>
          <a:p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kebersihan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/>
              <a:t>pengungsi</a:t>
            </a:r>
            <a:endParaRPr lang="en-US" dirty="0"/>
          </a:p>
          <a:p>
            <a:r>
              <a:rPr lang="en-US" dirty="0" err="1" smtClean="0"/>
              <a:t>Penyediaan</a:t>
            </a:r>
            <a:r>
              <a:rPr lang="en-US" dirty="0" smtClean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pembuangan</a:t>
            </a:r>
            <a:r>
              <a:rPr lang="en-US" dirty="0"/>
              <a:t> air </a:t>
            </a:r>
            <a:r>
              <a:rPr lang="en-US" dirty="0" err="1"/>
              <a:t>limbah</a:t>
            </a:r>
            <a:r>
              <a:rPr lang="en-US" dirty="0"/>
              <a:t> (SPAL)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pembuangan</a:t>
            </a:r>
            <a:r>
              <a:rPr lang="en-US" dirty="0" smtClean="0"/>
              <a:t> </a:t>
            </a:r>
            <a:r>
              <a:rPr lang="en-US" dirty="0" err="1"/>
              <a:t>sampah</a:t>
            </a:r>
            <a:r>
              <a:rPr lang="en-US" dirty="0"/>
              <a:t> yang </a:t>
            </a:r>
            <a:r>
              <a:rPr lang="en-US" dirty="0" err="1"/>
              <a:t>baik</a:t>
            </a:r>
            <a:endParaRPr lang="en-US" dirty="0"/>
          </a:p>
          <a:p>
            <a:r>
              <a:rPr lang="fi-FI" dirty="0"/>
              <a:t>K</a:t>
            </a:r>
            <a:r>
              <a:rPr lang="fi-FI" dirty="0" smtClean="0"/>
              <a:t>ebiasaan </a:t>
            </a:r>
            <a:r>
              <a:rPr lang="fi-FI" dirty="0"/>
              <a:t>penanganan makanan secara higienis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01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070" y="1280160"/>
            <a:ext cx="10018713" cy="4328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: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b="1" dirty="0" err="1" smtClean="0"/>
              <a:t>Pengelolaan</a:t>
            </a:r>
            <a:r>
              <a:rPr lang="en-US" b="1" dirty="0" smtClean="0"/>
              <a:t> </a:t>
            </a:r>
            <a:r>
              <a:rPr lang="en-US" b="1" dirty="0" err="1" smtClean="0"/>
              <a:t>Lingkungan</a:t>
            </a:r>
            <a:endParaRPr lang="en-US" b="1" dirty="0"/>
          </a:p>
          <a:p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perindukan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 smtClean="0"/>
              <a:t>seperti</a:t>
            </a:r>
            <a:r>
              <a:rPr lang="en-US" dirty="0"/>
              <a:t> </a:t>
            </a:r>
            <a:r>
              <a:rPr lang="en-US" dirty="0" err="1" smtClean="0"/>
              <a:t>genangan</a:t>
            </a:r>
            <a:r>
              <a:rPr lang="en-US" dirty="0" smtClean="0"/>
              <a:t> </a:t>
            </a:r>
            <a:r>
              <a:rPr lang="en-US" dirty="0"/>
              <a:t>air, </a:t>
            </a:r>
            <a:r>
              <a:rPr lang="en-US" dirty="0" err="1"/>
              <a:t>tumpukan</a:t>
            </a:r>
            <a:r>
              <a:rPr lang="en-US" dirty="0"/>
              <a:t> </a:t>
            </a:r>
            <a:r>
              <a:rPr lang="en-US" dirty="0" err="1"/>
              <a:t>sampah</a:t>
            </a:r>
            <a:endParaRPr lang="en-US" dirty="0"/>
          </a:p>
          <a:p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 smtClean="0"/>
              <a:t>penyintas</a:t>
            </a:r>
            <a:r>
              <a:rPr lang="en-US" dirty="0" smtClean="0"/>
              <a:t> </a:t>
            </a:r>
            <a:r>
              <a:rPr lang="en-US" dirty="0" err="1"/>
              <a:t>melakukan</a:t>
            </a:r>
            <a:r>
              <a:rPr lang="en-US" dirty="0"/>
              <a:t> :</a:t>
            </a:r>
          </a:p>
          <a:p>
            <a:pPr lvl="1"/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dirty="0" err="1"/>
              <a:t>tutup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 smtClean="0"/>
              <a:t>sampah</a:t>
            </a:r>
            <a:endParaRPr lang="en-US" sz="2400" dirty="0"/>
          </a:p>
          <a:p>
            <a:pPr lvl="1"/>
            <a:r>
              <a:rPr lang="en-US" sz="2400" dirty="0" err="1" smtClean="0"/>
              <a:t>Menimbun</a:t>
            </a:r>
            <a:r>
              <a:rPr lang="en-US" sz="2400" dirty="0" smtClean="0"/>
              <a:t> </a:t>
            </a:r>
            <a:r>
              <a:rPr lang="en-US" sz="2400" dirty="0" err="1"/>
              <a:t>sampah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 smtClean="0"/>
              <a:t>sarang</a:t>
            </a:r>
            <a:r>
              <a:rPr lang="en-US" sz="2400" dirty="0"/>
              <a:t> </a:t>
            </a:r>
            <a:r>
              <a:rPr lang="en-US" sz="2400" dirty="0" err="1" smtClean="0"/>
              <a:t>nyamuk</a:t>
            </a:r>
            <a:endParaRPr lang="en-US" sz="2400" dirty="0"/>
          </a:p>
          <a:p>
            <a:pPr lvl="1"/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/>
              <a:t>saluran</a:t>
            </a:r>
            <a:r>
              <a:rPr lang="en-US" sz="2400" dirty="0"/>
              <a:t> air </a:t>
            </a:r>
            <a:r>
              <a:rPr lang="en-US" sz="2400" dirty="0" err="1" smtClean="0"/>
              <a:t>limbah</a:t>
            </a:r>
            <a:endParaRPr lang="en-US" sz="2400" dirty="0"/>
          </a:p>
          <a:p>
            <a:pPr lvl="1"/>
            <a:r>
              <a:rPr lang="en-US" sz="2400" dirty="0" err="1" smtClean="0"/>
              <a:t>Menjaga</a:t>
            </a:r>
            <a:r>
              <a:rPr lang="en-US" sz="2400" dirty="0" smtClean="0"/>
              <a:t> </a:t>
            </a:r>
            <a:r>
              <a:rPr lang="en-US" sz="2400" dirty="0" err="1"/>
              <a:t>kebersihan</a:t>
            </a:r>
            <a:r>
              <a:rPr lang="en-US" sz="2400" dirty="0"/>
              <a:t> </a:t>
            </a:r>
            <a:r>
              <a:rPr lang="en-US" sz="2400" dirty="0" err="1" smtClean="0"/>
              <a:t>lingkungan</a:t>
            </a:r>
            <a:endParaRPr lang="en-US" sz="2400" dirty="0"/>
          </a:p>
          <a:p>
            <a:pPr lvl="1"/>
            <a:r>
              <a:rPr lang="en-US" sz="2400" dirty="0" err="1"/>
              <a:t>M</a:t>
            </a:r>
            <a:r>
              <a:rPr lang="en-US" sz="2400" dirty="0" err="1" smtClean="0"/>
              <a:t>embersihkan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kebersihan</a:t>
            </a:r>
            <a:r>
              <a:rPr lang="en-US" sz="2400" dirty="0"/>
              <a:t> </a:t>
            </a:r>
            <a:r>
              <a:rPr lang="en-US" sz="2400" dirty="0" err="1"/>
              <a:t>jamban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098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11481"/>
            <a:ext cx="10018713" cy="822960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6615587" y="2377440"/>
            <a:ext cx="4023360" cy="32689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7655717" y="1671547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Pejamu</a:t>
            </a:r>
            <a:r>
              <a:rPr lang="en-US" sz="2400" b="1" dirty="0" smtClean="0"/>
              <a:t>/</a:t>
            </a:r>
            <a:r>
              <a:rPr lang="en-US" sz="2400" b="1" i="1" dirty="0" smtClean="0"/>
              <a:t>Host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90065" y="5865821"/>
            <a:ext cx="390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Lingkungan</a:t>
            </a:r>
            <a:r>
              <a:rPr lang="en-US" sz="2400" b="1" dirty="0" smtClean="0"/>
              <a:t>/</a:t>
            </a:r>
            <a:r>
              <a:rPr lang="en-US" sz="2400" b="1" i="1" dirty="0" err="1" smtClean="0"/>
              <a:t>Environement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972197" y="5865822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Agent</a:t>
            </a:r>
            <a:endParaRPr lang="en-US" sz="2400" b="1" i="1" dirty="0"/>
          </a:p>
        </p:txBody>
      </p:sp>
      <p:sp>
        <p:nvSpPr>
          <p:cNvPr id="3" name="Rectangle 2"/>
          <p:cNvSpPr/>
          <p:nvPr/>
        </p:nvSpPr>
        <p:spPr>
          <a:xfrm>
            <a:off x="1428750" y="4381262"/>
            <a:ext cx="5544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ym typeface="Wingdings" panose="05000000000000000000" pitchFamily="2" charset="2"/>
              </a:rPr>
              <a:t>Perantara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i="1" dirty="0">
                <a:sym typeface="Wingdings" panose="05000000000000000000" pitchFamily="2" charset="2"/>
              </a:rPr>
              <a:t>vector)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makhluk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memindahkan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agent</a:t>
            </a:r>
          </a:p>
        </p:txBody>
      </p:sp>
      <p:sp>
        <p:nvSpPr>
          <p:cNvPr id="8" name="Down Arrow 7"/>
          <p:cNvSpPr/>
          <p:nvPr/>
        </p:nvSpPr>
        <p:spPr>
          <a:xfrm>
            <a:off x="4865700" y="4991100"/>
            <a:ext cx="436728" cy="874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11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510" y="731521"/>
            <a:ext cx="10018713" cy="547116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 startAt="2"/>
            </a:pPr>
            <a:r>
              <a:rPr lang="en-US" b="1" dirty="0" err="1" smtClean="0"/>
              <a:t>Pengendalian</a:t>
            </a:r>
            <a:r>
              <a:rPr lang="en-US" b="1" dirty="0" smtClean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bahan</a:t>
            </a:r>
            <a:r>
              <a:rPr lang="en-US" b="1" dirty="0"/>
              <a:t> </a:t>
            </a:r>
            <a:r>
              <a:rPr lang="en-US" b="1" dirty="0" err="1" smtClean="0"/>
              <a:t>kimia</a:t>
            </a:r>
            <a:endParaRPr lang="en-US" b="1" dirty="0"/>
          </a:p>
          <a:p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 smtClean="0"/>
              <a:t>penyemprotan</a:t>
            </a:r>
            <a:r>
              <a:rPr lang="en-US" dirty="0" smtClean="0"/>
              <a:t>, </a:t>
            </a:r>
            <a:r>
              <a:rPr lang="en-US" dirty="0" err="1" smtClean="0"/>
              <a:t>pengasapan</a:t>
            </a:r>
            <a:r>
              <a:rPr lang="en-US" dirty="0" smtClean="0"/>
              <a:t>/</a:t>
            </a:r>
            <a:r>
              <a:rPr lang="en-US" dirty="0" err="1" smtClean="0"/>
              <a:t>pengkabutan</a:t>
            </a:r>
            <a:r>
              <a:rPr lang="en-US" dirty="0" smtClean="0"/>
              <a:t> </a:t>
            </a:r>
            <a:r>
              <a:rPr lang="en-US" dirty="0" err="1"/>
              <a:t>diluar</a:t>
            </a:r>
            <a:r>
              <a:rPr lang="en-US" dirty="0"/>
              <a:t> </a:t>
            </a:r>
            <a:r>
              <a:rPr lang="en-US" dirty="0" err="1"/>
              <a:t>tenda</a:t>
            </a:r>
            <a:r>
              <a:rPr lang="en-US" dirty="0"/>
              <a:t> </a:t>
            </a:r>
            <a:r>
              <a:rPr lang="en-US" dirty="0" err="1" smtClean="0"/>
              <a:t>pengungsi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insektisida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sv-SE" dirty="0" smtClean="0"/>
              <a:t>Penyemprotan dengan insektisida sedapat mungkin dihindari dan hanya dilakukan untuk menurunkan </a:t>
            </a:r>
            <a:r>
              <a:rPr lang="es-ES" dirty="0" err="1" smtClean="0"/>
              <a:t>populasi</a:t>
            </a:r>
            <a:r>
              <a:rPr lang="es-ES" dirty="0" smtClean="0"/>
              <a:t> </a:t>
            </a:r>
            <a:r>
              <a:rPr lang="es-ES" dirty="0" err="1" smtClean="0"/>
              <a:t>vektor</a:t>
            </a:r>
            <a:r>
              <a:rPr lang="es-ES" dirty="0" smtClean="0"/>
              <a:t> secara </a:t>
            </a:r>
            <a:r>
              <a:rPr lang="es-ES" dirty="0" err="1" smtClean="0"/>
              <a:t>drastis</a:t>
            </a:r>
            <a:r>
              <a:rPr lang="es-ES" dirty="0" smtClean="0"/>
              <a:t> apabila </a:t>
            </a:r>
            <a:r>
              <a:rPr lang="es-ES" dirty="0" err="1" smtClean="0"/>
              <a:t>dengan</a:t>
            </a:r>
            <a:r>
              <a:rPr lang="es-ES" dirty="0" smtClean="0"/>
              <a:t> cara </a:t>
            </a:r>
            <a:r>
              <a:rPr lang="en-US" dirty="0" smtClean="0"/>
              <a:t>lain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penyemprotan</a:t>
            </a:r>
            <a:r>
              <a:rPr lang="en-US" dirty="0" smtClean="0"/>
              <a:t>, </a:t>
            </a:r>
            <a:r>
              <a:rPr lang="en-US" dirty="0" err="1" smtClean="0"/>
              <a:t>pengasapan</a:t>
            </a:r>
            <a:r>
              <a:rPr lang="en-US" dirty="0" smtClean="0"/>
              <a:t>/</a:t>
            </a:r>
            <a:r>
              <a:rPr lang="en-US" dirty="0" err="1" smtClean="0"/>
              <a:t>peng-kabutan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insektisida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sv-SE" dirty="0" smtClean="0"/>
              <a:t>rekomendari dari Dinas Kesehatan setempat</a:t>
            </a:r>
          </a:p>
        </p:txBody>
      </p:sp>
    </p:spTree>
    <p:extLst>
      <p:ext uri="{BB962C8B-B14F-4D97-AF65-F5344CB8AC3E}">
        <p14:creationId xmlns:p14="http://schemas.microsoft.com/office/powerpoint/2010/main" val="3604042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910" y="2278379"/>
            <a:ext cx="10018713" cy="312420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en-US" dirty="0"/>
              <a:t>Fogging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yang </a:t>
            </a:r>
            <a:r>
              <a:rPr lang="en-US" altLang="en-US" dirty="0" err="1"/>
              <a:t>dianggap</a:t>
            </a:r>
            <a:r>
              <a:rPr lang="en-US" altLang="en-US" dirty="0"/>
              <a:t> </a:t>
            </a:r>
            <a:r>
              <a:rPr lang="en-US" altLang="en-US" dirty="0" err="1"/>
              <a:t>efektif</a:t>
            </a:r>
            <a:r>
              <a:rPr lang="en-US" altLang="en-US" dirty="0"/>
              <a:t> </a:t>
            </a:r>
            <a:r>
              <a:rPr lang="en-US" altLang="en-US" dirty="0" err="1"/>
              <a:t>oleh</a:t>
            </a:r>
            <a:r>
              <a:rPr lang="en-US" altLang="en-US" dirty="0"/>
              <a:t> </a:t>
            </a:r>
            <a:r>
              <a:rPr lang="en-US" altLang="en-US" dirty="0" err="1"/>
              <a:t>petugas</a:t>
            </a:r>
            <a:r>
              <a:rPr lang="en-US" altLang="en-US" dirty="0"/>
              <a:t> </a:t>
            </a:r>
            <a:r>
              <a:rPr lang="en-US" altLang="en-US" dirty="0" err="1"/>
              <a:t>depkes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membunuh</a:t>
            </a:r>
            <a:r>
              <a:rPr lang="en-US" altLang="en-US" dirty="0"/>
              <a:t> </a:t>
            </a:r>
            <a:r>
              <a:rPr lang="en-US" altLang="en-US" dirty="0" err="1"/>
              <a:t>nyamuk</a:t>
            </a:r>
            <a:r>
              <a:rPr lang="en-US" altLang="en-US" dirty="0"/>
              <a:t> </a:t>
            </a:r>
            <a:r>
              <a:rPr lang="en-US" altLang="en-US" dirty="0" err="1"/>
              <a:t>dewasa</a:t>
            </a:r>
            <a:r>
              <a:rPr lang="en-US" altLang="en-US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en-US" dirty="0" err="1"/>
              <a:t>Bahan</a:t>
            </a:r>
            <a:r>
              <a:rPr lang="en-US" altLang="en-US" dirty="0"/>
              <a:t> fogging yang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air, </a:t>
            </a:r>
            <a:r>
              <a:rPr lang="en-US" altLang="en-US" dirty="0" err="1"/>
              <a:t>mitan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solar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oli</a:t>
            </a:r>
            <a:r>
              <a:rPr lang="en-US" altLang="en-US" dirty="0"/>
              <a:t>, di </a:t>
            </a:r>
            <a:r>
              <a:rPr lang="en-US" altLang="en-US" dirty="0" err="1"/>
              <a:t>tambah</a:t>
            </a:r>
            <a:r>
              <a:rPr lang="en-US" altLang="en-US" dirty="0"/>
              <a:t> </a:t>
            </a:r>
            <a:r>
              <a:rPr lang="en-US" altLang="en-US" dirty="0" err="1" smtClean="0"/>
              <a:t>insektisida</a:t>
            </a:r>
            <a:r>
              <a:rPr lang="en-US" altLang="en-US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en-US" dirty="0" err="1" smtClean="0"/>
              <a:t>Bahan</a:t>
            </a:r>
            <a:r>
              <a:rPr lang="en-US" altLang="en-US" dirty="0" smtClean="0"/>
              <a:t> </a:t>
            </a:r>
            <a:r>
              <a:rPr lang="en-US" altLang="en-US" dirty="0" err="1"/>
              <a:t>insektisida</a:t>
            </a:r>
            <a:r>
              <a:rPr lang="en-US" altLang="en-US" dirty="0"/>
              <a:t> yang </a:t>
            </a:r>
            <a:r>
              <a:rPr lang="en-US" altLang="en-US" dirty="0" err="1"/>
              <a:t>terkandung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asap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mengabsorbsi</a:t>
            </a:r>
            <a:r>
              <a:rPr lang="en-US" altLang="en-US" dirty="0"/>
              <a:t> </a:t>
            </a:r>
            <a:r>
              <a:rPr lang="en-US" altLang="en-US" dirty="0" err="1"/>
              <a:t>cairan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tubuh</a:t>
            </a:r>
            <a:r>
              <a:rPr lang="en-US" altLang="en-US" dirty="0"/>
              <a:t> </a:t>
            </a:r>
            <a:r>
              <a:rPr lang="en-US" altLang="en-US" dirty="0" err="1"/>
              <a:t>nyamuk</a:t>
            </a:r>
            <a:r>
              <a:rPr lang="en-US" altLang="en-US" dirty="0"/>
              <a:t>,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nyamuk</a:t>
            </a:r>
            <a:r>
              <a:rPr lang="en-US" altLang="en-US" dirty="0"/>
              <a:t> </a:t>
            </a:r>
            <a:r>
              <a:rPr lang="en-US" altLang="en-US" dirty="0" err="1"/>
              <a:t>megalami</a:t>
            </a:r>
            <a:r>
              <a:rPr lang="en-US" altLang="en-US" dirty="0"/>
              <a:t> </a:t>
            </a:r>
            <a:r>
              <a:rPr lang="en-US" altLang="en-US" dirty="0" err="1"/>
              <a:t>dehidrasi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pusing</a:t>
            </a:r>
            <a:r>
              <a:rPr lang="en-US" altLang="en-US" dirty="0"/>
              <a:t>, </a:t>
            </a:r>
            <a:r>
              <a:rPr lang="en-US" altLang="en-US" dirty="0" err="1"/>
              <a:t>lalu</a:t>
            </a:r>
            <a:r>
              <a:rPr lang="en-US" altLang="en-US" dirty="0"/>
              <a:t> lama-</a:t>
            </a:r>
            <a:r>
              <a:rPr lang="en-US" altLang="en-US" dirty="0" err="1"/>
              <a:t>kelamaan</a:t>
            </a:r>
            <a:r>
              <a:rPr lang="en-US" altLang="en-US" dirty="0"/>
              <a:t> </a:t>
            </a:r>
            <a:r>
              <a:rPr lang="en-US" altLang="en-US" dirty="0" err="1"/>
              <a:t>nyamuk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mati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65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931" y="1455419"/>
            <a:ext cx="10018713" cy="3124201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n-US" sz="3200" b="1" dirty="0" err="1" smtClean="0"/>
              <a:t>Surveilans</a:t>
            </a:r>
            <a:r>
              <a:rPr lang="en-US" sz="3200" b="1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err="1" smtClean="0"/>
              <a:t>dilakukan</a:t>
            </a:r>
            <a:r>
              <a:rPr lang="en-US" sz="3200" dirty="0" smtClean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kondisi</a:t>
            </a:r>
            <a:r>
              <a:rPr lang="en-US" sz="3200" dirty="0"/>
              <a:t> </a:t>
            </a:r>
            <a:r>
              <a:rPr lang="en-US" sz="3200" dirty="0" err="1" smtClean="0"/>
              <a:t>lingkungan</a:t>
            </a:r>
            <a:r>
              <a:rPr lang="en-US" sz="3200" dirty="0"/>
              <a:t> </a:t>
            </a:r>
            <a:r>
              <a:rPr lang="en-US" sz="3200" dirty="0" smtClean="0"/>
              <a:t>di </a:t>
            </a:r>
            <a:r>
              <a:rPr lang="en-US" sz="3200" dirty="0" err="1" smtClean="0"/>
              <a:t>sekitar</a:t>
            </a:r>
            <a:r>
              <a:rPr lang="en-US" sz="3200" dirty="0" smtClean="0"/>
              <a:t> </a:t>
            </a:r>
            <a:r>
              <a:rPr lang="en-US" sz="3200" dirty="0" err="1"/>
              <a:t>lokasi</a:t>
            </a:r>
            <a:r>
              <a:rPr lang="en-US" sz="3200" dirty="0"/>
              <a:t> </a:t>
            </a:r>
            <a:r>
              <a:rPr lang="en-US" sz="3200" dirty="0" err="1"/>
              <a:t>bencana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lokasi</a:t>
            </a:r>
            <a:r>
              <a:rPr lang="en-US" sz="3200" dirty="0"/>
              <a:t> </a:t>
            </a:r>
            <a:r>
              <a:rPr lang="en-US" sz="3200" dirty="0" err="1"/>
              <a:t>penampungan</a:t>
            </a:r>
            <a:r>
              <a:rPr lang="en-US" sz="3200" dirty="0"/>
              <a:t> </a:t>
            </a:r>
            <a:r>
              <a:rPr lang="en-US" sz="3200" dirty="0" err="1" smtClean="0"/>
              <a:t>pengungsi</a:t>
            </a:r>
            <a:r>
              <a:rPr lang="en-US" sz="3200" dirty="0"/>
              <a:t> </a:t>
            </a:r>
            <a:r>
              <a:rPr lang="en-US" sz="3200" dirty="0" smtClean="0"/>
              <a:t>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faktor</a:t>
            </a:r>
            <a:r>
              <a:rPr lang="en-US" sz="3200" dirty="0"/>
              <a:t> </a:t>
            </a:r>
            <a:r>
              <a:rPr lang="en-US" sz="3200" dirty="0" err="1" smtClean="0"/>
              <a:t>risiko</a:t>
            </a:r>
            <a:r>
              <a:rPr lang="en-US" sz="3200" dirty="0" smtClean="0"/>
              <a:t> </a:t>
            </a:r>
            <a:r>
              <a:rPr lang="en-US" sz="3200" dirty="0" err="1"/>
              <a:t>timbulnya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 smtClean="0"/>
              <a:t>persebaran</a:t>
            </a:r>
            <a:r>
              <a:rPr lang="en-US" sz="3200" dirty="0"/>
              <a:t> </a:t>
            </a:r>
            <a:r>
              <a:rPr lang="en-US" sz="3200" dirty="0" err="1" smtClean="0"/>
              <a:t>penyakit</a:t>
            </a:r>
            <a:r>
              <a:rPr lang="en-US" sz="3200" dirty="0" smtClean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 smtClean="0"/>
              <a:t>pengungsi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ym typeface="Wingdings" panose="05000000000000000000" pitchFamily="2" charset="2"/>
              </a:rPr>
              <a:t>tingkat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kepadatan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sym typeface="Wingdings" panose="05000000000000000000" pitchFamily="2" charset="2"/>
              </a:rPr>
              <a:t>vektor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0730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Nyamuk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790" y="2644139"/>
            <a:ext cx="10018713" cy="3124201"/>
          </a:xfrm>
        </p:spPr>
        <p:txBody>
          <a:bodyPr>
            <a:noAutofit/>
          </a:bodyPr>
          <a:lstStyle/>
          <a:p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nyamuk</a:t>
            </a:r>
            <a:r>
              <a:rPr lang="en-US" sz="3200" dirty="0"/>
              <a:t> </a:t>
            </a:r>
            <a:r>
              <a:rPr lang="id-ID" sz="3200" dirty="0"/>
              <a:t> madu dan</a:t>
            </a:r>
            <a:r>
              <a:rPr lang="en-US" sz="3200" dirty="0"/>
              <a:t> </a:t>
            </a:r>
            <a:r>
              <a:rPr lang="id-ID" sz="3200" dirty="0"/>
              <a:t>buah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id-ID" sz="3200" dirty="0"/>
              <a:t> tidak mengandung protein</a:t>
            </a:r>
            <a:endParaRPr lang="en-US" sz="3200" dirty="0" smtClean="0"/>
          </a:p>
          <a:p>
            <a:r>
              <a:rPr lang="id-ID" sz="3200" dirty="0" smtClean="0"/>
              <a:t>Nyamuk </a:t>
            </a:r>
            <a:r>
              <a:rPr lang="id-ID" sz="3200" dirty="0"/>
              <a:t>betina memerlukan protein untuk pembentukan </a:t>
            </a:r>
            <a:r>
              <a:rPr lang="id-ID" sz="3200" dirty="0" smtClean="0"/>
              <a:t>telur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N</a:t>
            </a:r>
            <a:r>
              <a:rPr lang="id-ID" sz="3200" dirty="0" smtClean="0"/>
              <a:t>yamuk </a:t>
            </a:r>
            <a:r>
              <a:rPr lang="id-ID" sz="3200" dirty="0"/>
              <a:t>betina perlu menghisap darah untuk mendapatkan protein yang diperlukan.</a:t>
            </a:r>
            <a:endParaRPr lang="en-US" sz="3200" dirty="0"/>
          </a:p>
        </p:txBody>
      </p:sp>
      <p:pic>
        <p:nvPicPr>
          <p:cNvPr id="3074" name="Picture 2" descr="Image result for JENIS-JENIS NYAM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978" y="52388"/>
            <a:ext cx="2099989" cy="156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ENIS-JENIS NYAMU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83" y="52387"/>
            <a:ext cx="2112470" cy="165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35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7188"/>
            <a:ext cx="8229600" cy="4000500"/>
          </a:xfrm>
        </p:spPr>
        <p:txBody>
          <a:bodyPr rtlCol="0">
            <a:normAutofit fontScale="70000" lnSpcReduction="20000"/>
          </a:bodyPr>
          <a:lstStyle/>
          <a:p>
            <a:pPr marL="82296" indent="0">
              <a:spcAft>
                <a:spcPts val="0"/>
              </a:spcAft>
              <a:buNone/>
              <a:defRPr/>
            </a:pPr>
            <a:r>
              <a:rPr lang="id-ID" dirty="0" smtClean="0"/>
              <a:t>Nyamuk </a:t>
            </a:r>
            <a:r>
              <a:rPr lang="id-ID" i="1" dirty="0" smtClean="0"/>
              <a:t>Aedes Aegypti</a:t>
            </a:r>
            <a:endParaRPr lang="en-US" i="1" dirty="0" smtClean="0"/>
          </a:p>
          <a:p>
            <a:pPr marL="365760" indent="-283464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Vektor</a:t>
            </a:r>
            <a:r>
              <a:rPr lang="id-ID" dirty="0" smtClean="0"/>
              <a:t> penyaki</a:t>
            </a:r>
            <a:r>
              <a:rPr lang="en-US" dirty="0" smtClean="0"/>
              <a:t>t</a:t>
            </a:r>
            <a:r>
              <a:rPr lang="id-ID" dirty="0" smtClean="0"/>
              <a:t> demam berdarah</a:t>
            </a:r>
            <a:endParaRPr lang="en-US" dirty="0" smtClean="0"/>
          </a:p>
          <a:p>
            <a:pPr marL="365760" indent="-283464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Pada tubuhnya tampak bercak hitam-putih</a:t>
            </a:r>
            <a:endParaRPr lang="en-US" dirty="0" smtClean="0"/>
          </a:p>
          <a:p>
            <a:pPr marL="365760" indent="-283464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</a:t>
            </a:r>
            <a:r>
              <a:rPr lang="id-ID" dirty="0" smtClean="0"/>
              <a:t>ering hinggap di baju-baju yang menggantung dan berada di tempat-tempat gelap, seperti di bawah tempat tidur.</a:t>
            </a:r>
            <a:endParaRPr lang="en-US" dirty="0" smtClean="0"/>
          </a:p>
          <a:p>
            <a:pPr marL="365760" indent="-283464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</a:t>
            </a:r>
            <a:r>
              <a:rPr lang="id-ID" dirty="0" smtClean="0"/>
              <a:t>uka bertelur di air yang bersih, seperti di tempayan, bak mandi, vas bunga, dan lainnya. </a:t>
            </a:r>
            <a:endParaRPr lang="en-US" dirty="0"/>
          </a:p>
          <a:p>
            <a:pPr marL="365760" indent="-283464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</a:t>
            </a:r>
            <a:r>
              <a:rPr lang="id-ID" dirty="0" smtClean="0"/>
              <a:t>ertelur dan menetas di dinding bejana air. </a:t>
            </a:r>
            <a:endParaRPr lang="en-US" dirty="0" smtClean="0"/>
          </a:p>
          <a:p>
            <a:pPr marL="365760" indent="-283464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Telur atau jentik nyamuknya bisa bertahan selama 2-3 bulan</a:t>
            </a:r>
            <a:endParaRPr lang="en-US" dirty="0" smtClean="0"/>
          </a:p>
          <a:p>
            <a:pPr marL="365760" indent="-283464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Nyamuk ini menggigit di pagi dan sore hari, antara pukul 08.00 - 12.00 dan 15.00 - 17.00. 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4" y="4037580"/>
            <a:ext cx="5738648" cy="27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78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00063"/>
            <a:ext cx="8229600" cy="3643312"/>
          </a:xfrm>
        </p:spPr>
        <p:txBody>
          <a:bodyPr rtlCol="0"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id-ID" dirty="0" smtClean="0"/>
              <a:t>Nyamuk </a:t>
            </a:r>
            <a:r>
              <a:rPr lang="id-ID" i="1" dirty="0" smtClean="0"/>
              <a:t>Aedes Albopictus</a:t>
            </a:r>
            <a:endParaRPr lang="en-US" i="1" dirty="0" smtClean="0"/>
          </a:p>
          <a:p>
            <a:pPr marL="274320" indent="-27432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id-ID" dirty="0" smtClean="0"/>
              <a:t> demam berdarah</a:t>
            </a:r>
            <a:endParaRPr lang="en-US" dirty="0" smtClean="0"/>
          </a:p>
          <a:p>
            <a:pPr marL="274320" indent="-27432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</a:t>
            </a:r>
            <a:r>
              <a:rPr lang="id-ID" dirty="0" smtClean="0"/>
              <a:t>iasanya banyak terdapat di kebun atau di halaman rumah</a:t>
            </a:r>
            <a:endParaRPr lang="en-US" dirty="0" smtClean="0"/>
          </a:p>
          <a:p>
            <a:pPr marL="274320" indent="-27432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Cirinya hampir sama dengan </a:t>
            </a:r>
            <a:r>
              <a:rPr lang="id-ID" i="1" dirty="0" smtClean="0"/>
              <a:t>Aedes aegypti</a:t>
            </a:r>
            <a:r>
              <a:rPr lang="id-ID" dirty="0" smtClean="0"/>
              <a:t>, yaitu bercak-bercak putih di badan</a:t>
            </a:r>
            <a:endParaRPr lang="en-US" dirty="0" smtClean="0"/>
          </a:p>
          <a:p>
            <a:pPr marL="274320" indent="-27432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Waktu menggigitnya pun sama dengan </a:t>
            </a:r>
            <a:r>
              <a:rPr lang="id-ID" i="1" dirty="0" smtClean="0"/>
              <a:t>Aedes aegypti</a:t>
            </a:r>
            <a:r>
              <a:rPr lang="id-ID" dirty="0" smtClean="0"/>
              <a:t>, yaitu di pagi dan sore hari. Bertelurnya di air tergenang.</a:t>
            </a:r>
          </a:p>
        </p:txBody>
      </p:sp>
      <p:pic>
        <p:nvPicPr>
          <p:cNvPr id="5122" name="Picture 2" descr="Image result for Aedes Albopic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2" y="4083268"/>
            <a:ext cx="5907362" cy="2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709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1981200" y="142876"/>
            <a:ext cx="7615238" cy="39290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altLang="en-US" dirty="0" smtClean="0"/>
              <a:t>Nyamuk </a:t>
            </a:r>
            <a:r>
              <a:rPr lang="id-ID" altLang="en-US" i="1" dirty="0" smtClean="0"/>
              <a:t>Anopheles</a:t>
            </a:r>
            <a:endParaRPr lang="en-US" altLang="en-US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d-ID" altLang="en-US" dirty="0" smtClean="0"/>
              <a:t>Merupakan nyamuk penyebab malaria</a:t>
            </a: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B</a:t>
            </a:r>
            <a:r>
              <a:rPr lang="id-ID" altLang="en-US" dirty="0" smtClean="0"/>
              <a:t>ertelur di permukaan air </a:t>
            </a: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d-ID" altLang="en-US" dirty="0" smtClean="0"/>
              <a:t>Nyamuk ini hinggap dengan posisi menukik atau membentuk sudut</a:t>
            </a: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d-ID" altLang="en-US" dirty="0" smtClean="0"/>
              <a:t>Sering hinggap di dinding rumah atau kandang</a:t>
            </a: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d-ID" altLang="en-US" dirty="0" smtClean="0"/>
              <a:t>Warnanya bermacam-macam, ada yang hitam, ada pula yang kakinya berbercak-bercak putih. </a:t>
            </a:r>
            <a:endParaRPr lang="en-US" alt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d-ID" altLang="en-US" dirty="0" smtClean="0"/>
              <a:t>Waktu menggigit biasanya dilakukan malam hari.</a:t>
            </a:r>
          </a:p>
        </p:txBody>
      </p:sp>
      <p:sp>
        <p:nvSpPr>
          <p:cNvPr id="98307" name="AutoShape 2" descr="Nyamuk Anophel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8308" name="AutoShape 4" descr="Nyamuk Anophel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8309" name="AutoShape 6" descr="Nyamuk Anophel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188372"/>
            <a:ext cx="6858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25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Selain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malaria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profilaksis</a:t>
            </a:r>
            <a:endParaRPr lang="en-US" dirty="0" smtClean="0"/>
          </a:p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keparahan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(DBD, malaria)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penatalaksanaan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diagnosis </a:t>
            </a:r>
            <a:r>
              <a:rPr lang="en-US" dirty="0" err="1" smtClean="0"/>
              <a:t>dini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87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7189"/>
            <a:ext cx="8229600" cy="4071937"/>
          </a:xfrm>
        </p:spPr>
        <p:txBody>
          <a:bodyPr rtlCol="0">
            <a:normAutofit fontScale="92500"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id-ID" i="1" dirty="0" smtClean="0"/>
              <a:t>Nyamuk</a:t>
            </a:r>
            <a:r>
              <a:rPr lang="en-US" i="1" dirty="0" smtClean="0"/>
              <a:t> </a:t>
            </a:r>
            <a:r>
              <a:rPr lang="id-ID" i="1" dirty="0" smtClean="0"/>
              <a:t> Culex </a:t>
            </a:r>
            <a:endParaRPr lang="en-US" i="1" dirty="0" smtClean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dirty="0" err="1" smtClean="0"/>
              <a:t>Vektor</a:t>
            </a:r>
            <a:r>
              <a:rPr lang="id-ID" dirty="0" smtClean="0"/>
              <a:t> penyakit kaki gajah atau filariasis</a:t>
            </a:r>
            <a:endParaRPr lang="en-US" dirty="0" smtClean="0"/>
          </a:p>
          <a:p>
            <a:pPr marL="274320" indent="-27432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Nyamuk rumah ini menggigit di malam hari</a:t>
            </a:r>
            <a:endParaRPr lang="en-US" dirty="0" smtClean="0"/>
          </a:p>
          <a:p>
            <a:pPr marL="274320" indent="-27432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Hinggapnya di pakaian yang tergantung maupun di dinding rumah </a:t>
            </a:r>
            <a:endParaRPr lang="en-US" dirty="0" smtClean="0"/>
          </a:p>
          <a:p>
            <a:pPr marL="274320" indent="-27432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Warnanya ada yang hitam, ada juga yang cokelat. </a:t>
            </a:r>
            <a:endParaRPr lang="en-US" dirty="0" smtClean="0"/>
          </a:p>
          <a:p>
            <a:pPr marL="274320" indent="-27432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Telurnya mengelompok, seperti membentuk rakit. Jentiknya menggantung di air </a:t>
            </a:r>
            <a:endParaRPr lang="en-US" dirty="0" smtClean="0"/>
          </a:p>
          <a:p>
            <a:pPr marL="274320" indent="-27432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</a:t>
            </a:r>
            <a:r>
              <a:rPr lang="id-ID" dirty="0" smtClean="0"/>
              <a:t>aat hinggap posisi tubuhnya tidak menukik tapi mendatar </a:t>
            </a:r>
            <a:endParaRPr lang="en-US" dirty="0" smtClean="0"/>
          </a:p>
          <a:p>
            <a:pPr marL="274320" indent="-27432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</a:t>
            </a:r>
            <a:r>
              <a:rPr lang="id-ID" dirty="0" smtClean="0"/>
              <a:t>ebih banyak ditemui di air keruh atau tempat yang banyak mengandung material organik atau bahan makanan, seperti di got</a:t>
            </a: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99" y="4286250"/>
            <a:ext cx="45807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36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81000"/>
            <a:ext cx="10018713" cy="69382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460" y="712871"/>
            <a:ext cx="10018713" cy="489284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/>
              <a:t>L</a:t>
            </a:r>
            <a:r>
              <a:rPr lang="id-ID" altLang="en-US" dirty="0" smtClean="0"/>
              <a:t>alat</a:t>
            </a:r>
            <a:r>
              <a:rPr lang="en-US" altLang="en-US" dirty="0" smtClean="0"/>
              <a:t> (</a:t>
            </a:r>
            <a:r>
              <a:rPr lang="id-ID" altLang="en-US" i="1" dirty="0"/>
              <a:t>Musca</a:t>
            </a:r>
            <a:r>
              <a:rPr lang="id-ID" altLang="en-US" dirty="0" smtClean="0"/>
              <a:t>) </a:t>
            </a:r>
            <a:r>
              <a:rPr lang="id-ID" altLang="en-US" dirty="0" smtClean="0">
                <a:sym typeface="Wingdings" panose="05000000000000000000" pitchFamily="2" charset="2"/>
              </a:rPr>
              <a:t> </a:t>
            </a:r>
            <a:r>
              <a:rPr lang="id-ID" altLang="en-US" dirty="0">
                <a:sym typeface="Wingdings" panose="05000000000000000000" pitchFamily="2" charset="2"/>
              </a:rPr>
              <a:t>ordo diptera dari kelas </a:t>
            </a:r>
            <a:r>
              <a:rPr lang="id-ID" altLang="en-US" dirty="0" smtClean="0">
                <a:sym typeface="Wingdings" panose="05000000000000000000" pitchFamily="2" charset="2"/>
              </a:rPr>
              <a:t>insekta.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en-US" dirty="0">
              <a:sym typeface="Wingdings" panose="05000000000000000000" pitchFamily="2" charset="2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id-ID" altLang="en-US" b="1" dirty="0" smtClean="0">
                <a:sym typeface="Wingdings" panose="05000000000000000000" pitchFamily="2" charset="2"/>
              </a:rPr>
              <a:t>Musca domestica (lalat rumah)</a:t>
            </a:r>
            <a:r>
              <a:rPr lang="en-US" altLang="en-US" b="1" dirty="0" smtClean="0">
                <a:sym typeface="Wingdings" panose="05000000000000000000" pitchFamily="2" charset="2"/>
              </a:rPr>
              <a:t> </a:t>
            </a:r>
            <a:r>
              <a:rPr lang="id-ID" altLang="en-US" dirty="0" smtClean="0">
                <a:sym typeface="Wingdings" panose="05000000000000000000" pitchFamily="2" charset="2"/>
              </a:rPr>
              <a:t> vektor mekanik : disentri,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id-ID" altLang="en-US" dirty="0" smtClean="0">
                <a:sym typeface="Wingdings" panose="05000000000000000000" pitchFamily="2" charset="2"/>
              </a:rPr>
              <a:t>penyakit </a:t>
            </a:r>
            <a:r>
              <a:rPr lang="id-ID" altLang="en-US" dirty="0">
                <a:sym typeface="Wingdings" panose="05000000000000000000" pitchFamily="2" charset="2"/>
              </a:rPr>
              <a:t>cacing usus</a:t>
            </a:r>
            <a:r>
              <a:rPr lang="id-ID" altLang="en-US" dirty="0" smtClean="0">
                <a:sym typeface="Wingdings" panose="05000000000000000000" pitchFamily="2" charset="2"/>
              </a:rPr>
              <a:t>.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id-ID" altLang="en-US" dirty="0">
              <a:sym typeface="Wingdings" panose="05000000000000000000" pitchFamily="2" charset="2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id-ID" altLang="en-US" b="1" dirty="0" smtClean="0">
                <a:sym typeface="Wingdings" panose="05000000000000000000" pitchFamily="2" charset="2"/>
              </a:rPr>
              <a:t>Tempat </a:t>
            </a:r>
            <a:r>
              <a:rPr lang="id-ID" altLang="en-US" b="1" dirty="0">
                <a:sym typeface="Wingdings" panose="05000000000000000000" pitchFamily="2" charset="2"/>
              </a:rPr>
              <a:t>perindukan</a:t>
            </a:r>
            <a:r>
              <a:rPr lang="id-ID" altLang="en-US" dirty="0">
                <a:sym typeface="Wingdings" panose="05000000000000000000" pitchFamily="2" charset="2"/>
              </a:rPr>
              <a:t> : timbunan sampah, tinja manusia dan </a:t>
            </a:r>
            <a:r>
              <a:rPr lang="id-ID" altLang="en-US" dirty="0" smtClean="0">
                <a:sym typeface="Wingdings" panose="05000000000000000000" pitchFamily="2" charset="2"/>
              </a:rPr>
              <a:t>binatang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id-ID" altLang="en-US" dirty="0" smtClean="0">
                <a:sym typeface="Wingdings" panose="05000000000000000000" pitchFamily="2" charset="2"/>
              </a:rPr>
              <a:t>Lalat betina, bertelur setiap 3-4 hari dalam 5-6 kelompok yang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id-ID" altLang="en-US" dirty="0" smtClean="0">
                <a:sym typeface="Wingdings" panose="05000000000000000000" pitchFamily="2" charset="2"/>
              </a:rPr>
              <a:t>masing-masing </a:t>
            </a:r>
            <a:r>
              <a:rPr lang="id-ID" altLang="en-US" dirty="0">
                <a:sym typeface="Wingdings" panose="05000000000000000000" pitchFamily="2" charset="2"/>
              </a:rPr>
              <a:t>berisi 75-150 telur. Umur lalat dewasa : 2-4 minggu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id-ID" altLang="en-US" dirty="0" smtClean="0">
                <a:sym typeface="Wingdings" panose="05000000000000000000" pitchFamily="2" charset="2"/>
              </a:rPr>
              <a:t>Jarak </a:t>
            </a:r>
            <a:r>
              <a:rPr lang="id-ID" altLang="en-US" dirty="0">
                <a:sym typeface="Wingdings" panose="05000000000000000000" pitchFamily="2" charset="2"/>
              </a:rPr>
              <a:t>terbang : 10 km </a:t>
            </a:r>
            <a:endParaRPr lang="en-US" altLang="en-US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id-ID" altLang="en-US" dirty="0" smtClean="0"/>
              <a:t> </a:t>
            </a:r>
            <a:endParaRPr lang="en-GB" alt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AutoShape 2" descr="Image result for LAL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LAL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Image result for LA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4210050"/>
            <a:ext cx="42703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52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111" y="228601"/>
            <a:ext cx="10018713" cy="1066800"/>
          </a:xfrm>
        </p:spPr>
        <p:txBody>
          <a:bodyPr/>
          <a:lstStyle/>
          <a:p>
            <a:r>
              <a:rPr lang="en-US" dirty="0" err="1" smtClean="0"/>
              <a:t>Pengantar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0" y="1504949"/>
            <a:ext cx="10018713" cy="48387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sv-SE" dirty="0" smtClean="0"/>
              <a:t>pengungsian </a:t>
            </a:r>
            <a:r>
              <a:rPr lang="sv-SE" dirty="0"/>
              <a:t>dan memerlukan tindakan </a:t>
            </a:r>
            <a:r>
              <a:rPr lang="sv-SE" dirty="0" smtClean="0"/>
              <a:t>pencegahan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KLB </a:t>
            </a:r>
            <a:r>
              <a:rPr lang="en-US" dirty="0" err="1"/>
              <a:t>antara</a:t>
            </a:r>
            <a:r>
              <a:rPr lang="en-US" dirty="0"/>
              <a:t> lain: </a:t>
            </a:r>
            <a:r>
              <a:rPr lang="en-US" b="1" dirty="0" smtClean="0"/>
              <a:t>DBD</a:t>
            </a:r>
            <a:r>
              <a:rPr lang="en-US" dirty="0" smtClean="0"/>
              <a:t>, </a:t>
            </a:r>
            <a:r>
              <a:rPr lang="it-IT" b="1" dirty="0" smtClean="0"/>
              <a:t>diare</a:t>
            </a:r>
            <a:r>
              <a:rPr lang="it-IT" dirty="0"/>
              <a:t>, cacar, </a:t>
            </a:r>
            <a:r>
              <a:rPr lang="it-IT" b="1" dirty="0" smtClean="0"/>
              <a:t>malaria</a:t>
            </a:r>
            <a:r>
              <a:rPr lang="it-IT" dirty="0" smtClean="0"/>
              <a:t>, </a:t>
            </a:r>
            <a:r>
              <a:rPr lang="it-IT" dirty="0"/>
              <a:t>ISPA, </a:t>
            </a:r>
            <a:r>
              <a:rPr lang="it-IT" dirty="0" smtClean="0"/>
              <a:t>tetanus.</a:t>
            </a:r>
          </a:p>
          <a:p>
            <a:r>
              <a:rPr lang="en-US" dirty="0" err="1"/>
              <a:t>Penularan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orang </a:t>
            </a:r>
            <a:r>
              <a:rPr lang="en-US" dirty="0" err="1"/>
              <a:t>ke</a:t>
            </a:r>
            <a:r>
              <a:rPr lang="en-US" dirty="0"/>
              <a:t> orang lain, </a:t>
            </a: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perantara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dirty="0" err="1"/>
              <a:t>alah</a:t>
            </a:r>
            <a:r>
              <a:rPr lang="en-US" dirty="0"/>
              <a:t>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  <a:p>
            <a:r>
              <a:rPr lang="en-US" dirty="0"/>
              <a:t>Habitat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betul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 smtClean="0"/>
              <a:t>penyakit</a:t>
            </a:r>
            <a:endParaRPr lang="nn-NO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n-NO" dirty="0" smtClean="0"/>
              <a:t>Pelaksanaan </a:t>
            </a:r>
            <a:r>
              <a:rPr lang="nn-NO" dirty="0"/>
              <a:t>pengendalian vektor yang </a:t>
            </a:r>
            <a:r>
              <a:rPr lang="nn-NO" dirty="0" smtClean="0"/>
              <a:t>perlu </a:t>
            </a:r>
            <a:r>
              <a:rPr lang="fi-FI" dirty="0" smtClean="0"/>
              <a:t>mendapatkan </a:t>
            </a:r>
            <a:r>
              <a:rPr lang="fi-FI" dirty="0"/>
              <a:t>perhatian di lokasi pengungsi </a:t>
            </a:r>
            <a:r>
              <a:rPr lang="fi-FI" dirty="0" smtClean="0"/>
              <a:t>adalah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insektisida</a:t>
            </a:r>
            <a:r>
              <a:rPr lang="en-US" dirty="0" smtClean="0"/>
              <a:t>, </a:t>
            </a:r>
            <a:r>
              <a:rPr lang="fi-FI" dirty="0" smtClean="0"/>
              <a:t>serta </a:t>
            </a:r>
            <a:r>
              <a:rPr lang="fi-FI" dirty="0"/>
              <a:t>pengawasan makanan dan minuman.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i-FI" sz="2200" dirty="0" smtClean="0"/>
          </a:p>
        </p:txBody>
      </p:sp>
    </p:spTree>
    <p:extLst>
      <p:ext uri="{BB962C8B-B14F-4D97-AF65-F5344CB8AC3E}">
        <p14:creationId xmlns:p14="http://schemas.microsoft.com/office/powerpoint/2010/main" val="874771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881" y="1030515"/>
            <a:ext cx="10018713" cy="384628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 err="1"/>
              <a:t>Penyakit</a:t>
            </a:r>
            <a:r>
              <a:rPr lang="en-US" altLang="en-US" dirty="0"/>
              <a:t> </a:t>
            </a:r>
            <a:r>
              <a:rPr lang="en-US" altLang="en-US" dirty="0" smtClean="0"/>
              <a:t>yang </a:t>
            </a:r>
            <a:r>
              <a:rPr lang="en-US" altLang="en-US" dirty="0" err="1" smtClean="0"/>
              <a:t>disebarkan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oleh</a:t>
            </a:r>
            <a:r>
              <a:rPr lang="en-US" altLang="en-US" dirty="0" smtClean="0"/>
              <a:t> </a:t>
            </a:r>
            <a:r>
              <a:rPr lang="en-US" altLang="en-US" dirty="0" err="1"/>
              <a:t>vektor</a:t>
            </a:r>
            <a:r>
              <a:rPr lang="en-US" altLang="en-US" dirty="0"/>
              <a:t> </a:t>
            </a:r>
            <a:r>
              <a:rPr lang="en-US" altLang="en-US" dirty="0" err="1"/>
              <a:t>lalat</a:t>
            </a:r>
            <a:r>
              <a:rPr lang="en-US" altLang="en-US" dirty="0"/>
              <a:t>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en-US" dirty="0" err="1"/>
              <a:t>Diare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i="1" dirty="0" err="1" smtClean="0">
                <a:sym typeface="Wingdings" panose="05000000000000000000" pitchFamily="2" charset="2"/>
              </a:rPr>
              <a:t>Escherechia</a:t>
            </a:r>
            <a:r>
              <a:rPr lang="en-US" altLang="en-US" i="1" dirty="0" smtClean="0">
                <a:sym typeface="Wingdings" panose="05000000000000000000" pitchFamily="2" charset="2"/>
              </a:rPr>
              <a:t> coli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en-US" dirty="0" err="1" smtClean="0">
                <a:sym typeface="Wingdings" panose="05000000000000000000" pitchFamily="2" charset="2"/>
              </a:rPr>
              <a:t>Disentri</a:t>
            </a:r>
            <a:r>
              <a:rPr lang="en-US" altLang="en-US" dirty="0" smtClean="0">
                <a:sym typeface="Wingdings" panose="05000000000000000000" pitchFamily="2" charset="2"/>
              </a:rPr>
              <a:t>  </a:t>
            </a:r>
            <a:r>
              <a:rPr lang="en-US" altLang="en-US" i="1" dirty="0" err="1" smtClean="0">
                <a:sym typeface="Wingdings" panose="05000000000000000000" pitchFamily="2" charset="2"/>
              </a:rPr>
              <a:t>Entamoeba</a:t>
            </a:r>
            <a:r>
              <a:rPr lang="en-US" altLang="en-US" i="1" dirty="0" smtClean="0">
                <a:sym typeface="Wingdings" panose="05000000000000000000" pitchFamily="2" charset="2"/>
              </a:rPr>
              <a:t> </a:t>
            </a:r>
            <a:r>
              <a:rPr lang="en-US" altLang="en-US" i="1" dirty="0" err="1" smtClean="0">
                <a:sym typeface="Wingdings" panose="05000000000000000000" pitchFamily="2" charset="2"/>
              </a:rPr>
              <a:t>hystolitica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en-US" dirty="0" err="1" smtClean="0">
                <a:sym typeface="Wingdings" panose="05000000000000000000" pitchFamily="2" charset="2"/>
              </a:rPr>
              <a:t>Kolera</a:t>
            </a:r>
            <a:r>
              <a:rPr lang="en-US" altLang="en-US" dirty="0" smtClean="0">
                <a:sym typeface="Wingdings" panose="05000000000000000000" pitchFamily="2" charset="2"/>
              </a:rPr>
              <a:t>  </a:t>
            </a:r>
            <a:r>
              <a:rPr lang="en-US" altLang="en-US" i="1" dirty="0" smtClean="0">
                <a:sym typeface="Wingdings" panose="05000000000000000000" pitchFamily="2" charset="2"/>
              </a:rPr>
              <a:t>Vibrio </a:t>
            </a:r>
            <a:r>
              <a:rPr lang="en-US" altLang="en-US" i="1" dirty="0" err="1" smtClean="0">
                <a:sym typeface="Wingdings" panose="05000000000000000000" pitchFamily="2" charset="2"/>
              </a:rPr>
              <a:t>cholerae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altLang="en-US" dirty="0" err="1" smtClean="0">
                <a:sym typeface="Wingdings" panose="05000000000000000000" pitchFamily="2" charset="2"/>
              </a:rPr>
              <a:t>Tipus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i="1" dirty="0">
                <a:sym typeface="Wingdings" panose="05000000000000000000" pitchFamily="2" charset="2"/>
              </a:rPr>
              <a:t>Salmonella </a:t>
            </a:r>
            <a:r>
              <a:rPr lang="en-US" altLang="en-US" i="1" dirty="0" err="1">
                <a:sym typeface="Wingdings" panose="05000000000000000000" pitchFamily="2" charset="2"/>
              </a:rPr>
              <a:t>typhi</a:t>
            </a:r>
            <a:r>
              <a:rPr lang="en-US" altLang="en-US" i="1" dirty="0">
                <a:sym typeface="Wingdings" panose="05000000000000000000" pitchFamily="2" charset="2"/>
              </a:rPr>
              <a:t> </a:t>
            </a:r>
            <a:endParaRPr lang="en-US" altLang="en-US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en-US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id-ID" altLang="en-US" b="1" dirty="0"/>
              <a:t>Pengendalian</a:t>
            </a:r>
            <a:r>
              <a:rPr lang="id-ID" altLang="en-US" dirty="0"/>
              <a:t> : </a:t>
            </a:r>
            <a:endParaRPr lang="en-US" altLang="en-US" dirty="0"/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id-ID" altLang="en-US" dirty="0"/>
              <a:t>Membersihkan </a:t>
            </a:r>
            <a:r>
              <a:rPr lang="en-US" altLang="en-US" dirty="0" err="1" smtClean="0"/>
              <a:t>lingkungan</a:t>
            </a:r>
            <a:r>
              <a:rPr lang="en-US" altLang="en-US" dirty="0" smtClean="0"/>
              <a:t> </a:t>
            </a:r>
            <a:r>
              <a:rPr lang="id-ID" altLang="en-US" dirty="0" smtClean="0"/>
              <a:t>dari </a:t>
            </a:r>
            <a:r>
              <a:rPr lang="id-ID" altLang="en-US" dirty="0"/>
              <a:t>sampah</a:t>
            </a:r>
            <a:endParaRPr lang="en-US" altLang="en-US" dirty="0"/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id-ID" altLang="en-US" dirty="0"/>
              <a:t>Pasang kawat kasa </a:t>
            </a:r>
            <a:endParaRPr lang="en-US" altLang="en-US" dirty="0" smtClean="0"/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id-ID" altLang="en-US" dirty="0" smtClean="0"/>
              <a:t>Pakai </a:t>
            </a:r>
            <a:r>
              <a:rPr lang="id-ID" altLang="en-US" dirty="0"/>
              <a:t>tudung </a:t>
            </a:r>
            <a:r>
              <a:rPr lang="id-ID" altLang="en-US" dirty="0" smtClean="0"/>
              <a:t>saji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menutup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makanan</a:t>
            </a:r>
            <a:endParaRPr lang="en-US" altLang="en-US" dirty="0"/>
          </a:p>
          <a:p>
            <a:pPr marL="457200" indent="-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id-ID" altLang="en-US" dirty="0"/>
              <a:t>Mengadakan samijaga</a:t>
            </a:r>
            <a:r>
              <a:rPr lang="en-US" altLang="en-US" dirty="0"/>
              <a:t> (</a:t>
            </a:r>
            <a:r>
              <a:rPr lang="en-US" altLang="en-US" dirty="0" err="1"/>
              <a:t>kamar</a:t>
            </a:r>
            <a:r>
              <a:rPr lang="en-US" altLang="en-US" dirty="0"/>
              <a:t> </a:t>
            </a:r>
            <a:r>
              <a:rPr lang="en-US" altLang="en-US" dirty="0" err="1"/>
              <a:t>mandi</a:t>
            </a:r>
            <a:r>
              <a:rPr lang="en-US" altLang="en-US" dirty="0"/>
              <a:t> </a:t>
            </a:r>
            <a:r>
              <a:rPr lang="en-US" altLang="en-US" dirty="0" err="1"/>
              <a:t>keluarga</a:t>
            </a:r>
            <a:r>
              <a:rPr lang="en-US" altLang="en-US" dirty="0"/>
              <a:t>)</a:t>
            </a:r>
            <a:endParaRPr lang="id-ID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4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052" y="169607"/>
            <a:ext cx="10018713" cy="833284"/>
          </a:xfrm>
        </p:spPr>
        <p:txBody>
          <a:bodyPr/>
          <a:lstStyle/>
          <a:p>
            <a:r>
              <a:rPr lang="en-US" dirty="0" err="1" smtClean="0"/>
              <a:t>Tikus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643" y="1326930"/>
            <a:ext cx="10018713" cy="3124201"/>
          </a:xfrm>
        </p:spPr>
        <p:txBody>
          <a:bodyPr>
            <a:noAutofit/>
          </a:bodyPr>
          <a:lstStyle/>
          <a:p>
            <a:r>
              <a:rPr lang="es-ES" altLang="en-US" dirty="0" err="1"/>
              <a:t>Tikus</a:t>
            </a:r>
            <a:r>
              <a:rPr lang="es-ES" altLang="en-US" dirty="0"/>
              <a:t> dan </a:t>
            </a:r>
            <a:r>
              <a:rPr lang="es-ES" altLang="en-US" dirty="0" err="1"/>
              <a:t>mencit</a:t>
            </a:r>
            <a:r>
              <a:rPr lang="es-ES" altLang="en-US" dirty="0"/>
              <a:t> </a:t>
            </a:r>
            <a:r>
              <a:rPr lang="es-ES" altLang="en-US" dirty="0" err="1"/>
              <a:t>termasuk</a:t>
            </a:r>
            <a:r>
              <a:rPr lang="es-ES" altLang="en-US" dirty="0"/>
              <a:t> familia </a:t>
            </a:r>
            <a:r>
              <a:rPr lang="es-ES" altLang="en-US" i="1" dirty="0" err="1"/>
              <a:t>Muridae</a:t>
            </a:r>
            <a:r>
              <a:rPr lang="es-ES" altLang="en-US" i="1" dirty="0"/>
              <a:t> </a:t>
            </a:r>
            <a:r>
              <a:rPr lang="es-ES" altLang="en-US" i="1" dirty="0" err="1"/>
              <a:t>dari</a:t>
            </a:r>
            <a:r>
              <a:rPr lang="es-ES" altLang="en-US" i="1" dirty="0"/>
              <a:t> </a:t>
            </a:r>
            <a:r>
              <a:rPr lang="es-ES" altLang="en-US" i="1" dirty="0" err="1"/>
              <a:t>kelompok</a:t>
            </a:r>
            <a:r>
              <a:rPr lang="es-ES" altLang="en-US" i="1" dirty="0"/>
              <a:t> </a:t>
            </a:r>
            <a:r>
              <a:rPr lang="es-ES" altLang="en-US" i="1" dirty="0" err="1"/>
              <a:t>mamalia</a:t>
            </a:r>
            <a:r>
              <a:rPr lang="es-ES" altLang="en-US" i="1" dirty="0"/>
              <a:t> (</a:t>
            </a:r>
            <a:r>
              <a:rPr lang="es-ES" altLang="en-US" i="1" dirty="0" err="1"/>
              <a:t>hewan</a:t>
            </a:r>
            <a:r>
              <a:rPr lang="es-ES" altLang="en-US" i="1" dirty="0"/>
              <a:t> </a:t>
            </a:r>
            <a:r>
              <a:rPr lang="en-US" altLang="en-US" dirty="0" err="1"/>
              <a:t>menyusui</a:t>
            </a:r>
            <a:r>
              <a:rPr lang="en-US" altLang="en-US" dirty="0" smtClean="0"/>
              <a:t>).</a:t>
            </a:r>
            <a:endParaRPr lang="en-US" altLang="en-US" dirty="0"/>
          </a:p>
          <a:p>
            <a:r>
              <a:rPr lang="en-US" altLang="en-US" dirty="0"/>
              <a:t>Para </a:t>
            </a:r>
            <a:r>
              <a:rPr lang="en-US" altLang="en-US" dirty="0" err="1"/>
              <a:t>ahli</a:t>
            </a:r>
            <a:r>
              <a:rPr lang="en-US" altLang="en-US" dirty="0"/>
              <a:t> </a:t>
            </a:r>
            <a:r>
              <a:rPr lang="en-US" altLang="en-US" dirty="0" err="1"/>
              <a:t>zoologi</a:t>
            </a:r>
            <a:r>
              <a:rPr lang="en-US" altLang="en-US" dirty="0"/>
              <a:t> (</a:t>
            </a:r>
            <a:r>
              <a:rPr lang="en-US" altLang="en-US" dirty="0" err="1"/>
              <a:t>ilmu</a:t>
            </a:r>
            <a:r>
              <a:rPr lang="en-US" altLang="en-US" dirty="0"/>
              <a:t> </a:t>
            </a:r>
            <a:r>
              <a:rPr lang="en-US" altLang="en-US" dirty="0" err="1"/>
              <a:t>hewan</a:t>
            </a:r>
            <a:r>
              <a:rPr lang="en-US" altLang="en-US" dirty="0"/>
              <a:t>) </a:t>
            </a:r>
            <a:r>
              <a:rPr lang="en-US" altLang="en-US" dirty="0" err="1"/>
              <a:t>sepakat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menggolongkannya</a:t>
            </a:r>
            <a:r>
              <a:rPr lang="en-US" altLang="en-US" dirty="0"/>
              <a:t> </a:t>
            </a:r>
            <a:r>
              <a:rPr lang="en-US" altLang="en-US" dirty="0" err="1"/>
              <a:t>kedalam</a:t>
            </a:r>
            <a:r>
              <a:rPr lang="en-US" altLang="en-US" dirty="0"/>
              <a:t> ordo </a:t>
            </a:r>
            <a:r>
              <a:rPr lang="en-US" altLang="en-US" dirty="0" err="1" smtClean="0"/>
              <a:t>Rodentia</a:t>
            </a:r>
            <a:r>
              <a:rPr lang="en-US" altLang="en-US" dirty="0" smtClean="0"/>
              <a:t> </a:t>
            </a:r>
            <a:r>
              <a:rPr lang="en-US" altLang="en-US" dirty="0"/>
              <a:t>(</a:t>
            </a:r>
            <a:r>
              <a:rPr lang="en-US" altLang="en-US" dirty="0" err="1"/>
              <a:t>hewan</a:t>
            </a:r>
            <a:r>
              <a:rPr lang="en-US" altLang="en-US" dirty="0"/>
              <a:t> yang </a:t>
            </a:r>
            <a:r>
              <a:rPr lang="en-US" altLang="en-US" dirty="0" err="1"/>
              <a:t>mengerat</a:t>
            </a:r>
            <a:r>
              <a:rPr lang="en-US" altLang="en-US" dirty="0"/>
              <a:t>), </a:t>
            </a:r>
            <a:r>
              <a:rPr lang="en-US" altLang="en-US" dirty="0" err="1"/>
              <a:t>subordo</a:t>
            </a:r>
            <a:r>
              <a:rPr lang="en-US" altLang="en-US" dirty="0"/>
              <a:t> </a:t>
            </a:r>
            <a:r>
              <a:rPr lang="en-US" altLang="en-US" dirty="0" err="1"/>
              <a:t>Myomorpha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famili</a:t>
            </a:r>
            <a:r>
              <a:rPr lang="en-US" altLang="en-US" dirty="0" smtClean="0"/>
              <a:t> </a:t>
            </a:r>
            <a:r>
              <a:rPr lang="es-ES" altLang="en-US" dirty="0" err="1"/>
              <a:t>Muridae</a:t>
            </a:r>
            <a:r>
              <a:rPr lang="es-ES" altLang="en-US" dirty="0"/>
              <a:t>, dan sub </a:t>
            </a:r>
            <a:r>
              <a:rPr lang="es-ES" altLang="en-US" dirty="0" err="1"/>
              <a:t>famili</a:t>
            </a:r>
            <a:r>
              <a:rPr lang="es-ES" altLang="en-US" dirty="0"/>
              <a:t> </a:t>
            </a:r>
            <a:r>
              <a:rPr lang="es-ES" altLang="en-US" dirty="0" err="1" smtClean="0"/>
              <a:t>Murinae</a:t>
            </a:r>
            <a:endParaRPr lang="es-ES" altLang="en-US" dirty="0" smtClean="0"/>
          </a:p>
          <a:p>
            <a:r>
              <a:rPr lang="en-US" altLang="en-US" dirty="0" err="1" smtClean="0"/>
              <a:t>Dikenal</a:t>
            </a:r>
            <a:r>
              <a:rPr lang="en-US" altLang="en-US" dirty="0" smtClean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hama</a:t>
            </a:r>
            <a:r>
              <a:rPr lang="en-US" altLang="en-US" dirty="0"/>
              <a:t> </a:t>
            </a:r>
            <a:r>
              <a:rPr lang="en-US" altLang="en-US" dirty="0" err="1"/>
              <a:t>tanaman</a:t>
            </a:r>
            <a:r>
              <a:rPr lang="en-US" altLang="en-US" dirty="0"/>
              <a:t> </a:t>
            </a:r>
            <a:r>
              <a:rPr lang="en-US" altLang="en-US" dirty="0" err="1"/>
              <a:t>pertanian</a:t>
            </a:r>
            <a:r>
              <a:rPr lang="en-US" altLang="en-US" dirty="0"/>
              <a:t>, </a:t>
            </a:r>
            <a:r>
              <a:rPr lang="en-US" altLang="en-US" dirty="0" err="1"/>
              <a:t>perusak</a:t>
            </a:r>
            <a:r>
              <a:rPr lang="en-US" altLang="en-US" dirty="0"/>
              <a:t> </a:t>
            </a:r>
            <a:r>
              <a:rPr lang="en-US" altLang="en-US" dirty="0" err="1"/>
              <a:t>barang</a:t>
            </a:r>
            <a:r>
              <a:rPr lang="en-US" altLang="en-US" dirty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/>
              <a:t>hewan</a:t>
            </a:r>
            <a:r>
              <a:rPr lang="en-US" altLang="en-US" dirty="0"/>
              <a:t> </a:t>
            </a:r>
            <a:r>
              <a:rPr lang="en-US" altLang="en-US" dirty="0" err="1"/>
              <a:t>penggangu</a:t>
            </a:r>
            <a:r>
              <a:rPr lang="en-US" altLang="en-US" dirty="0"/>
              <a:t> di </a:t>
            </a:r>
            <a:r>
              <a:rPr lang="en-US" altLang="en-US" dirty="0" err="1"/>
              <a:t>perumahan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1026" name="Picture 2" descr="Image result for TIK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5254"/>
            <a:ext cx="5715000" cy="304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27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err="1" smtClean="0"/>
              <a:t>Tikus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membawa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menyebarkan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menularkan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berbagai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penyakit</a:t>
            </a:r>
            <a:r>
              <a:rPr lang="en-US" altLang="en-US" dirty="0" smtClean="0"/>
              <a:t> </a:t>
            </a:r>
            <a:r>
              <a:rPr lang="fi-FI" altLang="en-US" dirty="0" smtClean="0"/>
              <a:t>kepada manusia, ternak dan hewan peliharaan.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fi-FI" altLang="en-US" dirty="0" smtClean="0"/>
          </a:p>
          <a:p>
            <a:pPr eaLnBrk="1" hangingPunct="1"/>
            <a:r>
              <a:rPr lang="sv-SE" altLang="en-US" dirty="0" smtClean="0"/>
              <a:t>Penyakit tersebut dapat ditularkan kepada manusia secara langsung oleh </a:t>
            </a:r>
            <a:r>
              <a:rPr lang="sv-SE" altLang="en-US" b="1" dirty="0" smtClean="0">
                <a:solidFill>
                  <a:srgbClr val="FF0000"/>
                </a:solidFill>
              </a:rPr>
              <a:t>ludah</a:t>
            </a:r>
            <a:r>
              <a:rPr lang="sv-SE" altLang="en-US" dirty="0" smtClean="0"/>
              <a:t>, </a:t>
            </a:r>
            <a:r>
              <a:rPr lang="sv-SE" altLang="en-US" b="1" dirty="0" smtClean="0">
                <a:solidFill>
                  <a:srgbClr val="FF0000"/>
                </a:solidFill>
              </a:rPr>
              <a:t>urin</a:t>
            </a:r>
            <a:r>
              <a:rPr lang="sv-SE" altLang="en-US" dirty="0" smtClean="0"/>
              <a:t> dan </a:t>
            </a:r>
            <a:r>
              <a:rPr lang="sv-SE" altLang="en-US" b="1" dirty="0" smtClean="0">
                <a:solidFill>
                  <a:srgbClr val="FF0000"/>
                </a:solidFill>
              </a:rPr>
              <a:t>fesesnya</a:t>
            </a:r>
            <a:r>
              <a:rPr lang="sv-SE" altLang="en-US" dirty="0" smtClean="0"/>
              <a:t> atau melalui</a:t>
            </a:r>
            <a:r>
              <a:rPr lang="sv-SE" altLang="en-US" b="1" dirty="0" smtClean="0">
                <a:solidFill>
                  <a:srgbClr val="FF0000"/>
                </a:solidFill>
              </a:rPr>
              <a:t> gigitan ektoparasit</a:t>
            </a:r>
            <a:r>
              <a:rPr lang="sv-SE" altLang="en-US" dirty="0" smtClean="0"/>
              <a:t> (kutu, pinjal, caplak dan tungau).</a:t>
            </a:r>
          </a:p>
          <a:p>
            <a:pPr eaLnBrk="1" hangingPunct="1"/>
            <a:endParaRPr lang="sv-SE" altLang="en-US" dirty="0" smtClean="0"/>
          </a:p>
          <a:p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saat</a:t>
            </a:r>
            <a:r>
              <a:rPr lang="en-US" altLang="en-US" dirty="0"/>
              <a:t> </a:t>
            </a:r>
            <a:r>
              <a:rPr lang="en-US" altLang="en-US" dirty="0" err="1"/>
              <a:t>banjir</a:t>
            </a:r>
            <a:r>
              <a:rPr lang="en-US" altLang="en-US" dirty="0"/>
              <a:t> </a:t>
            </a:r>
            <a:r>
              <a:rPr lang="en-US" altLang="en-US" dirty="0" err="1"/>
              <a:t>tikus</a:t>
            </a:r>
            <a:r>
              <a:rPr lang="en-US" altLang="en-US" dirty="0"/>
              <a:t> yang </a:t>
            </a:r>
            <a:r>
              <a:rPr lang="en-US" altLang="en-US" dirty="0" err="1"/>
              <a:t>berperan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hama</a:t>
            </a:r>
            <a:r>
              <a:rPr lang="en-US" altLang="en-US" dirty="0"/>
              <a:t> </a:t>
            </a:r>
            <a:r>
              <a:rPr lang="en-US" altLang="en-US" dirty="0" err="1"/>
              <a:t>pengganggu</a:t>
            </a:r>
            <a:r>
              <a:rPr lang="en-US" altLang="en-US" dirty="0"/>
              <a:t> yang </a:t>
            </a:r>
            <a:r>
              <a:rPr lang="en-US" altLang="en-US" dirty="0" err="1"/>
              <a:t>sering</a:t>
            </a:r>
            <a:r>
              <a:rPr lang="en-US" altLang="en-US" dirty="0"/>
              <a:t> </a:t>
            </a:r>
            <a:r>
              <a:rPr lang="en-US" altLang="en-US" b="1" dirty="0" err="1"/>
              <a:t>merusak</a:t>
            </a:r>
            <a:r>
              <a:rPr lang="en-US" altLang="en-US" b="1" dirty="0"/>
              <a:t> </a:t>
            </a:r>
            <a:r>
              <a:rPr lang="en-US" altLang="en-US" b="1" dirty="0" err="1"/>
              <a:t>tanaman</a:t>
            </a:r>
            <a:r>
              <a:rPr lang="en-US" altLang="en-US" b="1" dirty="0"/>
              <a:t> </a:t>
            </a:r>
            <a:r>
              <a:rPr lang="en-US" altLang="en-US" b="1" dirty="0" err="1"/>
              <a:t>pertanian</a:t>
            </a:r>
            <a:r>
              <a:rPr lang="en-US" altLang="en-US" dirty="0"/>
              <a:t>, </a:t>
            </a:r>
            <a:r>
              <a:rPr lang="en-US" altLang="en-US" b="1" dirty="0" err="1"/>
              <a:t>bahan</a:t>
            </a:r>
            <a:r>
              <a:rPr lang="en-US" altLang="en-US" b="1" dirty="0"/>
              <a:t> </a:t>
            </a:r>
            <a:r>
              <a:rPr lang="en-US" altLang="en-US" b="1" dirty="0" err="1"/>
              <a:t>makanan</a:t>
            </a:r>
            <a:r>
              <a:rPr lang="en-US" altLang="en-US" dirty="0"/>
              <a:t>, </a:t>
            </a:r>
            <a:r>
              <a:rPr lang="en-US" altLang="en-US" b="1" dirty="0" err="1"/>
              <a:t>struktur</a:t>
            </a:r>
            <a:r>
              <a:rPr lang="en-US" altLang="en-US" b="1" dirty="0"/>
              <a:t> </a:t>
            </a:r>
            <a:r>
              <a:rPr lang="en-US" altLang="en-US" b="1" dirty="0" err="1"/>
              <a:t>bangunan</a:t>
            </a:r>
            <a:r>
              <a:rPr lang="en-US" altLang="en-US" dirty="0"/>
              <a:t>, </a:t>
            </a:r>
            <a:r>
              <a:rPr lang="en-US" altLang="en-US" b="1" dirty="0" err="1"/>
              <a:t>peralatan</a:t>
            </a:r>
            <a:r>
              <a:rPr lang="en-US" altLang="en-US" b="1" dirty="0"/>
              <a:t> </a:t>
            </a:r>
            <a:r>
              <a:rPr lang="en-US" altLang="en-US" b="1" dirty="0" err="1"/>
              <a:t>elektronik</a:t>
            </a:r>
            <a:r>
              <a:rPr lang="en-US" altLang="en-US" b="1" dirty="0"/>
              <a:t> </a:t>
            </a:r>
            <a:r>
              <a:rPr lang="en-US" altLang="en-US" dirty="0" err="1"/>
              <a:t>dll</a:t>
            </a:r>
            <a:r>
              <a:rPr lang="en-US" altLang="en-US" dirty="0"/>
              <a:t>, </a:t>
            </a:r>
            <a:r>
              <a:rPr lang="en-US" altLang="en-US" dirty="0" err="1"/>
              <a:t>juga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sumber</a:t>
            </a:r>
            <a:r>
              <a:rPr lang="en-US" altLang="en-US" dirty="0"/>
              <a:t> </a:t>
            </a:r>
            <a:r>
              <a:rPr lang="en-US" altLang="en-US" dirty="0" err="1"/>
              <a:t>penularan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</a:t>
            </a:r>
            <a:r>
              <a:rPr lang="en-US" altLang="en-US" dirty="0" err="1"/>
              <a:t>penyakit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smtClean="0"/>
              <a:t>lain: </a:t>
            </a:r>
          </a:p>
          <a:p>
            <a:pPr lvl="1"/>
            <a:r>
              <a:rPr lang="en-US" altLang="en-US" dirty="0" smtClean="0"/>
              <a:t>Leptospirosis 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dirty="0" err="1" smtClean="0">
                <a:sym typeface="Wingdings" panose="05000000000000000000" pitchFamily="2" charset="2"/>
              </a:rPr>
              <a:t>urin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tikus</a:t>
            </a:r>
            <a:r>
              <a:rPr lang="en-US" altLang="en-US" dirty="0" smtClean="0">
                <a:sym typeface="Wingdings" panose="05000000000000000000" pitchFamily="2" charset="2"/>
              </a:rPr>
              <a:t> (</a:t>
            </a:r>
            <a:r>
              <a:rPr lang="en-US" altLang="en-US" dirty="0" err="1" smtClean="0">
                <a:sym typeface="Wingdings" panose="05000000000000000000" pitchFamily="2" charset="2"/>
              </a:rPr>
              <a:t>bakteri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leptospira</a:t>
            </a:r>
            <a:r>
              <a:rPr lang="en-US" altLang="en-US" dirty="0" smtClean="0">
                <a:sym typeface="Wingdings" panose="05000000000000000000" pitchFamily="2" charset="2"/>
              </a:rPr>
              <a:t>)  air, </a:t>
            </a:r>
            <a:r>
              <a:rPr lang="en-US" altLang="en-US" dirty="0" err="1" smtClean="0">
                <a:sym typeface="Wingdings" panose="05000000000000000000" pitchFamily="2" charset="2"/>
              </a:rPr>
              <a:t>makanan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Pes 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dirty="0" err="1" smtClean="0">
                <a:sym typeface="Wingdings" panose="05000000000000000000" pitchFamily="2" charset="2"/>
              </a:rPr>
              <a:t>gigitan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kutu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>
                <a:sym typeface="Wingdings" panose="05000000000000000000" pitchFamily="2" charset="2"/>
              </a:rPr>
              <a:t>yang </a:t>
            </a:r>
            <a:r>
              <a:rPr lang="en-US" altLang="en-US" dirty="0" err="1">
                <a:sym typeface="Wingdings" panose="05000000000000000000" pitchFamily="2" charset="2"/>
              </a:rPr>
              <a:t>ada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pada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tikus</a:t>
            </a:r>
            <a:r>
              <a:rPr lang="en-US" altLang="en-US" dirty="0" smtClean="0">
                <a:sym typeface="Wingdings" panose="05000000000000000000" pitchFamily="2" charset="2"/>
              </a:rPr>
              <a:t> (</a:t>
            </a:r>
            <a:r>
              <a:rPr lang="en-US" altLang="en-US" dirty="0" err="1" smtClean="0">
                <a:sym typeface="Wingdings" panose="05000000000000000000" pitchFamily="2" charset="2"/>
              </a:rPr>
              <a:t>bakteri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i="1" dirty="0" smtClean="0">
                <a:sym typeface="Wingdings" panose="05000000000000000000" pitchFamily="2" charset="2"/>
              </a:rPr>
              <a:t>Yersinia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i="1" dirty="0" err="1" smtClean="0">
                <a:sym typeface="Wingdings" panose="05000000000000000000" pitchFamily="2" charset="2"/>
              </a:rPr>
              <a:t>pestis</a:t>
            </a:r>
            <a:r>
              <a:rPr lang="en-US" altLang="en-US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i="1" dirty="0" smtClean="0">
                <a:sym typeface="Wingdings" panose="05000000000000000000" pitchFamily="2" charset="2"/>
              </a:rPr>
              <a:t>Murine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i="1" dirty="0" smtClean="0">
                <a:sym typeface="Wingdings" panose="05000000000000000000" pitchFamily="2" charset="2"/>
              </a:rPr>
              <a:t>typhoid</a:t>
            </a:r>
            <a:r>
              <a:rPr lang="en-US" altLang="en-US" dirty="0" smtClean="0">
                <a:sym typeface="Wingdings" panose="05000000000000000000" pitchFamily="2" charset="2"/>
              </a:rPr>
              <a:t>  </a:t>
            </a:r>
            <a:r>
              <a:rPr lang="en-US" altLang="en-US" dirty="0" err="1" smtClean="0">
                <a:sym typeface="Wingdings" panose="05000000000000000000" pitchFamily="2" charset="2"/>
              </a:rPr>
              <a:t>kotoran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kutu</a:t>
            </a:r>
            <a:r>
              <a:rPr lang="en-US" altLang="en-US" dirty="0" smtClean="0">
                <a:sym typeface="Wingdings" panose="05000000000000000000" pitchFamily="2" charset="2"/>
              </a:rPr>
              <a:t> yang </a:t>
            </a:r>
            <a:r>
              <a:rPr lang="en-US" altLang="en-US" dirty="0" err="1" smtClean="0">
                <a:sym typeface="Wingdings" panose="05000000000000000000" pitchFamily="2" charset="2"/>
              </a:rPr>
              <a:t>ada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pada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tikus</a:t>
            </a:r>
            <a:r>
              <a:rPr lang="en-US" altLang="en-US" dirty="0" smtClean="0">
                <a:sym typeface="Wingdings" panose="05000000000000000000" pitchFamily="2" charset="2"/>
              </a:rPr>
              <a:t> (</a:t>
            </a:r>
            <a:r>
              <a:rPr lang="en-US" altLang="en-US" dirty="0" err="1" smtClean="0">
                <a:sym typeface="Wingdings" panose="05000000000000000000" pitchFamily="2" charset="2"/>
              </a:rPr>
              <a:t>bakteri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i="1" dirty="0" smtClean="0">
                <a:sym typeface="Wingdings" panose="05000000000000000000" pitchFamily="2" charset="2"/>
              </a:rPr>
              <a:t>Rickettsia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i="1" dirty="0" err="1" smtClean="0">
                <a:sym typeface="Wingdings" panose="05000000000000000000" pitchFamily="2" charset="2"/>
              </a:rPr>
              <a:t>typhi</a:t>
            </a:r>
            <a:r>
              <a:rPr lang="en-US" altLang="en-US" dirty="0" smtClean="0">
                <a:sym typeface="Wingdings" panose="05000000000000000000" pitchFamily="2" charset="2"/>
              </a:rPr>
              <a:t>) </a:t>
            </a:r>
            <a:r>
              <a:rPr lang="en-US" altLang="en-US" dirty="0" err="1" smtClean="0">
                <a:sym typeface="Wingdings" panose="05000000000000000000" pitchFamily="2" charset="2"/>
              </a:rPr>
              <a:t>masuk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ke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luka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pada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kulit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230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Jenis Rodensia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Rattus norvegicus (Tikus got)</a:t>
            </a:r>
          </a:p>
          <a:p>
            <a:pPr eaLnBrk="1" hangingPunct="1"/>
            <a:r>
              <a:rPr lang="en-US" altLang="en-US" i="1" smtClean="0"/>
              <a:t>Rattus rattus diardi (Tikus Rumah)</a:t>
            </a:r>
          </a:p>
          <a:p>
            <a:pPr eaLnBrk="1" hangingPunct="1"/>
            <a:r>
              <a:rPr lang="en-US" altLang="en-US" i="1" smtClean="0"/>
              <a:t>Mus musculus (Mencit)</a:t>
            </a:r>
          </a:p>
        </p:txBody>
      </p:sp>
    </p:spTree>
    <p:extLst>
      <p:ext uri="{BB962C8B-B14F-4D97-AF65-F5344CB8AC3E}">
        <p14:creationId xmlns:p14="http://schemas.microsoft.com/office/powerpoint/2010/main" val="35259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200" b="1" dirty="0" err="1"/>
              <a:t>Ciri-ciri</a:t>
            </a:r>
            <a:r>
              <a:rPr lang="en-US" sz="2200" b="1" dirty="0"/>
              <a:t> </a:t>
            </a:r>
            <a:r>
              <a:rPr lang="en-US" sz="2200" b="1" dirty="0" err="1"/>
              <a:t>morfologi</a:t>
            </a:r>
            <a:r>
              <a:rPr lang="en-US" sz="2200" b="1" dirty="0"/>
              <a:t> </a:t>
            </a:r>
            <a:r>
              <a:rPr lang="en-US" sz="2200" b="1" dirty="0" err="1"/>
              <a:t>dari</a:t>
            </a:r>
            <a:r>
              <a:rPr lang="en-US" sz="2200" b="1" dirty="0"/>
              <a:t> </a:t>
            </a:r>
            <a:r>
              <a:rPr lang="en-US" sz="2200" b="1" i="1" dirty="0" err="1" smtClean="0"/>
              <a:t>R.norvegicus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tikus</a:t>
            </a:r>
            <a:r>
              <a:rPr lang="en-US" sz="2200" b="1" dirty="0" smtClean="0"/>
              <a:t> got)</a:t>
            </a:r>
            <a:r>
              <a:rPr lang="en-US" sz="2200" b="1" i="1" dirty="0" smtClean="0"/>
              <a:t>, </a:t>
            </a:r>
            <a:r>
              <a:rPr lang="en-US" sz="2200" b="1" i="1" dirty="0" err="1"/>
              <a:t>R.rattus</a:t>
            </a:r>
            <a:r>
              <a:rPr lang="en-US" sz="2200" b="1" i="1" dirty="0"/>
              <a:t> </a:t>
            </a:r>
            <a:r>
              <a:rPr lang="en-US" sz="2200" b="1" i="1" dirty="0" smtClean="0"/>
              <a:t>(</a:t>
            </a:r>
            <a:r>
              <a:rPr lang="en-US" sz="2200" b="1" i="1" dirty="0" err="1" smtClean="0"/>
              <a:t>tikus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rumah</a:t>
            </a:r>
            <a:r>
              <a:rPr lang="en-US" sz="2200" b="1" i="1" dirty="0" smtClean="0"/>
              <a:t>) </a:t>
            </a:r>
            <a:r>
              <a:rPr lang="en-US" sz="2200" b="1" dirty="0" err="1" smtClean="0"/>
              <a:t>dan</a:t>
            </a:r>
            <a:r>
              <a:rPr lang="en-US" sz="2200" b="1" i="1" dirty="0" smtClean="0"/>
              <a:t> </a:t>
            </a:r>
            <a:r>
              <a:rPr lang="en-US" sz="2200" b="1" i="1" dirty="0"/>
              <a:t>Mus </a:t>
            </a:r>
            <a:r>
              <a:rPr lang="en-US" sz="2200" b="1" i="1" dirty="0" err="1" smtClean="0"/>
              <a:t>musculus</a:t>
            </a:r>
            <a:r>
              <a:rPr lang="en-US" sz="2200" b="1" i="1" dirty="0"/>
              <a:t> </a:t>
            </a:r>
            <a:r>
              <a:rPr lang="en-US" sz="2200" b="1" i="1" dirty="0" smtClean="0"/>
              <a:t>(</a:t>
            </a:r>
            <a:r>
              <a:rPr lang="en-US" sz="2200" b="1" i="1" dirty="0" err="1" smtClean="0"/>
              <a:t>mencit</a:t>
            </a:r>
            <a:r>
              <a:rPr lang="en-US" sz="2200" b="1" i="1" dirty="0" smtClean="0"/>
              <a:t>)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219201"/>
          <a:ext cx="8229600" cy="5089711"/>
        </p:xfrm>
        <a:graphic>
          <a:graphicData uri="http://schemas.openxmlformats.org/drawingml/2006/table">
            <a:tbl>
              <a:tblPr firstRow="1" bandRow="1"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733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b="1" i="1" dirty="0" err="1" smtClean="0"/>
                        <a:t>R.norvegicus</a:t>
                      </a:r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b="1" i="1" dirty="0" err="1" smtClean="0"/>
                        <a:t>R.rattus</a:t>
                      </a:r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b="1" i="1" dirty="0" err="1" smtClean="0"/>
                        <a:t>Mus</a:t>
                      </a:r>
                      <a:r>
                        <a:rPr lang="en-US" sz="1400" b="1" i="1" dirty="0" smtClean="0"/>
                        <a:t> </a:t>
                      </a:r>
                      <a:r>
                        <a:rPr lang="en-US" sz="1400" b="1" i="1" dirty="0" err="1" smtClean="0"/>
                        <a:t>musculus</a:t>
                      </a:r>
                      <a:endParaRPr lang="en-US" sz="14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57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Berat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150-600 gram</a:t>
                      </a:r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80-300 gram</a:t>
                      </a:r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10-21 gram</a:t>
                      </a:r>
                      <a:endParaRPr lang="en-US" sz="14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52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Kepala</a:t>
                      </a:r>
                      <a:r>
                        <a:rPr lang="en-US" sz="1400" baseline="0" dirty="0" smtClean="0"/>
                        <a:t> &amp;</a:t>
                      </a:r>
                      <a:r>
                        <a:rPr lang="en-US" sz="1400" baseline="0" dirty="0" err="1" smtClean="0"/>
                        <a:t>badan</a:t>
                      </a:r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Hidung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tumpul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badan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besar,pendek,18-25 cm</a:t>
                      </a:r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Hidung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runcing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badan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kecil,16-21 cm</a:t>
                      </a:r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Hidung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runcing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kecil,6-10 cm</a:t>
                      </a:r>
                      <a:endParaRPr lang="en-US" sz="14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904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Ekor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pendek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kepala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badan,bagian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lebih tua dan warna muda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bawahnya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rambut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pendek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kaku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16-21 cm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panjang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kepala+badan,warna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tua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merata,tidak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berambut,19- 25 cm</a:t>
                      </a:r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panjang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sedikit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kepala+badan,tak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berambut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7-11 cm</a:t>
                      </a:r>
                      <a:endParaRPr lang="en-US" sz="14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428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telinga</a:t>
                      </a:r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Relatif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kecil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separoh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tertutup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bulu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jarang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20-23 mm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Besar,tegak,tipis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berambut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25-28 mm</a:t>
                      </a:r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Tegak,besar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ukuran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binatang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15mm/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kurang</a:t>
                      </a:r>
                      <a:endParaRPr lang="en-US" sz="14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8476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Bulu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punggung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kecoklatan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keabu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abuan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perut</a:t>
                      </a:r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Abu-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kecoklatan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sampai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kehitam-hitaman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dibagian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punggung,bagian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perut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kemungkinan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putih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abu-abu,hitam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keabu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abuan</a:t>
                      </a:r>
                      <a:endParaRPr lang="en-US" sz="14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Satu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sub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spesies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kecoklatan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perut,keabu-abuan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Lainnya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: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keabu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abuan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punggung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putih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keabu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perut</a:t>
                      </a:r>
                      <a:endParaRPr lang="en-US" sz="14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7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91" y="197070"/>
            <a:ext cx="10018713" cy="1347952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tikus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41845" y="1196098"/>
            <a:ext cx="8504238" cy="4572000"/>
          </a:xfrm>
        </p:spPr>
        <p:txBody>
          <a:bodyPr/>
          <a:lstStyle/>
          <a:p>
            <a:r>
              <a:rPr lang="nl-NL" altLang="en-US" dirty="0" smtClean="0"/>
              <a:t>Tikus hidup secara berkelompok dan tinggal di suatu kawasan tertentu yang </a:t>
            </a:r>
            <a:r>
              <a:rPr lang="en-US" altLang="en-US" dirty="0" err="1" smtClean="0"/>
              <a:t>cukup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terlindung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cukup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sumber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makanan</a:t>
            </a:r>
            <a:r>
              <a:rPr lang="en-US" altLang="en-US" dirty="0" smtClean="0"/>
              <a:t>. </a:t>
            </a:r>
          </a:p>
          <a:p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kelompok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tersebut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satu</a:t>
            </a:r>
            <a:r>
              <a:rPr lang="en-US" altLang="en-US" dirty="0" smtClean="0"/>
              <a:t> </a:t>
            </a:r>
            <a:r>
              <a:rPr lang="nn-NO" altLang="en-US" dirty="0" smtClean="0"/>
              <a:t>tikus jantan yang paling kuat dan dianggap paling berkuasa. Tikus jantan tersebut </a:t>
            </a:r>
            <a:r>
              <a:rPr lang="en-US" altLang="en-US" dirty="0" err="1" smtClean="0"/>
              <a:t>bersama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anggota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kelompoknya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melindungi</a:t>
            </a:r>
            <a:r>
              <a:rPr lang="en-US" altLang="en-US" dirty="0" smtClean="0"/>
              <a:t> territorial </a:t>
            </a:r>
            <a:r>
              <a:rPr lang="en-US" altLang="en-US" dirty="0" err="1" smtClean="0"/>
              <a:t>kawasan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serta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seluruh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anggota</a:t>
            </a:r>
            <a:endParaRPr lang="en-US" altLang="en-US" dirty="0" smtClean="0"/>
          </a:p>
          <a:p>
            <a:r>
              <a:rPr lang="en-US" altLang="en-US" dirty="0" err="1" smtClean="0"/>
              <a:t>Umumnya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keluar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hari</a:t>
            </a:r>
            <a:endParaRPr lang="en-US" altLang="en-US" dirty="0" smtClean="0"/>
          </a:p>
          <a:p>
            <a:r>
              <a:rPr lang="en-US" altLang="en-US" dirty="0" err="1" smtClean="0"/>
              <a:t>Bisa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memanjat</a:t>
            </a:r>
            <a:endParaRPr lang="en-US" altLang="en-US" dirty="0" smtClean="0"/>
          </a:p>
        </p:txBody>
      </p:sp>
      <p:pic>
        <p:nvPicPr>
          <p:cNvPr id="2050" name="Picture 2" descr="Image result for PERILAKU TIK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3"/>
          <a:stretch/>
        </p:blipFill>
        <p:spPr bwMode="auto">
          <a:xfrm>
            <a:off x="7851228" y="4193628"/>
            <a:ext cx="4340772" cy="266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2000" b="1" dirty="0"/>
              <a:t>LOKASI YANG DISUKAI TIKUS</a:t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 err="1"/>
              <a:t>T</a:t>
            </a:r>
            <a:r>
              <a:rPr lang="en-US" altLang="en-US" sz="1800" dirty="0" err="1" smtClean="0"/>
              <a:t>empat-tempat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yang </a:t>
            </a:r>
            <a:r>
              <a:rPr lang="en-US" altLang="en-US" sz="1800" dirty="0" err="1"/>
              <a:t>jarang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dikunjungi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manusia</a:t>
            </a:r>
            <a:endParaRPr lang="en-US" altLang="en-US" sz="1800" dirty="0"/>
          </a:p>
          <a:p>
            <a:r>
              <a:rPr lang="nl-NL" altLang="en-US" sz="1800" dirty="0" smtClean="0"/>
              <a:t>Lahan </a:t>
            </a:r>
            <a:r>
              <a:rPr lang="nl-NL" altLang="en-US" sz="1800" dirty="0"/>
              <a:t>kosong dan tidak </a:t>
            </a:r>
            <a:r>
              <a:rPr lang="nl-NL" altLang="en-US" sz="1800" dirty="0" smtClean="0"/>
              <a:t>terpelihara</a:t>
            </a:r>
            <a:endParaRPr lang="nl-NL" altLang="en-US" sz="1800" dirty="0"/>
          </a:p>
          <a:p>
            <a:r>
              <a:rPr lang="en-US" altLang="en-US" sz="1800" dirty="0" err="1" smtClean="0"/>
              <a:t>Semak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belukar</a:t>
            </a:r>
            <a:endParaRPr lang="en-US" altLang="en-US" sz="1800" dirty="0"/>
          </a:p>
          <a:p>
            <a:r>
              <a:rPr lang="en-US" altLang="en-US" sz="1800" dirty="0" err="1" smtClean="0"/>
              <a:t>Rumpun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bambu</a:t>
            </a:r>
            <a:endParaRPr lang="en-US" altLang="en-US" sz="1800" dirty="0"/>
          </a:p>
          <a:p>
            <a:r>
              <a:rPr lang="en-US" altLang="en-US" sz="1800" dirty="0" err="1" smtClean="0"/>
              <a:t>Lahan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pertanian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termasuk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tebu</a:t>
            </a:r>
            <a:r>
              <a:rPr lang="en-US" altLang="en-US" sz="1800" dirty="0"/>
              <a:t> yang </a:t>
            </a:r>
            <a:r>
              <a:rPr lang="en-US" altLang="en-US" sz="1800" dirty="0" err="1"/>
              <a:t>kotor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oleh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gulma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atau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serasah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daun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tebu</a:t>
            </a:r>
            <a:endParaRPr lang="en-US" altLang="en-US" sz="1800" dirty="0"/>
          </a:p>
          <a:p>
            <a:r>
              <a:rPr lang="en-US" altLang="en-US" sz="1800" dirty="0" err="1" smtClean="0"/>
              <a:t>Tumpukan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jerami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atau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sampah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sisa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bibit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tebu</a:t>
            </a:r>
            <a:r>
              <a:rPr lang="en-US" altLang="en-US" sz="1800" dirty="0"/>
              <a:t> yang </a:t>
            </a:r>
            <a:r>
              <a:rPr lang="en-US" altLang="en-US" sz="1800" dirty="0" err="1"/>
              <a:t>tidak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tertanam</a:t>
            </a:r>
            <a:endParaRPr lang="en-US" altLang="en-US" sz="1800" dirty="0"/>
          </a:p>
          <a:p>
            <a:r>
              <a:rPr lang="en-US" altLang="en-US" sz="1800" dirty="0" err="1" smtClean="0"/>
              <a:t>Pinggiran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hutan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sekunder</a:t>
            </a:r>
            <a:endParaRPr lang="en-US" altLang="en-US" sz="1800" dirty="0"/>
          </a:p>
          <a:p>
            <a:r>
              <a:rPr lang="en-US" altLang="en-US" sz="1800" dirty="0" err="1" smtClean="0"/>
              <a:t>Gudang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atau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rumah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kosong</a:t>
            </a:r>
            <a:endParaRPr lang="en-US" altLang="en-US" sz="1800" dirty="0"/>
          </a:p>
          <a:p>
            <a:r>
              <a:rPr lang="en-US" altLang="en-US" sz="1800" dirty="0" err="1" smtClean="0"/>
              <a:t>Sekitar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pemukiman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penduduk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atau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kandang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ternak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apabila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makanan</a:t>
            </a:r>
            <a:r>
              <a:rPr lang="en-US" altLang="en-US" sz="1800" dirty="0"/>
              <a:t> di </a:t>
            </a:r>
            <a:r>
              <a:rPr lang="en-US" altLang="en-US" sz="1800" dirty="0" err="1"/>
              <a:t>lapang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sulit</a:t>
            </a:r>
            <a:r>
              <a:rPr lang="en-US" altLang="en-US" sz="1800" dirty="0"/>
              <a:t> di </a:t>
            </a:r>
            <a:r>
              <a:rPr lang="en-US" altLang="en-US" sz="1800" dirty="0" err="1"/>
              <a:t>dapat</a:t>
            </a:r>
            <a:r>
              <a:rPr lang="en-US" altLang="en-US" sz="1800" dirty="0" smtClean="0"/>
              <a:t>)</a:t>
            </a:r>
            <a:endParaRPr lang="en-US" altLang="en-US" sz="1800" dirty="0"/>
          </a:p>
          <a:p>
            <a:r>
              <a:rPr lang="en-US" altLang="en-US" sz="1800" dirty="0" err="1" smtClean="0"/>
              <a:t>Pematang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sawah</a:t>
            </a:r>
            <a:endParaRPr lang="en-US" altLang="en-US" sz="1800" dirty="0"/>
          </a:p>
          <a:p>
            <a:r>
              <a:rPr lang="en-US" altLang="en-US" sz="1800" dirty="0" err="1" smtClean="0"/>
              <a:t>Sekitar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aliran</a:t>
            </a:r>
            <a:r>
              <a:rPr lang="en-US" altLang="en-US" sz="1800" dirty="0"/>
              <a:t> air </a:t>
            </a:r>
            <a:r>
              <a:rPr lang="en-US" altLang="en-US" sz="1800" dirty="0" err="1"/>
              <a:t>irigasi</a:t>
            </a:r>
            <a:r>
              <a:rPr lang="en-US" altLang="en-US" sz="1800" dirty="0"/>
              <a:t>, got/</a:t>
            </a:r>
            <a:r>
              <a:rPr lang="en-US" altLang="en-US" sz="1800" dirty="0" err="1"/>
              <a:t>selokan</a:t>
            </a:r>
            <a:r>
              <a:rPr lang="en-US" altLang="en-US" sz="1800" dirty="0"/>
              <a:t>, dam </a:t>
            </a:r>
            <a:r>
              <a:rPr lang="en-US" altLang="en-US" sz="1800" dirty="0" err="1"/>
              <a:t>atau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waduk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irigasi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dan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sungai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692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rgbClr val="7B9899"/>
                </a:solidFill>
              </a:rPr>
              <a:t>Pengendalian</a:t>
            </a:r>
            <a:r>
              <a:rPr lang="en-US" altLang="en-US" dirty="0" smtClean="0">
                <a:solidFill>
                  <a:srgbClr val="7B9899"/>
                </a:solidFill>
              </a:rPr>
              <a:t> </a:t>
            </a:r>
            <a:r>
              <a:rPr lang="en-US" altLang="en-US" dirty="0" err="1" smtClean="0">
                <a:solidFill>
                  <a:srgbClr val="7B9899"/>
                </a:solidFill>
              </a:rPr>
              <a:t>Terhadap</a:t>
            </a:r>
            <a:r>
              <a:rPr lang="en-US" altLang="en-US" dirty="0" smtClean="0">
                <a:solidFill>
                  <a:srgbClr val="7B9899"/>
                </a:solidFill>
              </a:rPr>
              <a:t> </a:t>
            </a:r>
            <a:r>
              <a:rPr lang="en-US" altLang="en-US" dirty="0" err="1" smtClean="0">
                <a:solidFill>
                  <a:srgbClr val="7B9899"/>
                </a:solidFill>
              </a:rPr>
              <a:t>Tikus</a:t>
            </a:r>
            <a:r>
              <a:rPr lang="en-US" altLang="en-US" dirty="0" smtClean="0">
                <a:solidFill>
                  <a:srgbClr val="7B9899"/>
                </a:solidFill>
              </a:rPr>
              <a:t>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mengetahui</a:t>
            </a:r>
            <a:r>
              <a:rPr lang="en-US" altLang="en-US" dirty="0" smtClean="0"/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pola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potensi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perkembangan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tikus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di </a:t>
            </a:r>
            <a:r>
              <a:rPr lang="en-US" altLang="en-US" dirty="0" err="1" smtClean="0"/>
              <a:t>daerah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ekosistemnya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maka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pengendalian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tikus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terpadu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dipersiapkan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baik</a:t>
            </a:r>
            <a:r>
              <a:rPr lang="en-US" altLang="en-US" dirty="0" smtClean="0"/>
              <a:t>. </a:t>
            </a:r>
          </a:p>
          <a:p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mengetahui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perkembangan-biakan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maka</a:t>
            </a:r>
            <a:r>
              <a:rPr lang="en-US" altLang="en-US" dirty="0" smtClean="0"/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sistem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pemantauan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populasi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tikus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diperlukan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sejak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awal</a:t>
            </a:r>
            <a:r>
              <a:rPr lang="en-US" alt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27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r>
              <a:rPr lang="en-US" altLang="en-US" dirty="0" err="1" smtClean="0"/>
              <a:t>Pengamatan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observasi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menyeluruh</a:t>
            </a:r>
            <a:r>
              <a:rPr lang="en-US" altLang="en-US" dirty="0" smtClean="0"/>
              <a:t>.</a:t>
            </a:r>
          </a:p>
          <a:p>
            <a:r>
              <a:rPr lang="en-US" altLang="en-US" dirty="0" err="1" smtClean="0"/>
              <a:t>Pembuatan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daerah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lengkap</a:t>
            </a:r>
            <a:r>
              <a:rPr lang="en-US" altLang="en-US" dirty="0" smtClean="0"/>
              <a:t> </a:t>
            </a:r>
          </a:p>
          <a:p>
            <a:r>
              <a:rPr lang="en-US" altLang="en-US" dirty="0" err="1" smtClean="0"/>
              <a:t>Penyediaan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sarana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alat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bahan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serta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tenaga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diperlukan</a:t>
            </a:r>
            <a:endParaRPr lang="en-US" altLang="en-US" dirty="0" smtClean="0"/>
          </a:p>
          <a:p>
            <a:r>
              <a:rPr lang="en-US" altLang="en-US" dirty="0" err="1" smtClean="0"/>
              <a:t>Pembuatan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intensitas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serangan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tikus</a:t>
            </a:r>
            <a:endParaRPr lang="en-US" altLang="en-US" dirty="0" smtClean="0"/>
          </a:p>
          <a:p>
            <a:r>
              <a:rPr lang="en-US" altLang="en-US" dirty="0" err="1" smtClean="0"/>
              <a:t>Penentuan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strategi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pengendalian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diperlukan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berdasarkan</a:t>
            </a:r>
            <a:r>
              <a:rPr lang="en-US" altLang="en-US" dirty="0" smtClean="0"/>
              <a:t> data </a:t>
            </a:r>
            <a:r>
              <a:rPr lang="en-US" altLang="en-US" dirty="0" err="1" smtClean="0"/>
              <a:t>hasil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semua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pengamatan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lapangan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74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 smtClean="0"/>
              <a:t>Adapun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macam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pengendalian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sbb</a:t>
            </a:r>
            <a:r>
              <a:rPr lang="en-US" altLang="en-US" dirty="0" smtClean="0"/>
              <a:t>.:</a:t>
            </a:r>
          </a:p>
          <a:p>
            <a:r>
              <a:rPr lang="en-US" altLang="en-US" dirty="0" err="1"/>
              <a:t>P</a:t>
            </a:r>
            <a:r>
              <a:rPr lang="en-US" altLang="en-US" dirty="0" err="1" smtClean="0"/>
              <a:t>engendalian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kultur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teknis</a:t>
            </a:r>
            <a:r>
              <a:rPr lang="en-US" altLang="en-US" dirty="0" smtClean="0"/>
              <a:t>.</a:t>
            </a:r>
          </a:p>
          <a:p>
            <a:r>
              <a:rPr lang="en-US" altLang="en-US" dirty="0" err="1" smtClean="0"/>
              <a:t>Sanitasi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lingkungan</a:t>
            </a:r>
            <a:endParaRPr lang="en-US" altLang="en-US" dirty="0" smtClean="0"/>
          </a:p>
          <a:p>
            <a:r>
              <a:rPr lang="en-US" altLang="en-US" dirty="0" err="1" smtClean="0"/>
              <a:t>Pengendalian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mekanis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biologis</a:t>
            </a:r>
            <a:endParaRPr lang="en-US" altLang="en-US" dirty="0" smtClean="0"/>
          </a:p>
          <a:p>
            <a:r>
              <a:rPr lang="en-US" altLang="en-US" dirty="0" err="1" smtClean="0"/>
              <a:t>Pengendalian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emposan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pengasapan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beracun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fumigasi</a:t>
            </a:r>
            <a:endParaRPr lang="en-US" altLang="en-US" dirty="0" smtClean="0"/>
          </a:p>
          <a:p>
            <a:r>
              <a:rPr lang="en-US" altLang="en-US" dirty="0" err="1" smtClean="0"/>
              <a:t>Pengumpanan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beracun</a:t>
            </a:r>
            <a:r>
              <a:rPr lang="en-US" alt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56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437" y="1047603"/>
            <a:ext cx="9720073" cy="40233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organisme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hidup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memindahkan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agen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hewan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hewan</a:t>
            </a:r>
            <a:r>
              <a:rPr lang="en-US" dirty="0" smtClean="0">
                <a:sym typeface="Wingdings" panose="05000000000000000000" pitchFamily="2" charset="2"/>
              </a:rPr>
              <a:t> lain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manusia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disebut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vektor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i="1" dirty="0" smtClean="0">
                <a:sym typeface="Wingdings" panose="05000000000000000000" pitchFamily="2" charset="2"/>
              </a:rPr>
              <a:t>vector borne disease).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/>
          <a:stretch/>
        </p:blipFill>
        <p:spPr>
          <a:xfrm>
            <a:off x="6427208" y="3927029"/>
            <a:ext cx="1946998" cy="14843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090" y="3927029"/>
            <a:ext cx="1877386" cy="14843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37" y="3919271"/>
            <a:ext cx="1721309" cy="14564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37" y="3938330"/>
            <a:ext cx="1943886" cy="143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67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beracun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pengumpanan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altLang="en-US" dirty="0" smtClean="0"/>
          </a:p>
          <a:p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berbau</a:t>
            </a:r>
            <a:r>
              <a:rPr lang="en-US" altLang="en-US" dirty="0" smtClean="0"/>
              <a:t> </a:t>
            </a:r>
          </a:p>
          <a:p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/>
              <a:t>mempengaruhi</a:t>
            </a:r>
            <a:r>
              <a:rPr lang="en-US" altLang="en-US" dirty="0"/>
              <a:t> </a:t>
            </a:r>
            <a:r>
              <a:rPr lang="en-US" altLang="en-US" dirty="0" smtClean="0"/>
              <a:t>rasa</a:t>
            </a:r>
          </a:p>
          <a:p>
            <a:r>
              <a:rPr lang="en-US" altLang="en-US" dirty="0" err="1"/>
              <a:t>T</a:t>
            </a:r>
            <a:r>
              <a:rPr lang="en-US" altLang="en-US" dirty="0" err="1" smtClean="0"/>
              <a:t>idak</a:t>
            </a:r>
            <a:r>
              <a:rPr lang="en-US" altLang="en-US" dirty="0" smtClean="0"/>
              <a:t> </a:t>
            </a:r>
            <a:r>
              <a:rPr lang="en-US" altLang="en-US" dirty="0" err="1"/>
              <a:t>menimbulkan</a:t>
            </a:r>
            <a:r>
              <a:rPr lang="en-US" altLang="en-US" dirty="0"/>
              <a:t> </a:t>
            </a:r>
            <a:r>
              <a:rPr lang="en-US" altLang="en-US" dirty="0" err="1"/>
              <a:t>kecurigaan</a:t>
            </a:r>
            <a:r>
              <a:rPr lang="en-US" altLang="en-US" dirty="0"/>
              <a:t> </a:t>
            </a:r>
            <a:r>
              <a:rPr lang="en-US" altLang="en-US" dirty="0" err="1"/>
              <a:t>bagi</a:t>
            </a:r>
            <a:r>
              <a:rPr lang="en-US" altLang="en-US" dirty="0"/>
              <a:t> </a:t>
            </a:r>
            <a:r>
              <a:rPr lang="en-US" altLang="en-US" dirty="0" err="1"/>
              <a:t>tikus</a:t>
            </a:r>
            <a:r>
              <a:rPr lang="en-US" altLang="en-US" dirty="0"/>
              <a:t> (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umpan</a:t>
            </a:r>
            <a:r>
              <a:rPr lang="en-US" altLang="en-US" dirty="0"/>
              <a:t> yang </a:t>
            </a:r>
            <a:r>
              <a:rPr lang="en-US" altLang="en-US" dirty="0" err="1"/>
              <a:t>terdiri</a:t>
            </a:r>
            <a:r>
              <a:rPr lang="en-US" altLang="en-US" dirty="0"/>
              <a:t> </a:t>
            </a:r>
            <a:r>
              <a:rPr lang="sv-SE" altLang="en-US" dirty="0"/>
              <a:t>dari bahan makanan yang banyak terdapat di daerah tersebut, dan kematian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peracunan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 smtClean="0"/>
              <a:t>menyolok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r>
              <a:rPr lang="en-US" altLang="en-US" dirty="0" err="1"/>
              <a:t>D</a:t>
            </a:r>
            <a:r>
              <a:rPr lang="en-US" altLang="en-US" dirty="0" err="1" smtClean="0"/>
              <a:t>aya</a:t>
            </a:r>
            <a:r>
              <a:rPr lang="en-US" altLang="en-US" dirty="0" smtClean="0"/>
              <a:t> </a:t>
            </a:r>
            <a:r>
              <a:rPr lang="en-US" altLang="en-US" dirty="0" err="1"/>
              <a:t>kerja</a:t>
            </a:r>
            <a:r>
              <a:rPr lang="en-US" altLang="en-US" dirty="0"/>
              <a:t> </a:t>
            </a:r>
            <a:r>
              <a:rPr lang="en-US" altLang="en-US" dirty="0" err="1"/>
              <a:t>racun</a:t>
            </a:r>
            <a:r>
              <a:rPr lang="en-US" altLang="en-US" dirty="0"/>
              <a:t> </a:t>
            </a:r>
            <a:r>
              <a:rPr lang="en-US" altLang="en-US" dirty="0" err="1"/>
              <a:t>cepat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 smtClean="0"/>
              <a:t>efektif</a:t>
            </a:r>
            <a:endParaRPr lang="en-US" altLang="en-US" dirty="0" smtClean="0"/>
          </a:p>
          <a:p>
            <a:r>
              <a:rPr lang="en-US" altLang="en-US" dirty="0" err="1"/>
              <a:t>B</a:t>
            </a:r>
            <a:r>
              <a:rPr lang="en-US" altLang="en-US" dirty="0" err="1" smtClean="0"/>
              <a:t>ahan</a:t>
            </a:r>
            <a:r>
              <a:rPr lang="en-US" altLang="en-US" dirty="0" smtClean="0"/>
              <a:t> </a:t>
            </a:r>
            <a:r>
              <a:rPr lang="en-US" altLang="en-US" dirty="0" err="1"/>
              <a:t>murah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mudah</a:t>
            </a:r>
            <a:r>
              <a:rPr lang="en-US" altLang="en-US" dirty="0"/>
              <a:t> </a:t>
            </a:r>
            <a:r>
              <a:rPr lang="en-US" altLang="en-US" dirty="0" err="1" smtClean="0"/>
              <a:t>didapat</a:t>
            </a:r>
            <a:endParaRPr lang="en-US" altLang="en-US" dirty="0"/>
          </a:p>
          <a:p>
            <a:r>
              <a:rPr lang="en-US" altLang="en-US" dirty="0" err="1"/>
              <a:t>T</a:t>
            </a:r>
            <a:r>
              <a:rPr lang="en-US" altLang="en-US" dirty="0" err="1" smtClean="0"/>
              <a:t>idak</a:t>
            </a:r>
            <a:r>
              <a:rPr lang="en-US" altLang="en-US" dirty="0" smtClean="0"/>
              <a:t> </a:t>
            </a:r>
            <a:r>
              <a:rPr lang="en-US" altLang="en-US" dirty="0" err="1"/>
              <a:t>berbahaya</a:t>
            </a:r>
            <a:r>
              <a:rPr lang="en-US" altLang="en-US" dirty="0"/>
              <a:t> </a:t>
            </a:r>
            <a:r>
              <a:rPr lang="en-US" altLang="en-US" dirty="0" err="1"/>
              <a:t>bagi</a:t>
            </a:r>
            <a:r>
              <a:rPr lang="en-US" altLang="en-US" dirty="0"/>
              <a:t> </a:t>
            </a:r>
            <a:r>
              <a:rPr lang="en-US" altLang="en-US" dirty="0" err="1"/>
              <a:t>manusia</a:t>
            </a:r>
            <a:r>
              <a:rPr lang="en-US" altLang="en-US" dirty="0"/>
              <a:t> </a:t>
            </a:r>
            <a:r>
              <a:rPr lang="en-US" altLang="en-US" dirty="0" err="1"/>
              <a:t>maupun</a:t>
            </a:r>
            <a:r>
              <a:rPr lang="en-US" altLang="en-US" dirty="0"/>
              <a:t> </a:t>
            </a:r>
            <a:r>
              <a:rPr lang="en-US" altLang="en-US" dirty="0" err="1" smtClean="0"/>
              <a:t>ternak</a:t>
            </a:r>
            <a:endParaRPr lang="en-US" altLang="en-US" dirty="0" smtClean="0"/>
          </a:p>
          <a:p>
            <a:r>
              <a:rPr lang="en-US" altLang="en-US" dirty="0" err="1"/>
              <a:t>H</a:t>
            </a:r>
            <a:r>
              <a:rPr lang="en-US" altLang="en-US" dirty="0" err="1" smtClean="0"/>
              <a:t>arus</a:t>
            </a:r>
            <a:r>
              <a:rPr lang="en-US" altLang="en-US" dirty="0" smtClean="0"/>
              <a:t> </a:t>
            </a:r>
            <a:r>
              <a:rPr lang="en-US" altLang="en-US" dirty="0" err="1"/>
              <a:t>memperhatikan</a:t>
            </a:r>
            <a:r>
              <a:rPr lang="en-US" altLang="en-US" dirty="0"/>
              <a:t> </a:t>
            </a:r>
            <a:r>
              <a:rPr lang="en-US" altLang="en-US" dirty="0" err="1"/>
              <a:t>saat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peletakkan</a:t>
            </a:r>
            <a:r>
              <a:rPr lang="en-US" altLang="en-US" dirty="0"/>
              <a:t> </a:t>
            </a:r>
            <a:r>
              <a:rPr lang="en-US" altLang="en-US" dirty="0" err="1"/>
              <a:t>umpan</a:t>
            </a:r>
            <a:r>
              <a:rPr lang="en-US" altLang="en-US" dirty="0"/>
              <a:t> yang </a:t>
            </a:r>
            <a:r>
              <a:rPr lang="en-US" altLang="en-US" dirty="0" err="1"/>
              <a:t>tepat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1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mposan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Pengendalian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ini</a:t>
            </a:r>
            <a:r>
              <a:rPr lang="en-US" altLang="en-US" dirty="0" smtClean="0"/>
              <a:t>  </a:t>
            </a:r>
            <a:r>
              <a:rPr lang="en-US" altLang="en-US" dirty="0" err="1" smtClean="0"/>
              <a:t>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dilakukan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menggunakan</a:t>
            </a:r>
            <a:r>
              <a:rPr lang="en-US" altLang="en-US" dirty="0" smtClean="0"/>
              <a:t> asap </a:t>
            </a:r>
            <a:r>
              <a:rPr lang="en-US" altLang="en-US" dirty="0" err="1" smtClean="0"/>
              <a:t>beracun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ditempat-tempat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dijumpai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banyak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tikus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aktif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err="1" smtClean="0"/>
              <a:t>Sistem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emposan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lobang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liang</a:t>
            </a:r>
            <a:r>
              <a:rPr lang="en-US" altLang="en-US" dirty="0" smtClean="0"/>
              <a:t> </a:t>
            </a:r>
            <a:r>
              <a:rPr lang="it-IT" altLang="en-US" dirty="0" smtClean="0"/>
              <a:t>tikus ini efektif karena populasi tikus kecil dominan di dalam </a:t>
            </a:r>
            <a:r>
              <a:rPr lang="en-US" altLang="en-US" dirty="0" err="1" smtClean="0"/>
              <a:t>liang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sehingga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hasil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pengendalian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berupa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penekanan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populasi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tikus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sangat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nyata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454" y="2369457"/>
            <a:ext cx="10018713" cy="1752599"/>
          </a:xfrm>
        </p:spPr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0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161" y="266700"/>
            <a:ext cx="10018713" cy="1752599"/>
          </a:xfrm>
        </p:spPr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24000"/>
            <a:ext cx="10018713" cy="50482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b="1" dirty="0" err="1"/>
              <a:t>Vektor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mekanis</a:t>
            </a:r>
            <a:r>
              <a:rPr lang="en-US" altLang="en-US" dirty="0" smtClean="0"/>
              <a:t>: </a:t>
            </a:r>
          </a:p>
          <a:p>
            <a:pPr marL="341313" indent="-341313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Vektor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hanya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berperan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pemindahan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agent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tanpa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adanya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perubahan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maupun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perkembangan</a:t>
            </a:r>
            <a:r>
              <a:rPr lang="en-US" dirty="0">
                <a:sym typeface="Wingdings" panose="05000000000000000000" pitchFamily="2" charset="2"/>
              </a:rPr>
              <a:t> di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tubuh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vektor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341313" indent="-341313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Vektor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mekanik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membawa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agen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penyakit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manusia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berasal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tinja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darah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ulkus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superfisial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eksudat</a:t>
            </a:r>
            <a:r>
              <a:rPr lang="en-US" dirty="0">
                <a:sym typeface="Wingdings" panose="05000000000000000000" pitchFamily="2" charset="2"/>
              </a:rPr>
              <a:t>. </a:t>
            </a:r>
          </a:p>
          <a:p>
            <a:pPr marL="341313" indent="-341313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Kontaminasi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terjadi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pada</a:t>
            </a:r>
            <a:r>
              <a:rPr lang="en-US" dirty="0">
                <a:sym typeface="Wingdings" panose="05000000000000000000" pitchFamily="2" charset="2"/>
              </a:rPr>
              <a:t>: </a:t>
            </a:r>
          </a:p>
          <a:p>
            <a:pPr marL="515049" lvl="1" indent="-341313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Permukaan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tubuh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vektor</a:t>
            </a:r>
            <a:endParaRPr lang="en-US" dirty="0">
              <a:sym typeface="Wingdings" panose="05000000000000000000" pitchFamily="2" charset="2"/>
            </a:endParaRPr>
          </a:p>
          <a:p>
            <a:pPr marL="515049" lvl="1" indent="-341313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Agen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ditelan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dimuntahkan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dikeluarkan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oleh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vektor</a:t>
            </a:r>
            <a:endParaRPr lang="en-US" dirty="0">
              <a:sym typeface="Wingdings" panose="05000000000000000000" pitchFamily="2" charset="2"/>
            </a:endParaRPr>
          </a:p>
          <a:p>
            <a:pPr marL="288925" indent="0">
              <a:buNone/>
            </a:pPr>
            <a:r>
              <a:rPr lang="en-US" altLang="en-US" dirty="0" err="1" smtClean="0"/>
              <a:t>Contoh</a:t>
            </a:r>
            <a:r>
              <a:rPr lang="en-US" altLang="en-US" dirty="0" smtClean="0"/>
              <a:t> </a:t>
            </a:r>
            <a:r>
              <a:rPr lang="en-US" altLang="en-US" dirty="0"/>
              <a:t>: </a:t>
            </a:r>
            <a:r>
              <a:rPr lang="en-US" altLang="en-US" dirty="0" err="1"/>
              <a:t>lalat</a:t>
            </a:r>
            <a:r>
              <a:rPr lang="en-US" altLang="en-US" dirty="0"/>
              <a:t>, </a:t>
            </a:r>
            <a:r>
              <a:rPr lang="en-US" altLang="en-US" dirty="0" err="1"/>
              <a:t>kecoa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8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36477"/>
            <a:ext cx="10018713" cy="55956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Vektor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151" y="1855976"/>
            <a:ext cx="10229850" cy="4985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200" b="1" dirty="0" err="1"/>
              <a:t>Vektor</a:t>
            </a:r>
            <a:r>
              <a:rPr lang="en-US" altLang="en-US" sz="2200" b="1" dirty="0"/>
              <a:t> bi</a:t>
            </a:r>
            <a:r>
              <a:rPr lang="id-ID" altLang="en-US" sz="2200" b="1" dirty="0"/>
              <a:t>o</a:t>
            </a:r>
            <a:r>
              <a:rPr lang="en-US" altLang="en-US" sz="2200" b="1" dirty="0" err="1"/>
              <a:t>logis</a:t>
            </a:r>
            <a:r>
              <a:rPr lang="en-US" altLang="en-US" sz="2200" b="1" dirty="0"/>
              <a:t> :</a:t>
            </a:r>
          </a:p>
          <a:p>
            <a:pPr marL="0" indent="0">
              <a:buNone/>
            </a:pPr>
            <a:r>
              <a:rPr lang="en-US" altLang="en-US" sz="2200" dirty="0" err="1" smtClean="0"/>
              <a:t>Merupakan</a:t>
            </a:r>
            <a:r>
              <a:rPr lang="en-US" altLang="en-US" sz="2200" dirty="0" smtClean="0"/>
              <a:t> </a:t>
            </a:r>
            <a:r>
              <a:rPr lang="en-US" altLang="en-US" sz="2200" dirty="0" err="1"/>
              <a:t>tuan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rumah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bagi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mikroorganisme</a:t>
            </a:r>
            <a:r>
              <a:rPr lang="en-US" altLang="en-US" sz="2200" dirty="0"/>
              <a:t>  </a:t>
            </a:r>
            <a:r>
              <a:rPr lang="en-US" altLang="en-US" sz="2200" dirty="0" err="1"/>
              <a:t>patogen</a:t>
            </a:r>
            <a:r>
              <a:rPr lang="en-US" altLang="en-US" sz="2200" dirty="0"/>
              <a:t> yang </a:t>
            </a:r>
            <a:r>
              <a:rPr lang="en-US" altLang="en-US" sz="2200" dirty="0" err="1"/>
              <a:t>akan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ditularkan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dimana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mikroorganisme</a:t>
            </a:r>
            <a:r>
              <a:rPr lang="en-US" altLang="en-US" sz="2200" dirty="0"/>
              <a:t> </a:t>
            </a:r>
            <a:r>
              <a:rPr lang="en-US" altLang="en-US" sz="2200" b="1" dirty="0" err="1"/>
              <a:t>melanjutkan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siklus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hidupnya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dalam</a:t>
            </a:r>
            <a:r>
              <a:rPr lang="en-US" altLang="en-US" sz="2200" b="1" dirty="0"/>
              <a:t> </a:t>
            </a:r>
            <a:r>
              <a:rPr lang="en-US" altLang="en-US" sz="2200" b="1" dirty="0" err="1" smtClean="0"/>
              <a:t>tubuh</a:t>
            </a:r>
            <a:r>
              <a:rPr lang="en-US" altLang="en-US" sz="2200" b="1" dirty="0" smtClean="0"/>
              <a:t>  </a:t>
            </a:r>
            <a:r>
              <a:rPr lang="en-US" altLang="en-US" sz="2200" b="1" dirty="0" err="1" smtClean="0"/>
              <a:t>vektor</a:t>
            </a:r>
            <a:r>
              <a:rPr lang="en-US" altLang="en-US" sz="2200" b="1" dirty="0" smtClean="0"/>
              <a:t>.</a:t>
            </a:r>
          </a:p>
          <a:p>
            <a:pPr>
              <a:buNone/>
            </a:pPr>
            <a:r>
              <a:rPr lang="en-US" altLang="en-US" sz="2200" dirty="0" err="1" smtClean="0"/>
              <a:t>Jenis-jenis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vektor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biologis</a:t>
            </a:r>
            <a:r>
              <a:rPr lang="en-US" altLang="en-US" sz="2200" dirty="0" smtClean="0"/>
              <a:t>:</a:t>
            </a:r>
          </a:p>
          <a:p>
            <a:r>
              <a:rPr lang="en-US" altLang="en-US" sz="2200" dirty="0" err="1" smtClean="0"/>
              <a:t>Propagatif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: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</a:t>
            </a:r>
            <a:r>
              <a:rPr lang="en-US" altLang="en-US" sz="2200" dirty="0" err="1" smtClean="0"/>
              <a:t>vektor</a:t>
            </a:r>
            <a:r>
              <a:rPr lang="en-US" altLang="en-US" sz="2200" dirty="0" smtClean="0"/>
              <a:t>, </a:t>
            </a:r>
            <a:r>
              <a:rPr lang="en-US" altLang="en-US" sz="2200" dirty="0" err="1"/>
              <a:t>mikroorganisme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berkembang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biak</a:t>
            </a:r>
            <a:r>
              <a:rPr lang="en-US" altLang="en-US" sz="2200" dirty="0" smtClean="0"/>
              <a:t>. </a:t>
            </a:r>
            <a:r>
              <a:rPr lang="en-US" altLang="en-US" sz="2200" dirty="0" err="1" smtClean="0"/>
              <a:t>Contoh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: </a:t>
            </a:r>
            <a:r>
              <a:rPr lang="en-US" altLang="en-US" sz="2200" dirty="0" smtClean="0"/>
              <a:t>virus </a:t>
            </a:r>
            <a:r>
              <a:rPr lang="en-US" altLang="en-US" sz="2200" i="1" dirty="0" smtClean="0"/>
              <a:t>dengue </a:t>
            </a:r>
            <a:r>
              <a:rPr lang="en-US" altLang="en-US" sz="2200" dirty="0" err="1" smtClean="0"/>
              <a:t>pada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nyamuk</a:t>
            </a:r>
            <a:r>
              <a:rPr lang="en-US" altLang="en-US" sz="2200" i="1" dirty="0" smtClean="0"/>
              <a:t> </a:t>
            </a:r>
            <a:r>
              <a:rPr lang="en-US" altLang="en-US" sz="2200" i="1" dirty="0" err="1" smtClean="0"/>
              <a:t>Aedes</a:t>
            </a:r>
            <a:endParaRPr lang="en-US" altLang="en-US" sz="2200" i="1" dirty="0" smtClean="0"/>
          </a:p>
          <a:p>
            <a:r>
              <a:rPr lang="en-US" altLang="en-US" sz="2200" i="1" dirty="0" err="1" smtClean="0"/>
              <a:t>Cyclo</a:t>
            </a:r>
            <a:r>
              <a:rPr lang="en-US" altLang="en-US" sz="2200" dirty="0" smtClean="0"/>
              <a:t> </a:t>
            </a:r>
            <a:r>
              <a:rPr lang="en-US" altLang="en-US" sz="2200" dirty="0" err="1"/>
              <a:t>propagatif</a:t>
            </a:r>
            <a:r>
              <a:rPr lang="en-US" altLang="en-US" sz="2200" dirty="0"/>
              <a:t> :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vektor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mikroorganisme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berkembang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biak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mengalami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perubahan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bentuk</a:t>
            </a:r>
            <a:r>
              <a:rPr lang="en-US" altLang="en-US" sz="2200" dirty="0"/>
              <a:t>. </a:t>
            </a:r>
            <a:r>
              <a:rPr lang="en-US" altLang="en-US" sz="2200" dirty="0" err="1" smtClean="0"/>
              <a:t>Contoh</a:t>
            </a:r>
            <a:r>
              <a:rPr lang="en-US" altLang="en-US" sz="2200" dirty="0" smtClean="0"/>
              <a:t>: plasmodium </a:t>
            </a:r>
            <a:r>
              <a:rPr lang="en-US" altLang="en-US" sz="2200" dirty="0" smtClean="0">
                <a:sym typeface="Wingdings" panose="05000000000000000000" pitchFamily="2" charset="2"/>
              </a:rPr>
              <a:t></a:t>
            </a:r>
            <a:r>
              <a:rPr lang="en-US" altLang="en-US" sz="2200" dirty="0" smtClean="0"/>
              <a:t>  </a:t>
            </a:r>
            <a:r>
              <a:rPr lang="en-US" altLang="en-US" sz="2200" dirty="0" err="1"/>
              <a:t>Oocyste</a:t>
            </a:r>
            <a:r>
              <a:rPr lang="en-US" altLang="en-US" sz="2200" dirty="0"/>
              <a:t> – </a:t>
            </a:r>
            <a:r>
              <a:rPr lang="en-US" altLang="en-US" sz="2200" dirty="0" err="1"/>
              <a:t>ookinate</a:t>
            </a:r>
            <a:r>
              <a:rPr lang="en-US" altLang="en-US" sz="2200" dirty="0"/>
              <a:t> -  </a:t>
            </a:r>
            <a:r>
              <a:rPr lang="en-US" altLang="en-US" sz="2200" dirty="0" err="1" smtClean="0"/>
              <a:t>sporozoit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pada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nyamuk</a:t>
            </a:r>
            <a:r>
              <a:rPr lang="en-US" altLang="en-US" sz="2200" dirty="0" smtClean="0"/>
              <a:t> </a:t>
            </a:r>
            <a:r>
              <a:rPr lang="en-US" altLang="en-US" sz="2200" i="1" dirty="0" smtClean="0"/>
              <a:t>Anopheles</a:t>
            </a:r>
          </a:p>
          <a:p>
            <a:r>
              <a:rPr lang="en-US" altLang="en-US" sz="2200" i="1" dirty="0" err="1" smtClean="0"/>
              <a:t>Cyclo</a:t>
            </a:r>
            <a:r>
              <a:rPr lang="en-US" altLang="en-US" sz="2200" dirty="0" smtClean="0"/>
              <a:t> development</a:t>
            </a:r>
            <a:r>
              <a:rPr lang="en-US" altLang="en-US" sz="2200" dirty="0"/>
              <a:t>: </a:t>
            </a:r>
            <a:r>
              <a:rPr lang="en-US" altLang="en-US" sz="2200" dirty="0" err="1"/>
              <a:t>mikroorganisme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tidak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berkembang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biak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hanya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mengalami</a:t>
            </a:r>
            <a:r>
              <a:rPr lang="en-US" altLang="en-US" sz="2200" dirty="0"/>
              <a:t> </a:t>
            </a:r>
            <a:r>
              <a:rPr lang="en-US" altLang="en-US" sz="2200" dirty="0" err="1" smtClean="0"/>
              <a:t>pertumbuhan</a:t>
            </a:r>
            <a:r>
              <a:rPr lang="en-US" altLang="en-US" sz="2200" dirty="0" smtClean="0"/>
              <a:t> (</a:t>
            </a:r>
            <a:r>
              <a:rPr lang="en-US" altLang="en-US" sz="2200" dirty="0" err="1" smtClean="0"/>
              <a:t>hanya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bertambah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besaratau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berganti</a:t>
            </a:r>
            <a:r>
              <a:rPr lang="en-US" altLang="en-US" sz="2200" dirty="0" smtClean="0"/>
              <a:t> stadium). </a:t>
            </a:r>
            <a:r>
              <a:rPr lang="en-US" altLang="en-US" sz="2200" dirty="0" err="1" smtClean="0"/>
              <a:t>Contoh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: </a:t>
            </a:r>
            <a:r>
              <a:rPr lang="en-US" altLang="en-US" sz="2200" dirty="0" err="1" smtClean="0"/>
              <a:t>cacing</a:t>
            </a:r>
            <a:r>
              <a:rPr lang="en-US" altLang="en-US" sz="2200" dirty="0" smtClean="0"/>
              <a:t> </a:t>
            </a:r>
            <a:r>
              <a:rPr lang="en-US" altLang="en-US" sz="2200" dirty="0" err="1"/>
              <a:t>filaria</a:t>
            </a:r>
            <a:r>
              <a:rPr lang="en-US" altLang="en-US" sz="2200" dirty="0"/>
              <a:t> yang </a:t>
            </a:r>
            <a:r>
              <a:rPr lang="en-US" altLang="en-US" sz="2200" dirty="0" err="1"/>
              <a:t>ada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tubuh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nyamuk</a:t>
            </a:r>
            <a:r>
              <a:rPr lang="en-US" altLang="en-US" sz="2200" dirty="0"/>
              <a:t> </a:t>
            </a:r>
            <a:r>
              <a:rPr lang="en-US" altLang="en-US" sz="2200" dirty="0" err="1" smtClean="0"/>
              <a:t>Culex</a:t>
            </a:r>
            <a:r>
              <a:rPr lang="en-US" altLang="en-US" sz="2200" dirty="0" smtClean="0"/>
              <a:t>.</a:t>
            </a:r>
          </a:p>
          <a:p>
            <a:r>
              <a:rPr lang="en-US" altLang="en-US" sz="2200" dirty="0" err="1" smtClean="0"/>
              <a:t>Hereditas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(</a:t>
            </a:r>
            <a:r>
              <a:rPr lang="en-US" altLang="en-US" sz="2200" dirty="0" err="1"/>
              <a:t>keturunan</a:t>
            </a:r>
            <a:r>
              <a:rPr lang="en-US" altLang="en-US" sz="2200" dirty="0"/>
              <a:t>) : </a:t>
            </a:r>
            <a:r>
              <a:rPr lang="en-US" altLang="en-US" sz="2200" dirty="0" err="1"/>
              <a:t>mikroorganisme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dipindahkan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melalui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telur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serangga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kepada</a:t>
            </a:r>
            <a:r>
              <a:rPr lang="en-US" altLang="en-US" sz="2200" dirty="0"/>
              <a:t> </a:t>
            </a:r>
            <a:r>
              <a:rPr lang="en-US" altLang="en-US" sz="2200" dirty="0" err="1" smtClean="0"/>
              <a:t>keturunannya</a:t>
            </a:r>
            <a:r>
              <a:rPr lang="en-US" altLang="en-US" sz="2200" dirty="0" smtClean="0"/>
              <a:t>. </a:t>
            </a:r>
            <a:r>
              <a:rPr lang="en-US" altLang="en-US" sz="2200" dirty="0" err="1" smtClean="0"/>
              <a:t>Contoh</a:t>
            </a:r>
            <a:r>
              <a:rPr lang="en-US" altLang="en-US" sz="2200" dirty="0" smtClean="0"/>
              <a:t>: </a:t>
            </a:r>
            <a:r>
              <a:rPr lang="en-US" altLang="en-US" sz="2200" dirty="0" err="1" smtClean="0"/>
              <a:t>penyakit</a:t>
            </a:r>
            <a:r>
              <a:rPr lang="en-US" altLang="en-US" sz="2200" dirty="0" smtClean="0"/>
              <a:t> scrub typhus </a:t>
            </a:r>
            <a:r>
              <a:rPr lang="en-US" altLang="en-US" sz="2200" dirty="0" err="1" smtClean="0"/>
              <a:t>pada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tungau</a:t>
            </a:r>
            <a:r>
              <a:rPr lang="en-US" altLang="en-US" sz="2200" dirty="0" smtClean="0"/>
              <a:t> (</a:t>
            </a:r>
            <a:r>
              <a:rPr lang="en-US" altLang="en-US" sz="2200" dirty="0" err="1" smtClean="0"/>
              <a:t>kuman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dapat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menembus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telur</a:t>
            </a:r>
            <a:r>
              <a:rPr lang="en-US" altLang="en-US" sz="2200" dirty="0" smtClean="0"/>
              <a:t>)</a:t>
            </a:r>
            <a:endParaRPr lang="en-US" altLang="en-US" sz="2200" dirty="0"/>
          </a:p>
          <a:p>
            <a:pPr>
              <a:buNone/>
            </a:pPr>
            <a:endParaRPr lang="en-US" alt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7800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504" y="2605085"/>
            <a:ext cx="9720072" cy="1499616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Dan </a:t>
            </a:r>
            <a:r>
              <a:rPr lang="en-US" i="1" dirty="0" smtClean="0"/>
              <a:t>agent </a:t>
            </a:r>
            <a:r>
              <a:rPr lang="en-US" dirty="0" smtClean="0"/>
              <a:t>yang </a:t>
            </a:r>
            <a:r>
              <a:rPr lang="en-US" dirty="0" err="1" smtClean="0"/>
              <a:t>dibawanya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1999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06" y="2154628"/>
            <a:ext cx="3162300" cy="1447800"/>
          </a:xfrm>
        </p:spPr>
      </p:pic>
      <p:sp>
        <p:nvSpPr>
          <p:cNvPr id="6" name="TextBox 5"/>
          <p:cNvSpPr txBox="1"/>
          <p:nvPr/>
        </p:nvSpPr>
        <p:spPr>
          <a:xfrm>
            <a:off x="2706922" y="3602428"/>
            <a:ext cx="189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i="1" dirty="0" smtClean="0"/>
              <a:t>Anopheles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25" y="2181390"/>
            <a:ext cx="1311970" cy="1311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37393" y="3602428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Plasmodium</a:t>
            </a:r>
            <a:endParaRPr lang="en-US" i="1" dirty="0"/>
          </a:p>
        </p:txBody>
      </p:sp>
      <p:sp>
        <p:nvSpPr>
          <p:cNvPr id="11" name="Right Arrow 10"/>
          <p:cNvSpPr/>
          <p:nvPr/>
        </p:nvSpPr>
        <p:spPr>
          <a:xfrm>
            <a:off x="6051633" y="2612630"/>
            <a:ext cx="1132765" cy="531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22" y="4423272"/>
            <a:ext cx="22860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43" y="4257475"/>
            <a:ext cx="2548131" cy="18294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41701" y="6033042"/>
            <a:ext cx="226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i="1" dirty="0" err="1" smtClean="0"/>
              <a:t>Aedes</a:t>
            </a:r>
            <a:r>
              <a:rPr lang="en-US" i="1" dirty="0" smtClean="0"/>
              <a:t> </a:t>
            </a:r>
            <a:r>
              <a:rPr lang="en-US" i="1" dirty="0" err="1" smtClean="0"/>
              <a:t>aegypti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3127" y="6033042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Virus</a:t>
            </a:r>
            <a:r>
              <a:rPr lang="en-US" i="1" dirty="0" smtClean="0"/>
              <a:t> dengue</a:t>
            </a:r>
            <a:endParaRPr lang="en-US" i="1" dirty="0"/>
          </a:p>
        </p:txBody>
      </p:sp>
      <p:sp>
        <p:nvSpPr>
          <p:cNvPr id="19" name="Right Arrow 18"/>
          <p:cNvSpPr/>
          <p:nvPr/>
        </p:nvSpPr>
        <p:spPr>
          <a:xfrm>
            <a:off x="6090302" y="5043244"/>
            <a:ext cx="1132765" cy="531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0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30" y="1984354"/>
            <a:ext cx="2324052" cy="1718552"/>
          </a:xfrm>
        </p:spPr>
      </p:pic>
      <p:sp>
        <p:nvSpPr>
          <p:cNvPr id="5" name="TextBox 4"/>
          <p:cNvSpPr txBox="1"/>
          <p:nvPr/>
        </p:nvSpPr>
        <p:spPr>
          <a:xfrm>
            <a:off x="2905213" y="3602428"/>
            <a:ext cx="150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i="1" dirty="0" err="1" smtClean="0"/>
              <a:t>Culex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38006" y="3702906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/>
              <a:t>Cacing</a:t>
            </a:r>
            <a:r>
              <a:rPr lang="en-US" i="1" dirty="0" smtClean="0"/>
              <a:t> </a:t>
            </a:r>
            <a:r>
              <a:rPr lang="en-US" i="1" dirty="0" err="1"/>
              <a:t>F</a:t>
            </a:r>
            <a:r>
              <a:rPr lang="en-US" i="1" dirty="0" err="1" smtClean="0"/>
              <a:t>ilaria</a:t>
            </a:r>
            <a:endParaRPr lang="en-US" i="1" dirty="0"/>
          </a:p>
        </p:txBody>
      </p:sp>
      <p:sp>
        <p:nvSpPr>
          <p:cNvPr id="7" name="Right Arrow 6"/>
          <p:cNvSpPr/>
          <p:nvPr/>
        </p:nvSpPr>
        <p:spPr>
          <a:xfrm>
            <a:off x="5789439" y="2535638"/>
            <a:ext cx="1132765" cy="531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61" y="1694507"/>
            <a:ext cx="1522496" cy="2008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6" r="14727"/>
          <a:stretch/>
        </p:blipFill>
        <p:spPr>
          <a:xfrm>
            <a:off x="7591991" y="4315843"/>
            <a:ext cx="2125436" cy="16554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77" y="4082786"/>
            <a:ext cx="2986312" cy="20385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75718" y="5885526"/>
            <a:ext cx="296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Lalat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(</a:t>
            </a:r>
            <a:r>
              <a:rPr lang="en-US" i="1" dirty="0" smtClean="0"/>
              <a:t>Musca </a:t>
            </a:r>
            <a:r>
              <a:rPr lang="en-US" i="1" dirty="0" err="1" smtClean="0"/>
              <a:t>domestica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01087" y="607019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E. coli</a:t>
            </a:r>
            <a:endParaRPr lang="en-US" i="1" dirty="0"/>
          </a:p>
        </p:txBody>
      </p:sp>
      <p:sp>
        <p:nvSpPr>
          <p:cNvPr id="18" name="Right Arrow 17"/>
          <p:cNvSpPr/>
          <p:nvPr/>
        </p:nvSpPr>
        <p:spPr>
          <a:xfrm>
            <a:off x="5789439" y="4902924"/>
            <a:ext cx="1132765" cy="531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9345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408</TotalTime>
  <Words>1967</Words>
  <Application>Microsoft Office PowerPoint</Application>
  <PresentationFormat>Custom</PresentationFormat>
  <Paragraphs>287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Theme4</vt:lpstr>
      <vt:lpstr>PowerPoint Presentation</vt:lpstr>
      <vt:lpstr>Proses Kejadian Penyakit</vt:lpstr>
      <vt:lpstr>Pengantar</vt:lpstr>
      <vt:lpstr>Definisi vektor</vt:lpstr>
      <vt:lpstr>Jenis-jenis Vektor</vt:lpstr>
      <vt:lpstr>Jenis-jenis Vektor</vt:lpstr>
      <vt:lpstr>Contoh Vektor Dan agent yang dibawanya</vt:lpstr>
      <vt:lpstr>PowerPoint Presentation</vt:lpstr>
      <vt:lpstr>PowerPoint Presentation</vt:lpstr>
      <vt:lpstr>PowerPoint Presentation</vt:lpstr>
      <vt:lpstr>PowerPoint Presentation</vt:lpstr>
      <vt:lpstr>PENGENDALIAN  VEKTOR</vt:lpstr>
      <vt:lpstr>PowerPoint Presentation</vt:lpstr>
      <vt:lpstr>Jenis-jenis Pengendalian</vt:lpstr>
      <vt:lpstr>Jenis-jenis Pengendalian</vt:lpstr>
      <vt:lpstr>Jenis-jenis Pengendalian</vt:lpstr>
      <vt:lpstr>Pengelolaan Lingkungan</vt:lpstr>
      <vt:lpstr>Pengawasan dan Pengendalian Vektor</vt:lpstr>
      <vt:lpstr>PowerPoint Presentation</vt:lpstr>
      <vt:lpstr>PowerPoint Presentation</vt:lpstr>
      <vt:lpstr>PowerPoint Presentation</vt:lpstr>
      <vt:lpstr>PowerPoint Presentation</vt:lpstr>
      <vt:lpstr>Nyamuk</vt:lpstr>
      <vt:lpstr>PowerPoint Presentation</vt:lpstr>
      <vt:lpstr>PowerPoint Presentation</vt:lpstr>
      <vt:lpstr>PowerPoint Presentation</vt:lpstr>
      <vt:lpstr>MALARIA</vt:lpstr>
      <vt:lpstr>PowerPoint Presentation</vt:lpstr>
      <vt:lpstr>Lalat</vt:lpstr>
      <vt:lpstr>PowerPoint Presentation</vt:lpstr>
      <vt:lpstr>Tikus</vt:lpstr>
      <vt:lpstr>PowerPoint Presentation</vt:lpstr>
      <vt:lpstr>Jenis Rodensia</vt:lpstr>
      <vt:lpstr>Ciri-ciri morfologi dari R.norvegicus (tikus got), R.rattus (tikus rumah) dan Mus musculus (mencit)</vt:lpstr>
      <vt:lpstr>Perilaku hidup tikus</vt:lpstr>
      <vt:lpstr>LOKASI YANG DISUKAI TIKUS </vt:lpstr>
      <vt:lpstr>Pengendalian Terhadap Tikus </vt:lpstr>
      <vt:lpstr>Prosedur operasional yang dapat dilakukan</vt:lpstr>
      <vt:lpstr>PowerPoint Presentation</vt:lpstr>
      <vt:lpstr>PowerPoint Presentation</vt:lpstr>
      <vt:lpstr>Pengendalian Emposan</vt:lpstr>
      <vt:lpstr>Terima Kasih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Pengendalian Vektor Saat Bencana</dc:title>
  <dc:creator>Hp</dc:creator>
  <cp:lastModifiedBy>Ahmad Irfandi</cp:lastModifiedBy>
  <cp:revision>35</cp:revision>
  <dcterms:created xsi:type="dcterms:W3CDTF">2018-04-09T04:51:17Z</dcterms:created>
  <dcterms:modified xsi:type="dcterms:W3CDTF">2018-11-30T15:34:22Z</dcterms:modified>
</cp:coreProperties>
</file>