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5CCE4118-3E78-4CE7-BB45-648376BD1A03}" type="datetimeFigureOut">
              <a:rPr lang="id-ID" smtClean="0"/>
              <a:t>26/11/2018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BF4372CF-3367-4AC0-92AD-7071FB2F3B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8016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5CCE4118-3E78-4CE7-BB45-648376BD1A03}" type="datetimeFigureOut">
              <a:rPr lang="id-ID" smtClean="0"/>
              <a:t>26/11/2018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BF4372CF-3367-4AC0-92AD-7071FB2F3B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7071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5CCE4118-3E78-4CE7-BB45-648376BD1A03}" type="datetimeFigureOut">
              <a:rPr lang="id-ID" smtClean="0"/>
              <a:t>26/11/2018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BF4372CF-3367-4AC0-92AD-7071FB2F3B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6109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5CCE4118-3E78-4CE7-BB45-648376BD1A03}" type="datetimeFigureOut">
              <a:rPr lang="id-ID" smtClean="0"/>
              <a:t>26/11/2018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BF4372CF-3367-4AC0-92AD-7071FB2F3B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361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5CCE4118-3E78-4CE7-BB45-648376BD1A03}" type="datetimeFigureOut">
              <a:rPr lang="id-ID" smtClean="0"/>
              <a:t>26/11/2018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BF4372CF-3367-4AC0-92AD-7071FB2F3B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539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5CCE4118-3E78-4CE7-BB45-648376BD1A03}" type="datetimeFigureOut">
              <a:rPr lang="id-ID" smtClean="0"/>
              <a:t>26/11/2018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BF4372CF-3367-4AC0-92AD-7071FB2F3B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998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5CCE4118-3E78-4CE7-BB45-648376BD1A03}" type="datetimeFigureOut">
              <a:rPr lang="id-ID" smtClean="0"/>
              <a:t>26/11/2018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BF4372CF-3367-4AC0-92AD-7071FB2F3B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64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5CCE4118-3E78-4CE7-BB45-648376BD1A03}" type="datetimeFigureOut">
              <a:rPr lang="id-ID" smtClean="0"/>
              <a:t>26/11/2018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BF4372CF-3367-4AC0-92AD-7071FB2F3B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468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5CCE4118-3E78-4CE7-BB45-648376BD1A03}" type="datetimeFigureOut">
              <a:rPr lang="id-ID" smtClean="0"/>
              <a:t>26/11/2018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BF4372CF-3367-4AC0-92AD-7071FB2F3B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3563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5CCE4118-3E78-4CE7-BB45-648376BD1A03}" type="datetimeFigureOut">
              <a:rPr lang="id-ID" smtClean="0"/>
              <a:t>26/11/2018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BF4372CF-3367-4AC0-92AD-7071FB2F3B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53658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5CCE4118-3E78-4CE7-BB45-648376BD1A03}" type="datetimeFigureOut">
              <a:rPr lang="id-ID" smtClean="0"/>
              <a:t>26/11/2018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BF4372CF-3367-4AC0-92AD-7071FB2F3B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642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sz="2000" b="1" dirty="0" smtClean="0">
                <a:solidFill>
                  <a:schemeClr val="bg1"/>
                </a:solidFill>
              </a:rPr>
              <a:t>PERENCANAAN PENGELOLAAN SAMPAH PADAT KETIKA TERJADI BENCANA</a:t>
            </a: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PERTEMUAN </a:t>
            </a:r>
            <a:r>
              <a:rPr lang="id-ID" sz="2000" b="1" dirty="0" smtClean="0">
                <a:solidFill>
                  <a:schemeClr val="bg1"/>
                </a:solidFill>
              </a:rPr>
              <a:t>11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000" b="1" dirty="0">
                <a:solidFill>
                  <a:schemeClr val="bg1"/>
                </a:solidFill>
              </a:rPr>
              <a:t>AHMADIRFANDI, SKM., MKM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000" b="1" dirty="0">
                <a:solidFill>
                  <a:schemeClr val="bg1"/>
                </a:solidFill>
              </a:rPr>
              <a:t>KESMAS</a:t>
            </a:r>
            <a:r>
              <a:rPr lang="en-US" sz="2000" b="1" dirty="0">
                <a:solidFill>
                  <a:schemeClr val="bg1"/>
                </a:solidFill>
              </a:rPr>
              <a:t> &amp; </a:t>
            </a:r>
            <a:r>
              <a:rPr lang="id-ID" sz="2000" b="1" dirty="0">
                <a:solidFill>
                  <a:schemeClr val="bg1"/>
                </a:solidFill>
              </a:rPr>
              <a:t>FIKES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2947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Tong Sampah untuk Komunitas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dirty="0" smtClean="0"/>
              <a:t>Merupakan tong sampah yg biasa dipakai</a:t>
            </a:r>
          </a:p>
          <a:p>
            <a:r>
              <a:rPr lang="id-ID" sz="2800" dirty="0" smtClean="0"/>
              <a:t>Tong sampah jenis ini dapat dipindah-pindahkan untuk penagngkutan dan pembuangan</a:t>
            </a:r>
          </a:p>
          <a:p>
            <a:r>
              <a:rPr lang="id-ID" sz="2800" dirty="0" smtClean="0"/>
              <a:t>Biasanya digunakan drum bekas oli yang dipotong dua</a:t>
            </a:r>
          </a:p>
          <a:p>
            <a:r>
              <a:rPr lang="id-ID" sz="2800" dirty="0" smtClean="0"/>
              <a:t>Dasar tong dilubangi agar cairan bisa mengalir keluar</a:t>
            </a:r>
          </a:p>
          <a:p>
            <a:r>
              <a:rPr lang="id-ID" sz="2800" dirty="0" smtClean="0"/>
              <a:t>Tong dapat dilengkapi penutup dan tempat pegangan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99154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Tong Sampah untuk Keluarga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Bila memungkinkan, disediakan tong sampah untuk setiap keluarga</a:t>
            </a:r>
          </a:p>
          <a:p>
            <a:r>
              <a:rPr lang="id-ID" dirty="0" smtClean="0"/>
              <a:t>Cara ini harus ditopang dengan manajemen sistem pengumpulan dan transportasi yang intensif serta tanggungjawab masing-masing RT utk merawat dan mengatur jadwal pengumpulan serta menyediakan tenaga dan waktu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77560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Tempat Pembuangan Sampah Umum tanpa Tong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400" dirty="0" smtClean="0"/>
              <a:t>Pembuangan sampah kadangkala dilakukan tanpa memakai tong sampah</a:t>
            </a:r>
          </a:p>
          <a:p>
            <a:r>
              <a:rPr lang="id-ID" sz="2400" dirty="0" smtClean="0"/>
              <a:t>Sampah langsung dibuang ke tanah</a:t>
            </a:r>
          </a:p>
          <a:p>
            <a:r>
              <a:rPr lang="id-ID" sz="2400" dirty="0" smtClean="0"/>
              <a:t>Dgn sistem ini manajemen harus dilakukan dgn rapi </a:t>
            </a:r>
          </a:p>
          <a:p>
            <a:r>
              <a:rPr lang="id-ID" sz="2400" dirty="0" smtClean="0"/>
              <a:t>tukang sampah yg diupah secara reguler menyapu sampah dari warung/kios, mengumpulkannya lalu dibuang ke tempat pembuangan diluar tempat umum itu</a:t>
            </a:r>
          </a:p>
          <a:p>
            <a:r>
              <a:rPr lang="id-ID" sz="2400" dirty="0" smtClean="0"/>
              <a:t>Metode ini berlaku untuk sampah pasar yg relatif tidak terlalu basah (buah dan sayur)</a:t>
            </a:r>
          </a:p>
          <a:p>
            <a:r>
              <a:rPr lang="id-ID" sz="2400" dirty="0" smtClean="0"/>
              <a:t>Cara ini dipakai jika cara lain tidak dapat dilakukan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4014644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Pengumpulan Sampah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dirty="0" smtClean="0"/>
              <a:t>Pada tahap ini sampah sampah2 dari tempat bernaung dikumpulkan untuk kemudian diangkut ke tempat pembuangan</a:t>
            </a:r>
          </a:p>
          <a:p>
            <a:r>
              <a:rPr lang="id-ID" sz="2800" dirty="0" smtClean="0"/>
              <a:t>Perencanaan kegiatan pada tahap ini penting utk menjaga tempat pembuangan agar tidak penuh</a:t>
            </a:r>
          </a:p>
          <a:p>
            <a:r>
              <a:rPr lang="id-ID" sz="2800" dirty="0" smtClean="0"/>
              <a:t>Interval dan volume sampah yg dikumpulkan perlu dihitung dgn cermat agar tdk terjadi penundaan sampah di tempat penghasil sampah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307038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Transportasi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dirty="0" smtClean="0"/>
              <a:t>Transportasi merupakan tahap setelah pengumpulan sampah</a:t>
            </a:r>
          </a:p>
          <a:p>
            <a:r>
              <a:rPr lang="id-ID" sz="2800" dirty="0" smtClean="0"/>
              <a:t>Sampah yg sudah dikumpulkan diangkut ke TPA</a:t>
            </a:r>
          </a:p>
          <a:p>
            <a:r>
              <a:rPr lang="id-ID" sz="2800" dirty="0" smtClean="0"/>
              <a:t>Ada tiga sarana pengangkutan yg dapat dipakai: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Tenaga manusia: gerobak terbuka, tertutup, dll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Tenaga hewan: ditarik keledai, kuda atau lembu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Tenaga motor: traktor, trailer, truk, truk sampah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17342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Pengolahan Sampah di TPA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Pemendaman secara saniter (sanitary landfill)</a:t>
            </a:r>
          </a:p>
          <a:p>
            <a:pPr marL="514350" indent="-514350">
              <a:buAutoNum type="arabicPeriod"/>
            </a:pPr>
            <a:r>
              <a:rPr lang="id-ID" dirty="0" smtClean="0"/>
              <a:t>Pembuatan kompos (composting)</a:t>
            </a:r>
          </a:p>
          <a:p>
            <a:pPr marL="514350" indent="-514350">
              <a:buAutoNum type="arabicPeriod"/>
            </a:pPr>
            <a:r>
              <a:rPr lang="id-ID" dirty="0" smtClean="0"/>
              <a:t>Pembakaran terkendali (inceneration)</a:t>
            </a:r>
          </a:p>
          <a:p>
            <a:pPr marL="514350" indent="-514350">
              <a:buAutoNum type="arabicPeriod"/>
            </a:pPr>
            <a:r>
              <a:rPr lang="id-ID" dirty="0" smtClean="0"/>
              <a:t>Daur ulang (3R)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484172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Terimakasih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7067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Pendahuluan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Agar dapat menangani sampah padat ketika terjadi bencana dan kedaruratan sehingga tdk menjadi masalah sanitasi perlu dilakukan dengan cermat.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56820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Langkah yg perlu dilakukan: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sz="2400" dirty="0" smtClean="0"/>
              <a:t>Karakteristik sampah padat: banyaknya dan jenis sampah yg dikelola</a:t>
            </a:r>
          </a:p>
          <a:p>
            <a:pPr marL="514350" indent="-514350">
              <a:buAutoNum type="arabicPeriod"/>
            </a:pPr>
            <a:r>
              <a:rPr lang="id-ID" sz="2400" dirty="0" smtClean="0"/>
              <a:t>Tempat asal sampah: perkiraan karakteristik jenis dan jumlah sampah</a:t>
            </a:r>
          </a:p>
          <a:p>
            <a:pPr marL="514350" indent="-514350">
              <a:buAutoNum type="arabicPeriod"/>
            </a:pPr>
            <a:r>
              <a:rPr lang="id-ID" sz="2400" dirty="0" smtClean="0"/>
              <a:t>Bahaya potensial yg akan ditimbukan sampah</a:t>
            </a:r>
          </a:p>
          <a:p>
            <a:pPr marL="514350" indent="-514350">
              <a:buAutoNum type="arabicPeriod"/>
            </a:pPr>
            <a:r>
              <a:rPr lang="id-ID" sz="2400" dirty="0" smtClean="0"/>
              <a:t>Metode pengumpulan sampah ditempat asal</a:t>
            </a:r>
          </a:p>
          <a:p>
            <a:pPr marL="514350" indent="-514350">
              <a:buAutoNum type="arabicPeriod"/>
            </a:pPr>
            <a:r>
              <a:rPr lang="id-ID" sz="2400" dirty="0" smtClean="0"/>
              <a:t>Metode pengangkutan sampah dari tempat asal ke tempat pengolaan sampah</a:t>
            </a:r>
          </a:p>
          <a:p>
            <a:pPr marL="514350" indent="-514350">
              <a:buAutoNum type="arabicPeriod"/>
            </a:pPr>
            <a:r>
              <a:rPr lang="id-ID" sz="2400" dirty="0" smtClean="0"/>
              <a:t>Metode pengolahan sampah dan pembuangannya secara saniter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451691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id-ID" dirty="0" smtClean="0"/>
              <a:t>Alur pengelolaan sampah terdiri dari lima tahap utama, yaitu: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Tempat penghasil sampah</a:t>
            </a:r>
          </a:p>
          <a:p>
            <a:pPr marL="514350" indent="-514350">
              <a:buAutoNum type="arabicPeriod"/>
            </a:pPr>
            <a:r>
              <a:rPr lang="id-ID" dirty="0" smtClean="0"/>
              <a:t>Penundaan di tempat</a:t>
            </a:r>
          </a:p>
          <a:p>
            <a:pPr marL="514350" indent="-514350">
              <a:buAutoNum type="arabicPeriod"/>
            </a:pPr>
            <a:r>
              <a:rPr lang="id-ID" dirty="0" smtClean="0"/>
              <a:t>Pengumpulan</a:t>
            </a:r>
          </a:p>
          <a:p>
            <a:pPr marL="514350" indent="-514350">
              <a:buAutoNum type="arabicPeriod"/>
            </a:pPr>
            <a:r>
              <a:rPr lang="id-ID" dirty="0" smtClean="0"/>
              <a:t>Transportasi</a:t>
            </a:r>
          </a:p>
          <a:p>
            <a:pPr marL="514350" indent="-514350">
              <a:buAutoNum type="arabicPeriod"/>
            </a:pPr>
            <a:r>
              <a:rPr lang="id-ID" dirty="0" smtClean="0"/>
              <a:t>Pengolahan dan pembuangan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8433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Rangkaian Pengelolaan Sampah Padat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755576" y="1819284"/>
            <a:ext cx="316835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Sumber</a:t>
            </a: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1403648" y="2497623"/>
            <a:ext cx="316835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Penundaan</a:t>
            </a:r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2123728" y="3208962"/>
            <a:ext cx="316835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Pengumpulan</a:t>
            </a:r>
            <a:endParaRPr lang="id-ID" dirty="0"/>
          </a:p>
        </p:txBody>
      </p:sp>
      <p:sp>
        <p:nvSpPr>
          <p:cNvPr id="7" name="Rectangle 6"/>
          <p:cNvSpPr/>
          <p:nvPr/>
        </p:nvSpPr>
        <p:spPr>
          <a:xfrm>
            <a:off x="2771800" y="3969060"/>
            <a:ext cx="316835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Stasiun Prantara</a:t>
            </a:r>
            <a:endParaRPr lang="id-ID" dirty="0"/>
          </a:p>
        </p:txBody>
      </p:sp>
      <p:sp>
        <p:nvSpPr>
          <p:cNvPr id="8" name="Rectangle 7"/>
          <p:cNvSpPr/>
          <p:nvPr/>
        </p:nvSpPr>
        <p:spPr>
          <a:xfrm>
            <a:off x="3563888" y="4761148"/>
            <a:ext cx="316835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Pengangkutan</a:t>
            </a:r>
            <a:endParaRPr lang="id-ID" dirty="0"/>
          </a:p>
        </p:txBody>
      </p:sp>
      <p:sp>
        <p:nvSpPr>
          <p:cNvPr id="9" name="Rectangle 8"/>
          <p:cNvSpPr/>
          <p:nvPr/>
        </p:nvSpPr>
        <p:spPr>
          <a:xfrm>
            <a:off x="4716729" y="5445224"/>
            <a:ext cx="316835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Pembuangan Akhir</a:t>
            </a:r>
            <a:endParaRPr lang="id-ID" dirty="0"/>
          </a:p>
        </p:txBody>
      </p:sp>
      <p:cxnSp>
        <p:nvCxnSpPr>
          <p:cNvPr id="11" name="Straight Arrow Connector 10"/>
          <p:cNvCxnSpPr>
            <a:stCxn id="4" idx="2"/>
          </p:cNvCxnSpPr>
          <p:nvPr/>
        </p:nvCxnSpPr>
        <p:spPr>
          <a:xfrm>
            <a:off x="2339752" y="2179324"/>
            <a:ext cx="432048" cy="3182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</p:cNvCxnSpPr>
          <p:nvPr/>
        </p:nvCxnSpPr>
        <p:spPr>
          <a:xfrm>
            <a:off x="2987824" y="2857663"/>
            <a:ext cx="504056" cy="3512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7" idx="0"/>
          </p:cNvCxnSpPr>
          <p:nvPr/>
        </p:nvCxnSpPr>
        <p:spPr>
          <a:xfrm>
            <a:off x="3707904" y="3569002"/>
            <a:ext cx="648072" cy="4000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8" idx="0"/>
          </p:cNvCxnSpPr>
          <p:nvPr/>
        </p:nvCxnSpPr>
        <p:spPr>
          <a:xfrm>
            <a:off x="4572000" y="4329100"/>
            <a:ext cx="57606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580112" y="5121188"/>
            <a:ext cx="576064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2544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Tempat Penghasil Sampah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Tempat sampah </a:t>
            </a:r>
            <a:r>
              <a:rPr lang="id-ID" dirty="0" smtClean="0">
                <a:sym typeface="Wingdings" pitchFamily="2" charset="2"/>
              </a:rPr>
              <a:t> tahap pengelolaan pertama</a:t>
            </a:r>
          </a:p>
          <a:p>
            <a:r>
              <a:rPr lang="id-ID" dirty="0" smtClean="0">
                <a:sym typeface="Wingdings" pitchFamily="2" charset="2"/>
              </a:rPr>
              <a:t>Pada kejadian bencana jenis sampah (puing-puing dan jenis sampah lain)</a:t>
            </a:r>
          </a:p>
          <a:p>
            <a:r>
              <a:rPr lang="id-ID" dirty="0" smtClean="0">
                <a:sym typeface="Wingdings" pitchFamily="2" charset="2"/>
              </a:rPr>
              <a:t>Karena penilaian subjektif banyak barang-barang yang yang masih layak digunakan menjadi sampah</a:t>
            </a:r>
          </a:p>
          <a:p>
            <a:r>
              <a:rPr lang="id-ID" dirty="0" smtClean="0">
                <a:sym typeface="Wingdings" pitchFamily="2" charset="2"/>
              </a:rPr>
              <a:t>Lakukan seleksi jenis sampah untuk memudahkan proses selanjutnya</a:t>
            </a:r>
          </a:p>
          <a:p>
            <a:pPr marL="0" indent="0">
              <a:buNone/>
            </a:pPr>
            <a:r>
              <a:rPr lang="id-ID" dirty="0" smtClean="0">
                <a:sym typeface="Wingdings" pitchFamily="2" charset="2"/>
              </a:rPr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09954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Penundaan dan Pembuangan Sampah di Tempat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lubang pembuangan sampah untuk bersama</a:t>
            </a:r>
          </a:p>
          <a:p>
            <a:pPr marL="514350" indent="-514350">
              <a:buAutoNum type="arabicPeriod"/>
            </a:pPr>
            <a:r>
              <a:rPr lang="id-ID" dirty="0" smtClean="0"/>
              <a:t>Lubang pembuangan sampah untuk keluarga</a:t>
            </a:r>
          </a:p>
          <a:p>
            <a:pPr marL="514350" indent="-514350">
              <a:buAutoNum type="arabicPeriod"/>
            </a:pPr>
            <a:r>
              <a:rPr lang="id-ID" dirty="0" smtClean="0"/>
              <a:t>Tong sampah untuk komunitas</a:t>
            </a:r>
          </a:p>
          <a:p>
            <a:pPr marL="514350" indent="-514350">
              <a:buAutoNum type="arabicPeriod"/>
            </a:pPr>
            <a:r>
              <a:rPr lang="id-ID" dirty="0" smtClean="0"/>
              <a:t>Tong sampah untuk keluarga</a:t>
            </a:r>
          </a:p>
          <a:p>
            <a:pPr marL="514350" indent="-514350">
              <a:buAutoNum type="arabicPeriod"/>
            </a:pPr>
            <a:r>
              <a:rPr lang="id-ID" dirty="0" smtClean="0"/>
              <a:t>Tempat pembuangan sampah tanpa tong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0017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Lubang Pembuangan Sampah untuk Bersama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Lubang ini cukup sederhana</a:t>
            </a:r>
          </a:p>
          <a:p>
            <a:r>
              <a:rPr lang="id-ID" dirty="0" smtClean="0"/>
              <a:t>Ukurean lubangtergantung jumlah pemakai</a:t>
            </a:r>
          </a:p>
          <a:p>
            <a:r>
              <a:rPr lang="id-ID" dirty="0" smtClean="0"/>
              <a:t>Sebagai pedoman dapat dipakai lubang dgn volume 16m</a:t>
            </a:r>
            <a:r>
              <a:rPr lang="id-ID" baseline="30000" dirty="0" smtClean="0"/>
              <a:t>3</a:t>
            </a:r>
            <a:r>
              <a:rPr lang="id-ID" dirty="0" smtClean="0"/>
              <a:t> untuk melayani 50 0rang</a:t>
            </a:r>
          </a:p>
          <a:p>
            <a:r>
              <a:rPr lang="id-ID" dirty="0" smtClean="0"/>
              <a:t>Jarak dari tempat bernaung tidak lebih dari 100 m</a:t>
            </a:r>
          </a:p>
          <a:p>
            <a:r>
              <a:rPr lang="id-ID" dirty="0" smtClean="0"/>
              <a:t>Setiap minggu tumpukan sampah dalam lubang ditutup dengan tanah</a:t>
            </a:r>
          </a:p>
        </p:txBody>
      </p:sp>
    </p:spTree>
    <p:extLst>
      <p:ext uri="{BB962C8B-B14F-4D97-AF65-F5344CB8AC3E}">
        <p14:creationId xmlns:p14="http://schemas.microsoft.com/office/powerpoint/2010/main" val="2900241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Lubang Pembuangan Sampah untuk Keluarga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Dibuat jika tersedia cukup ruang</a:t>
            </a:r>
          </a:p>
          <a:p>
            <a:r>
              <a:rPr lang="id-ID" dirty="0" smtClean="0"/>
              <a:t>Lubang digali sedalam 1 meterdengan diameter 1 meter</a:t>
            </a:r>
          </a:p>
          <a:p>
            <a:r>
              <a:rPr lang="id-ID" dirty="0" smtClean="0"/>
              <a:t>Masing-masing keluarga bertanggungjawab mengurus dan merawat lubang sampah secara teratur menutup sampah dengan tanah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2493209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</Template>
  <TotalTime>891</TotalTime>
  <Words>555</Words>
  <Application>Microsoft Office PowerPoint</Application>
  <PresentationFormat>On-screen Show (4:3)</PresentationFormat>
  <Paragraphs>81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Theme4</vt:lpstr>
      <vt:lpstr>PowerPoint Presentation</vt:lpstr>
      <vt:lpstr>Pendahuluan</vt:lpstr>
      <vt:lpstr>Langkah yg perlu dilakukan:</vt:lpstr>
      <vt:lpstr>Alur pengelolaan sampah terdiri dari lima tahap utama, yaitu:</vt:lpstr>
      <vt:lpstr>Rangkaian Pengelolaan Sampah Padat</vt:lpstr>
      <vt:lpstr>Tempat Penghasil Sampah</vt:lpstr>
      <vt:lpstr>Penundaan dan Pembuangan Sampah di Tempat</vt:lpstr>
      <vt:lpstr>Lubang Pembuangan Sampah untuk Bersama</vt:lpstr>
      <vt:lpstr>Lubang Pembuangan Sampah untuk Keluarga</vt:lpstr>
      <vt:lpstr>Tong Sampah untuk Komunitas</vt:lpstr>
      <vt:lpstr>Tong Sampah untuk Keluarga</vt:lpstr>
      <vt:lpstr>Tempat Pembuangan Sampah Umum tanpa Tong</vt:lpstr>
      <vt:lpstr>Pengumpulan Sampah</vt:lpstr>
      <vt:lpstr>Transportasi</vt:lpstr>
      <vt:lpstr>Pengolahan Sampah di TPA</vt:lpstr>
      <vt:lpstr>Terimakasih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 Irfandi</dc:creator>
  <cp:lastModifiedBy>Ahmad Irfandi</cp:lastModifiedBy>
  <cp:revision>11</cp:revision>
  <dcterms:created xsi:type="dcterms:W3CDTF">2018-11-26T15:15:35Z</dcterms:created>
  <dcterms:modified xsi:type="dcterms:W3CDTF">2018-11-27T06:07:29Z</dcterms:modified>
</cp:coreProperties>
</file>