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515E-3AEC-4082-8159-F973160F3C4D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005BB-CE66-4B4B-9B50-2920659590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176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9A2B53-973F-4CBE-BEBE-78BB069D6A1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F16AC3-D188-4A68-A688-083DFBCE6AC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CCE4E9-774B-4FB5-A370-F2AB323445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71A120-312D-4152-A7AE-1AAEFD2FAA4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24AFF2-8882-4461-82B0-4DE3E08F6E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3CE3C2-162F-4FF9-8C8F-C9ED1465D8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D4703B1-70F6-4CA0-B83E-6D92A48F2905}" type="datetimeFigureOut">
              <a:rPr lang="id-ID" smtClean="0"/>
              <a:t>10/12/2018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8B4F312-8EB8-464E-B69E-2EA57B73DC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00400" y="2168525"/>
            <a:ext cx="5638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Overview Management Disater di India</a:t>
            </a:r>
            <a:endParaRPr lang="id-ID" sz="28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Pertemuan </a:t>
            </a:r>
            <a:r>
              <a:rPr lang="id-ID" sz="2800" b="1" dirty="0" smtClean="0">
                <a:solidFill>
                  <a:schemeClr val="bg1"/>
                </a:solidFill>
              </a:rPr>
              <a:t>13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>
                <a:solidFill>
                  <a:schemeClr val="bg1"/>
                </a:solidFill>
              </a:rPr>
              <a:t>AHMAD IRFANDI</a:t>
            </a:r>
            <a:r>
              <a:rPr lang="en-US" sz="1400" b="1" dirty="0">
                <a:solidFill>
                  <a:schemeClr val="bg1"/>
                </a:solidFill>
              </a:rPr>
              <a:t>, 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41305873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89125" y="1793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pic>
        <p:nvPicPr>
          <p:cNvPr id="27651" name="Picture 2" descr="http://www.saarc-sadkn.org/countries/india/images/cyc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898842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07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5. Tanah Longsor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 daerah berbukit di India termasuk Himalaya dan India Timur Laut, tanah longsor telah menjadi bencana alam besar dan tersebar </a:t>
            </a:r>
            <a:r>
              <a:rPr lang="id-ID" dirty="0" smtClean="0"/>
              <a:t>luas</a:t>
            </a:r>
          </a:p>
          <a:p>
            <a:r>
              <a:rPr lang="id-ID" dirty="0"/>
              <a:t>Salah satu tragedi terburuk terjadi di Malpa Uttarkhand (UP) pada tanggal 11 dan 17 Agustus 1998 ketika hampir 380 orang tewas ketika tanah longsor besar-besaran menyapu bersih seluruh desa.</a:t>
            </a:r>
          </a:p>
        </p:txBody>
      </p:sp>
    </p:spTree>
    <p:extLst>
      <p:ext uri="{BB962C8B-B14F-4D97-AF65-F5344CB8AC3E}">
        <p14:creationId xmlns:p14="http://schemas.microsoft.com/office/powerpoint/2010/main" val="394975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6. Longsor Salju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Longsor </a:t>
            </a:r>
            <a:r>
              <a:rPr lang="id-ID" dirty="0" smtClean="0"/>
              <a:t>salju adalah </a:t>
            </a:r>
            <a:r>
              <a:rPr lang="id-ID" dirty="0"/>
              <a:t>sungai seperti aliran salju yang cepat atau es yang turun dari puncak gunung</a:t>
            </a:r>
            <a:r>
              <a:rPr lang="id-ID" dirty="0" smtClean="0"/>
              <a:t>.</a:t>
            </a:r>
          </a:p>
          <a:p>
            <a:r>
              <a:rPr lang="id-ID" dirty="0"/>
              <a:t>Longsoran sangat merusak dan menyebabkan kerugian besar bagi kehidupan dan properti</a:t>
            </a:r>
            <a:r>
              <a:rPr lang="id-ID" dirty="0" smtClean="0"/>
              <a:t>.</a:t>
            </a:r>
          </a:p>
          <a:p>
            <a:r>
              <a:rPr lang="id-ID" dirty="0"/>
              <a:t>Di Himalaya, longsor sering terjadi</a:t>
            </a:r>
          </a:p>
        </p:txBody>
      </p:sp>
    </p:spTree>
    <p:extLst>
      <p:ext uri="{BB962C8B-B14F-4D97-AF65-F5344CB8AC3E}">
        <p14:creationId xmlns:p14="http://schemas.microsoft.com/office/powerpoint/2010/main" val="2750196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517525" y="34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endParaRPr lang="id-ID"/>
          </a:p>
        </p:txBody>
      </p:sp>
      <p:pic>
        <p:nvPicPr>
          <p:cNvPr id="33795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762000"/>
            <a:ext cx="88614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2803525" y="-76200"/>
            <a:ext cx="2987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b="1"/>
              <a:t>TSUNAMI</a:t>
            </a:r>
          </a:p>
        </p:txBody>
      </p:sp>
    </p:spTree>
    <p:extLst>
      <p:ext uri="{BB962C8B-B14F-4D97-AF65-F5344CB8AC3E}">
        <p14:creationId xmlns:p14="http://schemas.microsoft.com/office/powerpoint/2010/main" val="2860957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49275"/>
            <a:ext cx="8183562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rgbClr val="FF9900"/>
                </a:solidFill>
                <a:effectLst/>
              </a:rPr>
              <a:t>SPEED &amp; DIRECTION ARE KEY ISSUES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114800"/>
          </a:xfrm>
        </p:spPr>
        <p:txBody>
          <a:bodyPr/>
          <a:lstStyle/>
          <a:p>
            <a:pPr>
              <a:spcBef>
                <a:spcPct val="35000"/>
              </a:spcBef>
              <a:buClrTx/>
              <a:buSzTx/>
              <a:buFontTx/>
              <a:buChar char="•"/>
            </a:pPr>
            <a:r>
              <a:rPr lang="en-US" sz="3600" b="1" dirty="0" smtClean="0">
                <a:latin typeface="Arial" charset="0"/>
              </a:rPr>
              <a:t>The key  issues are:</a:t>
            </a:r>
            <a:endParaRPr lang="en-US" b="1" dirty="0" smtClean="0">
              <a:latin typeface="Arial" charset="0"/>
            </a:endParaRPr>
          </a:p>
          <a:p>
            <a:pPr lvl="1">
              <a:spcBef>
                <a:spcPct val="35000"/>
              </a:spcBef>
              <a:buClrTx/>
              <a:buSzTx/>
              <a:buFont typeface="Wingdings" pitchFamily="2" charset="2"/>
              <a:buChar char="Ø"/>
            </a:pPr>
            <a:r>
              <a:rPr lang="en-US" sz="3200" b="1" dirty="0" smtClean="0">
                <a:latin typeface="Arial" charset="0"/>
              </a:rPr>
              <a:t>Quick assessment  		Immediate response</a:t>
            </a:r>
          </a:p>
          <a:p>
            <a:pPr lvl="1">
              <a:spcBef>
                <a:spcPct val="35000"/>
              </a:spcBef>
              <a:buClrTx/>
              <a:buSzTx/>
              <a:buFont typeface="Wingdings" pitchFamily="2" charset="2"/>
              <a:buChar char="Ø"/>
            </a:pPr>
            <a:r>
              <a:rPr lang="en-US" sz="3200" b="1" dirty="0" smtClean="0">
                <a:latin typeface="Arial" charset="0"/>
              </a:rPr>
              <a:t>Quick Planning                Coordination</a:t>
            </a:r>
          </a:p>
          <a:p>
            <a:pPr lvl="1">
              <a:spcBef>
                <a:spcPct val="35000"/>
              </a:spcBef>
              <a:buClrTx/>
              <a:buSzTx/>
              <a:buFont typeface="Wingdings" pitchFamily="2" charset="2"/>
              <a:buChar char="Ø"/>
            </a:pPr>
            <a:r>
              <a:rPr lang="en-US" sz="3200" b="1" dirty="0" smtClean="0">
                <a:latin typeface="Arial" charset="0"/>
              </a:rPr>
              <a:t>Quick Execution or action           Desired result</a:t>
            </a:r>
          </a:p>
          <a:p>
            <a:pPr>
              <a:spcBef>
                <a:spcPct val="35000"/>
              </a:spcBef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4800600" y="2971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4191000" y="4114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6172200" y="4800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0741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Kunci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1. Populasi </a:t>
            </a:r>
            <a:r>
              <a:rPr lang="id-ID" dirty="0"/>
              <a:t>target umumnya normal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 Orang-orang </a:t>
            </a:r>
            <a:r>
              <a:rPr lang="id-ID" dirty="0"/>
              <a:t>tidak hancur karena bencana.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3. Orang </a:t>
            </a:r>
            <a:r>
              <a:rPr lang="id-ID" dirty="0"/>
              <a:t>merespons minat dan perhatian aktif.</a:t>
            </a:r>
          </a:p>
        </p:txBody>
      </p:sp>
    </p:spTree>
    <p:extLst>
      <p:ext uri="{BB962C8B-B14F-4D97-AF65-F5344CB8AC3E}">
        <p14:creationId xmlns:p14="http://schemas.microsoft.com/office/powerpoint/2010/main" val="256336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Pedoman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/>
              <a:t>Proses rehabilitasi yang </a:t>
            </a:r>
            <a:r>
              <a:rPr lang="id-ID" sz="2800" dirty="0" smtClean="0"/>
              <a:t>penting</a:t>
            </a:r>
          </a:p>
          <a:p>
            <a:r>
              <a:rPr lang="id-ID" sz="2800" dirty="0"/>
              <a:t>Tujuan pertama adalah untuk mendapatkan air, Makanan, Listrik dan sistem </a:t>
            </a:r>
            <a:r>
              <a:rPr lang="id-ID" sz="2800" dirty="0" smtClean="0"/>
              <a:t>pembuangan saniter</a:t>
            </a:r>
          </a:p>
          <a:p>
            <a:r>
              <a:rPr lang="id-ID" sz="2800" dirty="0" smtClean="0"/>
              <a:t> membuat </a:t>
            </a:r>
            <a:r>
              <a:rPr lang="id-ID" sz="2800" dirty="0"/>
              <a:t>rencana perumahan sementara dalam beberapa minggu sehingga orang-orang dapat keluar dari </a:t>
            </a:r>
            <a:r>
              <a:rPr lang="id-ID" sz="2800" dirty="0" smtClean="0"/>
              <a:t>tempat yg kurang layak</a:t>
            </a:r>
          </a:p>
          <a:p>
            <a:r>
              <a:rPr lang="id-ID" sz="2800" dirty="0"/>
              <a:t>Perumahan jangka panjang sangat penting untuk menggunakan bahan lokal yang tersedia yang cocok untuk iklim dan budaya.</a:t>
            </a:r>
          </a:p>
        </p:txBody>
      </p:sp>
    </p:spTree>
    <p:extLst>
      <p:ext uri="{BB962C8B-B14F-4D97-AF65-F5344CB8AC3E}">
        <p14:creationId xmlns:p14="http://schemas.microsoft.com/office/powerpoint/2010/main" val="1545868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/>
              <a:t>Ada kebutuhan </a:t>
            </a:r>
            <a:r>
              <a:rPr lang="id-ID" sz="2800" dirty="0" smtClean="0"/>
              <a:t>proses </a:t>
            </a:r>
            <a:r>
              <a:rPr lang="id-ID" sz="2800" dirty="0"/>
              <a:t>untuk belajar dari pengalaman yang diperoleh dari </a:t>
            </a:r>
            <a:r>
              <a:rPr lang="id-ID" sz="2800" dirty="0" smtClean="0"/>
              <a:t>Bencana</a:t>
            </a:r>
          </a:p>
          <a:p>
            <a:r>
              <a:rPr lang="id-ID" sz="2800" dirty="0"/>
              <a:t>Penciptaan informasi dan Data clearing house on Disaster </a:t>
            </a:r>
            <a:r>
              <a:rPr lang="id-ID" sz="2800" dirty="0" smtClean="0"/>
              <a:t>management</a:t>
            </a:r>
          </a:p>
          <a:p>
            <a:r>
              <a:rPr lang="id-ID" sz="2800" dirty="0"/>
              <a:t>Menciptakan pusat pengetahuan di setiap </a:t>
            </a:r>
            <a:r>
              <a:rPr lang="id-ID" sz="2800" dirty="0" smtClean="0"/>
              <a:t>Lokalitas</a:t>
            </a:r>
          </a:p>
          <a:p>
            <a:r>
              <a:rPr lang="id-ID" sz="2800" dirty="0"/>
              <a:t>Kesiapan dan mengembangkan strategi dan intervensi</a:t>
            </a:r>
            <a:r>
              <a:rPr lang="id-ID" sz="2800" dirty="0" smtClean="0"/>
              <a:t>.</a:t>
            </a:r>
          </a:p>
          <a:p>
            <a:r>
              <a:rPr lang="id-ID" sz="2800" dirty="0"/>
              <a:t>Bertindak atas pelajaran yang dipetik dari penelitian berbasis bukti dan pengalaman praktis</a:t>
            </a:r>
          </a:p>
        </p:txBody>
      </p:sp>
    </p:spTree>
    <p:extLst>
      <p:ext uri="{BB962C8B-B14F-4D97-AF65-F5344CB8AC3E}">
        <p14:creationId xmlns:p14="http://schemas.microsoft.com/office/powerpoint/2010/main" val="152358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238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India adalah negara dengan penduduk terbanyak ke 2 di Dunia setelah China</a:t>
            </a:r>
          </a:p>
          <a:p>
            <a:r>
              <a:rPr lang="id-ID" dirty="0" smtClean="0"/>
              <a:t>Bencana alam sering terjadi dan membuat banyak kerusakan dan kematian</a:t>
            </a:r>
          </a:p>
          <a:p>
            <a:r>
              <a:rPr lang="id-ID" dirty="0" smtClean="0"/>
              <a:t>Berhubungan dengan tofografi dan geografi, India dihadapkan pada skala bencana alam yg serius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474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313" y="685800"/>
          <a:ext cx="8777287" cy="592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37"/>
                <a:gridCol w="2779863"/>
                <a:gridCol w="1309687"/>
                <a:gridCol w="4191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SR. NO.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Name of Event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Fatalities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25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Bengal Earthquake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1737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300,000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Bengal Cyclone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1864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The Great Famine of Southern India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1876-1878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5.5 million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24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Maharashtra Cyclone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1882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51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The Great Indian famine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1896-1897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1.25 million to 10 million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Kangra</a:t>
                      </a: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earthquake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1905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Bihar Earthquake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1934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91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Bengal Cyclone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1970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500,000 </a:t>
                      </a:r>
                      <a:r>
                        <a:rPr lang="en-US" sz="12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(include </a:t>
                      </a:r>
                      <a:r>
                        <a:rPr lang="en-US" sz="12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Pakistan &amp; Bangladesh)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34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Drought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1972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 million people affected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402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Andhra Pradesh Cyclone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1977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38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Latur</a:t>
                      </a: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Earthquake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1993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7,928 death and 30,000 injured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135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Orissa Super Cyclone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1999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15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13.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Gujarat Earthquake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2001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25,000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Indian Ocean Tsunami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10,749 deaths 5,640 persons missing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260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15.</a:t>
                      </a:r>
                      <a:endParaRPr lang="en-US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Kashmir Earthquake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86000 deaths </a:t>
                      </a:r>
                      <a:r>
                        <a:rPr lang="en-US" sz="1200" b="1" dirty="0">
                          <a:solidFill>
                            <a:srgbClr val="545454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(include Kashmir &amp; Pakistan)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17497" name="TextBox 2"/>
          <p:cNvSpPr txBox="1">
            <a:spLocks noChangeArrowheads="1"/>
          </p:cNvSpPr>
          <p:nvPr/>
        </p:nvSpPr>
        <p:spPr bwMode="auto">
          <a:xfrm>
            <a:off x="381000" y="76200"/>
            <a:ext cx="8289925" cy="58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Major Disasters in Known History of India</a:t>
            </a:r>
          </a:p>
        </p:txBody>
      </p:sp>
    </p:spTree>
    <p:extLst>
      <p:ext uri="{BB962C8B-B14F-4D97-AF65-F5344CB8AC3E}">
        <p14:creationId xmlns:p14="http://schemas.microsoft.com/office/powerpoint/2010/main" val="4073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Gempa Bumi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India memiliki resiko tinggi terhadap gempa bumi</a:t>
            </a:r>
          </a:p>
          <a:p>
            <a:r>
              <a:rPr lang="id-ID" sz="2800" dirty="0" smtClean="0"/>
              <a:t>&gt; 58% wilayah daratan India berada dibawah ancaman gempa bumi</a:t>
            </a:r>
          </a:p>
          <a:p>
            <a:r>
              <a:rPr lang="id-ID" sz="2800" dirty="0" smtClean="0"/>
              <a:t>Selama 20 tahun terakhir India telah mengalami 10 kali gempa bumi besar dan menewaskan 35000 orang</a:t>
            </a:r>
          </a:p>
          <a:p>
            <a:r>
              <a:rPr lang="id-ID" sz="2800" dirty="0"/>
              <a:t>Gempa terbesar terjadi di Kepulauan Andaman dan Nikobar, Kutch, Himachal dan Utara-Timur. Wilayah Himalaya sangat rentan terhadap gempa bumi. </a:t>
            </a:r>
          </a:p>
        </p:txBody>
      </p:sp>
    </p:spTree>
    <p:extLst>
      <p:ext uri="{BB962C8B-B14F-4D97-AF65-F5344CB8AC3E}">
        <p14:creationId xmlns:p14="http://schemas.microsoft.com/office/powerpoint/2010/main" val="225423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889125" y="1793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d-ID"/>
          </a:p>
        </p:txBody>
      </p:sp>
      <p:pic>
        <p:nvPicPr>
          <p:cNvPr id="20483" name="Picture 2" descr="http://www.saarc-sadkn.org/countries/india/images/earthquakeRi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1475"/>
            <a:ext cx="8683625" cy="624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60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hO_GaOhh0IA/TVFZ1j75PuI/AAAAAAAAGyk/NrWUYB3hsqs/s1600/guj+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09600"/>
            <a:ext cx="8670925" cy="611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271838" y="-76200"/>
            <a:ext cx="2976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/>
              <a:t>Earthquake</a:t>
            </a:r>
          </a:p>
        </p:txBody>
      </p:sp>
    </p:spTree>
    <p:extLst>
      <p:ext uri="{BB962C8B-B14F-4D97-AF65-F5344CB8AC3E}">
        <p14:creationId xmlns:p14="http://schemas.microsoft.com/office/powerpoint/2010/main" val="263446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Banjir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Sekitar 30 juta orang terkena dampak setiap tahun</a:t>
            </a:r>
            <a:r>
              <a:rPr lang="id-ID" dirty="0" smtClean="0"/>
              <a:t>.</a:t>
            </a:r>
          </a:p>
          <a:p>
            <a:r>
              <a:rPr lang="id-ID" dirty="0"/>
              <a:t>Rata-rata, beberapa ratus nyawa hilang, jutaan orang kehilangan tempat tinggal dan beberapa hektar tanaman rusak setiap tahun</a:t>
            </a:r>
            <a:r>
              <a:rPr lang="id-ID" dirty="0" smtClean="0"/>
              <a:t>.</a:t>
            </a:r>
          </a:p>
          <a:p>
            <a:r>
              <a:rPr lang="id-ID" dirty="0"/>
              <a:t>Banjir adalah fenomena abadi di setidaknya 5 </a:t>
            </a:r>
            <a:r>
              <a:rPr lang="id-ID" dirty="0" smtClean="0"/>
              <a:t>Daerah </a:t>
            </a:r>
            <a:r>
              <a:rPr lang="id-ID" dirty="0"/>
              <a:t>- Assam, Bihar, Orissa, Uttar Pradesh dan Bengal Barat.</a:t>
            </a:r>
          </a:p>
        </p:txBody>
      </p:sp>
    </p:spTree>
    <p:extLst>
      <p:ext uri="{BB962C8B-B14F-4D97-AF65-F5344CB8AC3E}">
        <p14:creationId xmlns:p14="http://schemas.microsoft.com/office/powerpoint/2010/main" val="261804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Kekeringan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Kekeringan adalah fenomena berulang lainnya yang mengakibatkan dampak negatif yang luas pada mata pencaharian orang-orang yang rentan dan status gizi anak-anak </a:t>
            </a:r>
            <a:r>
              <a:rPr lang="id-ID" dirty="0" smtClean="0"/>
              <a:t>muda</a:t>
            </a:r>
          </a:p>
          <a:p>
            <a:r>
              <a:rPr lang="id-ID" dirty="0"/>
              <a:t>Sekitar 50 juta orang terkena dampak kekeringan setiap </a:t>
            </a:r>
            <a:r>
              <a:rPr lang="id-ID" dirty="0" smtClean="0"/>
              <a:t>tahun</a:t>
            </a:r>
          </a:p>
          <a:p>
            <a:r>
              <a:rPr lang="id-ID" dirty="0"/>
              <a:t>Dari sekitar 90 juta hektar daerah tadah hujan, sekitar 40 juta hektar rawan minim atau tidak ada hujan.</a:t>
            </a:r>
          </a:p>
        </p:txBody>
      </p:sp>
    </p:spTree>
    <p:extLst>
      <p:ext uri="{BB962C8B-B14F-4D97-AF65-F5344CB8AC3E}">
        <p14:creationId xmlns:p14="http://schemas.microsoft.com/office/powerpoint/2010/main" val="247399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Siklon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Sekitar 8% dari lahan rentan terhadap siklon di mana wilayah pesisir mengalami dua atau tiga siklon tropis dengan intensitas yang bervariasi setiap tahun</a:t>
            </a:r>
            <a:r>
              <a:rPr lang="id-ID" dirty="0" smtClean="0"/>
              <a:t>.</a:t>
            </a:r>
          </a:p>
          <a:p>
            <a:r>
              <a:rPr lang="id-ID" dirty="0"/>
              <a:t>Ancaman utama dari topan adalah dalam bentuk angin kencang dan angin kencang; hujan deras dan gelombang pasang tinggi / gelombang badai.</a:t>
            </a:r>
          </a:p>
        </p:txBody>
      </p:sp>
    </p:spTree>
    <p:extLst>
      <p:ext uri="{BB962C8B-B14F-4D97-AF65-F5344CB8AC3E}">
        <p14:creationId xmlns:p14="http://schemas.microsoft.com/office/powerpoint/2010/main" val="19429300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42</TotalTime>
  <Words>656</Words>
  <Application>Microsoft Office PowerPoint</Application>
  <PresentationFormat>On-screen Show (4:3)</PresentationFormat>
  <Paragraphs>125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Theme4</vt:lpstr>
      <vt:lpstr>PowerPoint Presentation</vt:lpstr>
      <vt:lpstr>Pendahuluan</vt:lpstr>
      <vt:lpstr>PowerPoint Presentation</vt:lpstr>
      <vt:lpstr>1. Gempa Bumi</vt:lpstr>
      <vt:lpstr>PowerPoint Presentation</vt:lpstr>
      <vt:lpstr>PowerPoint Presentation</vt:lpstr>
      <vt:lpstr>2. Banjir</vt:lpstr>
      <vt:lpstr>3. Kekeringan</vt:lpstr>
      <vt:lpstr>4. Siklon</vt:lpstr>
      <vt:lpstr>PowerPoint Presentation</vt:lpstr>
      <vt:lpstr>5. Tanah Longsor</vt:lpstr>
      <vt:lpstr>6. Longsor Salju</vt:lpstr>
      <vt:lpstr>PowerPoint Presentation</vt:lpstr>
      <vt:lpstr>SPEED &amp; DIRECTION ARE KEY ISSUES</vt:lpstr>
      <vt:lpstr>Konsep Kunci</vt:lpstr>
      <vt:lpstr>Pedoman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5</cp:revision>
  <dcterms:created xsi:type="dcterms:W3CDTF">2018-12-09T17:21:36Z</dcterms:created>
  <dcterms:modified xsi:type="dcterms:W3CDTF">2018-12-09T18:04:07Z</dcterms:modified>
</cp:coreProperties>
</file>