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5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7E49907-E25A-4F6C-A1C0-BD0E41212980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B628DFC9-AF01-43F7-A043-632BA834C08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85973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7E49907-E25A-4F6C-A1C0-BD0E41212980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B628DFC9-AF01-43F7-A043-632BA834C08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4947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7E49907-E25A-4F6C-A1C0-BD0E41212980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B628DFC9-AF01-43F7-A043-632BA834C08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06410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7E49907-E25A-4F6C-A1C0-BD0E41212980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B628DFC9-AF01-43F7-A043-632BA834C08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76472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7E49907-E25A-4F6C-A1C0-BD0E41212980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B628DFC9-AF01-43F7-A043-632BA834C08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98537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7E49907-E25A-4F6C-A1C0-BD0E41212980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B628DFC9-AF01-43F7-A043-632BA834C08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514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7E49907-E25A-4F6C-A1C0-BD0E41212980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B628DFC9-AF01-43F7-A043-632BA834C08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39951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7E49907-E25A-4F6C-A1C0-BD0E41212980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B628DFC9-AF01-43F7-A043-632BA834C08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4911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7E49907-E25A-4F6C-A1C0-BD0E41212980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B628DFC9-AF01-43F7-A043-632BA834C08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934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7E49907-E25A-4F6C-A1C0-BD0E41212980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B628DFC9-AF01-43F7-A043-632BA834C08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352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7E49907-E25A-4F6C-A1C0-BD0E41212980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B628DFC9-AF01-43F7-A043-632BA834C08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8174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Mengantisipasi Bencana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id-ID" dirty="0" smtClean="0"/>
          </a:p>
          <a:p>
            <a:r>
              <a:rPr lang="id-ID" dirty="0" smtClean="0"/>
              <a:t>Ahmad Irfandi, SKM., MKM</a:t>
            </a:r>
          </a:p>
          <a:p>
            <a:r>
              <a:rPr lang="id-ID" dirty="0" smtClean="0"/>
              <a:t>Fakultas Ilmu-Ilmu Kesehatan </a:t>
            </a:r>
          </a:p>
          <a:p>
            <a:r>
              <a:rPr lang="id-ID" dirty="0" smtClean="0"/>
              <a:t>Universitas Esa Unggul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32367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Kesehatan Lingkungan &amp; Bencana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Lingkungan dapat diinterpretasikan sebagai ruang terbuka (ambient), tempat sumberdaya (resources), dan sebagai tempat marabahaya (hazard)</a:t>
            </a:r>
          </a:p>
          <a:p>
            <a:r>
              <a:rPr lang="id-ID" dirty="0" smtClean="0"/>
              <a:t>Sebagai ruang terbuka (ambient) lingkungan melalui komponen fisik dan biologik menyediakan iklim, suhu, kelembaban, sungai, laut, udara, lahan, tanaman, hewan, dll</a:t>
            </a:r>
          </a:p>
          <a:p>
            <a:r>
              <a:rPr lang="id-ID" dirty="0" smtClean="0"/>
              <a:t>Sebagai ruang terbuka (ambient) lingkungan merupakan tempat dimana manusia beradaptasi sebagai bagian dari eksistensinya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17001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Resources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Sebagai tempat sumberdaya (resources) lingkungan menjadi tempat manusia memanfaatkan air, makanan, udara, energi, sumber2 unsur mineral, berteduh dan berlindung</a:t>
            </a:r>
          </a:p>
          <a:p>
            <a:r>
              <a:rPr lang="id-ID" dirty="0" smtClean="0"/>
              <a:t>Pemanfaatan itu tergantung pada ketersediaan, akses dan biaya yg harus dikeluarkan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62878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Hazard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Lingkungan dapat dipandang sebagai tempat marabahaya (hazards) ygkontak dgn manusia</a:t>
            </a:r>
          </a:p>
          <a:p>
            <a:r>
              <a:rPr lang="id-ID" dirty="0" smtClean="0"/>
              <a:t>Sehingga mengembangkan jalan masuk (route of entry) bagi penyebab penyakit</a:t>
            </a:r>
          </a:p>
          <a:p>
            <a:r>
              <a:rPr lang="id-ID" dirty="0" smtClean="0"/>
              <a:t>Marabahaya dapat berasal dari komponen fisik (radiologi, ketinggian, panas, dingin, kedalaman, dll) atau dari komponen biologi (sumber vektor) dan kimia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73367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Kedaruratan Kesehatan Lingkungan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Manusia sebagai individu atau kelompok tdk terlepas dari lingkungan</a:t>
            </a:r>
          </a:p>
          <a:p>
            <a:r>
              <a:rPr lang="id-ID" dirty="0" smtClean="0"/>
              <a:t>Lingkungan merupakan tempat manusia berada</a:t>
            </a:r>
          </a:p>
          <a:p>
            <a:r>
              <a:rPr lang="id-ID" dirty="0" smtClean="0"/>
              <a:t>Lingkungan memberikan segala kebutuhan hidup yg diperlukan manusia</a:t>
            </a:r>
          </a:p>
          <a:p>
            <a:r>
              <a:rPr lang="id-ID" dirty="0" smtClean="0"/>
              <a:t>Ketika terjadi bencana, ancaman terhadap faktor kesehatan dalam lingkup kesling memerlukan perhatian khusus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81848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66" name="Oval 62"/>
          <p:cNvSpPr>
            <a:spLocks noChangeArrowheads="1"/>
          </p:cNvSpPr>
          <p:nvPr/>
        </p:nvSpPr>
        <p:spPr bwMode="auto">
          <a:xfrm>
            <a:off x="2971800" y="1066800"/>
            <a:ext cx="5791200" cy="2895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8323" name="Group 19"/>
          <p:cNvGrpSpPr>
            <a:grpSpLocks/>
          </p:cNvGrpSpPr>
          <p:nvPr/>
        </p:nvGrpSpPr>
        <p:grpSpPr bwMode="auto">
          <a:xfrm>
            <a:off x="457200" y="1524000"/>
            <a:ext cx="2003425" cy="2244725"/>
            <a:chOff x="250" y="800"/>
            <a:chExt cx="1262" cy="1414"/>
          </a:xfrm>
        </p:grpSpPr>
        <p:grpSp>
          <p:nvGrpSpPr>
            <p:cNvPr id="98319" name="Group 15"/>
            <p:cNvGrpSpPr>
              <a:grpSpLocks/>
            </p:cNvGrpSpPr>
            <p:nvPr/>
          </p:nvGrpSpPr>
          <p:grpSpPr bwMode="auto">
            <a:xfrm>
              <a:off x="250" y="800"/>
              <a:ext cx="1262" cy="1414"/>
              <a:chOff x="768" y="1296"/>
              <a:chExt cx="1296" cy="1536"/>
            </a:xfrm>
          </p:grpSpPr>
          <p:sp>
            <p:nvSpPr>
              <p:cNvPr id="98320" name="AutoShape 16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1056" cy="1104"/>
              </a:xfrm>
              <a:prstGeom prst="irregularSeal1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321" name="AutoShape 17"/>
              <p:cNvSpPr>
                <a:spLocks noChangeArrowheads="1"/>
              </p:cNvSpPr>
              <p:nvPr/>
            </p:nvSpPr>
            <p:spPr bwMode="auto">
              <a:xfrm>
                <a:off x="768" y="1296"/>
                <a:ext cx="1152" cy="1248"/>
              </a:xfrm>
              <a:prstGeom prst="irregularSeal2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8322" name="Text Box 18"/>
            <p:cNvSpPr txBox="1">
              <a:spLocks noChangeArrowheads="1"/>
            </p:cNvSpPr>
            <p:nvPr/>
          </p:nvSpPr>
          <p:spPr bwMode="auto">
            <a:xfrm>
              <a:off x="480" y="1248"/>
              <a:ext cx="98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latin typeface="Comic Sans MS" pitchFamily="66" charset="0"/>
                </a:rPr>
                <a:t>Hazard</a:t>
              </a:r>
            </a:p>
          </p:txBody>
        </p:sp>
      </p:grpSp>
      <p:sp>
        <p:nvSpPr>
          <p:cNvPr id="98337" name="Text Box 33"/>
          <p:cNvSpPr txBox="1">
            <a:spLocks noChangeArrowheads="1"/>
          </p:cNvSpPr>
          <p:nvPr/>
        </p:nvSpPr>
        <p:spPr bwMode="auto">
          <a:xfrm>
            <a:off x="3413125" y="5522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98350" name="Group 46"/>
          <p:cNvGrpSpPr>
            <a:grpSpLocks/>
          </p:cNvGrpSpPr>
          <p:nvPr/>
        </p:nvGrpSpPr>
        <p:grpSpPr bwMode="auto">
          <a:xfrm rot="-2107651">
            <a:off x="3429000" y="1905000"/>
            <a:ext cx="1866900" cy="1647825"/>
            <a:chOff x="1824" y="633"/>
            <a:chExt cx="2834" cy="2849"/>
          </a:xfrm>
        </p:grpSpPr>
        <p:sp>
          <p:nvSpPr>
            <p:cNvPr id="98351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52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53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54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8358" name="Text Box 54"/>
          <p:cNvSpPr txBox="1">
            <a:spLocks noChangeArrowheads="1"/>
          </p:cNvSpPr>
          <p:nvPr/>
        </p:nvSpPr>
        <p:spPr bwMode="auto">
          <a:xfrm>
            <a:off x="3124200" y="2286000"/>
            <a:ext cx="2236788" cy="579438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Emergency</a:t>
            </a:r>
          </a:p>
        </p:txBody>
      </p:sp>
      <p:sp>
        <p:nvSpPr>
          <p:cNvPr id="98362" name="Text Box 58"/>
          <p:cNvSpPr txBox="1">
            <a:spLocks noChangeArrowheads="1"/>
          </p:cNvSpPr>
          <p:nvPr/>
        </p:nvSpPr>
        <p:spPr bwMode="auto">
          <a:xfrm>
            <a:off x="6629400" y="2286000"/>
            <a:ext cx="1616075" cy="588963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Victims </a:t>
            </a:r>
          </a:p>
        </p:txBody>
      </p:sp>
      <p:sp>
        <p:nvSpPr>
          <p:cNvPr id="98363" name="Line 59"/>
          <p:cNvSpPr>
            <a:spLocks noChangeShapeType="1"/>
          </p:cNvSpPr>
          <p:nvPr/>
        </p:nvSpPr>
        <p:spPr bwMode="auto">
          <a:xfrm>
            <a:off x="2362200" y="2590800"/>
            <a:ext cx="533400" cy="0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64" name="Line 60"/>
          <p:cNvSpPr>
            <a:spLocks noChangeShapeType="1"/>
          </p:cNvSpPr>
          <p:nvPr/>
        </p:nvSpPr>
        <p:spPr bwMode="auto">
          <a:xfrm>
            <a:off x="5562600" y="2590800"/>
            <a:ext cx="533400" cy="0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65" name="Text Box 61"/>
          <p:cNvSpPr txBox="1">
            <a:spLocks noChangeArrowheads="1"/>
          </p:cNvSpPr>
          <p:nvPr/>
        </p:nvSpPr>
        <p:spPr bwMode="auto">
          <a:xfrm>
            <a:off x="4876800" y="1219200"/>
            <a:ext cx="200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latin typeface="Comic Sans MS" pitchFamily="66" charset="0"/>
              </a:rPr>
              <a:t>Disaster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Keseimbangan Host dan Agent karena Kedaruratan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04962" y="3768725"/>
            <a:ext cx="0" cy="11724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7437437" y="2962027"/>
            <a:ext cx="0" cy="21231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669168" y="5085183"/>
            <a:ext cx="1871587" cy="80444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Agent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435241" y="5085184"/>
            <a:ext cx="2004392" cy="108012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Host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0502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Kedaruratan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Masalah kesehatan yg timbul dari keadaan darurat kesling terkait efek bencana</a:t>
            </a:r>
          </a:p>
          <a:p>
            <a:r>
              <a:rPr lang="id-ID" dirty="0" smtClean="0"/>
              <a:t>Awalnya efek bencana berimbas pada keadaan darurat lingkungan fisik, biologi, dan sosial</a:t>
            </a:r>
          </a:p>
          <a:p>
            <a:r>
              <a:rPr lang="id-ID" dirty="0" smtClean="0"/>
              <a:t>Selanjutnya bermuara pada ancaman terhadap kesehatan, kesejahteraan, daya tahan, dan kelanjutan hidup manusia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44917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 smtClean="0"/>
              <a:t>Kedaruratan kesehatan lingkungan adalah situasi atau keadaan kesehatan lingkungan  dimana lingkungan (fisik, biologi, dan sosial) menurun tajam sehingga berimbas kepada meningkatnya resiko kesehatan, ancaman pada kehidupan, dan keseharian hidup manusia</a:t>
            </a:r>
          </a:p>
          <a:p>
            <a:r>
              <a:rPr lang="id-ID" dirty="0" smtClean="0"/>
              <a:t>Ancaman keadaan darurat ini dapat terjadi secara langsung maupun tidak langsung</a:t>
            </a:r>
          </a:p>
          <a:p>
            <a:r>
              <a:rPr lang="id-ID" dirty="0" smtClean="0"/>
              <a:t>Bencana tdk serta merta menimbulkan letupan penyakit menular, tetapi bencana dapat meningkatkan potensi transmisi penyakit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646570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Kerusakan Fasilitas Kesehatan Lingkungan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 smtClean="0"/>
              <a:t>Bencana berpotensi merusak fasilitas dan pelayanan kesehatan lingkungan sehingga menimbulkan kedaruratan</a:t>
            </a:r>
          </a:p>
          <a:p>
            <a:r>
              <a:rPr lang="id-ID" dirty="0" smtClean="0"/>
              <a:t>Beberapa fasilitas dasar yg harus diperhatikan adalah penyediaan air bersih, penyediaan makanan, perumahan, dan sanitasi lingkungan</a:t>
            </a:r>
          </a:p>
          <a:p>
            <a:r>
              <a:rPr lang="id-ID" dirty="0" smtClean="0"/>
              <a:t>Kedaruratan kesling akan diperberat lagi dengan </a:t>
            </a:r>
            <a:r>
              <a:rPr lang="id-ID" dirty="0" smtClean="0">
                <a:solidFill>
                  <a:srgbClr val="FF0000"/>
                </a:solidFill>
              </a:rPr>
              <a:t>lumpuhnya sumber energi listrik, langkanya bahan bakar, ketiadaan trasportasi, kegagalan istem informasi, tak berfungsinya faskes, dan berkembangnya penularan penyakit serta terbentuknya tempat-tempat perindukan vektor</a:t>
            </a:r>
            <a:endParaRPr lang="id-ID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1278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Kerawanan terhadap Kedaruratan Kesehatan Lingkungan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Kerawanan (Vulnerability) adalah kelemahan populasi, komunitas, atau institusi sehingga tidak mampu mengantisipasi, menghadapi, melawan, dan pulih dari dampak bencana</a:t>
            </a:r>
          </a:p>
          <a:p>
            <a:r>
              <a:rPr lang="id-ID" dirty="0" smtClean="0"/>
              <a:t>Misalnya ketika terjadi banjir, populasi yg rawan (pemukiman sekitar sungai) akan menjadi korban yg parah</a:t>
            </a:r>
          </a:p>
          <a:p>
            <a:r>
              <a:rPr lang="id-ID" dirty="0" smtClean="0"/>
              <a:t>Situasi kedaruratan yg terjadi menyebabkan segala faktor penopang kehidupan langsung hancur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679493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Rumah Penduduk Tersapu Banjir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72816"/>
            <a:ext cx="7488832" cy="393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5729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Pendahuluan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Mengantisipasi bencana merupakan salah satu langkah yg memberikan gambaran kesiagaan komunitas menghadapi bencana</a:t>
            </a:r>
          </a:p>
          <a:p>
            <a:r>
              <a:rPr lang="id-ID" dirty="0" smtClean="0"/>
              <a:t>Kesiagaan komunitas menghadapi potensi bencana amat ditentukan oleh besarnya masalah yg sudah ada sebelum terjadi bencana</a:t>
            </a:r>
          </a:p>
          <a:p>
            <a:r>
              <a:rPr lang="id-ID" dirty="0" smtClean="0"/>
              <a:t>Langkah-langkah antisipasi bencana paling baik dilakukan sebelum terjadi bencana</a:t>
            </a:r>
          </a:p>
          <a:p>
            <a:r>
              <a:rPr lang="id-ID" dirty="0" smtClean="0"/>
              <a:t>Langkah2 ini dikategorikan ke dalam </a:t>
            </a:r>
            <a:r>
              <a:rPr lang="id-ID" i="1" dirty="0" smtClean="0"/>
              <a:t>mitigasi, pencegahan, dan tanggap darurat menghadapi bencana</a:t>
            </a:r>
            <a:endParaRPr lang="id-ID" i="1" dirty="0"/>
          </a:p>
        </p:txBody>
      </p:sp>
    </p:spTree>
    <p:extLst>
      <p:ext uri="{BB962C8B-B14F-4D97-AF65-F5344CB8AC3E}">
        <p14:creationId xmlns:p14="http://schemas.microsoft.com/office/powerpoint/2010/main" val="40177246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Kerawanan, Kerapuhan, dan Ketahanan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Masyarakat dapat dibagi menjadi masyarakat yg rawan (vulnerable) dan masyarakat yg tangguh (invicible) dalam menghadapi bahaya</a:t>
            </a:r>
          </a:p>
          <a:p>
            <a:r>
              <a:rPr lang="id-ID" dirty="0" smtClean="0"/>
              <a:t>Kerawanan adalah fungsi daripada kerapuhan dan ketahanan (WHO, 2002)</a:t>
            </a:r>
          </a:p>
          <a:p>
            <a:r>
              <a:rPr lang="id-ID" dirty="0" smtClean="0"/>
              <a:t>Kerawanan = f (kerapuhan, ketahanan)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915980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Kerapuhan (</a:t>
            </a:r>
            <a:r>
              <a:rPr lang="id-ID" i="1" dirty="0" smtClean="0"/>
              <a:t>susceptribility</a:t>
            </a:r>
            <a:r>
              <a:rPr lang="id-ID" dirty="0" smtClean="0"/>
              <a:t>) adalah faktor yg memberikan peluang agar </a:t>
            </a:r>
            <a:r>
              <a:rPr lang="id-ID" i="1" dirty="0" smtClean="0"/>
              <a:t>hazard</a:t>
            </a:r>
            <a:r>
              <a:rPr lang="id-ID" dirty="0" smtClean="0"/>
              <a:t> menimbulkan </a:t>
            </a:r>
            <a:r>
              <a:rPr lang="id-ID" i="1" dirty="0" smtClean="0"/>
              <a:t>disaster</a:t>
            </a:r>
          </a:p>
          <a:p>
            <a:r>
              <a:rPr lang="id-ID" dirty="0" smtClean="0"/>
              <a:t>Sedangkan ketahanan (</a:t>
            </a:r>
            <a:r>
              <a:rPr lang="id-ID" i="1" dirty="0" smtClean="0"/>
              <a:t>resilience</a:t>
            </a:r>
            <a:r>
              <a:rPr lang="id-ID" dirty="0" smtClean="0"/>
              <a:t>) adalah kemampuan untuk pulih kembali dan bangkit setelah mengahadapi kehancuran akibat bencana dan kedaruratan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106869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Terimakasih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5722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Mitigasi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Mitigasi adalah tindakan utk mengurangi konsekuensi bencana dan marabahaya</a:t>
            </a:r>
          </a:p>
          <a:p>
            <a:r>
              <a:rPr lang="id-ID" dirty="0" smtClean="0"/>
              <a:t>Mitigasi merupakan upaya mengurangi kerawanan dan kerapuhan yg ditemukan dalam komunitas, baik sebelum maupun setelah terjadi bencana</a:t>
            </a:r>
          </a:p>
          <a:p>
            <a:r>
              <a:rPr lang="id-ID" dirty="0" smtClean="0"/>
              <a:t>Misalnya sebelum terjadi gempa bumi struktur bangunan dibuat menjadi tahan gempa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42456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Pencegahan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Antara mitigasi dengan pencegahan sebenarnya hanya ada perbedaan skala intensitas keberhasilan</a:t>
            </a:r>
          </a:p>
          <a:p>
            <a:r>
              <a:rPr lang="id-ID" dirty="0" smtClean="0"/>
              <a:t>Setelah mitigasi, pada skala yg lebih tinggi dapat dilakukan upaya pencegahan.</a:t>
            </a:r>
          </a:p>
          <a:p>
            <a:r>
              <a:rPr lang="id-ID" dirty="0" smtClean="0"/>
              <a:t>Mencegah terjadinya bencana berarti melalui upaya pencegahan bencana (yg diantisipasi terjadi) menjadi batal kejadiannya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55395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Tanggap Darurat Bencana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Setiap organisasi hendaknya membuat laporan pasca kegiatan yg berisi tahapan mulai dari perencanaan, pemetaan kerawanan, penilaian kekurangan2 organisasi &amp; komunitas penerima bantuan.</a:t>
            </a:r>
          </a:p>
          <a:p>
            <a:r>
              <a:rPr lang="id-ID" dirty="0" smtClean="0"/>
              <a:t>Informasi ini akan dijadikan bahan asupan utk pelatihan tenaga-tenaga penanggulangan bencana menghadapi bencana yg akan datang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3802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Kerawanan (Vulnerability)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Kerawanan merupakan kondisi yg terdapat di dalam masyarakat sehingga memberi peluang timbulnya kerusakan atau kesulitan dalam masyarakat jika dihadapkan dengan marabahaya</a:t>
            </a:r>
          </a:p>
          <a:p>
            <a:r>
              <a:rPr lang="id-ID" dirty="0" smtClean="0"/>
              <a:t>Kerusakan atau kesulitan yg timbul dalam bentuk cedera, sakit, kematian, kerusakan tempat tinggal, harta benda, dll</a:t>
            </a:r>
          </a:p>
          <a:p>
            <a:r>
              <a:rPr lang="id-ID" dirty="0" smtClean="0"/>
              <a:t>Kerawanan terhadap bencana merupakan gambaran dari keterbatasan kemampuan masyarakat utk menghadapi bencana dan segala konsekuensinya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93429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Faktor yg Menentukan Kerawanan Masyarakat menghadapi Marabahaya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id-ID" dirty="0" smtClean="0"/>
              <a:t>Sosioekonomi masyarakat</a:t>
            </a:r>
          </a:p>
          <a:p>
            <a:pPr lvl="1"/>
            <a:r>
              <a:rPr lang="id-ID" dirty="0" smtClean="0"/>
              <a:t>Kemiskinan</a:t>
            </a:r>
          </a:p>
          <a:p>
            <a:pPr lvl="1"/>
            <a:r>
              <a:rPr lang="id-ID" dirty="0" smtClean="0"/>
              <a:t>Keyakinan/kepercayaan yg berkembang di dalam masyarakat</a:t>
            </a:r>
          </a:p>
          <a:p>
            <a:pPr lvl="1"/>
            <a:r>
              <a:rPr lang="id-ID" dirty="0" smtClean="0"/>
              <a:t>Kehidupan agraria, industri</a:t>
            </a:r>
          </a:p>
          <a:p>
            <a:pPr lvl="1"/>
            <a:r>
              <a:rPr lang="id-ID" dirty="0" smtClean="0"/>
              <a:t>Tempat kumuh di daerah perkotaan</a:t>
            </a:r>
          </a:p>
          <a:p>
            <a:pPr marL="514350" indent="-514350">
              <a:buAutoNum type="arabicPeriod"/>
            </a:pPr>
            <a:r>
              <a:rPr lang="id-ID" dirty="0" smtClean="0"/>
              <a:t>Lingkungan</a:t>
            </a:r>
          </a:p>
          <a:p>
            <a:pPr lvl="1"/>
            <a:r>
              <a:rPr lang="id-ID" dirty="0" smtClean="0"/>
              <a:t>Lokasi geografi (pegunungan, tepi pantai)</a:t>
            </a:r>
          </a:p>
          <a:p>
            <a:pPr lvl="1"/>
            <a:r>
              <a:rPr lang="id-ID" dirty="0" smtClean="0"/>
              <a:t>Struktur lahan (mudah longsor, tergenang air)</a:t>
            </a:r>
          </a:p>
          <a:p>
            <a:pPr lvl="1"/>
            <a:r>
              <a:rPr lang="id-ID" dirty="0" smtClean="0"/>
              <a:t>Pemakaian sumberdaya yg tidak pantas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36632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Lanjutan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3. Sistem yg berlaku di masyarakat</a:t>
            </a:r>
          </a:p>
          <a:p>
            <a:pPr lvl="1"/>
            <a:r>
              <a:rPr lang="id-ID" dirty="0" smtClean="0"/>
              <a:t>Pelayanan kesehatan yg tersedia (RS, PKM)</a:t>
            </a:r>
          </a:p>
          <a:p>
            <a:pPr lvl="1"/>
            <a:r>
              <a:rPr lang="id-ID" dirty="0" smtClean="0"/>
              <a:t>Tenaga kesehatan</a:t>
            </a:r>
          </a:p>
          <a:p>
            <a:pPr lvl="1"/>
            <a:r>
              <a:rPr lang="id-ID" dirty="0" smtClean="0"/>
              <a:t>Tata pemerintahan (kemampuan manajemen/tata laksana)</a:t>
            </a:r>
          </a:p>
          <a:p>
            <a:pPr lvl="1"/>
            <a:r>
              <a:rPr lang="id-ID" dirty="0" smtClean="0"/>
              <a:t>Kesiapan pamongpraja menghadapi marabahaya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29474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Lanjutan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Dalam membangun kesiapan menghdapi bencana, kerawanan beserta faktor-faktornya perlu dipetakan</a:t>
            </a:r>
          </a:p>
          <a:p>
            <a:r>
              <a:rPr lang="id-ID" dirty="0" smtClean="0"/>
              <a:t>Pemetaan ini dapat menjadi acuan strategis dalam rangka mereduksi kerawanan yg terdapat di dlam masyarakat</a:t>
            </a:r>
          </a:p>
          <a:p>
            <a:r>
              <a:rPr lang="id-ID" dirty="0" smtClean="0"/>
              <a:t>Berkurangnya kerawanan , ketangguhan (resilience) dalam masyarakat bertambah sehingga dampak bencana dapat direduksi sampai sekecil-kecilnya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7223247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(PPT UEU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Theme(PPT UEU)</Template>
  <TotalTime>223</TotalTime>
  <Words>908</Words>
  <Application>Microsoft Office PowerPoint</Application>
  <PresentationFormat>On-screen Show (4:3)</PresentationFormat>
  <Paragraphs>91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Theme(PPT UEU)</vt:lpstr>
      <vt:lpstr>Mengantisipasi Bencana</vt:lpstr>
      <vt:lpstr>Pendahuluan</vt:lpstr>
      <vt:lpstr>Mitigasi</vt:lpstr>
      <vt:lpstr>Pencegahan</vt:lpstr>
      <vt:lpstr>Tanggap Darurat Bencana</vt:lpstr>
      <vt:lpstr>Kerawanan (Vulnerability)</vt:lpstr>
      <vt:lpstr>Faktor yg Menentukan Kerawanan Masyarakat menghadapi Marabahaya</vt:lpstr>
      <vt:lpstr>Lanjutan</vt:lpstr>
      <vt:lpstr>Lanjutan</vt:lpstr>
      <vt:lpstr>Kesehatan Lingkungan &amp; Bencana</vt:lpstr>
      <vt:lpstr>Resources</vt:lpstr>
      <vt:lpstr>Hazard</vt:lpstr>
      <vt:lpstr>Kedaruratan Kesehatan Lingkungan</vt:lpstr>
      <vt:lpstr>Keseimbangan Host dan Agent karena Kedaruratan</vt:lpstr>
      <vt:lpstr>Kedaruratan</vt:lpstr>
      <vt:lpstr>PowerPoint Presentation</vt:lpstr>
      <vt:lpstr>Kerusakan Fasilitas Kesehatan Lingkungan</vt:lpstr>
      <vt:lpstr>Kerawanan terhadap Kedaruratan Kesehatan Lingkungan</vt:lpstr>
      <vt:lpstr>Rumah Penduduk Tersapu Banjir</vt:lpstr>
      <vt:lpstr>Kerawanan, Kerapuhan, dan Ketahanan</vt:lpstr>
      <vt:lpstr>PowerPoint Presentation</vt:lpstr>
      <vt:lpstr>Terimakasih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Mengantisipasi Bencana</dc:title>
  <dc:creator>HP PC;ahmad irfandi</dc:creator>
  <cp:lastModifiedBy>BPISTI2008</cp:lastModifiedBy>
  <cp:revision>13</cp:revision>
  <dcterms:created xsi:type="dcterms:W3CDTF">2018-09-16T04:20:12Z</dcterms:created>
  <dcterms:modified xsi:type="dcterms:W3CDTF">2018-12-02T07:56:19Z</dcterms:modified>
</cp:coreProperties>
</file>