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0" r:id="rId25"/>
    <p:sldId id="281" r:id="rId26"/>
    <p:sldId id="280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5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E2A83B9-4FAC-4B1D-BBA5-E49B9A345435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0BEBC13-CA2A-43CF-88EB-8579FA0418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597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E2A83B9-4FAC-4B1D-BBA5-E49B9A345435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0BEBC13-CA2A-43CF-88EB-8579FA0418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94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E2A83B9-4FAC-4B1D-BBA5-E49B9A345435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0BEBC13-CA2A-43CF-88EB-8579FA0418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641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E2A83B9-4FAC-4B1D-BBA5-E49B9A345435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0BEBC13-CA2A-43CF-88EB-8579FA0418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47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E2A83B9-4FAC-4B1D-BBA5-E49B9A345435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0BEBC13-CA2A-43CF-88EB-8579FA0418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853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E2A83B9-4FAC-4B1D-BBA5-E49B9A345435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0BEBC13-CA2A-43CF-88EB-8579FA0418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51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E2A83B9-4FAC-4B1D-BBA5-E49B9A345435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0BEBC13-CA2A-43CF-88EB-8579FA0418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95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E2A83B9-4FAC-4B1D-BBA5-E49B9A345435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0BEBC13-CA2A-43CF-88EB-8579FA0418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911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E2A83B9-4FAC-4B1D-BBA5-E49B9A345435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0BEBC13-CA2A-43CF-88EB-8579FA0418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3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E2A83B9-4FAC-4B1D-BBA5-E49B9A345435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0BEBC13-CA2A-43CF-88EB-8579FA0418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352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E2A83B9-4FAC-4B1D-BBA5-E49B9A345435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0BEBC13-CA2A-43CF-88EB-8579FA0418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174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Peran Air Bersih dan Air Minum Ketika Terjadi Bencana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By</a:t>
            </a:r>
          </a:p>
          <a:p>
            <a:r>
              <a:rPr lang="id-ID" dirty="0" smtClean="0"/>
              <a:t>Ahmad Irfandi, SKM., MKM</a:t>
            </a:r>
          </a:p>
          <a:p>
            <a:r>
              <a:rPr lang="id-ID" dirty="0" smtClean="0"/>
              <a:t>Universitas Esa Unggul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34846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dirty="0" smtClean="0"/>
              <a:t>Sumber Air Bersih &amp; Perlakuannya</a:t>
            </a:r>
            <a:endParaRPr lang="id-ID" dirty="0"/>
          </a:p>
        </p:txBody>
      </p:sp>
      <p:pic>
        <p:nvPicPr>
          <p:cNvPr id="5" name="Picture 4" descr="IMG_0002.jpg"/>
          <p:cNvPicPr/>
          <p:nvPr/>
        </p:nvPicPr>
        <p:blipFill>
          <a:blip r:embed="rId2"/>
          <a:srcRect l="37311" t="10575" r="7367" b="30427"/>
          <a:stretch>
            <a:fillRect/>
          </a:stretch>
        </p:blipFill>
        <p:spPr>
          <a:xfrm>
            <a:off x="428596" y="1142984"/>
            <a:ext cx="8429684" cy="53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dirty="0" smtClean="0"/>
              <a:t>Perlindungan Sumber Air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id-ID" dirty="0" smtClean="0"/>
              <a:t>Jangan membuang, menimbun, mengelola sampah berdekatan dengan sumber air.</a:t>
            </a:r>
          </a:p>
          <a:p>
            <a:r>
              <a:rPr lang="id-ID" dirty="0" smtClean="0"/>
              <a:t>Jangan defakasi dan buang air kecil ke dalam atau di tempat yang erdekatan dengan sumber air (sungai, danau)</a:t>
            </a:r>
          </a:p>
          <a:p>
            <a:r>
              <a:rPr lang="id-ID" dirty="0" smtClean="0"/>
              <a:t>Jangan mandi dan cuci (pakaian, alat dapur dan makan) pada sumber air</a:t>
            </a:r>
          </a:p>
          <a:p>
            <a:r>
              <a:rPr lang="id-ID" dirty="0" smtClean="0"/>
              <a:t>Lindungi sumber air dari jangkauan binatang (termasuk hewan peliharaan dan binatang liar)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208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dirty="0" smtClean="0"/>
              <a:t>Pertimbangan Memilih Sumber Air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id-ID" dirty="0" smtClean="0"/>
              <a:t>Tata laksana, keadaan budaya, sosio politik setempat, kepemilikan sumber air, siapa-siapa yang bisa memakai sumber air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/>
              <a:t>Dampak pemanfaatan sumber air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/>
              <a:t>Kemungkinan sumber air tidak mencukupi dan adanya sumber air lain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/>
              <a:t>Sumber air tidak terkontaminasi atau berpotensi terkontaminasi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399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dirty="0" smtClean="0"/>
              <a:t>Pertimbangan Memilih Sumber Air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id-ID" dirty="0" smtClean="0"/>
              <a:t>Kemungkinan air perlu pengolahan serta jenis proses pengolahan yang diperlukan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/>
              <a:t>Kemampuan dan kemudahan teknis, operasional, serta pemeliharaan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/>
              <a:t>Sumber daya dan logistik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/>
              <a:t>Air tersedia sesuai dengan kebutuhan di tempat pengungsian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57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Jalur Tranmisi Infeksi yang </a:t>
            </a:r>
            <a:br>
              <a:rPr lang="id-ID" dirty="0" smtClean="0"/>
            </a:br>
            <a:r>
              <a:rPr lang="id-ID" dirty="0" smtClean="0"/>
              <a:t>Terkait dengan Air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i="1" dirty="0" smtClean="0"/>
              <a:t>Water borne</a:t>
            </a:r>
            <a:r>
              <a:rPr lang="id-ID" dirty="0" smtClean="0"/>
              <a:t> (Bawaan Air)</a:t>
            </a:r>
          </a:p>
          <a:p>
            <a:pPr marL="514350" indent="-514350">
              <a:buFont typeface="+mj-lt"/>
              <a:buAutoNum type="arabicPeriod"/>
            </a:pPr>
            <a:r>
              <a:rPr lang="id-ID" i="1" dirty="0" smtClean="0"/>
              <a:t>Water washed</a:t>
            </a:r>
            <a:r>
              <a:rPr lang="id-ID" dirty="0" smtClean="0"/>
              <a:t> (Bilasan Air)</a:t>
            </a:r>
          </a:p>
          <a:p>
            <a:pPr marL="514350" indent="-514350">
              <a:buFont typeface="+mj-lt"/>
              <a:buAutoNum type="arabicPeriod"/>
            </a:pPr>
            <a:r>
              <a:rPr lang="id-ID" i="1" dirty="0" smtClean="0"/>
              <a:t>Water based</a:t>
            </a:r>
            <a:r>
              <a:rPr lang="id-ID" dirty="0" smtClean="0"/>
              <a:t> (Berbasis Air)</a:t>
            </a:r>
          </a:p>
          <a:p>
            <a:pPr marL="514350" indent="-514350">
              <a:buFont typeface="+mj-lt"/>
              <a:buAutoNum type="arabicPeriod"/>
            </a:pPr>
            <a:r>
              <a:rPr lang="id-ID" i="1" dirty="0" smtClean="0"/>
              <a:t>Water related insect vector</a:t>
            </a:r>
            <a:r>
              <a:rPr lang="id-ID" dirty="0" smtClean="0"/>
              <a:t> (Vektor Insekta terkait Air)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940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id-ID" dirty="0" smtClean="0"/>
              <a:t>Klasifikasi Infeksi Terkait Air</a:t>
            </a:r>
            <a:endParaRPr lang="id-ID" dirty="0"/>
          </a:p>
        </p:txBody>
      </p:sp>
      <p:pic>
        <p:nvPicPr>
          <p:cNvPr id="4" name="Picture 3" descr="IMG_0004.jpg"/>
          <p:cNvPicPr/>
          <p:nvPr/>
        </p:nvPicPr>
        <p:blipFill>
          <a:blip r:embed="rId2"/>
          <a:srcRect l="9876" t="10256" r="33538" b="56410"/>
          <a:stretch>
            <a:fillRect/>
          </a:stretch>
        </p:blipFill>
        <p:spPr>
          <a:xfrm>
            <a:off x="500034" y="1571612"/>
            <a:ext cx="8286808" cy="50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d-ID" dirty="0" smtClean="0"/>
              <a:t>Tujuan Survei Sumber Air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id-ID" dirty="0" smtClean="0"/>
              <a:t>Mengidentifikasi pencemaran potensial sumber air yang akan dipakai</a:t>
            </a:r>
          </a:p>
          <a:p>
            <a:r>
              <a:rPr lang="id-ID" dirty="0" smtClean="0"/>
              <a:t>Mencari asal pencemaran jika uji bakteriologi menunjukkan terjadi pencemaran</a:t>
            </a:r>
          </a:p>
          <a:p>
            <a:r>
              <a:rPr lang="id-ID" dirty="0" smtClean="0"/>
              <a:t>Mendukung kebenaran hasil uji bakteriologi air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083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Indikator Keamanan Air  </a:t>
            </a:r>
            <a:br>
              <a:rPr lang="id-ID" dirty="0" smtClean="0"/>
            </a:br>
            <a:r>
              <a:rPr lang="id-ID" dirty="0" smtClean="0"/>
              <a:t>Terhadap Infeksi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Air terkontaminasi oleh </a:t>
            </a:r>
            <a:r>
              <a:rPr lang="id-ID" dirty="0" smtClean="0">
                <a:solidFill>
                  <a:srgbClr val="FF0000"/>
                </a:solidFill>
              </a:rPr>
              <a:t>kotoran manusia atau hewan</a:t>
            </a:r>
          </a:p>
          <a:p>
            <a:r>
              <a:rPr lang="id-ID" i="1" dirty="0" smtClean="0">
                <a:solidFill>
                  <a:srgbClr val="FF0000"/>
                </a:solidFill>
              </a:rPr>
              <a:t>Escheria coli</a:t>
            </a:r>
            <a:r>
              <a:rPr lang="id-ID" dirty="0" smtClean="0">
                <a:solidFill>
                  <a:srgbClr val="FF0000"/>
                </a:solidFill>
              </a:rPr>
              <a:t> (</a:t>
            </a:r>
            <a:r>
              <a:rPr lang="id-ID" i="1" dirty="0" smtClean="0">
                <a:solidFill>
                  <a:srgbClr val="FF0000"/>
                </a:solidFill>
              </a:rPr>
              <a:t>E. coli</a:t>
            </a:r>
            <a:r>
              <a:rPr lang="id-ID" dirty="0" smtClean="0">
                <a:solidFill>
                  <a:srgbClr val="FF0000"/>
                </a:solidFill>
              </a:rPr>
              <a:t>)</a:t>
            </a:r>
            <a:r>
              <a:rPr lang="id-ID" dirty="0" smtClean="0"/>
              <a:t> : indikator pencemaran tinja di air </a:t>
            </a:r>
            <a:r>
              <a:rPr lang="id-ID" dirty="0" smtClean="0">
                <a:sym typeface="Wingdings" pitchFamily="2" charset="2"/>
              </a:rPr>
              <a:t> air belum lama </a:t>
            </a:r>
            <a:r>
              <a:rPr lang="id-ID" dirty="0" smtClean="0">
                <a:solidFill>
                  <a:srgbClr val="FF0000"/>
                </a:solidFill>
                <a:sym typeface="Wingdings" pitchFamily="2" charset="2"/>
              </a:rPr>
              <a:t>tercemar oleh tinja</a:t>
            </a:r>
          </a:p>
          <a:p>
            <a:r>
              <a:rPr lang="id-ID" dirty="0" smtClean="0">
                <a:sym typeface="Wingdings" pitchFamily="2" charset="2"/>
              </a:rPr>
              <a:t>1 gram tinja segar : </a:t>
            </a:r>
            <a:r>
              <a:rPr lang="id-ID" dirty="0" smtClean="0">
                <a:solidFill>
                  <a:srgbClr val="FF0000"/>
                </a:solidFill>
                <a:sym typeface="Wingdings" pitchFamily="2" charset="2"/>
              </a:rPr>
              <a:t>5 juta – 500 juta </a:t>
            </a:r>
            <a:r>
              <a:rPr lang="id-ID" i="1" dirty="0" smtClean="0">
                <a:solidFill>
                  <a:srgbClr val="FF0000"/>
                </a:solidFill>
                <a:sym typeface="Wingdings" pitchFamily="2" charset="2"/>
              </a:rPr>
              <a:t>E. Coli</a:t>
            </a:r>
          </a:p>
          <a:p>
            <a:r>
              <a:rPr lang="id-ID" i="1" dirty="0" smtClean="0">
                <a:sym typeface="Wingdings" pitchFamily="2" charset="2"/>
              </a:rPr>
              <a:t>E coli </a:t>
            </a:r>
            <a:r>
              <a:rPr lang="id-ID" dirty="0" smtClean="0">
                <a:sym typeface="Wingdings" pitchFamily="2" charset="2"/>
              </a:rPr>
              <a:t>di air  air baru saja </a:t>
            </a:r>
            <a:r>
              <a:rPr lang="id-ID" dirty="0" smtClean="0">
                <a:solidFill>
                  <a:srgbClr val="FF0000"/>
                </a:solidFill>
                <a:sym typeface="Wingdings" pitchFamily="2" charset="2"/>
              </a:rPr>
              <a:t>kontak dengan tanah atau tanaman.</a:t>
            </a:r>
          </a:p>
          <a:p>
            <a:r>
              <a:rPr lang="id-ID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Jika tidak tercemar </a:t>
            </a:r>
            <a:r>
              <a:rPr lang="id-ID" i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E coli</a:t>
            </a:r>
            <a:r>
              <a:rPr lang="id-ID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 air memang tidak tercemar tinja atau pencemaran sudah lama terjadi sehingga </a:t>
            </a:r>
            <a:r>
              <a:rPr lang="id-ID" i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E coli</a:t>
            </a:r>
            <a:r>
              <a:rPr lang="id-ID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sudah mati secara alami.</a:t>
            </a:r>
            <a:endParaRPr lang="id-ID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180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dirty="0" smtClean="0"/>
              <a:t>Menilai Kualitas Air Sumber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id-ID" dirty="0" smtClean="0"/>
              <a:t>Inspeksi sanitasi terhadap sistem penyediaan air bersih dan air minum perlu dilakukan secara reguler</a:t>
            </a:r>
          </a:p>
          <a:p>
            <a:r>
              <a:rPr lang="id-ID" dirty="0" smtClean="0"/>
              <a:t>Kegiatan utama: uji laboratorium kualitas air bersih dan air minum</a:t>
            </a:r>
          </a:p>
          <a:p>
            <a:r>
              <a:rPr lang="id-ID" dirty="0" smtClean="0"/>
              <a:t>Hasilnya digunakan untuk menentukan kontaminasi yang potensial atau sudah terjadi.</a:t>
            </a:r>
          </a:p>
          <a:p>
            <a:r>
              <a:rPr lang="id-ID" dirty="0" smtClean="0"/>
              <a:t>Hasil inspeksi </a:t>
            </a:r>
            <a:r>
              <a:rPr lang="id-ID" dirty="0" smtClean="0">
                <a:sym typeface="Wingdings" pitchFamily="2" charset="2"/>
              </a:rPr>
              <a:t> dijadikan pedoman perbaikan sarana sumber air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790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dirty="0" smtClean="0"/>
              <a:t>Pedoman Penentuan Kualitas Air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2000240"/>
          <a:ext cx="8229600" cy="30175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Fecal coliform </a:t>
                      </a:r>
                    </a:p>
                    <a:p>
                      <a:pPr algn="ctr"/>
                      <a:r>
                        <a:rPr lang="id-ID" sz="2800" dirty="0" smtClean="0"/>
                        <a:t>(per 100 ml air)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Kualitas Air</a:t>
                      </a:r>
                      <a:endParaRPr lang="id-ID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0 – 10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Agak tercemar</a:t>
                      </a:r>
                      <a:endParaRPr lang="id-ID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10 – 100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Tercemar</a:t>
                      </a:r>
                      <a:endParaRPr lang="id-ID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100 – 1.000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Sangat Tercemar</a:t>
                      </a:r>
                      <a:endParaRPr lang="id-ID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&gt; 1.000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Tercemar Berat</a:t>
                      </a:r>
                      <a:endParaRPr lang="id-ID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6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Pendahuluan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Ketika terjadi bencana dan keadaan darurat, sekelompok masyarakat akan mencari tempat aman agar terhindar dari bencana yg baru dialami</a:t>
            </a:r>
          </a:p>
          <a:p>
            <a:r>
              <a:rPr lang="id-ID" dirty="0" smtClean="0"/>
              <a:t>Penting sekali ditempat baru ada infrastruktur penunjang kehidupan</a:t>
            </a:r>
          </a:p>
          <a:p>
            <a:r>
              <a:rPr lang="id-ID" dirty="0" smtClean="0"/>
              <a:t>Penunjang dasar kehidupan yg menjadi prioritas: air, makanan, jamban saniter, dan tempat tinggal sementara.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83313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dirty="0" smtClean="0"/>
              <a:t>Analisis Situasi 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id-ID" dirty="0" smtClean="0"/>
              <a:t>Jika pemeriksaan dilakukan 1 kali </a:t>
            </a:r>
            <a:r>
              <a:rPr lang="id-ID" dirty="0" smtClean="0">
                <a:sym typeface="Wingdings" pitchFamily="2" charset="2"/>
              </a:rPr>
              <a:t> ditemukan bakteri coliform berisiko menularkan infeksi yang berasal dari tinja  pemeriksaan diperluas dengan survei sanitasi mencari sumber pencemaran pada badan air.</a:t>
            </a:r>
          </a:p>
          <a:p>
            <a:r>
              <a:rPr lang="id-ID" dirty="0" smtClean="0">
                <a:sym typeface="Wingdings" pitchFamily="2" charset="2"/>
              </a:rPr>
              <a:t>Jika asal kontaminasi adalah non-fecal  tidak perlu dilakukan tindakan drastis dengan menghentikan pemakaian sumber air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4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dirty="0" smtClean="0"/>
              <a:t>Menjaga Keamanan Kualitas Air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id-ID" dirty="0" smtClean="0"/>
              <a:t>Pengawasan sanitasi lingkungan untuk mencari potensi dan sumber kontaminan air.</a:t>
            </a:r>
          </a:p>
          <a:p>
            <a:r>
              <a:rPr lang="id-ID" dirty="0" smtClean="0"/>
              <a:t>Uji laboratorium kualitas air dengan bakteri-bakteri indikator ( total</a:t>
            </a:r>
            <a:r>
              <a:rPr lang="id-ID" i="1" dirty="0" smtClean="0"/>
              <a:t> coliforms, feacal coliforms, E-coli, feacal streptococci) </a:t>
            </a:r>
            <a:r>
              <a:rPr lang="id-ID" i="1" dirty="0" smtClean="0">
                <a:sym typeface="Wingdings" pitchFamily="2" charset="2"/>
              </a:rPr>
              <a:t> </a:t>
            </a:r>
            <a:r>
              <a:rPr lang="id-ID" dirty="0" smtClean="0">
                <a:sym typeface="Wingdings" pitchFamily="2" charset="2"/>
              </a:rPr>
              <a:t>mendeteksi air tercemar tinja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604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Mencegah Penyakit dengan Penyediaan Air Bersih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id-ID" dirty="0" smtClean="0"/>
              <a:t>Penyediaan air bersih dan air minum dalam kondisi darurat bencana </a:t>
            </a:r>
            <a:r>
              <a:rPr lang="id-ID" dirty="0" smtClean="0">
                <a:sym typeface="Wingdings" pitchFamily="2" charset="2"/>
              </a:rPr>
              <a:t> mempunyai peran yang besar dalam mencegah penyakit.</a:t>
            </a:r>
          </a:p>
          <a:p>
            <a:r>
              <a:rPr lang="id-ID" dirty="0" smtClean="0">
                <a:sym typeface="Wingdings" pitchFamily="2" charset="2"/>
              </a:rPr>
              <a:t>Dalam upaya penyediaan air bersih perlu berkoordinasi dengan sektor sanitasi lain, yaitu penyedia sarana pembuangan tinja yang saniter, surveilens penyakit menular, dll.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84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Mencegah Penyakit dengan Penyediaan Air Bersih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Hasil surveilens </a:t>
            </a:r>
            <a:r>
              <a:rPr lang="id-ID" dirty="0" smtClean="0">
                <a:solidFill>
                  <a:srgbClr val="FF0000"/>
                </a:solidFill>
                <a:sym typeface="Wingdings" pitchFamily="2" charset="2"/>
              </a:rPr>
              <a:t> menentukan arah intervensi penyediaan sarana air bersih dan sanitasi.</a:t>
            </a:r>
          </a:p>
          <a:p>
            <a:r>
              <a:rPr lang="id-ID" dirty="0" smtClean="0">
                <a:sym typeface="Wingdings" pitchFamily="2" charset="2"/>
              </a:rPr>
              <a:t>Surveilens penyakit  memberikan data perkiraan </a:t>
            </a:r>
            <a:r>
              <a:rPr lang="id-ID" dirty="0" smtClean="0">
                <a:solidFill>
                  <a:srgbClr val="FF0000"/>
                </a:solidFill>
                <a:sym typeface="Wingdings" pitchFamily="2" charset="2"/>
              </a:rPr>
              <a:t>tempat-tempat mana yang akan “ditimpa oleh letupan penyakit”</a:t>
            </a:r>
            <a:r>
              <a:rPr lang="id-ID" dirty="0" smtClean="0">
                <a:sym typeface="Wingdings" pitchFamily="2" charset="2"/>
              </a:rPr>
              <a:t>   </a:t>
            </a:r>
            <a:r>
              <a:rPr lang="id-ID" dirty="0" smtClean="0">
                <a:solidFill>
                  <a:srgbClr val="FF0000"/>
                </a:solidFill>
                <a:sym typeface="Wingdings" pitchFamily="2" charset="2"/>
              </a:rPr>
              <a:t>diprioritaskan untuk penyediaan air bersih</a:t>
            </a:r>
            <a:r>
              <a:rPr lang="id-ID" dirty="0" smtClean="0">
                <a:sym typeface="Wingdings" pitchFamily="2" charset="2"/>
              </a:rPr>
              <a:t> dan pencegahan penyakit.</a:t>
            </a:r>
          </a:p>
          <a:p>
            <a:r>
              <a:rPr lang="id-ID" dirty="0" smtClean="0">
                <a:solidFill>
                  <a:srgbClr val="FF0000"/>
                </a:solidFill>
                <a:sym typeface="Wingdings" pitchFamily="2" charset="2"/>
              </a:rPr>
              <a:t>Survei di tingkat rumah tangga</a:t>
            </a:r>
            <a:r>
              <a:rPr lang="id-ID" dirty="0" smtClean="0">
                <a:sym typeface="Wingdings" pitchFamily="2" charset="2"/>
              </a:rPr>
              <a:t> untuk merencakan penyediaan air bersih yang efektif dan efisien dalam memenuhi kebutuhan konsumsi korban bencana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128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Kecukupan Pengadaan Air Bersih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1616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856"/>
                <a:gridCol w="3610744"/>
              </a:tblGrid>
              <a:tr h="859295">
                <a:tc>
                  <a:txBody>
                    <a:bodyPr/>
                    <a:lstStyle/>
                    <a:p>
                      <a:r>
                        <a:rPr lang="id-ID" b="1" dirty="0" smtClean="0"/>
                        <a:t>Jumlah</a:t>
                      </a:r>
                      <a:r>
                        <a:rPr lang="id-ID" dirty="0" smtClean="0"/>
                        <a:t> Orang Persarana</a:t>
                      </a:r>
                      <a:endParaRPr lang="id-ID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Berdasarkan Aliran</a:t>
                      </a:r>
                      <a:r>
                        <a:rPr lang="id-ID" baseline="0" dirty="0" smtClean="0"/>
                        <a:t> Air (Liter/menit)</a:t>
                      </a:r>
                      <a:endParaRPr lang="id-ID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59295">
                <a:tc>
                  <a:txBody>
                    <a:bodyPr/>
                    <a:lstStyle/>
                    <a:p>
                      <a:r>
                        <a:rPr lang="id-ID" dirty="0" smtClean="0"/>
                        <a:t>250  jiwa per ledeng</a:t>
                      </a:r>
                      <a:endParaRPr lang="id-ID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7,7</a:t>
                      </a:r>
                      <a:endParaRPr lang="id-ID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59295">
                <a:tc>
                  <a:txBody>
                    <a:bodyPr/>
                    <a:lstStyle/>
                    <a:p>
                      <a:r>
                        <a:rPr lang="id-ID" dirty="0" smtClean="0"/>
                        <a:t>500 jiwa per pompa tangan</a:t>
                      </a:r>
                      <a:endParaRPr lang="id-ID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16,6</a:t>
                      </a:r>
                      <a:endParaRPr lang="id-ID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483164">
                <a:tc>
                  <a:txBody>
                    <a:bodyPr/>
                    <a:lstStyle/>
                    <a:p>
                      <a:r>
                        <a:rPr lang="id-ID" dirty="0" smtClean="0"/>
                        <a:t>400 jiwa utk setiap orang pemakai sumur gali</a:t>
                      </a:r>
                      <a:endParaRPr lang="id-ID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12,5</a:t>
                      </a:r>
                      <a:endParaRPr lang="id-ID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5949280"/>
            <a:ext cx="40324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Sumber: Johns Hopkins, 2008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97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Banyaknya air yg diperlukan pada tingkat rumah tangga hendaknya sisesuaikan dgn kebutuhan perseorangan utk memenuhi kegiatan sehari-hari dan menjaga kesehatan</a:t>
            </a:r>
          </a:p>
          <a:p>
            <a:r>
              <a:rPr lang="id-ID" dirty="0" smtClean="0"/>
              <a:t>Banyaknya air yg diperoleh juga ditentukan oleh kemudahan jangkauan (akses) air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70150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Terimakasih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555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Masalah Penyediaan Air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Air merupakan salah satu komponen utama pembentuk jasmani manusia</a:t>
            </a:r>
          </a:p>
          <a:p>
            <a:r>
              <a:rPr lang="id-ID" dirty="0" smtClean="0"/>
              <a:t>Tubuh laki-laki dewasa mengandung air sebanyak 60% BB dan perempuan 50% BB</a:t>
            </a:r>
          </a:p>
          <a:p>
            <a:r>
              <a:rPr lang="id-ID" dirty="0" smtClean="0"/>
              <a:t>Air menjadi faktor penentu kesehatan masyarakat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332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Air ketika Keadaan Darurat Bencana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dirty="0" smtClean="0"/>
              <a:t>Minum air tercemar</a:t>
            </a:r>
          </a:p>
          <a:p>
            <a:pPr marL="857250" lvl="1" indent="-457200"/>
            <a:r>
              <a:rPr lang="id-ID" dirty="0" smtClean="0"/>
              <a:t>Kolera </a:t>
            </a:r>
          </a:p>
          <a:p>
            <a:pPr marL="857250" lvl="1" indent="-457200"/>
            <a:r>
              <a:rPr lang="id-ID" dirty="0" smtClean="0"/>
              <a:t>Disentri</a:t>
            </a:r>
          </a:p>
          <a:p>
            <a:r>
              <a:rPr lang="id-ID" dirty="0" smtClean="0"/>
              <a:t>Kebersihan perorangan menurun karena kekurangan air bersih</a:t>
            </a:r>
          </a:p>
          <a:p>
            <a:pPr lvl="1"/>
            <a:r>
              <a:rPr lang="id-ID" dirty="0" smtClean="0"/>
              <a:t>Dermatitis</a:t>
            </a:r>
          </a:p>
          <a:p>
            <a:pPr lvl="1"/>
            <a:r>
              <a:rPr lang="id-ID" dirty="0" smtClean="0"/>
              <a:t>Skabies </a:t>
            </a:r>
          </a:p>
          <a:p>
            <a:r>
              <a:rPr lang="id-ID" dirty="0" smtClean="0"/>
              <a:t>Adanya badan air alami menjadi tempat hospes perantara:</a:t>
            </a:r>
          </a:p>
          <a:p>
            <a:pPr lvl="1"/>
            <a:r>
              <a:rPr lang="id-ID" dirty="0" smtClean="0"/>
              <a:t>Schistosomiasis</a:t>
            </a:r>
          </a:p>
          <a:p>
            <a:r>
              <a:rPr lang="id-ID" dirty="0" smtClean="0"/>
              <a:t>Peran badan air untuk siklus perkembangan vektor penyakit:</a:t>
            </a:r>
          </a:p>
          <a:p>
            <a:pPr lvl="1"/>
            <a:r>
              <a:rPr lang="id-ID" dirty="0" smtClean="0"/>
              <a:t>Malaria</a:t>
            </a:r>
          </a:p>
          <a:p>
            <a:pPr lvl="1"/>
            <a:r>
              <a:rPr lang="id-ID" dirty="0" smtClean="0"/>
              <a:t>Demam Dengue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99770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dirty="0" smtClean="0"/>
              <a:t>Manajemen Penyediaan Air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id-ID" dirty="0" smtClean="0"/>
              <a:t>Penyediaan ditujukan untuk </a:t>
            </a:r>
            <a:r>
              <a:rPr lang="id-ID" dirty="0" smtClean="0">
                <a:solidFill>
                  <a:srgbClr val="FF0000"/>
                </a:solidFill>
              </a:rPr>
              <a:t>kebutuhan jangka pendek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Prioritas 1: menyediakan air yang cukup </a:t>
            </a:r>
            <a:r>
              <a:rPr lang="id-ID" dirty="0" smtClean="0"/>
              <a:t>untuk kebutuhan sehari-hari </a:t>
            </a:r>
            <a:r>
              <a:rPr lang="id-ID" dirty="0" smtClean="0">
                <a:sym typeface="Wingdings" pitchFamily="2" charset="2"/>
              </a:rPr>
              <a:t> air kurang baik kualitasnya sangat berarti, sudah menolong</a:t>
            </a:r>
          </a:p>
          <a:p>
            <a:r>
              <a:rPr lang="id-ID" dirty="0" smtClean="0">
                <a:solidFill>
                  <a:srgbClr val="FF0000"/>
                </a:solidFill>
                <a:sym typeface="Wingdings" pitchFamily="2" charset="2"/>
              </a:rPr>
              <a:t>Keamanan bagi kesehatan dan perlindungan sumber air terhadap pencemaran</a:t>
            </a:r>
            <a:r>
              <a:rPr lang="id-ID" dirty="0" smtClean="0">
                <a:sym typeface="Wingdings" pitchFamily="2" charset="2"/>
              </a:rPr>
              <a:t> juga harus </a:t>
            </a:r>
            <a:r>
              <a:rPr lang="id-ID" dirty="0" smtClean="0">
                <a:solidFill>
                  <a:srgbClr val="FF0000"/>
                </a:solidFill>
                <a:sym typeface="Wingdings" pitchFamily="2" charset="2"/>
              </a:rPr>
              <a:t>diutamakan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Standar Minimum </a:t>
            </a:r>
            <a:br>
              <a:rPr lang="id-ID" dirty="0" smtClean="0"/>
            </a:br>
            <a:r>
              <a:rPr lang="id-ID" dirty="0" smtClean="0"/>
              <a:t>Kebutuhan Air Bersih Saat Bencana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Hari I pengungsian: 5 liter/org/hari</a:t>
            </a:r>
            <a:endParaRPr lang="id-ID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d-ID" dirty="0">
                <a:solidFill>
                  <a:srgbClr val="FF0000"/>
                </a:solidFill>
              </a:rPr>
              <a:t>	</a:t>
            </a:r>
            <a:r>
              <a:rPr lang="id-ID" dirty="0" smtClean="0"/>
              <a:t>Memenuhi: makan, masak dan minum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Hari berikutnya: 15-20 liter/org/hari</a:t>
            </a:r>
          </a:p>
          <a:p>
            <a:pPr>
              <a:buNone/>
            </a:pPr>
            <a:r>
              <a:rPr lang="id-ID" dirty="0" smtClean="0"/>
              <a:t>	Memenuhi: minum, masak, mandi &amp; mencuci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Bagi fasilitas pelayanan kesehatan (Puskesmas atau Rumah Sakit): 50 liter/org/hari.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dirty="0" smtClean="0"/>
              <a:t>Sistem Penyediaan Air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71858" cy="4525963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Sumber Air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Penyimpanan Air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Distribusi Air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Konsumsi Air dan Pemanfaatan Lain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Pembuangan Air</a:t>
            </a:r>
            <a:endParaRPr lang="id-ID" dirty="0"/>
          </a:p>
        </p:txBody>
      </p:sp>
      <p:sp>
        <p:nvSpPr>
          <p:cNvPr id="4" name="Right Brace 3"/>
          <p:cNvSpPr/>
          <p:nvPr/>
        </p:nvSpPr>
        <p:spPr>
          <a:xfrm>
            <a:off x="4429124" y="1857364"/>
            <a:ext cx="1428760" cy="42148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5929322" y="3571876"/>
            <a:ext cx="250033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Berpotensi Tercamar Mikroba/Kuman Patogen dan Kimia</a:t>
            </a:r>
            <a:endParaRPr lang="id-ID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86182" y="1928802"/>
            <a:ext cx="2286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43636" y="1643050"/>
            <a:ext cx="2714644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Barier awal untuk melindungi keseluruhan sistem penyediaan air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275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dirty="0" smtClean="0"/>
              <a:t>Sumber Air 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id-ID" dirty="0" smtClean="0"/>
              <a:t>Air Hujan</a:t>
            </a:r>
          </a:p>
          <a:p>
            <a:r>
              <a:rPr lang="id-ID" dirty="0" smtClean="0"/>
              <a:t>Air Permukaan (danau, sungai, rawa)</a:t>
            </a:r>
          </a:p>
          <a:p>
            <a:r>
              <a:rPr lang="id-ID" dirty="0" smtClean="0"/>
              <a:t>Air Tanah (sumur gali, mata air, sumur artesis)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147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dirty="0" smtClean="0"/>
              <a:t>Sumber Air Bersih &amp; Perlakuannya</a:t>
            </a:r>
            <a:endParaRPr lang="id-ID" dirty="0"/>
          </a:p>
        </p:txBody>
      </p:sp>
      <p:pic>
        <p:nvPicPr>
          <p:cNvPr id="4" name="Picture 3" descr="IMG.jpg"/>
          <p:cNvPicPr/>
          <p:nvPr/>
        </p:nvPicPr>
        <p:blipFill>
          <a:blip r:embed="rId2"/>
          <a:srcRect l="12630" t="51267" r="32861" b="12828"/>
          <a:stretch>
            <a:fillRect/>
          </a:stretch>
        </p:blipFill>
        <p:spPr>
          <a:xfrm>
            <a:off x="357158" y="1428736"/>
            <a:ext cx="8215370" cy="46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(PPT UEU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Theme(PPT UEU)</Template>
  <TotalTime>1992</TotalTime>
  <Words>902</Words>
  <Application>Microsoft Office PowerPoint</Application>
  <PresentationFormat>On-screen Show (4:3)</PresentationFormat>
  <Paragraphs>122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Theme(PPT UEU)</vt:lpstr>
      <vt:lpstr>Peran Air Bersih dan Air Minum Ketika Terjadi Bencana</vt:lpstr>
      <vt:lpstr>Pendahuluan</vt:lpstr>
      <vt:lpstr>Masalah Penyediaan Air</vt:lpstr>
      <vt:lpstr>Air ketika Keadaan Darurat Bencana</vt:lpstr>
      <vt:lpstr>Manajemen Penyediaan Air</vt:lpstr>
      <vt:lpstr>Standar Minimum  Kebutuhan Air Bersih Saat Bencana</vt:lpstr>
      <vt:lpstr>Sistem Penyediaan Air</vt:lpstr>
      <vt:lpstr>Sumber Air ....</vt:lpstr>
      <vt:lpstr>Sumber Air Bersih &amp; Perlakuannya</vt:lpstr>
      <vt:lpstr>Sumber Air Bersih &amp; Perlakuannya</vt:lpstr>
      <vt:lpstr>Perlindungan Sumber Air</vt:lpstr>
      <vt:lpstr>Pertimbangan Memilih Sumber Air</vt:lpstr>
      <vt:lpstr>Pertimbangan Memilih Sumber Air</vt:lpstr>
      <vt:lpstr>Jalur Tranmisi Infeksi yang  Terkait dengan Air</vt:lpstr>
      <vt:lpstr>Klasifikasi Infeksi Terkait Air</vt:lpstr>
      <vt:lpstr>Tujuan Survei Sumber Air</vt:lpstr>
      <vt:lpstr>Indikator Keamanan Air   Terhadap Infeksi</vt:lpstr>
      <vt:lpstr>Menilai Kualitas Air Sumber</vt:lpstr>
      <vt:lpstr>Pedoman Penentuan Kualitas Air</vt:lpstr>
      <vt:lpstr>Analisis Situasi ....</vt:lpstr>
      <vt:lpstr>Menjaga Keamanan Kualitas Air</vt:lpstr>
      <vt:lpstr>Mencegah Penyakit dengan Penyediaan Air Bersih</vt:lpstr>
      <vt:lpstr>Mencegah Penyakit dengan Penyediaan Air Bersih</vt:lpstr>
      <vt:lpstr>Kecukupan Pengadaan Air Bersih</vt:lpstr>
      <vt:lpstr>PowerPoint Presentation</vt:lpstr>
      <vt:lpstr>Terimakasih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 Air Bersih dan Air Minum Ketika Terjadi Bencana</dc:title>
  <dc:creator>HP PC</dc:creator>
  <cp:lastModifiedBy>BPISTI2008</cp:lastModifiedBy>
  <cp:revision>9</cp:revision>
  <dcterms:created xsi:type="dcterms:W3CDTF">2018-09-22T16:04:16Z</dcterms:created>
  <dcterms:modified xsi:type="dcterms:W3CDTF">2018-12-02T07:56:30Z</dcterms:modified>
</cp:coreProperties>
</file>