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87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265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94" r:id="rId23"/>
    <p:sldId id="293" r:id="rId24"/>
    <p:sldId id="292" r:id="rId25"/>
    <p:sldId id="291" r:id="rId26"/>
    <p:sldId id="289" r:id="rId27"/>
    <p:sldId id="285" r:id="rId28"/>
    <p:sldId id="290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02" y="-7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9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4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9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15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2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8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9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3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12" Type="http://schemas.openxmlformats.org/officeDocument/2006/relationships/image" Target="../media/image69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11" Type="http://schemas.openxmlformats.org/officeDocument/2006/relationships/image" Target="../media/image68.jpg"/><Relationship Id="rId5" Type="http://schemas.openxmlformats.org/officeDocument/2006/relationships/image" Target="../media/image62.jpg"/><Relationship Id="rId10" Type="http://schemas.openxmlformats.org/officeDocument/2006/relationships/image" Target="../media/image67.jpg"/><Relationship Id="rId4" Type="http://schemas.openxmlformats.org/officeDocument/2006/relationships/image" Target="../media/image61.jpg"/><Relationship Id="rId9" Type="http://schemas.openxmlformats.org/officeDocument/2006/relationships/image" Target="../media/image6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3124200" y="3744913"/>
            <a:ext cx="586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PENGENDALIAN INTERVENSI PENYAKIT DBD</a:t>
            </a:r>
            <a:endParaRPr lang="en-US" alt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61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386839" y="1859226"/>
            <a:ext cx="6562403" cy="4463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1713992" y="1027303"/>
            <a:ext cx="57118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5740" marR="5080" indent="-1463675">
              <a:lnSpc>
                <a:spcPct val="100000"/>
              </a:lnSpc>
              <a:spcBef>
                <a:spcPts val="100"/>
              </a:spcBef>
              <a:tabLst>
                <a:tab pos="1925320" algn="l"/>
              </a:tabLst>
            </a:pPr>
            <a:r>
              <a:rPr sz="2400" b="1" spc="-235" dirty="0">
                <a:latin typeface="Arial"/>
                <a:cs typeface="Arial"/>
              </a:rPr>
              <a:t>Angka</a:t>
            </a:r>
            <a:r>
              <a:rPr sz="2400" b="1" spc="-130" dirty="0">
                <a:latin typeface="Arial"/>
                <a:cs typeface="Arial"/>
              </a:rPr>
              <a:t> </a:t>
            </a:r>
            <a:r>
              <a:rPr sz="2400" b="1" spc="-165" dirty="0">
                <a:latin typeface="Arial"/>
                <a:cs typeface="Arial"/>
              </a:rPr>
              <a:t>Insiden	</a:t>
            </a:r>
            <a:r>
              <a:rPr sz="2400" b="1" spc="-280" dirty="0">
                <a:latin typeface="Arial"/>
                <a:cs typeface="Arial"/>
              </a:rPr>
              <a:t>DBD </a:t>
            </a:r>
            <a:r>
              <a:rPr sz="2400" b="1" spc="-135" dirty="0">
                <a:latin typeface="Arial"/>
                <a:cs typeface="Arial"/>
              </a:rPr>
              <a:t>per </a:t>
            </a:r>
            <a:r>
              <a:rPr sz="2400" b="1" spc="-110" dirty="0">
                <a:latin typeface="Arial"/>
                <a:cs typeface="Arial"/>
              </a:rPr>
              <a:t>100.000 </a:t>
            </a:r>
            <a:r>
              <a:rPr sz="2400" b="1" spc="-204" dirty="0">
                <a:latin typeface="Arial"/>
                <a:cs typeface="Arial"/>
              </a:rPr>
              <a:t>Penduduk </a:t>
            </a:r>
            <a:r>
              <a:rPr sz="2400" b="1" spc="-130" dirty="0">
                <a:latin typeface="Arial"/>
                <a:cs typeface="Arial"/>
              </a:rPr>
              <a:t>di  </a:t>
            </a:r>
            <a:r>
              <a:rPr sz="2400" b="1" spc="-170" dirty="0">
                <a:latin typeface="Arial"/>
                <a:cs typeface="Arial"/>
              </a:rPr>
              <a:t>Indonesia </a:t>
            </a:r>
            <a:r>
              <a:rPr sz="2400" b="1" spc="-235" dirty="0">
                <a:latin typeface="Arial"/>
                <a:cs typeface="Arial"/>
              </a:rPr>
              <a:t>Tahun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130" dirty="0">
                <a:latin typeface="Arial"/>
                <a:cs typeface="Arial"/>
              </a:rPr>
              <a:t>2009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0" y="2673095"/>
            <a:ext cx="1098804" cy="1331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/>
          <p:cNvSpPr txBox="1"/>
          <p:nvPr/>
        </p:nvSpPr>
        <p:spPr>
          <a:xfrm>
            <a:off x="1600155" y="592444"/>
            <a:ext cx="6073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95" dirty="0">
                <a:solidFill>
                  <a:srgbClr val="974707"/>
                </a:solidFill>
                <a:latin typeface="Arial"/>
                <a:cs typeface="Arial"/>
              </a:rPr>
              <a:t>Distribusi </a:t>
            </a:r>
            <a:r>
              <a:rPr sz="2800" b="1" spc="-200" dirty="0">
                <a:solidFill>
                  <a:srgbClr val="974707"/>
                </a:solidFill>
                <a:latin typeface="Arial"/>
                <a:cs typeface="Arial"/>
              </a:rPr>
              <a:t>Penyakit </a:t>
            </a:r>
            <a:r>
              <a:rPr sz="2800" b="1" spc="-330" dirty="0">
                <a:solidFill>
                  <a:srgbClr val="974707"/>
                </a:solidFill>
                <a:latin typeface="Arial"/>
                <a:cs typeface="Arial"/>
              </a:rPr>
              <a:t>DBD </a:t>
            </a:r>
            <a:r>
              <a:rPr sz="2800" b="1" spc="-110" dirty="0">
                <a:solidFill>
                  <a:srgbClr val="974707"/>
                </a:solidFill>
                <a:latin typeface="Arial"/>
                <a:cs typeface="Arial"/>
              </a:rPr>
              <a:t>Menurut</a:t>
            </a:r>
            <a:r>
              <a:rPr sz="2800" b="1" spc="-24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800" b="1" spc="-225" dirty="0">
                <a:solidFill>
                  <a:srgbClr val="974707"/>
                </a:solidFill>
                <a:latin typeface="Arial"/>
                <a:cs typeface="Arial"/>
              </a:rPr>
              <a:t>Tempat</a:t>
            </a:r>
            <a:endParaRPr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856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403603" y="1845564"/>
            <a:ext cx="6408420" cy="4680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1678939" y="1027303"/>
            <a:ext cx="56419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9330" marR="5080" indent="-977265">
              <a:lnSpc>
                <a:spcPct val="100000"/>
              </a:lnSpc>
              <a:spcBef>
                <a:spcPts val="100"/>
              </a:spcBef>
            </a:pPr>
            <a:r>
              <a:rPr sz="2400" b="1" spc="-235" dirty="0">
                <a:latin typeface="Arial"/>
                <a:cs typeface="Arial"/>
              </a:rPr>
              <a:t>Angka </a:t>
            </a:r>
            <a:r>
              <a:rPr sz="2400" b="1" spc="-165" dirty="0">
                <a:latin typeface="Arial"/>
                <a:cs typeface="Arial"/>
              </a:rPr>
              <a:t>Insiden </a:t>
            </a:r>
            <a:r>
              <a:rPr sz="2400" b="1" spc="-280" dirty="0">
                <a:latin typeface="Arial"/>
                <a:cs typeface="Arial"/>
              </a:rPr>
              <a:t>DBD </a:t>
            </a:r>
            <a:r>
              <a:rPr sz="2400" b="1" spc="-130" dirty="0">
                <a:latin typeface="Arial"/>
                <a:cs typeface="Arial"/>
              </a:rPr>
              <a:t>per </a:t>
            </a:r>
            <a:r>
              <a:rPr sz="2400" b="1" spc="-114" dirty="0">
                <a:latin typeface="Arial"/>
                <a:cs typeface="Arial"/>
              </a:rPr>
              <a:t>100.000 </a:t>
            </a:r>
            <a:r>
              <a:rPr sz="2400" b="1" spc="-204" dirty="0">
                <a:latin typeface="Arial"/>
                <a:cs typeface="Arial"/>
              </a:rPr>
              <a:t>Penduduk </a:t>
            </a:r>
            <a:r>
              <a:rPr sz="2400" b="1" spc="-130" dirty="0">
                <a:latin typeface="Arial"/>
                <a:cs typeface="Arial"/>
              </a:rPr>
              <a:t>di  </a:t>
            </a:r>
            <a:r>
              <a:rPr sz="2400" b="1" spc="-170" dirty="0">
                <a:latin typeface="Arial"/>
                <a:cs typeface="Arial"/>
              </a:rPr>
              <a:t>Indonesia </a:t>
            </a:r>
            <a:r>
              <a:rPr sz="2400" b="1" spc="-235" dirty="0">
                <a:latin typeface="Arial"/>
                <a:cs typeface="Arial"/>
              </a:rPr>
              <a:t>Tahun </a:t>
            </a:r>
            <a:r>
              <a:rPr sz="2400" b="1" spc="-120" dirty="0">
                <a:latin typeface="Arial"/>
                <a:cs typeface="Arial"/>
              </a:rPr>
              <a:t>1968 </a:t>
            </a:r>
            <a:r>
              <a:rPr sz="2400" b="1" spc="-140" dirty="0">
                <a:latin typeface="Arial"/>
                <a:cs typeface="Arial"/>
              </a:rPr>
              <a:t>–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2009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167639" y="3140964"/>
            <a:ext cx="1098804" cy="1331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3335">
              <a:spcBef>
                <a:spcPts val="95"/>
              </a:spcBef>
            </a:pPr>
            <a:r>
              <a:rPr lang="en-US" spc="-229" smtClean="0"/>
              <a:t>Frekuensi </a:t>
            </a:r>
            <a:r>
              <a:rPr lang="en-US" spc="-200" smtClean="0"/>
              <a:t>Penyakit</a:t>
            </a:r>
            <a:r>
              <a:rPr lang="en-US" spc="-65" smtClean="0"/>
              <a:t> </a:t>
            </a:r>
            <a:r>
              <a:rPr lang="en-US" spc="-325" smtClean="0"/>
              <a:t>DBD</a:t>
            </a:r>
            <a:endParaRPr lang="en-US" spc="-325" dirty="0"/>
          </a:p>
        </p:txBody>
      </p:sp>
    </p:spTree>
    <p:extLst>
      <p:ext uri="{BB962C8B-B14F-4D97-AF65-F5344CB8AC3E}">
        <p14:creationId xmlns:p14="http://schemas.microsoft.com/office/powerpoint/2010/main" val="9262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972311" y="1281451"/>
            <a:ext cx="7063243" cy="5532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609600" y="685800"/>
            <a:ext cx="82295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69745" marR="5080" indent="-1757680">
              <a:lnSpc>
                <a:spcPct val="100000"/>
              </a:lnSpc>
              <a:spcBef>
                <a:spcPts val="105"/>
              </a:spcBef>
            </a:pPr>
            <a:r>
              <a:rPr sz="2000" spc="-195" dirty="0">
                <a:solidFill>
                  <a:srgbClr val="000000"/>
                </a:solidFill>
              </a:rPr>
              <a:t>Angka </a:t>
            </a:r>
            <a:r>
              <a:rPr sz="2000" spc="-135" dirty="0">
                <a:solidFill>
                  <a:srgbClr val="000000"/>
                </a:solidFill>
              </a:rPr>
              <a:t>Insiden </a:t>
            </a:r>
            <a:r>
              <a:rPr sz="2000" spc="-235" dirty="0">
                <a:solidFill>
                  <a:srgbClr val="000000"/>
                </a:solidFill>
              </a:rPr>
              <a:t>DBD </a:t>
            </a:r>
            <a:r>
              <a:rPr sz="2000" spc="-110" dirty="0">
                <a:solidFill>
                  <a:srgbClr val="000000"/>
                </a:solidFill>
              </a:rPr>
              <a:t>per </a:t>
            </a:r>
            <a:r>
              <a:rPr sz="2000" spc="-85" dirty="0">
                <a:solidFill>
                  <a:srgbClr val="000000"/>
                </a:solidFill>
              </a:rPr>
              <a:t>100.000 </a:t>
            </a:r>
            <a:r>
              <a:rPr sz="2000" spc="-165" dirty="0">
                <a:solidFill>
                  <a:srgbClr val="000000"/>
                </a:solidFill>
              </a:rPr>
              <a:t>Penduduk </a:t>
            </a:r>
            <a:r>
              <a:rPr sz="2000" spc="-75" dirty="0">
                <a:solidFill>
                  <a:srgbClr val="000000"/>
                </a:solidFill>
              </a:rPr>
              <a:t>Menurut </a:t>
            </a:r>
            <a:r>
              <a:rPr sz="2000" spc="-160" dirty="0">
                <a:solidFill>
                  <a:srgbClr val="000000"/>
                </a:solidFill>
              </a:rPr>
              <a:t>Provinsi </a:t>
            </a:r>
            <a:r>
              <a:rPr sz="2000" spc="-105" dirty="0">
                <a:solidFill>
                  <a:srgbClr val="000000"/>
                </a:solidFill>
              </a:rPr>
              <a:t>di  </a:t>
            </a:r>
            <a:r>
              <a:rPr sz="2000" spc="-135" dirty="0">
                <a:solidFill>
                  <a:srgbClr val="000000"/>
                </a:solidFill>
              </a:rPr>
              <a:t>Indonesia </a:t>
            </a:r>
            <a:r>
              <a:rPr sz="2000" spc="-190" dirty="0">
                <a:solidFill>
                  <a:srgbClr val="000000"/>
                </a:solidFill>
              </a:rPr>
              <a:t>Tahun </a:t>
            </a:r>
            <a:r>
              <a:rPr sz="2000" spc="-100" dirty="0">
                <a:solidFill>
                  <a:srgbClr val="000000"/>
                </a:solidFill>
              </a:rPr>
              <a:t>2005 </a:t>
            </a:r>
            <a:r>
              <a:rPr sz="2000" spc="-55" dirty="0">
                <a:solidFill>
                  <a:srgbClr val="000000"/>
                </a:solidFill>
              </a:rPr>
              <a:t>-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spc="-100" dirty="0">
                <a:solidFill>
                  <a:srgbClr val="000000"/>
                </a:solidFill>
              </a:rPr>
              <a:t>2009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710994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507491" y="800100"/>
            <a:ext cx="8027034" cy="3200400"/>
          </a:xfrm>
          <a:custGeom>
            <a:avLst/>
            <a:gdLst/>
            <a:ahLst/>
            <a:cxnLst/>
            <a:rect l="l" t="t" r="r" b="b"/>
            <a:pathLst>
              <a:path w="8027034" h="3200400">
                <a:moveTo>
                  <a:pt x="4013454" y="0"/>
                </a:moveTo>
                <a:lnTo>
                  <a:pt x="0" y="3200400"/>
                </a:lnTo>
                <a:lnTo>
                  <a:pt x="8026908" y="3200400"/>
                </a:lnTo>
                <a:lnTo>
                  <a:pt x="4013454" y="0"/>
                </a:lnTo>
                <a:close/>
              </a:path>
            </a:pathLst>
          </a:custGeom>
          <a:solidFill>
            <a:srgbClr val="B3A1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3932682" y="3295015"/>
            <a:ext cx="11290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85" dirty="0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endParaRPr sz="1800">
              <a:latin typeface="Arial"/>
              <a:cs typeface="Arial"/>
            </a:endParaRPr>
          </a:p>
          <a:p>
            <a:pPr marL="49530" algn="ctr">
              <a:lnSpc>
                <a:spcPct val="100000"/>
              </a:lnSpc>
            </a:pPr>
            <a:r>
              <a:rPr sz="1800" b="1" spc="-275" dirty="0">
                <a:solidFill>
                  <a:srgbClr val="FFFFFF"/>
                </a:solidFill>
                <a:latin typeface="Arial"/>
                <a:cs typeface="Arial"/>
              </a:rPr>
              <a:t>KELUARGA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743200" y="228600"/>
            <a:ext cx="3657600" cy="1455420"/>
          </a:xfrm>
          <a:custGeom>
            <a:avLst/>
            <a:gdLst/>
            <a:ahLst/>
            <a:cxnLst/>
            <a:rect l="l" t="t" r="r" b="b"/>
            <a:pathLst>
              <a:path w="3657600" h="1455420">
                <a:moveTo>
                  <a:pt x="1828800" y="0"/>
                </a:moveTo>
                <a:lnTo>
                  <a:pt x="1761754" y="479"/>
                </a:lnTo>
                <a:lnTo>
                  <a:pt x="1695317" y="1908"/>
                </a:lnTo>
                <a:lnTo>
                  <a:pt x="1629529" y="4269"/>
                </a:lnTo>
                <a:lnTo>
                  <a:pt x="1564432" y="7546"/>
                </a:lnTo>
                <a:lnTo>
                  <a:pt x="1500067" y="11722"/>
                </a:lnTo>
                <a:lnTo>
                  <a:pt x="1436475" y="16782"/>
                </a:lnTo>
                <a:lnTo>
                  <a:pt x="1373698" y="22708"/>
                </a:lnTo>
                <a:lnTo>
                  <a:pt x="1311777" y="29484"/>
                </a:lnTo>
                <a:lnTo>
                  <a:pt x="1250752" y="37094"/>
                </a:lnTo>
                <a:lnTo>
                  <a:pt x="1190667" y="45521"/>
                </a:lnTo>
                <a:lnTo>
                  <a:pt x="1131561" y="54749"/>
                </a:lnTo>
                <a:lnTo>
                  <a:pt x="1073477" y="64762"/>
                </a:lnTo>
                <a:lnTo>
                  <a:pt x="1016455" y="75542"/>
                </a:lnTo>
                <a:lnTo>
                  <a:pt x="960537" y="87074"/>
                </a:lnTo>
                <a:lnTo>
                  <a:pt x="905763" y="99342"/>
                </a:lnTo>
                <a:lnTo>
                  <a:pt x="852177" y="112328"/>
                </a:lnTo>
                <a:lnTo>
                  <a:pt x="799818" y="126016"/>
                </a:lnTo>
                <a:lnTo>
                  <a:pt x="748729" y="140390"/>
                </a:lnTo>
                <a:lnTo>
                  <a:pt x="698949" y="155434"/>
                </a:lnTo>
                <a:lnTo>
                  <a:pt x="650522" y="171131"/>
                </a:lnTo>
                <a:lnTo>
                  <a:pt x="603487" y="187464"/>
                </a:lnTo>
                <a:lnTo>
                  <a:pt x="557887" y="204417"/>
                </a:lnTo>
                <a:lnTo>
                  <a:pt x="513763" y="221974"/>
                </a:lnTo>
                <a:lnTo>
                  <a:pt x="471155" y="240119"/>
                </a:lnTo>
                <a:lnTo>
                  <a:pt x="430106" y="258834"/>
                </a:lnTo>
                <a:lnTo>
                  <a:pt x="390657" y="278103"/>
                </a:lnTo>
                <a:lnTo>
                  <a:pt x="352848" y="297911"/>
                </a:lnTo>
                <a:lnTo>
                  <a:pt x="316722" y="318240"/>
                </a:lnTo>
                <a:lnTo>
                  <a:pt x="282319" y="339074"/>
                </a:lnTo>
                <a:lnTo>
                  <a:pt x="249681" y="360397"/>
                </a:lnTo>
                <a:lnTo>
                  <a:pt x="189866" y="404443"/>
                </a:lnTo>
                <a:lnTo>
                  <a:pt x="137606" y="450247"/>
                </a:lnTo>
                <a:lnTo>
                  <a:pt x="93232" y="497677"/>
                </a:lnTo>
                <a:lnTo>
                  <a:pt x="57074" y="546601"/>
                </a:lnTo>
                <a:lnTo>
                  <a:pt x="29463" y="596889"/>
                </a:lnTo>
                <a:lnTo>
                  <a:pt x="10730" y="648408"/>
                </a:lnTo>
                <a:lnTo>
                  <a:pt x="1206" y="701028"/>
                </a:lnTo>
                <a:lnTo>
                  <a:pt x="0" y="727710"/>
                </a:lnTo>
                <a:lnTo>
                  <a:pt x="1206" y="754391"/>
                </a:lnTo>
                <a:lnTo>
                  <a:pt x="10730" y="807011"/>
                </a:lnTo>
                <a:lnTo>
                  <a:pt x="29464" y="858530"/>
                </a:lnTo>
                <a:lnTo>
                  <a:pt x="57074" y="908818"/>
                </a:lnTo>
                <a:lnTo>
                  <a:pt x="93232" y="957742"/>
                </a:lnTo>
                <a:lnTo>
                  <a:pt x="137606" y="1005172"/>
                </a:lnTo>
                <a:lnTo>
                  <a:pt x="189866" y="1050976"/>
                </a:lnTo>
                <a:lnTo>
                  <a:pt x="249682" y="1095022"/>
                </a:lnTo>
                <a:lnTo>
                  <a:pt x="282319" y="1116345"/>
                </a:lnTo>
                <a:lnTo>
                  <a:pt x="316722" y="1137179"/>
                </a:lnTo>
                <a:lnTo>
                  <a:pt x="352848" y="1157508"/>
                </a:lnTo>
                <a:lnTo>
                  <a:pt x="390657" y="1177316"/>
                </a:lnTo>
                <a:lnTo>
                  <a:pt x="430106" y="1196585"/>
                </a:lnTo>
                <a:lnTo>
                  <a:pt x="471155" y="1215300"/>
                </a:lnTo>
                <a:lnTo>
                  <a:pt x="513763" y="1233445"/>
                </a:lnTo>
                <a:lnTo>
                  <a:pt x="557887" y="1251002"/>
                </a:lnTo>
                <a:lnTo>
                  <a:pt x="603487" y="1267955"/>
                </a:lnTo>
                <a:lnTo>
                  <a:pt x="650522" y="1284288"/>
                </a:lnTo>
                <a:lnTo>
                  <a:pt x="698949" y="1299985"/>
                </a:lnTo>
                <a:lnTo>
                  <a:pt x="748729" y="1315029"/>
                </a:lnTo>
                <a:lnTo>
                  <a:pt x="799818" y="1329403"/>
                </a:lnTo>
                <a:lnTo>
                  <a:pt x="852177" y="1343091"/>
                </a:lnTo>
                <a:lnTo>
                  <a:pt x="905763" y="1356077"/>
                </a:lnTo>
                <a:lnTo>
                  <a:pt x="960537" y="1368345"/>
                </a:lnTo>
                <a:lnTo>
                  <a:pt x="1016455" y="1379877"/>
                </a:lnTo>
                <a:lnTo>
                  <a:pt x="1073477" y="1390657"/>
                </a:lnTo>
                <a:lnTo>
                  <a:pt x="1131561" y="1400670"/>
                </a:lnTo>
                <a:lnTo>
                  <a:pt x="1190667" y="1409898"/>
                </a:lnTo>
                <a:lnTo>
                  <a:pt x="1250752" y="1418325"/>
                </a:lnTo>
                <a:lnTo>
                  <a:pt x="1311777" y="1425935"/>
                </a:lnTo>
                <a:lnTo>
                  <a:pt x="1373698" y="1432711"/>
                </a:lnTo>
                <a:lnTo>
                  <a:pt x="1436475" y="1438637"/>
                </a:lnTo>
                <a:lnTo>
                  <a:pt x="1500067" y="1443697"/>
                </a:lnTo>
                <a:lnTo>
                  <a:pt x="1564432" y="1447873"/>
                </a:lnTo>
                <a:lnTo>
                  <a:pt x="1629529" y="1451150"/>
                </a:lnTo>
                <a:lnTo>
                  <a:pt x="1695317" y="1453511"/>
                </a:lnTo>
                <a:lnTo>
                  <a:pt x="1761754" y="1454940"/>
                </a:lnTo>
                <a:lnTo>
                  <a:pt x="1828800" y="1455420"/>
                </a:lnTo>
                <a:lnTo>
                  <a:pt x="1895845" y="1454940"/>
                </a:lnTo>
                <a:lnTo>
                  <a:pt x="1962282" y="1453511"/>
                </a:lnTo>
                <a:lnTo>
                  <a:pt x="2028070" y="1451150"/>
                </a:lnTo>
                <a:lnTo>
                  <a:pt x="2093167" y="1447873"/>
                </a:lnTo>
                <a:lnTo>
                  <a:pt x="2157532" y="1443697"/>
                </a:lnTo>
                <a:lnTo>
                  <a:pt x="2221124" y="1438637"/>
                </a:lnTo>
                <a:lnTo>
                  <a:pt x="2283901" y="1432711"/>
                </a:lnTo>
                <a:lnTo>
                  <a:pt x="2345822" y="1425935"/>
                </a:lnTo>
                <a:lnTo>
                  <a:pt x="2406847" y="1418325"/>
                </a:lnTo>
                <a:lnTo>
                  <a:pt x="2466932" y="1409898"/>
                </a:lnTo>
                <a:lnTo>
                  <a:pt x="2526038" y="1400670"/>
                </a:lnTo>
                <a:lnTo>
                  <a:pt x="2584122" y="1390657"/>
                </a:lnTo>
                <a:lnTo>
                  <a:pt x="2641144" y="1379877"/>
                </a:lnTo>
                <a:lnTo>
                  <a:pt x="2697062" y="1368345"/>
                </a:lnTo>
                <a:lnTo>
                  <a:pt x="2751835" y="1356077"/>
                </a:lnTo>
                <a:lnTo>
                  <a:pt x="2805422" y="1343091"/>
                </a:lnTo>
                <a:lnTo>
                  <a:pt x="2857781" y="1329403"/>
                </a:lnTo>
                <a:lnTo>
                  <a:pt x="2908870" y="1315029"/>
                </a:lnTo>
                <a:lnTo>
                  <a:pt x="2958650" y="1299985"/>
                </a:lnTo>
                <a:lnTo>
                  <a:pt x="3007077" y="1284288"/>
                </a:lnTo>
                <a:lnTo>
                  <a:pt x="3054112" y="1267955"/>
                </a:lnTo>
                <a:lnTo>
                  <a:pt x="3099712" y="1251002"/>
                </a:lnTo>
                <a:lnTo>
                  <a:pt x="3143836" y="1233445"/>
                </a:lnTo>
                <a:lnTo>
                  <a:pt x="3186444" y="1215300"/>
                </a:lnTo>
                <a:lnTo>
                  <a:pt x="3227493" y="1196585"/>
                </a:lnTo>
                <a:lnTo>
                  <a:pt x="3266942" y="1177316"/>
                </a:lnTo>
                <a:lnTo>
                  <a:pt x="3304751" y="1157508"/>
                </a:lnTo>
                <a:lnTo>
                  <a:pt x="3340877" y="1137179"/>
                </a:lnTo>
                <a:lnTo>
                  <a:pt x="3375280" y="1116345"/>
                </a:lnTo>
                <a:lnTo>
                  <a:pt x="3407917" y="1095022"/>
                </a:lnTo>
                <a:lnTo>
                  <a:pt x="3467733" y="1050976"/>
                </a:lnTo>
                <a:lnTo>
                  <a:pt x="3519993" y="1005172"/>
                </a:lnTo>
                <a:lnTo>
                  <a:pt x="3564367" y="957742"/>
                </a:lnTo>
                <a:lnTo>
                  <a:pt x="3600525" y="908818"/>
                </a:lnTo>
                <a:lnTo>
                  <a:pt x="3628135" y="858530"/>
                </a:lnTo>
                <a:lnTo>
                  <a:pt x="3646869" y="807011"/>
                </a:lnTo>
                <a:lnTo>
                  <a:pt x="3656393" y="754391"/>
                </a:lnTo>
                <a:lnTo>
                  <a:pt x="3657600" y="727710"/>
                </a:lnTo>
                <a:lnTo>
                  <a:pt x="3656393" y="701028"/>
                </a:lnTo>
                <a:lnTo>
                  <a:pt x="3646869" y="648408"/>
                </a:lnTo>
                <a:lnTo>
                  <a:pt x="3628135" y="596889"/>
                </a:lnTo>
                <a:lnTo>
                  <a:pt x="3600525" y="546601"/>
                </a:lnTo>
                <a:lnTo>
                  <a:pt x="3564367" y="497677"/>
                </a:lnTo>
                <a:lnTo>
                  <a:pt x="3519993" y="450247"/>
                </a:lnTo>
                <a:lnTo>
                  <a:pt x="3467733" y="404443"/>
                </a:lnTo>
                <a:lnTo>
                  <a:pt x="3407917" y="360397"/>
                </a:lnTo>
                <a:lnTo>
                  <a:pt x="3375280" y="339074"/>
                </a:lnTo>
                <a:lnTo>
                  <a:pt x="3340877" y="318240"/>
                </a:lnTo>
                <a:lnTo>
                  <a:pt x="3304751" y="297911"/>
                </a:lnTo>
                <a:lnTo>
                  <a:pt x="3266942" y="278103"/>
                </a:lnTo>
                <a:lnTo>
                  <a:pt x="3227493" y="258834"/>
                </a:lnTo>
                <a:lnTo>
                  <a:pt x="3186444" y="240119"/>
                </a:lnTo>
                <a:lnTo>
                  <a:pt x="3143836" y="221974"/>
                </a:lnTo>
                <a:lnTo>
                  <a:pt x="3099712" y="204417"/>
                </a:lnTo>
                <a:lnTo>
                  <a:pt x="3054112" y="187464"/>
                </a:lnTo>
                <a:lnTo>
                  <a:pt x="3007077" y="171131"/>
                </a:lnTo>
                <a:lnTo>
                  <a:pt x="2958650" y="155434"/>
                </a:lnTo>
                <a:lnTo>
                  <a:pt x="2908870" y="140390"/>
                </a:lnTo>
                <a:lnTo>
                  <a:pt x="2857781" y="126016"/>
                </a:lnTo>
                <a:lnTo>
                  <a:pt x="2805422" y="112328"/>
                </a:lnTo>
                <a:lnTo>
                  <a:pt x="2751836" y="99342"/>
                </a:lnTo>
                <a:lnTo>
                  <a:pt x="2697062" y="87074"/>
                </a:lnTo>
                <a:lnTo>
                  <a:pt x="2641144" y="75542"/>
                </a:lnTo>
                <a:lnTo>
                  <a:pt x="2584122" y="64762"/>
                </a:lnTo>
                <a:lnTo>
                  <a:pt x="2526038" y="54749"/>
                </a:lnTo>
                <a:lnTo>
                  <a:pt x="2466932" y="45521"/>
                </a:lnTo>
                <a:lnTo>
                  <a:pt x="2406847" y="37094"/>
                </a:lnTo>
                <a:lnTo>
                  <a:pt x="2345822" y="29484"/>
                </a:lnTo>
                <a:lnTo>
                  <a:pt x="2283901" y="22708"/>
                </a:lnTo>
                <a:lnTo>
                  <a:pt x="2221124" y="16782"/>
                </a:lnTo>
                <a:lnTo>
                  <a:pt x="2157532" y="11722"/>
                </a:lnTo>
                <a:lnTo>
                  <a:pt x="2093167" y="7546"/>
                </a:lnTo>
                <a:lnTo>
                  <a:pt x="2028070" y="4269"/>
                </a:lnTo>
                <a:lnTo>
                  <a:pt x="1962282" y="1908"/>
                </a:lnTo>
                <a:lnTo>
                  <a:pt x="1895845" y="479"/>
                </a:lnTo>
                <a:lnTo>
                  <a:pt x="1828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30751" y="1279397"/>
            <a:ext cx="681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35" dirty="0">
                <a:solidFill>
                  <a:srgbClr val="FFFFFF"/>
                </a:solidFill>
                <a:latin typeface="Arial"/>
                <a:cs typeface="Arial"/>
              </a:rPr>
              <a:t>AGENT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59760" y="5252415"/>
            <a:ext cx="37744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3200" b="1" spc="-305" dirty="0">
                <a:latin typeface="Arial"/>
                <a:cs typeface="Arial"/>
              </a:rPr>
              <a:t>DETERMINAN  </a:t>
            </a:r>
            <a:r>
              <a:rPr sz="3200" b="1" spc="-425" dirty="0">
                <a:solidFill>
                  <a:srgbClr val="003300"/>
                </a:solidFill>
                <a:latin typeface="Arial"/>
                <a:cs typeface="Arial"/>
              </a:rPr>
              <a:t>(</a:t>
            </a:r>
            <a:r>
              <a:rPr sz="3200" b="1" spc="-425" dirty="0">
                <a:latin typeface="Arial"/>
                <a:cs typeface="Arial"/>
              </a:rPr>
              <a:t>FAKTOR </a:t>
            </a:r>
            <a:r>
              <a:rPr sz="3200" b="1" spc="-330" dirty="0">
                <a:latin typeface="Arial"/>
                <a:cs typeface="Arial"/>
              </a:rPr>
              <a:t>RISIKO</a:t>
            </a:r>
            <a:r>
              <a:rPr sz="3200" b="1" spc="-330" dirty="0">
                <a:solidFill>
                  <a:srgbClr val="003300"/>
                </a:solidFill>
                <a:latin typeface="Arial"/>
                <a:cs typeface="Arial"/>
              </a:rPr>
              <a:t>)  </a:t>
            </a:r>
            <a:r>
              <a:rPr sz="3200" b="1" spc="-440" dirty="0">
                <a:solidFill>
                  <a:srgbClr val="000066"/>
                </a:solidFill>
                <a:latin typeface="Arial"/>
                <a:cs typeface="Arial"/>
              </a:rPr>
              <a:t>BERSUMBER</a:t>
            </a:r>
            <a:r>
              <a:rPr sz="3200" b="1" spc="-2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3200" b="1" spc="-330" dirty="0">
                <a:solidFill>
                  <a:srgbClr val="000066"/>
                </a:solidFill>
                <a:latin typeface="Arial"/>
                <a:cs typeface="Arial"/>
              </a:rPr>
              <a:t>NYAMUK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1575942" y="4347464"/>
            <a:ext cx="1115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90">
              <a:lnSpc>
                <a:spcPct val="100000"/>
              </a:lnSpc>
              <a:spcBef>
                <a:spcPts val="100"/>
              </a:spcBef>
            </a:pP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PENJAMU  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(MANUSIA</a:t>
            </a:r>
            <a:r>
              <a:rPr sz="1800" b="1" spc="-4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2"/>
          <p:cNvSpPr/>
          <p:nvPr/>
        </p:nvSpPr>
        <p:spPr>
          <a:xfrm>
            <a:off x="5079491" y="3486911"/>
            <a:ext cx="3962400" cy="1403985"/>
          </a:xfrm>
          <a:custGeom>
            <a:avLst/>
            <a:gdLst/>
            <a:ahLst/>
            <a:cxnLst/>
            <a:rect l="l" t="t" r="r" b="b"/>
            <a:pathLst>
              <a:path w="3962400" h="1403985">
                <a:moveTo>
                  <a:pt x="1981200" y="0"/>
                </a:moveTo>
                <a:lnTo>
                  <a:pt x="1913086" y="406"/>
                </a:lnTo>
                <a:lnTo>
                  <a:pt x="1845549" y="1619"/>
                </a:lnTo>
                <a:lnTo>
                  <a:pt x="1778626" y="3623"/>
                </a:lnTo>
                <a:lnTo>
                  <a:pt x="1712353" y="6406"/>
                </a:lnTo>
                <a:lnTo>
                  <a:pt x="1646767" y="9955"/>
                </a:lnTo>
                <a:lnTo>
                  <a:pt x="1581906" y="14257"/>
                </a:lnTo>
                <a:lnTo>
                  <a:pt x="1517805" y="19299"/>
                </a:lnTo>
                <a:lnTo>
                  <a:pt x="1454502" y="25068"/>
                </a:lnTo>
                <a:lnTo>
                  <a:pt x="1392034" y="31550"/>
                </a:lnTo>
                <a:lnTo>
                  <a:pt x="1330438" y="38733"/>
                </a:lnTo>
                <a:lnTo>
                  <a:pt x="1269750" y="46604"/>
                </a:lnTo>
                <a:lnTo>
                  <a:pt x="1210008" y="55149"/>
                </a:lnTo>
                <a:lnTo>
                  <a:pt x="1151248" y="64356"/>
                </a:lnTo>
                <a:lnTo>
                  <a:pt x="1093507" y="74211"/>
                </a:lnTo>
                <a:lnTo>
                  <a:pt x="1036822" y="84701"/>
                </a:lnTo>
                <a:lnTo>
                  <a:pt x="981230" y="95814"/>
                </a:lnTo>
                <a:lnTo>
                  <a:pt x="926767" y="107536"/>
                </a:lnTo>
                <a:lnTo>
                  <a:pt x="873472" y="119854"/>
                </a:lnTo>
                <a:lnTo>
                  <a:pt x="821380" y="132755"/>
                </a:lnTo>
                <a:lnTo>
                  <a:pt x="770528" y="146226"/>
                </a:lnTo>
                <a:lnTo>
                  <a:pt x="720953" y="160254"/>
                </a:lnTo>
                <a:lnTo>
                  <a:pt x="672693" y="174826"/>
                </a:lnTo>
                <a:lnTo>
                  <a:pt x="625784" y="189929"/>
                </a:lnTo>
                <a:lnTo>
                  <a:pt x="580263" y="205549"/>
                </a:lnTo>
                <a:lnTo>
                  <a:pt x="536166" y="221674"/>
                </a:lnTo>
                <a:lnTo>
                  <a:pt x="493531" y="238291"/>
                </a:lnTo>
                <a:lnTo>
                  <a:pt x="452395" y="255386"/>
                </a:lnTo>
                <a:lnTo>
                  <a:pt x="412794" y="272947"/>
                </a:lnTo>
                <a:lnTo>
                  <a:pt x="374765" y="290960"/>
                </a:lnTo>
                <a:lnTo>
                  <a:pt x="338345" y="309413"/>
                </a:lnTo>
                <a:lnTo>
                  <a:pt x="303572" y="328292"/>
                </a:lnTo>
                <a:lnTo>
                  <a:pt x="270481" y="347584"/>
                </a:lnTo>
                <a:lnTo>
                  <a:pt x="209496" y="387356"/>
                </a:lnTo>
                <a:lnTo>
                  <a:pt x="155686" y="428625"/>
                </a:lnTo>
                <a:lnTo>
                  <a:pt x="109344" y="471284"/>
                </a:lnTo>
                <a:lnTo>
                  <a:pt x="70767" y="515231"/>
                </a:lnTo>
                <a:lnTo>
                  <a:pt x="40249" y="560361"/>
                </a:lnTo>
                <a:lnTo>
                  <a:pt x="18085" y="606569"/>
                </a:lnTo>
                <a:lnTo>
                  <a:pt x="4570" y="653751"/>
                </a:lnTo>
                <a:lnTo>
                  <a:pt x="0" y="701801"/>
                </a:lnTo>
                <a:lnTo>
                  <a:pt x="1148" y="725929"/>
                </a:lnTo>
                <a:lnTo>
                  <a:pt x="10228" y="773558"/>
                </a:lnTo>
                <a:lnTo>
                  <a:pt x="28104" y="820266"/>
                </a:lnTo>
                <a:lnTo>
                  <a:pt x="54482" y="865948"/>
                </a:lnTo>
                <a:lnTo>
                  <a:pt x="89066" y="910499"/>
                </a:lnTo>
                <a:lnTo>
                  <a:pt x="131563" y="953816"/>
                </a:lnTo>
                <a:lnTo>
                  <a:pt x="181676" y="995793"/>
                </a:lnTo>
                <a:lnTo>
                  <a:pt x="239110" y="1036326"/>
                </a:lnTo>
                <a:lnTo>
                  <a:pt x="303572" y="1075311"/>
                </a:lnTo>
                <a:lnTo>
                  <a:pt x="338345" y="1094190"/>
                </a:lnTo>
                <a:lnTo>
                  <a:pt x="374765" y="1112643"/>
                </a:lnTo>
                <a:lnTo>
                  <a:pt x="412794" y="1130656"/>
                </a:lnTo>
                <a:lnTo>
                  <a:pt x="452395" y="1148217"/>
                </a:lnTo>
                <a:lnTo>
                  <a:pt x="493531" y="1165312"/>
                </a:lnTo>
                <a:lnTo>
                  <a:pt x="536166" y="1181929"/>
                </a:lnTo>
                <a:lnTo>
                  <a:pt x="580263" y="1198054"/>
                </a:lnTo>
                <a:lnTo>
                  <a:pt x="625784" y="1213674"/>
                </a:lnTo>
                <a:lnTo>
                  <a:pt x="672693" y="1228777"/>
                </a:lnTo>
                <a:lnTo>
                  <a:pt x="720953" y="1243349"/>
                </a:lnTo>
                <a:lnTo>
                  <a:pt x="770528" y="1257377"/>
                </a:lnTo>
                <a:lnTo>
                  <a:pt x="821380" y="1270848"/>
                </a:lnTo>
                <a:lnTo>
                  <a:pt x="873472" y="1283749"/>
                </a:lnTo>
                <a:lnTo>
                  <a:pt x="926767" y="1296067"/>
                </a:lnTo>
                <a:lnTo>
                  <a:pt x="981230" y="1307789"/>
                </a:lnTo>
                <a:lnTo>
                  <a:pt x="1036822" y="1318902"/>
                </a:lnTo>
                <a:lnTo>
                  <a:pt x="1093507" y="1329392"/>
                </a:lnTo>
                <a:lnTo>
                  <a:pt x="1151248" y="1339247"/>
                </a:lnTo>
                <a:lnTo>
                  <a:pt x="1210008" y="1348454"/>
                </a:lnTo>
                <a:lnTo>
                  <a:pt x="1269750" y="1356999"/>
                </a:lnTo>
                <a:lnTo>
                  <a:pt x="1330438" y="1364870"/>
                </a:lnTo>
                <a:lnTo>
                  <a:pt x="1392034" y="1372053"/>
                </a:lnTo>
                <a:lnTo>
                  <a:pt x="1454502" y="1378535"/>
                </a:lnTo>
                <a:lnTo>
                  <a:pt x="1517805" y="1384304"/>
                </a:lnTo>
                <a:lnTo>
                  <a:pt x="1581906" y="1389346"/>
                </a:lnTo>
                <a:lnTo>
                  <a:pt x="1646767" y="1393648"/>
                </a:lnTo>
                <a:lnTo>
                  <a:pt x="1712353" y="1397197"/>
                </a:lnTo>
                <a:lnTo>
                  <a:pt x="1778626" y="1399980"/>
                </a:lnTo>
                <a:lnTo>
                  <a:pt x="1845549" y="1401984"/>
                </a:lnTo>
                <a:lnTo>
                  <a:pt x="1913086" y="1403197"/>
                </a:lnTo>
                <a:lnTo>
                  <a:pt x="1981200" y="1403604"/>
                </a:lnTo>
                <a:lnTo>
                  <a:pt x="2049313" y="1403197"/>
                </a:lnTo>
                <a:lnTo>
                  <a:pt x="2116850" y="1401984"/>
                </a:lnTo>
                <a:lnTo>
                  <a:pt x="2183773" y="1399980"/>
                </a:lnTo>
                <a:lnTo>
                  <a:pt x="2250046" y="1397197"/>
                </a:lnTo>
                <a:lnTo>
                  <a:pt x="2315632" y="1393648"/>
                </a:lnTo>
                <a:lnTo>
                  <a:pt x="2380493" y="1389346"/>
                </a:lnTo>
                <a:lnTo>
                  <a:pt x="2444594" y="1384304"/>
                </a:lnTo>
                <a:lnTo>
                  <a:pt x="2507897" y="1378535"/>
                </a:lnTo>
                <a:lnTo>
                  <a:pt x="2570365" y="1372053"/>
                </a:lnTo>
                <a:lnTo>
                  <a:pt x="2631961" y="1364870"/>
                </a:lnTo>
                <a:lnTo>
                  <a:pt x="2692649" y="1356999"/>
                </a:lnTo>
                <a:lnTo>
                  <a:pt x="2752391" y="1348454"/>
                </a:lnTo>
                <a:lnTo>
                  <a:pt x="2811151" y="1339247"/>
                </a:lnTo>
                <a:lnTo>
                  <a:pt x="2868892" y="1329392"/>
                </a:lnTo>
                <a:lnTo>
                  <a:pt x="2925577" y="1318902"/>
                </a:lnTo>
                <a:lnTo>
                  <a:pt x="2981169" y="1307789"/>
                </a:lnTo>
                <a:lnTo>
                  <a:pt x="3035632" y="1296067"/>
                </a:lnTo>
                <a:lnTo>
                  <a:pt x="3088927" y="1283749"/>
                </a:lnTo>
                <a:lnTo>
                  <a:pt x="3141019" y="1270848"/>
                </a:lnTo>
                <a:lnTo>
                  <a:pt x="3191871" y="1257377"/>
                </a:lnTo>
                <a:lnTo>
                  <a:pt x="3241446" y="1243349"/>
                </a:lnTo>
                <a:lnTo>
                  <a:pt x="3289706" y="1228777"/>
                </a:lnTo>
                <a:lnTo>
                  <a:pt x="3336615" y="1213674"/>
                </a:lnTo>
                <a:lnTo>
                  <a:pt x="3382137" y="1198054"/>
                </a:lnTo>
                <a:lnTo>
                  <a:pt x="3426233" y="1181929"/>
                </a:lnTo>
                <a:lnTo>
                  <a:pt x="3468868" y="1165312"/>
                </a:lnTo>
                <a:lnTo>
                  <a:pt x="3510004" y="1148217"/>
                </a:lnTo>
                <a:lnTo>
                  <a:pt x="3549605" y="1130656"/>
                </a:lnTo>
                <a:lnTo>
                  <a:pt x="3587634" y="1112643"/>
                </a:lnTo>
                <a:lnTo>
                  <a:pt x="3624054" y="1094190"/>
                </a:lnTo>
                <a:lnTo>
                  <a:pt x="3658827" y="1075311"/>
                </a:lnTo>
                <a:lnTo>
                  <a:pt x="3691918" y="1056019"/>
                </a:lnTo>
                <a:lnTo>
                  <a:pt x="3752903" y="1016247"/>
                </a:lnTo>
                <a:lnTo>
                  <a:pt x="3806713" y="974979"/>
                </a:lnTo>
                <a:lnTo>
                  <a:pt x="3853055" y="932319"/>
                </a:lnTo>
                <a:lnTo>
                  <a:pt x="3891632" y="888372"/>
                </a:lnTo>
                <a:lnTo>
                  <a:pt x="3922150" y="843242"/>
                </a:lnTo>
                <a:lnTo>
                  <a:pt x="3944314" y="797034"/>
                </a:lnTo>
                <a:lnTo>
                  <a:pt x="3957829" y="749852"/>
                </a:lnTo>
                <a:lnTo>
                  <a:pt x="3962400" y="701801"/>
                </a:lnTo>
                <a:lnTo>
                  <a:pt x="3961251" y="677674"/>
                </a:lnTo>
                <a:lnTo>
                  <a:pt x="3952171" y="630045"/>
                </a:lnTo>
                <a:lnTo>
                  <a:pt x="3934295" y="583337"/>
                </a:lnTo>
                <a:lnTo>
                  <a:pt x="3907917" y="537655"/>
                </a:lnTo>
                <a:lnTo>
                  <a:pt x="3873333" y="493104"/>
                </a:lnTo>
                <a:lnTo>
                  <a:pt x="3830836" y="449787"/>
                </a:lnTo>
                <a:lnTo>
                  <a:pt x="3780723" y="407810"/>
                </a:lnTo>
                <a:lnTo>
                  <a:pt x="3723289" y="367277"/>
                </a:lnTo>
                <a:lnTo>
                  <a:pt x="3658827" y="328292"/>
                </a:lnTo>
                <a:lnTo>
                  <a:pt x="3624054" y="309413"/>
                </a:lnTo>
                <a:lnTo>
                  <a:pt x="3587634" y="290960"/>
                </a:lnTo>
                <a:lnTo>
                  <a:pt x="3549605" y="272947"/>
                </a:lnTo>
                <a:lnTo>
                  <a:pt x="3510004" y="255386"/>
                </a:lnTo>
                <a:lnTo>
                  <a:pt x="3468868" y="238291"/>
                </a:lnTo>
                <a:lnTo>
                  <a:pt x="3426233" y="221674"/>
                </a:lnTo>
                <a:lnTo>
                  <a:pt x="3382137" y="205549"/>
                </a:lnTo>
                <a:lnTo>
                  <a:pt x="3336615" y="189929"/>
                </a:lnTo>
                <a:lnTo>
                  <a:pt x="3289706" y="174826"/>
                </a:lnTo>
                <a:lnTo>
                  <a:pt x="3241446" y="160254"/>
                </a:lnTo>
                <a:lnTo>
                  <a:pt x="3191871" y="146226"/>
                </a:lnTo>
                <a:lnTo>
                  <a:pt x="3141019" y="132755"/>
                </a:lnTo>
                <a:lnTo>
                  <a:pt x="3088927" y="119854"/>
                </a:lnTo>
                <a:lnTo>
                  <a:pt x="3035632" y="107536"/>
                </a:lnTo>
                <a:lnTo>
                  <a:pt x="2981169" y="95814"/>
                </a:lnTo>
                <a:lnTo>
                  <a:pt x="2925577" y="84701"/>
                </a:lnTo>
                <a:lnTo>
                  <a:pt x="2868892" y="74211"/>
                </a:lnTo>
                <a:lnTo>
                  <a:pt x="2811151" y="64356"/>
                </a:lnTo>
                <a:lnTo>
                  <a:pt x="2752391" y="55149"/>
                </a:lnTo>
                <a:lnTo>
                  <a:pt x="2692649" y="46604"/>
                </a:lnTo>
                <a:lnTo>
                  <a:pt x="2631961" y="38733"/>
                </a:lnTo>
                <a:lnTo>
                  <a:pt x="2570365" y="31550"/>
                </a:lnTo>
                <a:lnTo>
                  <a:pt x="2507897" y="25068"/>
                </a:lnTo>
                <a:lnTo>
                  <a:pt x="2444594" y="19299"/>
                </a:lnTo>
                <a:lnTo>
                  <a:pt x="2380493" y="14257"/>
                </a:lnTo>
                <a:lnTo>
                  <a:pt x="2315632" y="9955"/>
                </a:lnTo>
                <a:lnTo>
                  <a:pt x="2250046" y="6406"/>
                </a:lnTo>
                <a:lnTo>
                  <a:pt x="2183773" y="3623"/>
                </a:lnTo>
                <a:lnTo>
                  <a:pt x="2116850" y="1619"/>
                </a:lnTo>
                <a:lnTo>
                  <a:pt x="2049313" y="406"/>
                </a:lnTo>
                <a:lnTo>
                  <a:pt x="19812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4"/>
          <p:cNvSpPr txBox="1"/>
          <p:nvPr/>
        </p:nvSpPr>
        <p:spPr>
          <a:xfrm>
            <a:off x="6392926" y="4313935"/>
            <a:ext cx="1337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1290">
              <a:lnSpc>
                <a:spcPct val="100000"/>
              </a:lnSpc>
              <a:spcBef>
                <a:spcPts val="100"/>
              </a:spcBef>
            </a:pPr>
            <a:r>
              <a:rPr sz="1800" b="1" spc="-229" dirty="0">
                <a:solidFill>
                  <a:srgbClr val="FFFFFF"/>
                </a:solidFill>
                <a:latin typeface="Arial"/>
                <a:cs typeface="Arial"/>
              </a:rPr>
              <a:t>KEADAAN  </a:t>
            </a:r>
            <a:r>
              <a:rPr sz="1800" b="1" spc="-35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16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34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1800" b="1" spc="-17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b="1" spc="-16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6"/>
          <p:cNvSpPr/>
          <p:nvPr/>
        </p:nvSpPr>
        <p:spPr>
          <a:xfrm>
            <a:off x="3150107" y="2001011"/>
            <a:ext cx="3011423" cy="114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0"/>
          <p:cNvSpPr/>
          <p:nvPr/>
        </p:nvSpPr>
        <p:spPr>
          <a:xfrm>
            <a:off x="3924300" y="388620"/>
            <a:ext cx="1295400" cy="880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-36449" y="3482720"/>
            <a:ext cx="4267200" cy="1405255"/>
          </a:xfrm>
          <a:custGeom>
            <a:avLst/>
            <a:gdLst/>
            <a:ahLst/>
            <a:cxnLst/>
            <a:rect l="l" t="t" r="r" b="b"/>
            <a:pathLst>
              <a:path w="4267200" h="1405254">
                <a:moveTo>
                  <a:pt x="2133600" y="0"/>
                </a:moveTo>
                <a:lnTo>
                  <a:pt x="2064547" y="361"/>
                </a:lnTo>
                <a:lnTo>
                  <a:pt x="1996043" y="1436"/>
                </a:lnTo>
                <a:lnTo>
                  <a:pt x="1928119" y="3216"/>
                </a:lnTo>
                <a:lnTo>
                  <a:pt x="1860810" y="5689"/>
                </a:lnTo>
                <a:lnTo>
                  <a:pt x="1794147" y="8843"/>
                </a:lnTo>
                <a:lnTo>
                  <a:pt x="1728165" y="12669"/>
                </a:lnTo>
                <a:lnTo>
                  <a:pt x="1662896" y="17155"/>
                </a:lnTo>
                <a:lnTo>
                  <a:pt x="1598374" y="22290"/>
                </a:lnTo>
                <a:lnTo>
                  <a:pt x="1534632" y="28064"/>
                </a:lnTo>
                <a:lnTo>
                  <a:pt x="1471702" y="34465"/>
                </a:lnTo>
                <a:lnTo>
                  <a:pt x="1409618" y="41483"/>
                </a:lnTo>
                <a:lnTo>
                  <a:pt x="1348412" y="49106"/>
                </a:lnTo>
                <a:lnTo>
                  <a:pt x="1288119" y="57324"/>
                </a:lnTo>
                <a:lnTo>
                  <a:pt x="1228771" y="66127"/>
                </a:lnTo>
                <a:lnTo>
                  <a:pt x="1170402" y="75502"/>
                </a:lnTo>
                <a:lnTo>
                  <a:pt x="1113044" y="85439"/>
                </a:lnTo>
                <a:lnTo>
                  <a:pt x="1056730" y="95927"/>
                </a:lnTo>
                <a:lnTo>
                  <a:pt x="1001494" y="106955"/>
                </a:lnTo>
                <a:lnTo>
                  <a:pt x="947368" y="118513"/>
                </a:lnTo>
                <a:lnTo>
                  <a:pt x="894387" y="130589"/>
                </a:lnTo>
                <a:lnTo>
                  <a:pt x="842583" y="143173"/>
                </a:lnTo>
                <a:lnTo>
                  <a:pt x="791988" y="156253"/>
                </a:lnTo>
                <a:lnTo>
                  <a:pt x="742637" y="169819"/>
                </a:lnTo>
                <a:lnTo>
                  <a:pt x="694562" y="183860"/>
                </a:lnTo>
                <a:lnTo>
                  <a:pt x="647797" y="198364"/>
                </a:lnTo>
                <a:lnTo>
                  <a:pt x="602374" y="213322"/>
                </a:lnTo>
                <a:lnTo>
                  <a:pt x="558327" y="228721"/>
                </a:lnTo>
                <a:lnTo>
                  <a:pt x="515689" y="244552"/>
                </a:lnTo>
                <a:lnTo>
                  <a:pt x="474492" y="260803"/>
                </a:lnTo>
                <a:lnTo>
                  <a:pt x="434771" y="277463"/>
                </a:lnTo>
                <a:lnTo>
                  <a:pt x="396558" y="294522"/>
                </a:lnTo>
                <a:lnTo>
                  <a:pt x="359886" y="311968"/>
                </a:lnTo>
                <a:lnTo>
                  <a:pt x="324788" y="329791"/>
                </a:lnTo>
                <a:lnTo>
                  <a:pt x="291298" y="347980"/>
                </a:lnTo>
                <a:lnTo>
                  <a:pt x="229273" y="385410"/>
                </a:lnTo>
                <a:lnTo>
                  <a:pt x="174075" y="424172"/>
                </a:lnTo>
                <a:lnTo>
                  <a:pt x="125969" y="464179"/>
                </a:lnTo>
                <a:lnTo>
                  <a:pt x="85220" y="505343"/>
                </a:lnTo>
                <a:lnTo>
                  <a:pt x="52094" y="547577"/>
                </a:lnTo>
                <a:lnTo>
                  <a:pt x="26854" y="590794"/>
                </a:lnTo>
                <a:lnTo>
                  <a:pt x="9767" y="634907"/>
                </a:lnTo>
                <a:lnTo>
                  <a:pt x="1096" y="679827"/>
                </a:lnTo>
                <a:lnTo>
                  <a:pt x="0" y="702564"/>
                </a:lnTo>
                <a:lnTo>
                  <a:pt x="1096" y="725300"/>
                </a:lnTo>
                <a:lnTo>
                  <a:pt x="9767" y="770220"/>
                </a:lnTo>
                <a:lnTo>
                  <a:pt x="26854" y="814333"/>
                </a:lnTo>
                <a:lnTo>
                  <a:pt x="52094" y="857550"/>
                </a:lnTo>
                <a:lnTo>
                  <a:pt x="85220" y="899784"/>
                </a:lnTo>
                <a:lnTo>
                  <a:pt x="125969" y="940948"/>
                </a:lnTo>
                <a:lnTo>
                  <a:pt x="174075" y="980955"/>
                </a:lnTo>
                <a:lnTo>
                  <a:pt x="229273" y="1019717"/>
                </a:lnTo>
                <a:lnTo>
                  <a:pt x="291298" y="1057148"/>
                </a:lnTo>
                <a:lnTo>
                  <a:pt x="324788" y="1075336"/>
                </a:lnTo>
                <a:lnTo>
                  <a:pt x="359886" y="1093159"/>
                </a:lnTo>
                <a:lnTo>
                  <a:pt x="396558" y="1110605"/>
                </a:lnTo>
                <a:lnTo>
                  <a:pt x="434771" y="1127664"/>
                </a:lnTo>
                <a:lnTo>
                  <a:pt x="474492" y="1144324"/>
                </a:lnTo>
                <a:lnTo>
                  <a:pt x="515689" y="1160575"/>
                </a:lnTo>
                <a:lnTo>
                  <a:pt x="558327" y="1176406"/>
                </a:lnTo>
                <a:lnTo>
                  <a:pt x="602374" y="1191805"/>
                </a:lnTo>
                <a:lnTo>
                  <a:pt x="647797" y="1206763"/>
                </a:lnTo>
                <a:lnTo>
                  <a:pt x="694562" y="1221267"/>
                </a:lnTo>
                <a:lnTo>
                  <a:pt x="742637" y="1235308"/>
                </a:lnTo>
                <a:lnTo>
                  <a:pt x="791988" y="1248874"/>
                </a:lnTo>
                <a:lnTo>
                  <a:pt x="842583" y="1261954"/>
                </a:lnTo>
                <a:lnTo>
                  <a:pt x="894387" y="1274538"/>
                </a:lnTo>
                <a:lnTo>
                  <a:pt x="947368" y="1286614"/>
                </a:lnTo>
                <a:lnTo>
                  <a:pt x="1001494" y="1298172"/>
                </a:lnTo>
                <a:lnTo>
                  <a:pt x="1056730" y="1309200"/>
                </a:lnTo>
                <a:lnTo>
                  <a:pt x="1113044" y="1319688"/>
                </a:lnTo>
                <a:lnTo>
                  <a:pt x="1170402" y="1329625"/>
                </a:lnTo>
                <a:lnTo>
                  <a:pt x="1228771" y="1339000"/>
                </a:lnTo>
                <a:lnTo>
                  <a:pt x="1288119" y="1347803"/>
                </a:lnTo>
                <a:lnTo>
                  <a:pt x="1348412" y="1356021"/>
                </a:lnTo>
                <a:lnTo>
                  <a:pt x="1409618" y="1363644"/>
                </a:lnTo>
                <a:lnTo>
                  <a:pt x="1471702" y="1370662"/>
                </a:lnTo>
                <a:lnTo>
                  <a:pt x="1534632" y="1377063"/>
                </a:lnTo>
                <a:lnTo>
                  <a:pt x="1598374" y="1382837"/>
                </a:lnTo>
                <a:lnTo>
                  <a:pt x="1662896" y="1387972"/>
                </a:lnTo>
                <a:lnTo>
                  <a:pt x="1728165" y="1392458"/>
                </a:lnTo>
                <a:lnTo>
                  <a:pt x="1794147" y="1396284"/>
                </a:lnTo>
                <a:lnTo>
                  <a:pt x="1860810" y="1399438"/>
                </a:lnTo>
                <a:lnTo>
                  <a:pt x="1928119" y="1401911"/>
                </a:lnTo>
                <a:lnTo>
                  <a:pt x="1996043" y="1403691"/>
                </a:lnTo>
                <a:lnTo>
                  <a:pt x="2064547" y="1404766"/>
                </a:lnTo>
                <a:lnTo>
                  <a:pt x="2133600" y="1405128"/>
                </a:lnTo>
                <a:lnTo>
                  <a:pt x="2202649" y="1404766"/>
                </a:lnTo>
                <a:lnTo>
                  <a:pt x="2271151" y="1403691"/>
                </a:lnTo>
                <a:lnTo>
                  <a:pt x="2339072" y="1401911"/>
                </a:lnTo>
                <a:lnTo>
                  <a:pt x="2406379" y="1399438"/>
                </a:lnTo>
                <a:lnTo>
                  <a:pt x="2473039" y="1396284"/>
                </a:lnTo>
                <a:lnTo>
                  <a:pt x="2539020" y="1392458"/>
                </a:lnTo>
                <a:lnTo>
                  <a:pt x="2604287" y="1387972"/>
                </a:lnTo>
                <a:lnTo>
                  <a:pt x="2668808" y="1382837"/>
                </a:lnTo>
                <a:lnTo>
                  <a:pt x="2732549" y="1377063"/>
                </a:lnTo>
                <a:lnTo>
                  <a:pt x="2795478" y="1370662"/>
                </a:lnTo>
                <a:lnTo>
                  <a:pt x="2857561" y="1363644"/>
                </a:lnTo>
                <a:lnTo>
                  <a:pt x="2918766" y="1356021"/>
                </a:lnTo>
                <a:lnTo>
                  <a:pt x="2979058" y="1347803"/>
                </a:lnTo>
                <a:lnTo>
                  <a:pt x="3038406" y="1339000"/>
                </a:lnTo>
                <a:lnTo>
                  <a:pt x="3096775" y="1329625"/>
                </a:lnTo>
                <a:lnTo>
                  <a:pt x="3154133" y="1319688"/>
                </a:lnTo>
                <a:lnTo>
                  <a:pt x="3210447" y="1309200"/>
                </a:lnTo>
                <a:lnTo>
                  <a:pt x="3265683" y="1298172"/>
                </a:lnTo>
                <a:lnTo>
                  <a:pt x="3319808" y="1286614"/>
                </a:lnTo>
                <a:lnTo>
                  <a:pt x="3372790" y="1274538"/>
                </a:lnTo>
                <a:lnTo>
                  <a:pt x="3424595" y="1261954"/>
                </a:lnTo>
                <a:lnTo>
                  <a:pt x="3475189" y="1248874"/>
                </a:lnTo>
                <a:lnTo>
                  <a:pt x="3524541" y="1235308"/>
                </a:lnTo>
                <a:lnTo>
                  <a:pt x="3572617" y="1221267"/>
                </a:lnTo>
                <a:lnTo>
                  <a:pt x="3619383" y="1206763"/>
                </a:lnTo>
                <a:lnTo>
                  <a:pt x="3664806" y="1191805"/>
                </a:lnTo>
                <a:lnTo>
                  <a:pt x="3708854" y="1176406"/>
                </a:lnTo>
                <a:lnTo>
                  <a:pt x="3751493" y="1160575"/>
                </a:lnTo>
                <a:lnTo>
                  <a:pt x="3792691" y="1144324"/>
                </a:lnTo>
                <a:lnTo>
                  <a:pt x="3832413" y="1127664"/>
                </a:lnTo>
                <a:lnTo>
                  <a:pt x="3870627" y="1110605"/>
                </a:lnTo>
                <a:lnTo>
                  <a:pt x="3907300" y="1093159"/>
                </a:lnTo>
                <a:lnTo>
                  <a:pt x="3942399" y="1075336"/>
                </a:lnTo>
                <a:lnTo>
                  <a:pt x="3975890" y="1057148"/>
                </a:lnTo>
                <a:lnTo>
                  <a:pt x="4037917" y="1019717"/>
                </a:lnTo>
                <a:lnTo>
                  <a:pt x="4093117" y="980955"/>
                </a:lnTo>
                <a:lnTo>
                  <a:pt x="4141225" y="940948"/>
                </a:lnTo>
                <a:lnTo>
                  <a:pt x="4181975" y="899784"/>
                </a:lnTo>
                <a:lnTo>
                  <a:pt x="4215103" y="857550"/>
                </a:lnTo>
                <a:lnTo>
                  <a:pt x="4240344" y="814333"/>
                </a:lnTo>
                <a:lnTo>
                  <a:pt x="4257432" y="770220"/>
                </a:lnTo>
                <a:lnTo>
                  <a:pt x="4266103" y="725300"/>
                </a:lnTo>
                <a:lnTo>
                  <a:pt x="4267200" y="702564"/>
                </a:lnTo>
                <a:lnTo>
                  <a:pt x="4266103" y="679827"/>
                </a:lnTo>
                <a:lnTo>
                  <a:pt x="4257432" y="634907"/>
                </a:lnTo>
                <a:lnTo>
                  <a:pt x="4240344" y="590794"/>
                </a:lnTo>
                <a:lnTo>
                  <a:pt x="4215103" y="547577"/>
                </a:lnTo>
                <a:lnTo>
                  <a:pt x="4181975" y="505343"/>
                </a:lnTo>
                <a:lnTo>
                  <a:pt x="4141225" y="464179"/>
                </a:lnTo>
                <a:lnTo>
                  <a:pt x="4093117" y="424172"/>
                </a:lnTo>
                <a:lnTo>
                  <a:pt x="4037917" y="385410"/>
                </a:lnTo>
                <a:lnTo>
                  <a:pt x="3975890" y="347980"/>
                </a:lnTo>
                <a:lnTo>
                  <a:pt x="3942399" y="329791"/>
                </a:lnTo>
                <a:lnTo>
                  <a:pt x="3907300" y="311968"/>
                </a:lnTo>
                <a:lnTo>
                  <a:pt x="3870627" y="294522"/>
                </a:lnTo>
                <a:lnTo>
                  <a:pt x="3832413" y="277463"/>
                </a:lnTo>
                <a:lnTo>
                  <a:pt x="3792691" y="260803"/>
                </a:lnTo>
                <a:lnTo>
                  <a:pt x="3751493" y="244552"/>
                </a:lnTo>
                <a:lnTo>
                  <a:pt x="3708854" y="228721"/>
                </a:lnTo>
                <a:lnTo>
                  <a:pt x="3664806" y="213322"/>
                </a:lnTo>
                <a:lnTo>
                  <a:pt x="3619383" y="198364"/>
                </a:lnTo>
                <a:lnTo>
                  <a:pt x="3572617" y="183860"/>
                </a:lnTo>
                <a:lnTo>
                  <a:pt x="3524541" y="169819"/>
                </a:lnTo>
                <a:lnTo>
                  <a:pt x="3475189" y="156253"/>
                </a:lnTo>
                <a:lnTo>
                  <a:pt x="3424595" y="143173"/>
                </a:lnTo>
                <a:lnTo>
                  <a:pt x="3372790" y="130589"/>
                </a:lnTo>
                <a:lnTo>
                  <a:pt x="3319808" y="118513"/>
                </a:lnTo>
                <a:lnTo>
                  <a:pt x="3265683" y="106955"/>
                </a:lnTo>
                <a:lnTo>
                  <a:pt x="3210447" y="95927"/>
                </a:lnTo>
                <a:lnTo>
                  <a:pt x="3154133" y="85439"/>
                </a:lnTo>
                <a:lnTo>
                  <a:pt x="3096775" y="75502"/>
                </a:lnTo>
                <a:lnTo>
                  <a:pt x="3038406" y="66127"/>
                </a:lnTo>
                <a:lnTo>
                  <a:pt x="2979058" y="57324"/>
                </a:lnTo>
                <a:lnTo>
                  <a:pt x="2918766" y="49106"/>
                </a:lnTo>
                <a:lnTo>
                  <a:pt x="2857561" y="41483"/>
                </a:lnTo>
                <a:lnTo>
                  <a:pt x="2795478" y="34465"/>
                </a:lnTo>
                <a:lnTo>
                  <a:pt x="2732549" y="28064"/>
                </a:lnTo>
                <a:lnTo>
                  <a:pt x="2668808" y="22290"/>
                </a:lnTo>
                <a:lnTo>
                  <a:pt x="2604287" y="17155"/>
                </a:lnTo>
                <a:lnTo>
                  <a:pt x="2539020" y="12669"/>
                </a:lnTo>
                <a:lnTo>
                  <a:pt x="2473039" y="8843"/>
                </a:lnTo>
                <a:lnTo>
                  <a:pt x="2406379" y="5689"/>
                </a:lnTo>
                <a:lnTo>
                  <a:pt x="2339072" y="3216"/>
                </a:lnTo>
                <a:lnTo>
                  <a:pt x="2271151" y="1436"/>
                </a:lnTo>
                <a:lnTo>
                  <a:pt x="2202649" y="361"/>
                </a:lnTo>
                <a:lnTo>
                  <a:pt x="21336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605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989581" y="1679003"/>
            <a:ext cx="5669280" cy="957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517901" y="1732280"/>
            <a:ext cx="3319779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5"/>
              </a:spcBef>
            </a:pPr>
            <a:r>
              <a:rPr lang="en-US" spc="-60" dirty="0" err="1" smtClean="0">
                <a:latin typeface="Arial"/>
                <a:cs typeface="Arial"/>
              </a:rPr>
              <a:t>Mobilitas</a:t>
            </a:r>
            <a:endParaRPr lang="en-US" spc="-170" dirty="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2593341" y="1680526"/>
            <a:ext cx="880872" cy="882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3392679" y="2557272"/>
            <a:ext cx="5311140" cy="957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/>
          <p:nvPr/>
        </p:nvSpPr>
        <p:spPr>
          <a:xfrm>
            <a:off x="3876295" y="2670429"/>
            <a:ext cx="18440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4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endi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3200" spc="-175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04033" y="3494532"/>
            <a:ext cx="5311140" cy="957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876295" y="3608577"/>
            <a:ext cx="27114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5" dirty="0">
                <a:solidFill>
                  <a:srgbClr val="FFFFFF"/>
                </a:solidFill>
                <a:latin typeface="Arial"/>
                <a:cs typeface="Arial"/>
              </a:rPr>
              <a:t>Kelompok</a:t>
            </a:r>
            <a:r>
              <a:rPr sz="3200" spc="-25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Umur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51481" y="3496055"/>
            <a:ext cx="882396" cy="880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5893" y="4433315"/>
            <a:ext cx="5669280" cy="957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74213" y="4546168"/>
            <a:ext cx="22434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40" dirty="0">
                <a:solidFill>
                  <a:srgbClr val="FFFFFF"/>
                </a:solidFill>
                <a:latin typeface="Arial"/>
                <a:cs typeface="Arial"/>
              </a:rPr>
              <a:t>Jenis</a:t>
            </a:r>
            <a:r>
              <a:rPr sz="3200" spc="-2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65" dirty="0">
                <a:solidFill>
                  <a:srgbClr val="FFFFFF"/>
                </a:solidFill>
                <a:latin typeface="Arial"/>
                <a:cs typeface="Arial"/>
              </a:rPr>
              <a:t>Kelamin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3341" y="4433315"/>
            <a:ext cx="880872" cy="882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152400" y="2085121"/>
            <a:ext cx="2680716" cy="27523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6"/>
          <p:cNvSpPr txBox="1"/>
          <p:nvPr/>
        </p:nvSpPr>
        <p:spPr>
          <a:xfrm>
            <a:off x="538606" y="3035808"/>
            <a:ext cx="190830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HOST  (</a:t>
            </a:r>
            <a:r>
              <a:rPr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400" b="1" spc="-1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b="1" spc="-1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5" dirty="0" smtClean="0">
                <a:solidFill>
                  <a:srgbClr val="FFFFFF"/>
                </a:solidFill>
                <a:latin typeface="Arial"/>
                <a:cs typeface="Arial"/>
              </a:rPr>
              <a:t>MU</a:t>
            </a:r>
            <a:r>
              <a:rPr sz="2400" b="1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7" name="object 2"/>
          <p:cNvSpPr/>
          <p:nvPr/>
        </p:nvSpPr>
        <p:spPr>
          <a:xfrm>
            <a:off x="2543811" y="1554034"/>
            <a:ext cx="848868" cy="390296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2675422" y="2624644"/>
            <a:ext cx="882396" cy="880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3674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136903" y="1594103"/>
            <a:ext cx="1008887" cy="140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/>
          <p:nvPr/>
        </p:nvSpPr>
        <p:spPr>
          <a:xfrm>
            <a:off x="1549146" y="2038604"/>
            <a:ext cx="1866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2031492" y="1603247"/>
            <a:ext cx="6214872" cy="987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 txBox="1"/>
          <p:nvPr/>
        </p:nvSpPr>
        <p:spPr>
          <a:xfrm>
            <a:off x="2310764" y="1745995"/>
            <a:ext cx="4566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spc="-195" dirty="0">
                <a:latin typeface="Arial"/>
                <a:cs typeface="Arial"/>
              </a:rPr>
              <a:t>Tempat Penampungan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75" dirty="0">
                <a:latin typeface="Arial"/>
                <a:cs typeface="Arial"/>
              </a:rPr>
              <a:t>Air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1136903" y="2744723"/>
            <a:ext cx="1008887" cy="1409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 txBox="1"/>
          <p:nvPr/>
        </p:nvSpPr>
        <p:spPr>
          <a:xfrm>
            <a:off x="1549146" y="3189858"/>
            <a:ext cx="1866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8"/>
          <p:cNvSpPr/>
          <p:nvPr/>
        </p:nvSpPr>
        <p:spPr>
          <a:xfrm>
            <a:off x="2031492" y="2753867"/>
            <a:ext cx="6330696" cy="987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 txBox="1"/>
          <p:nvPr/>
        </p:nvSpPr>
        <p:spPr>
          <a:xfrm>
            <a:off x="2310764" y="2897251"/>
            <a:ext cx="5683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har char="•"/>
              <a:tabLst>
                <a:tab pos="299720" algn="l"/>
              </a:tabLst>
            </a:pPr>
            <a:r>
              <a:rPr sz="3200" spc="-150" dirty="0">
                <a:latin typeface="Arial"/>
                <a:cs typeface="Arial"/>
              </a:rPr>
              <a:t>Ketinggian </a:t>
            </a:r>
            <a:r>
              <a:rPr sz="3200" spc="-195" dirty="0">
                <a:latin typeface="Arial"/>
                <a:cs typeface="Arial"/>
              </a:rPr>
              <a:t>Tempat Suatu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190" dirty="0">
                <a:latin typeface="Arial"/>
                <a:cs typeface="Arial"/>
              </a:rPr>
              <a:t>Daerah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0"/>
          <p:cNvSpPr/>
          <p:nvPr/>
        </p:nvSpPr>
        <p:spPr>
          <a:xfrm>
            <a:off x="1136903" y="3895344"/>
            <a:ext cx="1008887" cy="140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 txBox="1"/>
          <p:nvPr/>
        </p:nvSpPr>
        <p:spPr>
          <a:xfrm>
            <a:off x="1549146" y="4341114"/>
            <a:ext cx="1866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2031492" y="3904488"/>
            <a:ext cx="6214872" cy="9875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 txBox="1"/>
          <p:nvPr/>
        </p:nvSpPr>
        <p:spPr>
          <a:xfrm>
            <a:off x="2310764" y="4048505"/>
            <a:ext cx="2348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200" spc="-215" dirty="0">
                <a:latin typeface="Arial"/>
                <a:cs typeface="Arial"/>
              </a:rPr>
              <a:t>Curah</a:t>
            </a:r>
            <a:r>
              <a:rPr sz="3200" spc="-254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Hujan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4"/>
          <p:cNvSpPr/>
          <p:nvPr/>
        </p:nvSpPr>
        <p:spPr>
          <a:xfrm>
            <a:off x="1136903" y="5045964"/>
            <a:ext cx="1008887" cy="140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 txBox="1"/>
          <p:nvPr/>
        </p:nvSpPr>
        <p:spPr>
          <a:xfrm>
            <a:off x="1549146" y="5492292"/>
            <a:ext cx="1866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3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6"/>
          <p:cNvSpPr/>
          <p:nvPr/>
        </p:nvSpPr>
        <p:spPr>
          <a:xfrm>
            <a:off x="2031492" y="5055108"/>
            <a:ext cx="6214872" cy="9875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 txBox="1"/>
          <p:nvPr/>
        </p:nvSpPr>
        <p:spPr>
          <a:xfrm>
            <a:off x="2310764" y="5199684"/>
            <a:ext cx="40252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3200" spc="-180" dirty="0">
                <a:latin typeface="Arial"/>
                <a:cs typeface="Arial"/>
              </a:rPr>
              <a:t>Kebersihan</a:t>
            </a:r>
            <a:r>
              <a:rPr sz="3200" spc="-21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lingkungan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67383" y="515112"/>
            <a:ext cx="6984492" cy="8641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2"/>
          <p:cNvSpPr txBox="1">
            <a:spLocks noGrp="1"/>
          </p:cNvSpPr>
          <p:nvPr>
            <p:ph type="title"/>
          </p:nvPr>
        </p:nvSpPr>
        <p:spPr>
          <a:xfrm>
            <a:off x="2857626" y="698754"/>
            <a:ext cx="36042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60" dirty="0">
                <a:solidFill>
                  <a:srgbClr val="000000"/>
                </a:solidFill>
              </a:rPr>
              <a:t>KEADAAN</a:t>
            </a:r>
            <a:r>
              <a:rPr sz="2800" spc="-170" dirty="0">
                <a:solidFill>
                  <a:srgbClr val="000000"/>
                </a:solidFill>
              </a:rPr>
              <a:t> </a:t>
            </a:r>
            <a:r>
              <a:rPr sz="2800" spc="-300" dirty="0">
                <a:solidFill>
                  <a:srgbClr val="000000"/>
                </a:solidFill>
              </a:rPr>
              <a:t>LINGKUNGAN</a:t>
            </a:r>
            <a:endParaRPr sz="2800"/>
          </a:p>
        </p:txBody>
      </p:sp>
    </p:spTree>
    <p:extLst>
      <p:ext uri="{BB962C8B-B14F-4D97-AF65-F5344CB8AC3E}">
        <p14:creationId xmlns:p14="http://schemas.microsoft.com/office/powerpoint/2010/main" val="21926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824478" y="1055369"/>
            <a:ext cx="4493260" cy="1221105"/>
          </a:xfrm>
          <a:custGeom>
            <a:avLst/>
            <a:gdLst/>
            <a:ahLst/>
            <a:cxnLst/>
            <a:rect l="l" t="t" r="r" b="b"/>
            <a:pathLst>
              <a:path w="4493259" h="1221105">
                <a:moveTo>
                  <a:pt x="3882390" y="0"/>
                </a:moveTo>
                <a:lnTo>
                  <a:pt x="3882390" y="152526"/>
                </a:lnTo>
                <a:lnTo>
                  <a:pt x="0" y="152526"/>
                </a:lnTo>
                <a:lnTo>
                  <a:pt x="0" y="1068196"/>
                </a:lnTo>
                <a:lnTo>
                  <a:pt x="3882390" y="1068196"/>
                </a:lnTo>
                <a:lnTo>
                  <a:pt x="3882390" y="1220724"/>
                </a:lnTo>
                <a:lnTo>
                  <a:pt x="4492752" y="610362"/>
                </a:lnTo>
                <a:lnTo>
                  <a:pt x="3882390" y="0"/>
                </a:lnTo>
                <a:close/>
              </a:path>
            </a:pathLst>
          </a:custGeom>
          <a:solidFill>
            <a:srgbClr val="D7D2D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3821048" y="1171193"/>
            <a:ext cx="3858260" cy="93853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4785" marR="5080" indent="-172085">
              <a:lnSpc>
                <a:spcPct val="91500"/>
              </a:lnSpc>
              <a:spcBef>
                <a:spcPts val="259"/>
              </a:spcBef>
              <a:buChar char="•"/>
              <a:tabLst>
                <a:tab pos="185420" algn="l"/>
              </a:tabLst>
            </a:pPr>
            <a:r>
              <a:rPr sz="1600" spc="-95" dirty="0">
                <a:latin typeface="Arial"/>
                <a:cs typeface="Arial"/>
              </a:rPr>
              <a:t>Nyamuk </a:t>
            </a:r>
            <a:r>
              <a:rPr sz="1600" i="1" spc="-75" dirty="0">
                <a:latin typeface="Trebuchet MS"/>
                <a:cs typeface="Trebuchet MS"/>
              </a:rPr>
              <a:t>Aedes </a:t>
            </a:r>
            <a:r>
              <a:rPr sz="1600" i="1" spc="-80" dirty="0">
                <a:latin typeface="Trebuchet MS"/>
                <a:cs typeface="Trebuchet MS"/>
              </a:rPr>
              <a:t>aegypti </a:t>
            </a:r>
            <a:r>
              <a:rPr sz="1600" spc="-110" dirty="0">
                <a:latin typeface="Arial"/>
                <a:cs typeface="Arial"/>
              </a:rPr>
              <a:t>yang </a:t>
            </a:r>
            <a:r>
              <a:rPr sz="1600" spc="-35" dirty="0">
                <a:latin typeface="Arial"/>
                <a:cs typeface="Arial"/>
              </a:rPr>
              <a:t>tidak </a:t>
            </a:r>
            <a:r>
              <a:rPr sz="1600" spc="-15" dirty="0">
                <a:latin typeface="Arial"/>
                <a:cs typeface="Arial"/>
              </a:rPr>
              <a:t>infektif  </a:t>
            </a:r>
            <a:r>
              <a:rPr sz="1600" spc="-75" dirty="0">
                <a:latin typeface="Arial"/>
                <a:cs typeface="Arial"/>
              </a:rPr>
              <a:t>kemudian </a:t>
            </a:r>
            <a:r>
              <a:rPr sz="1600" spc="-55" dirty="0">
                <a:latin typeface="Arial"/>
                <a:cs typeface="Arial"/>
              </a:rPr>
              <a:t>menjadi </a:t>
            </a:r>
            <a:r>
              <a:rPr sz="1600" spc="-15" dirty="0">
                <a:latin typeface="Arial"/>
                <a:cs typeface="Arial"/>
              </a:rPr>
              <a:t>infektif </a:t>
            </a:r>
            <a:r>
              <a:rPr sz="1600" spc="-70" dirty="0">
                <a:latin typeface="Arial"/>
                <a:cs typeface="Arial"/>
              </a:rPr>
              <a:t>setelah</a:t>
            </a:r>
            <a:r>
              <a:rPr sz="1600" spc="-17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menggigit  </a:t>
            </a:r>
            <a:r>
              <a:rPr sz="1600" spc="-85" dirty="0">
                <a:latin typeface="Arial"/>
                <a:cs typeface="Arial"/>
              </a:rPr>
              <a:t>manusia </a:t>
            </a:r>
            <a:r>
              <a:rPr sz="1600" spc="-105" dirty="0">
                <a:latin typeface="Arial"/>
                <a:cs typeface="Arial"/>
              </a:rPr>
              <a:t>yang </a:t>
            </a:r>
            <a:r>
              <a:rPr sz="1600" spc="-60" dirty="0">
                <a:latin typeface="Arial"/>
                <a:cs typeface="Arial"/>
              </a:rPr>
              <a:t>sakit </a:t>
            </a:r>
            <a:r>
              <a:rPr sz="1600" spc="-65" dirty="0">
                <a:latin typeface="Arial"/>
                <a:cs typeface="Arial"/>
              </a:rPr>
              <a:t>atau </a:t>
            </a:r>
            <a:r>
              <a:rPr sz="1600" spc="-70" dirty="0">
                <a:latin typeface="Arial"/>
                <a:cs typeface="Arial"/>
              </a:rPr>
              <a:t>dalam </a:t>
            </a:r>
            <a:r>
              <a:rPr sz="1600" spc="-105" dirty="0">
                <a:latin typeface="Arial"/>
                <a:cs typeface="Arial"/>
              </a:rPr>
              <a:t>keadaan  </a:t>
            </a:r>
            <a:r>
              <a:rPr sz="1600" spc="-50" dirty="0">
                <a:latin typeface="Arial"/>
                <a:cs typeface="Arial"/>
              </a:rPr>
              <a:t>viremia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828294" y="1055369"/>
            <a:ext cx="2996565" cy="1221105"/>
          </a:xfrm>
          <a:custGeom>
            <a:avLst/>
            <a:gdLst/>
            <a:ahLst/>
            <a:cxnLst/>
            <a:rect l="l" t="t" r="r" b="b"/>
            <a:pathLst>
              <a:path w="2996565" h="1221105">
                <a:moveTo>
                  <a:pt x="2792730" y="0"/>
                </a:moveTo>
                <a:lnTo>
                  <a:pt x="203453" y="0"/>
                </a:lnTo>
                <a:lnTo>
                  <a:pt x="156806" y="5371"/>
                </a:lnTo>
                <a:lnTo>
                  <a:pt x="113983" y="20673"/>
                </a:lnTo>
                <a:lnTo>
                  <a:pt x="76207" y="44686"/>
                </a:lnTo>
                <a:lnTo>
                  <a:pt x="44698" y="76191"/>
                </a:lnTo>
                <a:lnTo>
                  <a:pt x="20680" y="113966"/>
                </a:lnTo>
                <a:lnTo>
                  <a:pt x="5373" y="156794"/>
                </a:lnTo>
                <a:lnTo>
                  <a:pt x="0" y="203453"/>
                </a:lnTo>
                <a:lnTo>
                  <a:pt x="0" y="1017269"/>
                </a:lnTo>
                <a:lnTo>
                  <a:pt x="5373" y="1063929"/>
                </a:lnTo>
                <a:lnTo>
                  <a:pt x="20680" y="1106757"/>
                </a:lnTo>
                <a:lnTo>
                  <a:pt x="44698" y="1144532"/>
                </a:lnTo>
                <a:lnTo>
                  <a:pt x="76207" y="1176037"/>
                </a:lnTo>
                <a:lnTo>
                  <a:pt x="113983" y="1200050"/>
                </a:lnTo>
                <a:lnTo>
                  <a:pt x="156806" y="1215352"/>
                </a:lnTo>
                <a:lnTo>
                  <a:pt x="203453" y="1220724"/>
                </a:lnTo>
                <a:lnTo>
                  <a:pt x="2792730" y="1220724"/>
                </a:lnTo>
                <a:lnTo>
                  <a:pt x="2839389" y="1215352"/>
                </a:lnTo>
                <a:lnTo>
                  <a:pt x="2882217" y="1200050"/>
                </a:lnTo>
                <a:lnTo>
                  <a:pt x="2919992" y="1176037"/>
                </a:lnTo>
                <a:lnTo>
                  <a:pt x="2951497" y="1144532"/>
                </a:lnTo>
                <a:lnTo>
                  <a:pt x="2975510" y="1106757"/>
                </a:lnTo>
                <a:lnTo>
                  <a:pt x="2990812" y="1063929"/>
                </a:lnTo>
                <a:lnTo>
                  <a:pt x="2996184" y="1017269"/>
                </a:lnTo>
                <a:lnTo>
                  <a:pt x="2996184" y="203453"/>
                </a:lnTo>
                <a:lnTo>
                  <a:pt x="2990812" y="156794"/>
                </a:lnTo>
                <a:lnTo>
                  <a:pt x="2975510" y="113966"/>
                </a:lnTo>
                <a:lnTo>
                  <a:pt x="2951497" y="76191"/>
                </a:lnTo>
                <a:lnTo>
                  <a:pt x="2919992" y="44686"/>
                </a:lnTo>
                <a:lnTo>
                  <a:pt x="2882217" y="20673"/>
                </a:lnTo>
                <a:lnTo>
                  <a:pt x="2839389" y="5371"/>
                </a:lnTo>
                <a:lnTo>
                  <a:pt x="279273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41247" y="1266190"/>
            <a:ext cx="196977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440690" marR="5080" indent="-428625">
              <a:lnSpc>
                <a:spcPts val="2640"/>
              </a:lnSpc>
              <a:spcBef>
                <a:spcPts val="385"/>
              </a:spcBef>
            </a:pP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Fase </a:t>
            </a:r>
            <a:r>
              <a:rPr sz="2400" b="1" spc="-180" dirty="0">
                <a:solidFill>
                  <a:srgbClr val="FFFFFF"/>
                </a:solidFill>
                <a:latin typeface="Arial"/>
                <a:cs typeface="Arial"/>
              </a:rPr>
              <a:t>Suseptibel  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(Rentan)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24478" y="2399538"/>
            <a:ext cx="4493260" cy="1221105"/>
          </a:xfrm>
          <a:custGeom>
            <a:avLst/>
            <a:gdLst/>
            <a:ahLst/>
            <a:cxnLst/>
            <a:rect l="l" t="t" r="r" b="b"/>
            <a:pathLst>
              <a:path w="4493259" h="1221104">
                <a:moveTo>
                  <a:pt x="3882390" y="0"/>
                </a:moveTo>
                <a:lnTo>
                  <a:pt x="3882390" y="152526"/>
                </a:lnTo>
                <a:lnTo>
                  <a:pt x="0" y="152526"/>
                </a:lnTo>
                <a:lnTo>
                  <a:pt x="0" y="1068197"/>
                </a:lnTo>
                <a:lnTo>
                  <a:pt x="3882390" y="1068197"/>
                </a:lnTo>
                <a:lnTo>
                  <a:pt x="3882390" y="1220724"/>
                </a:lnTo>
                <a:lnTo>
                  <a:pt x="4492752" y="610362"/>
                </a:lnTo>
                <a:lnTo>
                  <a:pt x="3882390" y="0"/>
                </a:lnTo>
                <a:close/>
              </a:path>
            </a:pathLst>
          </a:custGeom>
          <a:solidFill>
            <a:srgbClr val="D2D2E3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3821048" y="2515361"/>
            <a:ext cx="3856354" cy="491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085">
              <a:lnSpc>
                <a:spcPts val="1835"/>
              </a:lnSpc>
              <a:spcBef>
                <a:spcPts val="95"/>
              </a:spcBef>
              <a:buChar char="•"/>
              <a:tabLst>
                <a:tab pos="185420" algn="l"/>
              </a:tabLst>
            </a:pPr>
            <a:r>
              <a:rPr sz="1600" spc="-30" dirty="0">
                <a:latin typeface="Arial"/>
                <a:cs typeface="Arial"/>
              </a:rPr>
              <a:t>Mulai </a:t>
            </a:r>
            <a:r>
              <a:rPr sz="1600" spc="-85" dirty="0">
                <a:latin typeface="Arial"/>
                <a:cs typeface="Arial"/>
              </a:rPr>
              <a:t>paparan </a:t>
            </a:r>
            <a:r>
              <a:rPr sz="1600" spc="-95" dirty="0">
                <a:latin typeface="Arial"/>
                <a:cs typeface="Arial"/>
              </a:rPr>
              <a:t>agen, </a:t>
            </a:r>
            <a:r>
              <a:rPr sz="1600" spc="-145" dirty="0">
                <a:latin typeface="Arial"/>
                <a:cs typeface="Arial"/>
              </a:rPr>
              <a:t>Pada </a:t>
            </a:r>
            <a:r>
              <a:rPr sz="1600" spc="-100" dirty="0">
                <a:latin typeface="Arial"/>
                <a:cs typeface="Arial"/>
              </a:rPr>
              <a:t>fase </a:t>
            </a:r>
            <a:r>
              <a:rPr sz="1600" spc="-15" dirty="0">
                <a:latin typeface="Arial"/>
                <a:cs typeface="Arial"/>
              </a:rPr>
              <a:t>ini</a:t>
            </a:r>
            <a:r>
              <a:rPr sz="1600" spc="-55" dirty="0">
                <a:latin typeface="Arial"/>
                <a:cs typeface="Arial"/>
              </a:rPr>
              <a:t> penyakit</a:t>
            </a:r>
            <a:endParaRPr sz="1600">
              <a:latin typeface="Arial"/>
              <a:cs typeface="Arial"/>
            </a:endParaRPr>
          </a:p>
          <a:p>
            <a:pPr marL="184785">
              <a:lnSpc>
                <a:spcPts val="1835"/>
              </a:lnSpc>
            </a:pPr>
            <a:r>
              <a:rPr sz="1600" spc="-55" dirty="0">
                <a:latin typeface="Arial"/>
                <a:cs typeface="Arial"/>
              </a:rPr>
              <a:t>belum </a:t>
            </a:r>
            <a:r>
              <a:rPr sz="1600" spc="-90" dirty="0">
                <a:latin typeface="Arial"/>
                <a:cs typeface="Arial"/>
              </a:rPr>
              <a:t>menampakkan </a:t>
            </a:r>
            <a:r>
              <a:rPr sz="1600" spc="-60" dirty="0">
                <a:latin typeface="Arial"/>
                <a:cs typeface="Arial"/>
              </a:rPr>
              <a:t>tanda </a:t>
            </a:r>
            <a:r>
              <a:rPr sz="1600" spc="-80" dirty="0">
                <a:latin typeface="Arial"/>
                <a:cs typeface="Arial"/>
              </a:rPr>
              <a:t>dan gejala </a:t>
            </a:r>
            <a:r>
              <a:rPr sz="1600" spc="-50" dirty="0">
                <a:latin typeface="Arial"/>
                <a:cs typeface="Arial"/>
              </a:rPr>
              <a:t>klinis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828294" y="2399538"/>
            <a:ext cx="2996565" cy="1221105"/>
          </a:xfrm>
          <a:custGeom>
            <a:avLst/>
            <a:gdLst/>
            <a:ahLst/>
            <a:cxnLst/>
            <a:rect l="l" t="t" r="r" b="b"/>
            <a:pathLst>
              <a:path w="2996565" h="1221104">
                <a:moveTo>
                  <a:pt x="2792730" y="0"/>
                </a:moveTo>
                <a:lnTo>
                  <a:pt x="203453" y="0"/>
                </a:lnTo>
                <a:lnTo>
                  <a:pt x="156806" y="5371"/>
                </a:lnTo>
                <a:lnTo>
                  <a:pt x="113983" y="20673"/>
                </a:lnTo>
                <a:lnTo>
                  <a:pt x="76207" y="44686"/>
                </a:lnTo>
                <a:lnTo>
                  <a:pt x="44698" y="76191"/>
                </a:lnTo>
                <a:lnTo>
                  <a:pt x="20680" y="113966"/>
                </a:lnTo>
                <a:lnTo>
                  <a:pt x="5373" y="156794"/>
                </a:lnTo>
                <a:lnTo>
                  <a:pt x="0" y="203453"/>
                </a:lnTo>
                <a:lnTo>
                  <a:pt x="0" y="1017270"/>
                </a:lnTo>
                <a:lnTo>
                  <a:pt x="5373" y="1063929"/>
                </a:lnTo>
                <a:lnTo>
                  <a:pt x="20680" y="1106757"/>
                </a:lnTo>
                <a:lnTo>
                  <a:pt x="44698" y="1144532"/>
                </a:lnTo>
                <a:lnTo>
                  <a:pt x="76207" y="1176037"/>
                </a:lnTo>
                <a:lnTo>
                  <a:pt x="113983" y="1200050"/>
                </a:lnTo>
                <a:lnTo>
                  <a:pt x="156806" y="1215352"/>
                </a:lnTo>
                <a:lnTo>
                  <a:pt x="203453" y="1220724"/>
                </a:lnTo>
                <a:lnTo>
                  <a:pt x="2792730" y="1220724"/>
                </a:lnTo>
                <a:lnTo>
                  <a:pt x="2839389" y="1215352"/>
                </a:lnTo>
                <a:lnTo>
                  <a:pt x="2882217" y="1200050"/>
                </a:lnTo>
                <a:lnTo>
                  <a:pt x="2919992" y="1176037"/>
                </a:lnTo>
                <a:lnTo>
                  <a:pt x="2951497" y="1144532"/>
                </a:lnTo>
                <a:lnTo>
                  <a:pt x="2975510" y="1106757"/>
                </a:lnTo>
                <a:lnTo>
                  <a:pt x="2990812" y="1063929"/>
                </a:lnTo>
                <a:lnTo>
                  <a:pt x="2996184" y="1017270"/>
                </a:lnTo>
                <a:lnTo>
                  <a:pt x="2996184" y="203453"/>
                </a:lnTo>
                <a:lnTo>
                  <a:pt x="2990812" y="156794"/>
                </a:lnTo>
                <a:lnTo>
                  <a:pt x="2975510" y="113966"/>
                </a:lnTo>
                <a:lnTo>
                  <a:pt x="2951497" y="76191"/>
                </a:lnTo>
                <a:lnTo>
                  <a:pt x="2919992" y="44686"/>
                </a:lnTo>
                <a:lnTo>
                  <a:pt x="2882217" y="20673"/>
                </a:lnTo>
                <a:lnTo>
                  <a:pt x="2839389" y="5371"/>
                </a:lnTo>
                <a:lnTo>
                  <a:pt x="2792730" y="0"/>
                </a:lnTo>
                <a:close/>
              </a:path>
            </a:pathLst>
          </a:custGeom>
          <a:solidFill>
            <a:srgbClr val="5F5B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/>
          <p:cNvSpPr txBox="1"/>
          <p:nvPr/>
        </p:nvSpPr>
        <p:spPr>
          <a:xfrm>
            <a:off x="1377822" y="2610358"/>
            <a:ext cx="1894839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57785">
              <a:lnSpc>
                <a:spcPts val="2640"/>
              </a:lnSpc>
              <a:spcBef>
                <a:spcPts val="385"/>
              </a:spcBef>
            </a:pP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Fase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Subklinis  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(asis</a:t>
            </a:r>
            <a:r>
              <a:rPr sz="2400" b="1" spc="-36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1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b="1" spc="-2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spc="-2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b="1" spc="-215" dirty="0">
                <a:solidFill>
                  <a:srgbClr val="FFFFFF"/>
                </a:solidFill>
                <a:latin typeface="Arial"/>
                <a:cs typeface="Arial"/>
              </a:rPr>
              <a:t>s)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4"/>
          <p:cNvSpPr/>
          <p:nvPr/>
        </p:nvSpPr>
        <p:spPr>
          <a:xfrm>
            <a:off x="3824478" y="3742182"/>
            <a:ext cx="4493260" cy="1222375"/>
          </a:xfrm>
          <a:custGeom>
            <a:avLst/>
            <a:gdLst/>
            <a:ahLst/>
            <a:cxnLst/>
            <a:rect l="l" t="t" r="r" b="b"/>
            <a:pathLst>
              <a:path w="4493259" h="1222375">
                <a:moveTo>
                  <a:pt x="3881628" y="0"/>
                </a:moveTo>
                <a:lnTo>
                  <a:pt x="3881628" y="152781"/>
                </a:lnTo>
                <a:lnTo>
                  <a:pt x="0" y="152781"/>
                </a:lnTo>
                <a:lnTo>
                  <a:pt x="0" y="1069467"/>
                </a:lnTo>
                <a:lnTo>
                  <a:pt x="3881628" y="1069467"/>
                </a:lnTo>
                <a:lnTo>
                  <a:pt x="3881628" y="1222248"/>
                </a:lnTo>
                <a:lnTo>
                  <a:pt x="4492752" y="611124"/>
                </a:lnTo>
                <a:lnTo>
                  <a:pt x="3881628" y="0"/>
                </a:lnTo>
                <a:close/>
              </a:path>
            </a:pathLst>
          </a:custGeom>
          <a:solidFill>
            <a:srgbClr val="D1D7E7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6"/>
          <p:cNvSpPr txBox="1"/>
          <p:nvPr/>
        </p:nvSpPr>
        <p:spPr>
          <a:xfrm>
            <a:off x="3819905" y="3861308"/>
            <a:ext cx="4011929" cy="102171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0" marR="5080" indent="-114300">
              <a:lnSpc>
                <a:spcPct val="91600"/>
              </a:lnSpc>
              <a:spcBef>
                <a:spcPts val="245"/>
              </a:spcBef>
              <a:buChar char="•"/>
              <a:tabLst>
                <a:tab pos="127000" algn="l"/>
              </a:tabLst>
            </a:pPr>
            <a:r>
              <a:rPr sz="1400" spc="-90" dirty="0">
                <a:latin typeface="Arial"/>
                <a:cs typeface="Arial"/>
              </a:rPr>
              <a:t>Demam </a:t>
            </a:r>
            <a:r>
              <a:rPr sz="1400" spc="-30" dirty="0">
                <a:latin typeface="Arial"/>
                <a:cs typeface="Arial"/>
              </a:rPr>
              <a:t>tinggi </a:t>
            </a:r>
            <a:r>
              <a:rPr sz="1400" spc="-95" dirty="0">
                <a:latin typeface="Arial"/>
                <a:cs typeface="Arial"/>
              </a:rPr>
              <a:t>yang </a:t>
            </a:r>
            <a:r>
              <a:rPr sz="1400" spc="-75" dirty="0">
                <a:latin typeface="Arial"/>
                <a:cs typeface="Arial"/>
              </a:rPr>
              <a:t>mendadak </a:t>
            </a:r>
            <a:r>
              <a:rPr sz="1400" spc="-40" dirty="0">
                <a:latin typeface="Arial"/>
                <a:cs typeface="Arial"/>
              </a:rPr>
              <a:t>terus </a:t>
            </a:r>
            <a:r>
              <a:rPr sz="1400" spc="-65" dirty="0">
                <a:latin typeface="Arial"/>
                <a:cs typeface="Arial"/>
              </a:rPr>
              <a:t>menerus </a:t>
            </a:r>
            <a:r>
              <a:rPr sz="1400" spc="-85" dirty="0">
                <a:latin typeface="Arial"/>
                <a:cs typeface="Arial"/>
              </a:rPr>
              <a:t>selama  </a:t>
            </a:r>
            <a:r>
              <a:rPr sz="1400" spc="-70" dirty="0">
                <a:latin typeface="Arial"/>
                <a:cs typeface="Arial"/>
              </a:rPr>
              <a:t>kurang </a:t>
            </a:r>
            <a:r>
              <a:rPr sz="1400" spc="-35" dirty="0">
                <a:latin typeface="Arial"/>
                <a:cs typeface="Arial"/>
              </a:rPr>
              <a:t>dari </a:t>
            </a:r>
            <a:r>
              <a:rPr sz="1400" spc="-75" dirty="0">
                <a:latin typeface="Arial"/>
                <a:cs typeface="Arial"/>
              </a:rPr>
              <a:t>seminggu, badan </a:t>
            </a:r>
            <a:r>
              <a:rPr sz="1400" spc="-55" dirty="0">
                <a:latin typeface="Arial"/>
                <a:cs typeface="Arial"/>
              </a:rPr>
              <a:t>lemah </a:t>
            </a:r>
            <a:r>
              <a:rPr sz="1400" spc="-70" dirty="0">
                <a:latin typeface="Arial"/>
                <a:cs typeface="Arial"/>
              </a:rPr>
              <a:t>dan </a:t>
            </a:r>
            <a:r>
              <a:rPr sz="1400" spc="-60" dirty="0">
                <a:latin typeface="Arial"/>
                <a:cs typeface="Arial"/>
              </a:rPr>
              <a:t>lesu. </a:t>
            </a:r>
            <a:r>
              <a:rPr sz="1400" spc="-110" dirty="0">
                <a:latin typeface="Arial"/>
                <a:cs typeface="Arial"/>
              </a:rPr>
              <a:t>Jika </a:t>
            </a:r>
            <a:r>
              <a:rPr sz="1400" spc="-90" dirty="0">
                <a:latin typeface="Arial"/>
                <a:cs typeface="Arial"/>
              </a:rPr>
              <a:t>ada  </a:t>
            </a:r>
            <a:r>
              <a:rPr sz="1400" spc="-55" dirty="0">
                <a:latin typeface="Arial"/>
                <a:cs typeface="Arial"/>
              </a:rPr>
              <a:t>kedaruratan </a:t>
            </a:r>
            <a:r>
              <a:rPr sz="1400" spc="-90" dirty="0">
                <a:latin typeface="Arial"/>
                <a:cs typeface="Arial"/>
              </a:rPr>
              <a:t>maka akan </a:t>
            </a:r>
            <a:r>
              <a:rPr sz="1400" spc="-55" dirty="0">
                <a:latin typeface="Arial"/>
                <a:cs typeface="Arial"/>
              </a:rPr>
              <a:t>muncul </a:t>
            </a:r>
            <a:r>
              <a:rPr sz="1400" spc="-50" dirty="0">
                <a:latin typeface="Arial"/>
                <a:cs typeface="Arial"/>
              </a:rPr>
              <a:t>tanda-tanda </a:t>
            </a:r>
            <a:r>
              <a:rPr sz="1400" spc="-85" dirty="0">
                <a:latin typeface="Arial"/>
                <a:cs typeface="Arial"/>
              </a:rPr>
              <a:t>syok,  </a:t>
            </a:r>
            <a:r>
              <a:rPr sz="1400" spc="-45" dirty="0">
                <a:latin typeface="Arial"/>
                <a:cs typeface="Arial"/>
              </a:rPr>
              <a:t>muntah </a:t>
            </a:r>
            <a:r>
              <a:rPr sz="1400" spc="-40" dirty="0">
                <a:latin typeface="Arial"/>
                <a:cs typeface="Arial"/>
              </a:rPr>
              <a:t>terus </a:t>
            </a:r>
            <a:r>
              <a:rPr sz="1400" spc="-65" dirty="0">
                <a:latin typeface="Arial"/>
                <a:cs typeface="Arial"/>
              </a:rPr>
              <a:t>menerus, </a:t>
            </a:r>
            <a:r>
              <a:rPr sz="1400" spc="-70" dirty="0">
                <a:latin typeface="Arial"/>
                <a:cs typeface="Arial"/>
              </a:rPr>
              <a:t>kejang, </a:t>
            </a:r>
            <a:r>
              <a:rPr sz="1400" spc="-45" dirty="0">
                <a:latin typeface="Arial"/>
                <a:cs typeface="Arial"/>
              </a:rPr>
              <a:t>muntah </a:t>
            </a:r>
            <a:r>
              <a:rPr sz="1400" spc="-60" dirty="0">
                <a:latin typeface="Arial"/>
                <a:cs typeface="Arial"/>
              </a:rPr>
              <a:t>darah, </a:t>
            </a:r>
            <a:r>
              <a:rPr sz="1400" spc="-70" dirty="0">
                <a:latin typeface="Arial"/>
                <a:cs typeface="Arial"/>
              </a:rPr>
              <a:t>dan  </a:t>
            </a:r>
            <a:r>
              <a:rPr sz="1400" spc="-45" dirty="0">
                <a:latin typeface="Arial"/>
                <a:cs typeface="Arial"/>
              </a:rPr>
              <a:t>batuk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darah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7"/>
          <p:cNvSpPr/>
          <p:nvPr/>
        </p:nvSpPr>
        <p:spPr>
          <a:xfrm>
            <a:off x="828294" y="3742182"/>
            <a:ext cx="2996565" cy="1222375"/>
          </a:xfrm>
          <a:custGeom>
            <a:avLst/>
            <a:gdLst/>
            <a:ahLst/>
            <a:cxnLst/>
            <a:rect l="l" t="t" r="r" b="b"/>
            <a:pathLst>
              <a:path w="2996565" h="1222375">
                <a:moveTo>
                  <a:pt x="2792476" y="0"/>
                </a:moveTo>
                <a:lnTo>
                  <a:pt x="203708" y="0"/>
                </a:lnTo>
                <a:lnTo>
                  <a:pt x="156998" y="5379"/>
                </a:lnTo>
                <a:lnTo>
                  <a:pt x="114120" y="20702"/>
                </a:lnTo>
                <a:lnTo>
                  <a:pt x="76297" y="44746"/>
                </a:lnTo>
                <a:lnTo>
                  <a:pt x="44750" y="76291"/>
                </a:lnTo>
                <a:lnTo>
                  <a:pt x="20704" y="114114"/>
                </a:lnTo>
                <a:lnTo>
                  <a:pt x="5379" y="156994"/>
                </a:lnTo>
                <a:lnTo>
                  <a:pt x="0" y="203708"/>
                </a:lnTo>
                <a:lnTo>
                  <a:pt x="0" y="1018540"/>
                </a:lnTo>
                <a:lnTo>
                  <a:pt x="5379" y="1065253"/>
                </a:lnTo>
                <a:lnTo>
                  <a:pt x="20704" y="1108133"/>
                </a:lnTo>
                <a:lnTo>
                  <a:pt x="44750" y="1145956"/>
                </a:lnTo>
                <a:lnTo>
                  <a:pt x="76297" y="1177501"/>
                </a:lnTo>
                <a:lnTo>
                  <a:pt x="114120" y="1201545"/>
                </a:lnTo>
                <a:lnTo>
                  <a:pt x="156998" y="1216868"/>
                </a:lnTo>
                <a:lnTo>
                  <a:pt x="203708" y="1222248"/>
                </a:lnTo>
                <a:lnTo>
                  <a:pt x="2792476" y="1222248"/>
                </a:lnTo>
                <a:lnTo>
                  <a:pt x="2839189" y="1216868"/>
                </a:lnTo>
                <a:lnTo>
                  <a:pt x="2882069" y="1201545"/>
                </a:lnTo>
                <a:lnTo>
                  <a:pt x="2919892" y="1177501"/>
                </a:lnTo>
                <a:lnTo>
                  <a:pt x="2951437" y="1145956"/>
                </a:lnTo>
                <a:lnTo>
                  <a:pt x="2975481" y="1108133"/>
                </a:lnTo>
                <a:lnTo>
                  <a:pt x="2990804" y="1065253"/>
                </a:lnTo>
                <a:lnTo>
                  <a:pt x="2996184" y="1018540"/>
                </a:lnTo>
                <a:lnTo>
                  <a:pt x="2996184" y="203708"/>
                </a:lnTo>
                <a:lnTo>
                  <a:pt x="2990804" y="156994"/>
                </a:lnTo>
                <a:lnTo>
                  <a:pt x="2975481" y="114114"/>
                </a:lnTo>
                <a:lnTo>
                  <a:pt x="2951437" y="76291"/>
                </a:lnTo>
                <a:lnTo>
                  <a:pt x="2919892" y="44746"/>
                </a:lnTo>
                <a:lnTo>
                  <a:pt x="2882069" y="20702"/>
                </a:lnTo>
                <a:lnTo>
                  <a:pt x="2839189" y="5379"/>
                </a:lnTo>
                <a:lnTo>
                  <a:pt x="2792476" y="0"/>
                </a:lnTo>
                <a:close/>
              </a:path>
            </a:pathLst>
          </a:custGeom>
          <a:solidFill>
            <a:srgbClr val="527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9"/>
          <p:cNvSpPr txBox="1"/>
          <p:nvPr/>
        </p:nvSpPr>
        <p:spPr>
          <a:xfrm>
            <a:off x="1164437" y="3954526"/>
            <a:ext cx="232092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94360" marR="5080" indent="-582295">
              <a:lnSpc>
                <a:spcPts val="2640"/>
              </a:lnSpc>
              <a:spcBef>
                <a:spcPts val="385"/>
              </a:spcBef>
            </a:pP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Fase </a:t>
            </a:r>
            <a:r>
              <a:rPr sz="2400" b="1" spc="-204" dirty="0">
                <a:solidFill>
                  <a:srgbClr val="FFFFFF"/>
                </a:solidFill>
                <a:latin typeface="Arial"/>
                <a:cs typeface="Arial"/>
              </a:rPr>
              <a:t>Klinis (proses  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ekspresi)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20"/>
          <p:cNvSpPr/>
          <p:nvPr/>
        </p:nvSpPr>
        <p:spPr>
          <a:xfrm>
            <a:off x="3824478" y="5086350"/>
            <a:ext cx="4493260" cy="1222375"/>
          </a:xfrm>
          <a:custGeom>
            <a:avLst/>
            <a:gdLst/>
            <a:ahLst/>
            <a:cxnLst/>
            <a:rect l="l" t="t" r="r" b="b"/>
            <a:pathLst>
              <a:path w="4493259" h="1222375">
                <a:moveTo>
                  <a:pt x="3881628" y="0"/>
                </a:moveTo>
                <a:lnTo>
                  <a:pt x="3881628" y="152781"/>
                </a:lnTo>
                <a:lnTo>
                  <a:pt x="0" y="152781"/>
                </a:lnTo>
                <a:lnTo>
                  <a:pt x="0" y="1069467"/>
                </a:lnTo>
                <a:lnTo>
                  <a:pt x="3881628" y="1069467"/>
                </a:lnTo>
                <a:lnTo>
                  <a:pt x="3881628" y="1222248"/>
                </a:lnTo>
                <a:lnTo>
                  <a:pt x="4492752" y="611124"/>
                </a:lnTo>
                <a:lnTo>
                  <a:pt x="3881628" y="0"/>
                </a:lnTo>
                <a:close/>
              </a:path>
            </a:pathLst>
          </a:custGeom>
          <a:solidFill>
            <a:srgbClr val="D0E2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2"/>
          <p:cNvSpPr txBox="1"/>
          <p:nvPr/>
        </p:nvSpPr>
        <p:spPr>
          <a:xfrm>
            <a:off x="3819271" y="5207889"/>
            <a:ext cx="4020185" cy="94869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0" marR="5080" indent="-114300">
              <a:lnSpc>
                <a:spcPct val="91600"/>
              </a:lnSpc>
              <a:spcBef>
                <a:spcPts val="225"/>
              </a:spcBef>
              <a:buChar char="•"/>
              <a:tabLst>
                <a:tab pos="127000" algn="l"/>
              </a:tabLst>
            </a:pPr>
            <a:r>
              <a:rPr sz="1300" spc="-65" dirty="0">
                <a:latin typeface="Arial"/>
                <a:cs typeface="Arial"/>
              </a:rPr>
              <a:t>Bila </a:t>
            </a:r>
            <a:r>
              <a:rPr sz="1300" spc="-35" dirty="0">
                <a:latin typeface="Arial"/>
                <a:cs typeface="Arial"/>
              </a:rPr>
              <a:t>penderita </a:t>
            </a:r>
            <a:r>
              <a:rPr sz="1300" spc="-50" dirty="0">
                <a:latin typeface="Arial"/>
                <a:cs typeface="Arial"/>
              </a:rPr>
              <a:t>dapat </a:t>
            </a:r>
            <a:r>
              <a:rPr sz="1300" spc="-35" dirty="0">
                <a:latin typeface="Arial"/>
                <a:cs typeface="Arial"/>
              </a:rPr>
              <a:t>melewati </a:t>
            </a:r>
            <a:r>
              <a:rPr sz="1300" spc="-100" dirty="0">
                <a:latin typeface="Arial"/>
                <a:cs typeface="Arial"/>
              </a:rPr>
              <a:t>masa </a:t>
            </a:r>
            <a:r>
              <a:rPr sz="1300" spc="-40" dirty="0">
                <a:latin typeface="Arial"/>
                <a:cs typeface="Arial"/>
              </a:rPr>
              <a:t>kritisnya </a:t>
            </a:r>
            <a:r>
              <a:rPr sz="1300" spc="-90" dirty="0">
                <a:latin typeface="Arial"/>
                <a:cs typeface="Arial"/>
              </a:rPr>
              <a:t>maka </a:t>
            </a:r>
            <a:r>
              <a:rPr sz="1300" spc="-80" dirty="0">
                <a:latin typeface="Arial"/>
                <a:cs typeface="Arial"/>
              </a:rPr>
              <a:t>pada  </a:t>
            </a:r>
            <a:r>
              <a:rPr sz="1300" spc="-35" dirty="0">
                <a:latin typeface="Arial"/>
                <a:cs typeface="Arial"/>
              </a:rPr>
              <a:t>hari </a:t>
            </a:r>
            <a:r>
              <a:rPr sz="1300" spc="-90" dirty="0">
                <a:latin typeface="Arial"/>
                <a:cs typeface="Arial"/>
              </a:rPr>
              <a:t>ke </a:t>
            </a:r>
            <a:r>
              <a:rPr sz="1300" spc="-70" dirty="0">
                <a:latin typeface="Arial"/>
                <a:cs typeface="Arial"/>
              </a:rPr>
              <a:t>6 </a:t>
            </a:r>
            <a:r>
              <a:rPr sz="1300" spc="-65" dirty="0">
                <a:latin typeface="Arial"/>
                <a:cs typeface="Arial"/>
              </a:rPr>
              <a:t>dan </a:t>
            </a:r>
            <a:r>
              <a:rPr sz="1300" spc="-90" dirty="0">
                <a:latin typeface="Arial"/>
                <a:cs typeface="Arial"/>
              </a:rPr>
              <a:t>ke </a:t>
            </a:r>
            <a:r>
              <a:rPr sz="1300" spc="-70" dirty="0">
                <a:latin typeface="Arial"/>
                <a:cs typeface="Arial"/>
              </a:rPr>
              <a:t>7 </a:t>
            </a:r>
            <a:r>
              <a:rPr sz="1300" spc="-35" dirty="0">
                <a:latin typeface="Arial"/>
                <a:cs typeface="Arial"/>
              </a:rPr>
              <a:t>penderita </a:t>
            </a:r>
            <a:r>
              <a:rPr sz="1300" spc="-85" dirty="0">
                <a:latin typeface="Arial"/>
                <a:cs typeface="Arial"/>
              </a:rPr>
              <a:t>akan </a:t>
            </a:r>
            <a:r>
              <a:rPr sz="1300" spc="-65" dirty="0">
                <a:latin typeface="Arial"/>
                <a:cs typeface="Arial"/>
              </a:rPr>
              <a:t>berangsur </a:t>
            </a:r>
            <a:r>
              <a:rPr sz="1300" spc="-55" dirty="0">
                <a:latin typeface="Arial"/>
                <a:cs typeface="Arial"/>
              </a:rPr>
              <a:t>membaik </a:t>
            </a:r>
            <a:r>
              <a:rPr sz="1300" spc="-65" dirty="0">
                <a:latin typeface="Arial"/>
                <a:cs typeface="Arial"/>
              </a:rPr>
              <a:t>dan  </a:t>
            </a:r>
            <a:r>
              <a:rPr sz="1300" spc="-50" dirty="0">
                <a:latin typeface="Arial"/>
                <a:cs typeface="Arial"/>
              </a:rPr>
              <a:t>kembali </a:t>
            </a:r>
            <a:r>
              <a:rPr sz="1300" spc="-35" dirty="0">
                <a:latin typeface="Arial"/>
                <a:cs typeface="Arial"/>
              </a:rPr>
              <a:t>normal </a:t>
            </a:r>
            <a:r>
              <a:rPr sz="1300" spc="-75" dirty="0">
                <a:latin typeface="Arial"/>
                <a:cs typeface="Arial"/>
              </a:rPr>
              <a:t>pada </a:t>
            </a:r>
            <a:r>
              <a:rPr sz="1300" spc="-35" dirty="0">
                <a:latin typeface="Arial"/>
                <a:cs typeface="Arial"/>
              </a:rPr>
              <a:t>hari ketujuh </a:t>
            </a:r>
            <a:r>
              <a:rPr sz="1300" spc="-65" dirty="0">
                <a:latin typeface="Arial"/>
                <a:cs typeface="Arial"/>
              </a:rPr>
              <a:t>dan kedelapan, </a:t>
            </a:r>
            <a:r>
              <a:rPr sz="1300" spc="-60" dirty="0">
                <a:latin typeface="Arial"/>
                <a:cs typeface="Arial"/>
              </a:rPr>
              <a:t>namun  </a:t>
            </a:r>
            <a:r>
              <a:rPr sz="1300" spc="-55" dirty="0">
                <a:latin typeface="Arial"/>
                <a:cs typeface="Arial"/>
              </a:rPr>
              <a:t>apabila </a:t>
            </a:r>
            <a:r>
              <a:rPr sz="1300" spc="-35" dirty="0">
                <a:latin typeface="Arial"/>
                <a:cs typeface="Arial"/>
              </a:rPr>
              <a:t>penderita </a:t>
            </a:r>
            <a:r>
              <a:rPr sz="1300" spc="-25" dirty="0">
                <a:latin typeface="Arial"/>
                <a:cs typeface="Arial"/>
              </a:rPr>
              <a:t>tidak </a:t>
            </a:r>
            <a:r>
              <a:rPr sz="1300" spc="-50" dirty="0">
                <a:latin typeface="Arial"/>
                <a:cs typeface="Arial"/>
              </a:rPr>
              <a:t>dapat </a:t>
            </a:r>
            <a:r>
              <a:rPr sz="1300" spc="-35" dirty="0">
                <a:latin typeface="Arial"/>
                <a:cs typeface="Arial"/>
              </a:rPr>
              <a:t>melewati </a:t>
            </a:r>
            <a:r>
              <a:rPr sz="1300" spc="-100" dirty="0">
                <a:latin typeface="Arial"/>
                <a:cs typeface="Arial"/>
              </a:rPr>
              <a:t>masa </a:t>
            </a:r>
            <a:r>
              <a:rPr sz="1300" spc="-40" dirty="0">
                <a:latin typeface="Arial"/>
                <a:cs typeface="Arial"/>
              </a:rPr>
              <a:t>kritisnya  </a:t>
            </a:r>
            <a:r>
              <a:rPr sz="1300" spc="-90" dirty="0">
                <a:latin typeface="Arial"/>
                <a:cs typeface="Arial"/>
              </a:rPr>
              <a:t>maka </a:t>
            </a:r>
            <a:r>
              <a:rPr sz="1300" spc="-85" dirty="0">
                <a:latin typeface="Arial"/>
                <a:cs typeface="Arial"/>
              </a:rPr>
              <a:t>akan </a:t>
            </a:r>
            <a:r>
              <a:rPr sz="1300" spc="-50" dirty="0">
                <a:latin typeface="Arial"/>
                <a:cs typeface="Arial"/>
              </a:rPr>
              <a:t>menimbulkan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spc="-55" dirty="0">
                <a:latin typeface="Arial"/>
                <a:cs typeface="Arial"/>
              </a:rPr>
              <a:t>kematian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23"/>
          <p:cNvSpPr/>
          <p:nvPr/>
        </p:nvSpPr>
        <p:spPr>
          <a:xfrm>
            <a:off x="828294" y="5086350"/>
            <a:ext cx="2996565" cy="1222375"/>
          </a:xfrm>
          <a:custGeom>
            <a:avLst/>
            <a:gdLst/>
            <a:ahLst/>
            <a:cxnLst/>
            <a:rect l="l" t="t" r="r" b="b"/>
            <a:pathLst>
              <a:path w="2996565" h="1222375">
                <a:moveTo>
                  <a:pt x="2792476" y="0"/>
                </a:moveTo>
                <a:lnTo>
                  <a:pt x="203708" y="0"/>
                </a:lnTo>
                <a:lnTo>
                  <a:pt x="156998" y="5379"/>
                </a:lnTo>
                <a:lnTo>
                  <a:pt x="114120" y="20702"/>
                </a:lnTo>
                <a:lnTo>
                  <a:pt x="76297" y="44746"/>
                </a:lnTo>
                <a:lnTo>
                  <a:pt x="44750" y="76291"/>
                </a:lnTo>
                <a:lnTo>
                  <a:pt x="20704" y="114114"/>
                </a:lnTo>
                <a:lnTo>
                  <a:pt x="5379" y="156994"/>
                </a:lnTo>
                <a:lnTo>
                  <a:pt x="0" y="203708"/>
                </a:lnTo>
                <a:lnTo>
                  <a:pt x="0" y="1018540"/>
                </a:lnTo>
                <a:lnTo>
                  <a:pt x="5379" y="1065249"/>
                </a:lnTo>
                <a:lnTo>
                  <a:pt x="20704" y="1108127"/>
                </a:lnTo>
                <a:lnTo>
                  <a:pt x="44750" y="1145950"/>
                </a:lnTo>
                <a:lnTo>
                  <a:pt x="76297" y="1177497"/>
                </a:lnTo>
                <a:lnTo>
                  <a:pt x="114120" y="1201543"/>
                </a:lnTo>
                <a:lnTo>
                  <a:pt x="156998" y="1216868"/>
                </a:lnTo>
                <a:lnTo>
                  <a:pt x="203708" y="1222248"/>
                </a:lnTo>
                <a:lnTo>
                  <a:pt x="2792476" y="1222248"/>
                </a:lnTo>
                <a:lnTo>
                  <a:pt x="2839189" y="1216868"/>
                </a:lnTo>
                <a:lnTo>
                  <a:pt x="2882069" y="1201543"/>
                </a:lnTo>
                <a:lnTo>
                  <a:pt x="2919892" y="1177497"/>
                </a:lnTo>
                <a:lnTo>
                  <a:pt x="2951437" y="1145950"/>
                </a:lnTo>
                <a:lnTo>
                  <a:pt x="2975481" y="1108127"/>
                </a:lnTo>
                <a:lnTo>
                  <a:pt x="2990804" y="1065249"/>
                </a:lnTo>
                <a:lnTo>
                  <a:pt x="2996184" y="1018540"/>
                </a:lnTo>
                <a:lnTo>
                  <a:pt x="2996184" y="203708"/>
                </a:lnTo>
                <a:lnTo>
                  <a:pt x="2990804" y="156994"/>
                </a:lnTo>
                <a:lnTo>
                  <a:pt x="2975481" y="114114"/>
                </a:lnTo>
                <a:lnTo>
                  <a:pt x="2951437" y="76291"/>
                </a:lnTo>
                <a:lnTo>
                  <a:pt x="2919892" y="44746"/>
                </a:lnTo>
                <a:lnTo>
                  <a:pt x="2882069" y="20702"/>
                </a:lnTo>
                <a:lnTo>
                  <a:pt x="2839189" y="5379"/>
                </a:lnTo>
                <a:lnTo>
                  <a:pt x="279247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5"/>
          <p:cNvSpPr txBox="1"/>
          <p:nvPr/>
        </p:nvSpPr>
        <p:spPr>
          <a:xfrm>
            <a:off x="1051356" y="5130749"/>
            <a:ext cx="2546350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345"/>
              </a:spcBef>
            </a:pPr>
            <a:r>
              <a:rPr sz="2400" b="1" spc="-270" dirty="0">
                <a:solidFill>
                  <a:srgbClr val="FFFFFF"/>
                </a:solidFill>
                <a:latin typeface="Arial"/>
                <a:cs typeface="Arial"/>
              </a:rPr>
              <a:t>Fase </a:t>
            </a:r>
            <a:r>
              <a:rPr sz="2400" b="1" spc="-185" dirty="0">
                <a:solidFill>
                  <a:srgbClr val="FFFFFF"/>
                </a:solidFill>
                <a:latin typeface="Arial"/>
                <a:cs typeface="Arial"/>
              </a:rPr>
              <a:t>Penyembuhan,  </a:t>
            </a:r>
            <a:r>
              <a:rPr sz="2400" b="1" spc="-200" dirty="0">
                <a:solidFill>
                  <a:srgbClr val="FFFFFF"/>
                </a:solidFill>
                <a:latin typeface="Arial"/>
                <a:cs typeface="Arial"/>
              </a:rPr>
              <a:t>Kecacatan, </a:t>
            </a:r>
            <a:r>
              <a:rPr sz="2400" b="1" spc="-130" dirty="0">
                <a:solidFill>
                  <a:srgbClr val="FFFFFF"/>
                </a:solidFill>
                <a:latin typeface="Arial"/>
                <a:cs typeface="Arial"/>
              </a:rPr>
              <a:t>atau  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Kematian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30"/>
          <p:cNvSpPr txBox="1">
            <a:spLocks noGrp="1"/>
          </p:cNvSpPr>
          <p:nvPr>
            <p:ph type="title"/>
          </p:nvPr>
        </p:nvSpPr>
        <p:spPr>
          <a:xfrm>
            <a:off x="828294" y="400927"/>
            <a:ext cx="72222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5" dirty="0"/>
              <a:t>Riwayat </a:t>
            </a:r>
            <a:r>
              <a:rPr spc="-210" dirty="0"/>
              <a:t>Alamiah </a:t>
            </a:r>
            <a:r>
              <a:rPr spc="-225" dirty="0"/>
              <a:t>Penyakit</a:t>
            </a:r>
            <a:r>
              <a:rPr spc="-165" dirty="0"/>
              <a:t> </a:t>
            </a:r>
            <a:r>
              <a:rPr spc="-375" dirty="0"/>
              <a:t>DBD</a:t>
            </a:r>
          </a:p>
        </p:txBody>
      </p:sp>
    </p:spTree>
    <p:extLst>
      <p:ext uri="{BB962C8B-B14F-4D97-AF65-F5344CB8AC3E}">
        <p14:creationId xmlns:p14="http://schemas.microsoft.com/office/powerpoint/2010/main" val="330846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104820" y="137162"/>
            <a:ext cx="9010996" cy="6720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68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729763" y="685417"/>
            <a:ext cx="47193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pc="-245" dirty="0" err="1" smtClean="0">
                <a:solidFill>
                  <a:srgbClr val="FF0066"/>
                </a:solidFill>
                <a:latin typeface="Arial"/>
                <a:cs typeface="Arial"/>
              </a:rPr>
              <a:t>Gejala</a:t>
            </a:r>
            <a:r>
              <a:rPr lang="en-US" spc="-245" dirty="0" smtClean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lang="en-US" spc="-254" dirty="0" smtClean="0">
                <a:solidFill>
                  <a:srgbClr val="FF0066"/>
                </a:solidFill>
                <a:latin typeface="Arial"/>
                <a:cs typeface="Arial"/>
              </a:rPr>
              <a:t>– </a:t>
            </a:r>
            <a:r>
              <a:rPr lang="en-US" spc="-210" dirty="0" err="1" smtClean="0">
                <a:solidFill>
                  <a:srgbClr val="FF0066"/>
                </a:solidFill>
                <a:latin typeface="Arial"/>
                <a:cs typeface="Arial"/>
              </a:rPr>
              <a:t>gejala</a:t>
            </a:r>
            <a:r>
              <a:rPr lang="en-US" spc="-210" dirty="0" smtClean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lang="en-US" spc="-495" dirty="0" smtClean="0">
                <a:solidFill>
                  <a:srgbClr val="FF0066"/>
                </a:solidFill>
                <a:latin typeface="Arial"/>
                <a:cs typeface="Arial"/>
              </a:rPr>
              <a:t>DBD</a:t>
            </a:r>
            <a:r>
              <a:rPr lang="en-US" spc="-270" dirty="0" smtClean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lang="en-US" spc="-45" dirty="0" smtClean="0">
                <a:solidFill>
                  <a:srgbClr val="FF0066"/>
                </a:solidFill>
                <a:latin typeface="Arial"/>
                <a:cs typeface="Arial"/>
              </a:rPr>
              <a:t>: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451485" y="1382013"/>
            <a:ext cx="606361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20" dirty="0">
                <a:latin typeface="Arial"/>
                <a:cs typeface="Arial"/>
              </a:rPr>
              <a:t>Mendadak </a:t>
            </a:r>
            <a:r>
              <a:rPr sz="2800" spc="-190" dirty="0">
                <a:solidFill>
                  <a:srgbClr val="FF0000"/>
                </a:solidFill>
                <a:latin typeface="Arial"/>
                <a:cs typeface="Arial"/>
              </a:rPr>
              <a:t>panas </a:t>
            </a:r>
            <a:r>
              <a:rPr sz="2800" spc="-60" dirty="0">
                <a:latin typeface="Arial"/>
                <a:cs typeface="Arial"/>
              </a:rPr>
              <a:t>tinggi </a:t>
            </a:r>
            <a:r>
              <a:rPr sz="2800" spc="-145" dirty="0">
                <a:solidFill>
                  <a:srgbClr val="800080"/>
                </a:solidFill>
                <a:latin typeface="Arial"/>
                <a:cs typeface="Arial"/>
              </a:rPr>
              <a:t>2 </a:t>
            </a:r>
            <a:r>
              <a:rPr sz="2800" spc="-165" dirty="0">
                <a:solidFill>
                  <a:srgbClr val="800080"/>
                </a:solidFill>
                <a:latin typeface="Arial"/>
                <a:cs typeface="Arial"/>
              </a:rPr>
              <a:t>– </a:t>
            </a:r>
            <a:r>
              <a:rPr sz="2800" spc="-145" dirty="0">
                <a:solidFill>
                  <a:srgbClr val="800080"/>
                </a:solidFill>
                <a:latin typeface="Arial"/>
                <a:cs typeface="Arial"/>
              </a:rPr>
              <a:t>7</a:t>
            </a:r>
            <a:r>
              <a:rPr sz="2800" spc="-12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800080"/>
                </a:solidFill>
                <a:latin typeface="Arial"/>
                <a:cs typeface="Arial"/>
              </a:rPr>
              <a:t>hari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800" spc="-75" dirty="0">
                <a:latin typeface="Arial"/>
                <a:cs typeface="Arial"/>
              </a:rPr>
              <a:t>Muncul </a:t>
            </a:r>
            <a:r>
              <a:rPr sz="2800" spc="-35" dirty="0">
                <a:solidFill>
                  <a:srgbClr val="0000FF"/>
                </a:solidFill>
                <a:latin typeface="Arial"/>
                <a:cs typeface="Arial"/>
              </a:rPr>
              <a:t>bintik-bintik </a:t>
            </a:r>
            <a:r>
              <a:rPr sz="2800" spc="-120" dirty="0">
                <a:solidFill>
                  <a:srgbClr val="0000FF"/>
                </a:solidFill>
                <a:latin typeface="Arial"/>
                <a:cs typeface="Arial"/>
              </a:rPr>
              <a:t>merah </a:t>
            </a:r>
            <a:r>
              <a:rPr sz="2800" spc="-160" dirty="0">
                <a:latin typeface="Arial"/>
                <a:cs typeface="Arial"/>
              </a:rPr>
              <a:t>pada</a:t>
            </a:r>
            <a:r>
              <a:rPr sz="2800" spc="-22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kulit</a:t>
            </a:r>
            <a:endParaRPr sz="2800" dirty="0">
              <a:latin typeface="Arial"/>
              <a:cs typeface="Arial"/>
            </a:endParaRPr>
          </a:p>
          <a:p>
            <a:pPr marL="355600" marR="5080" indent="-342900">
              <a:lnSpc>
                <a:spcPts val="2690"/>
              </a:lnSpc>
              <a:spcBef>
                <a:spcPts val="65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220" dirty="0">
                <a:latin typeface="Arial"/>
                <a:cs typeface="Arial"/>
              </a:rPr>
              <a:t>Kadang </a:t>
            </a:r>
            <a:r>
              <a:rPr sz="2800" spc="-35" dirty="0">
                <a:latin typeface="Arial"/>
                <a:cs typeface="Arial"/>
              </a:rPr>
              <a:t>terjadi </a:t>
            </a:r>
            <a:r>
              <a:rPr sz="2800" spc="-114" dirty="0">
                <a:solidFill>
                  <a:srgbClr val="CC3399"/>
                </a:solidFill>
                <a:latin typeface="Arial"/>
                <a:cs typeface="Arial"/>
              </a:rPr>
              <a:t>mimisan </a:t>
            </a:r>
            <a:r>
              <a:rPr sz="2800" spc="-135" dirty="0">
                <a:latin typeface="Arial"/>
                <a:cs typeface="Arial"/>
              </a:rPr>
              <a:t>dan </a:t>
            </a:r>
            <a:r>
              <a:rPr sz="2800" spc="-90" dirty="0">
                <a:solidFill>
                  <a:srgbClr val="FF66FF"/>
                </a:solidFill>
                <a:latin typeface="Arial"/>
                <a:cs typeface="Arial"/>
              </a:rPr>
              <a:t>nyeri </a:t>
            </a:r>
            <a:r>
              <a:rPr sz="2800" spc="-40" dirty="0">
                <a:solidFill>
                  <a:srgbClr val="FF66FF"/>
                </a:solidFill>
                <a:latin typeface="Arial"/>
                <a:cs typeface="Arial"/>
              </a:rPr>
              <a:t>di</a:t>
            </a:r>
            <a:r>
              <a:rPr sz="2800" spc="-280" dirty="0">
                <a:solidFill>
                  <a:srgbClr val="FF66FF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FF66FF"/>
                </a:solidFill>
                <a:latin typeface="Arial"/>
                <a:cs typeface="Arial"/>
              </a:rPr>
              <a:t>ulu  </a:t>
            </a:r>
            <a:r>
              <a:rPr sz="2800" spc="-40" dirty="0">
                <a:solidFill>
                  <a:srgbClr val="FF66FF"/>
                </a:solidFill>
                <a:latin typeface="Arial"/>
                <a:cs typeface="Arial"/>
              </a:rPr>
              <a:t>hati</a:t>
            </a:r>
            <a:endParaRPr sz="2800" dirty="0">
              <a:latin typeface="Arial"/>
              <a:cs typeface="Arial"/>
            </a:endParaRPr>
          </a:p>
          <a:p>
            <a:pPr marL="355600" marR="611505" indent="-342900" algn="just">
              <a:lnSpc>
                <a:spcPct val="80000"/>
              </a:lnSpc>
              <a:spcBef>
                <a:spcPts val="690"/>
              </a:spcBef>
              <a:buChar char="•"/>
              <a:tabLst>
                <a:tab pos="355600" algn="l"/>
              </a:tabLst>
            </a:pPr>
            <a:r>
              <a:rPr sz="2800" spc="-140" dirty="0">
                <a:latin typeface="Arial"/>
                <a:cs typeface="Arial"/>
              </a:rPr>
              <a:t>Bila </a:t>
            </a:r>
            <a:r>
              <a:rPr sz="2800" spc="-165" dirty="0">
                <a:latin typeface="Arial"/>
                <a:cs typeface="Arial"/>
              </a:rPr>
              <a:t>sudah </a:t>
            </a:r>
            <a:r>
              <a:rPr sz="2800" spc="-130" dirty="0">
                <a:latin typeface="Arial"/>
                <a:cs typeface="Arial"/>
              </a:rPr>
              <a:t>parah </a:t>
            </a:r>
            <a:r>
              <a:rPr sz="2800" spc="-75" dirty="0">
                <a:latin typeface="Arial"/>
                <a:cs typeface="Arial"/>
              </a:rPr>
              <a:t>penderita </a:t>
            </a:r>
            <a:r>
              <a:rPr sz="2800" spc="-140" dirty="0">
                <a:latin typeface="Arial"/>
                <a:cs typeface="Arial"/>
              </a:rPr>
              <a:t>gelisah,  </a:t>
            </a:r>
            <a:r>
              <a:rPr sz="2800" spc="-175" dirty="0">
                <a:latin typeface="Arial"/>
                <a:cs typeface="Arial"/>
              </a:rPr>
              <a:t>nafasnya </a:t>
            </a:r>
            <a:r>
              <a:rPr sz="2800" spc="-110" dirty="0">
                <a:latin typeface="Arial"/>
                <a:cs typeface="Arial"/>
              </a:rPr>
              <a:t>cepat, </a:t>
            </a:r>
            <a:r>
              <a:rPr sz="2800" spc="-130" dirty="0">
                <a:latin typeface="Arial"/>
                <a:cs typeface="Arial"/>
              </a:rPr>
              <a:t>tangan </a:t>
            </a:r>
            <a:r>
              <a:rPr sz="2800" spc="-135" dirty="0">
                <a:latin typeface="Arial"/>
                <a:cs typeface="Arial"/>
              </a:rPr>
              <a:t>dan </a:t>
            </a:r>
            <a:r>
              <a:rPr sz="2800" spc="-155" dirty="0">
                <a:latin typeface="Arial"/>
                <a:cs typeface="Arial"/>
              </a:rPr>
              <a:t>kakinya  </a:t>
            </a:r>
            <a:r>
              <a:rPr sz="2800" spc="-85" dirty="0">
                <a:latin typeface="Arial"/>
                <a:cs typeface="Arial"/>
              </a:rPr>
              <a:t>dingin </a:t>
            </a:r>
            <a:r>
              <a:rPr sz="2800" spc="-135" dirty="0">
                <a:latin typeface="Arial"/>
                <a:cs typeface="Arial"/>
              </a:rPr>
              <a:t>dan</a:t>
            </a:r>
            <a:r>
              <a:rPr sz="2800" spc="-18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berkeringat.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6553200" y="4338827"/>
            <a:ext cx="2590799" cy="2519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4343400" y="4648200"/>
            <a:ext cx="2171700" cy="1962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57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1998726" y="1270253"/>
            <a:ext cx="2491740" cy="1495425"/>
          </a:xfrm>
          <a:custGeom>
            <a:avLst/>
            <a:gdLst/>
            <a:ahLst/>
            <a:cxnLst/>
            <a:rect l="l" t="t" r="r" b="b"/>
            <a:pathLst>
              <a:path w="2491740" h="1495425">
                <a:moveTo>
                  <a:pt x="0" y="1495044"/>
                </a:moveTo>
                <a:lnTo>
                  <a:pt x="2491740" y="1495044"/>
                </a:lnTo>
                <a:lnTo>
                  <a:pt x="2491740" y="0"/>
                </a:lnTo>
                <a:lnTo>
                  <a:pt x="0" y="0"/>
                </a:lnTo>
                <a:lnTo>
                  <a:pt x="0" y="1495044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98726" y="1554225"/>
            <a:ext cx="2491740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466090" marR="459740" indent="287655">
              <a:lnSpc>
                <a:spcPts val="3070"/>
              </a:lnSpc>
              <a:spcBef>
                <a:spcPts val="439"/>
              </a:spcBef>
            </a:pPr>
            <a:r>
              <a:rPr sz="2800" b="1" i="1" spc="-140" dirty="0">
                <a:solidFill>
                  <a:srgbClr val="FFFFFF"/>
                </a:solidFill>
                <a:latin typeface="Arial"/>
                <a:cs typeface="Arial"/>
              </a:rPr>
              <a:t>Health  </a:t>
            </a:r>
            <a:r>
              <a:rPr sz="2800" b="1" i="1" spc="-200" dirty="0">
                <a:solidFill>
                  <a:srgbClr val="FFFFFF"/>
                </a:solidFill>
                <a:latin typeface="Arial"/>
                <a:cs typeface="Arial"/>
              </a:rPr>
              <a:t>Promotion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5164073" y="1282446"/>
            <a:ext cx="2491740" cy="1496695"/>
          </a:xfrm>
          <a:custGeom>
            <a:avLst/>
            <a:gdLst/>
            <a:ahLst/>
            <a:cxnLst/>
            <a:rect l="l" t="t" r="r" b="b"/>
            <a:pathLst>
              <a:path w="2491740" h="1496695">
                <a:moveTo>
                  <a:pt x="0" y="1496567"/>
                </a:moveTo>
                <a:lnTo>
                  <a:pt x="2491739" y="1496567"/>
                </a:lnTo>
                <a:lnTo>
                  <a:pt x="2491739" y="0"/>
                </a:lnTo>
                <a:lnTo>
                  <a:pt x="0" y="0"/>
                </a:lnTo>
                <a:lnTo>
                  <a:pt x="0" y="1496567"/>
                </a:lnTo>
                <a:close/>
              </a:path>
            </a:pathLst>
          </a:custGeom>
          <a:solidFill>
            <a:srgbClr val="47D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/>
          <p:cNvSpPr txBox="1"/>
          <p:nvPr/>
        </p:nvSpPr>
        <p:spPr>
          <a:xfrm>
            <a:off x="5634354" y="1567687"/>
            <a:ext cx="1551305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210185">
              <a:lnSpc>
                <a:spcPts val="3070"/>
              </a:lnSpc>
              <a:spcBef>
                <a:spcPts val="439"/>
              </a:spcBef>
            </a:pPr>
            <a:r>
              <a:rPr sz="2800" b="1" i="1" spc="-260" dirty="0">
                <a:solidFill>
                  <a:srgbClr val="FFFFFF"/>
                </a:solidFill>
                <a:latin typeface="Arial"/>
                <a:cs typeface="Arial"/>
              </a:rPr>
              <a:t>Specific  </a:t>
            </a:r>
            <a:r>
              <a:rPr sz="2800" b="1" i="1" spc="-150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2800" b="1" i="1" spc="-114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i="1" spc="-195" dirty="0">
                <a:solidFill>
                  <a:srgbClr val="FFFFFF"/>
                </a:solidFill>
                <a:latin typeface="Arial"/>
                <a:cs typeface="Arial"/>
              </a:rPr>
              <a:t>ection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11"/>
          <p:cNvSpPr/>
          <p:nvPr/>
        </p:nvSpPr>
        <p:spPr>
          <a:xfrm>
            <a:off x="1998726" y="3016757"/>
            <a:ext cx="2491740" cy="1495425"/>
          </a:xfrm>
          <a:custGeom>
            <a:avLst/>
            <a:gdLst/>
            <a:ahLst/>
            <a:cxnLst/>
            <a:rect l="l" t="t" r="r" b="b"/>
            <a:pathLst>
              <a:path w="2491740" h="1495425">
                <a:moveTo>
                  <a:pt x="0" y="1495044"/>
                </a:moveTo>
                <a:lnTo>
                  <a:pt x="2491740" y="1495044"/>
                </a:lnTo>
                <a:lnTo>
                  <a:pt x="2491740" y="0"/>
                </a:lnTo>
                <a:lnTo>
                  <a:pt x="0" y="0"/>
                </a:lnTo>
                <a:lnTo>
                  <a:pt x="0" y="1495044"/>
                </a:lnTo>
                <a:close/>
              </a:path>
            </a:pathLst>
          </a:custGeom>
          <a:solidFill>
            <a:srgbClr val="5FE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3"/>
          <p:cNvSpPr txBox="1"/>
          <p:nvPr/>
        </p:nvSpPr>
        <p:spPr>
          <a:xfrm>
            <a:off x="1998726" y="3301110"/>
            <a:ext cx="2491740" cy="842010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494665" marR="487680" indent="60960">
              <a:lnSpc>
                <a:spcPts val="3070"/>
              </a:lnSpc>
              <a:spcBef>
                <a:spcPts val="439"/>
              </a:spcBef>
            </a:pPr>
            <a:r>
              <a:rPr sz="2800" b="1" i="1" spc="-170" dirty="0">
                <a:solidFill>
                  <a:srgbClr val="FFFFFF"/>
                </a:solidFill>
                <a:latin typeface="Arial"/>
                <a:cs typeface="Arial"/>
              </a:rPr>
              <a:t>Disability  </a:t>
            </a:r>
            <a:r>
              <a:rPr sz="2800" b="1" i="1" spc="-275" dirty="0">
                <a:solidFill>
                  <a:srgbClr val="FFFFFF"/>
                </a:solidFill>
                <a:latin typeface="Arial"/>
                <a:cs typeface="Arial"/>
              </a:rPr>
              <a:t>Lim</a:t>
            </a:r>
            <a:r>
              <a:rPr sz="2800" b="1" i="1" spc="-1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b="1" i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b="1" i="1" spc="-125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6"/>
          <p:cNvSpPr/>
          <p:nvPr/>
        </p:nvSpPr>
        <p:spPr>
          <a:xfrm>
            <a:off x="5148834" y="3085338"/>
            <a:ext cx="2491740" cy="1495425"/>
          </a:xfrm>
          <a:custGeom>
            <a:avLst/>
            <a:gdLst/>
            <a:ahLst/>
            <a:cxnLst/>
            <a:rect l="l" t="t" r="r" b="b"/>
            <a:pathLst>
              <a:path w="2491740" h="1495425">
                <a:moveTo>
                  <a:pt x="0" y="1495044"/>
                </a:moveTo>
                <a:lnTo>
                  <a:pt x="2491740" y="1495044"/>
                </a:lnTo>
                <a:lnTo>
                  <a:pt x="2491740" y="0"/>
                </a:lnTo>
                <a:lnTo>
                  <a:pt x="0" y="0"/>
                </a:lnTo>
                <a:lnTo>
                  <a:pt x="0" y="1495044"/>
                </a:lnTo>
                <a:close/>
              </a:path>
            </a:pathLst>
          </a:custGeom>
          <a:solidFill>
            <a:srgbClr val="D4E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8"/>
          <p:cNvSpPr txBox="1"/>
          <p:nvPr/>
        </p:nvSpPr>
        <p:spPr>
          <a:xfrm>
            <a:off x="5259704" y="3174873"/>
            <a:ext cx="2268220" cy="12325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80"/>
              </a:spcBef>
            </a:pPr>
            <a:r>
              <a:rPr sz="2800" b="1" i="1" spc="-215" dirty="0">
                <a:solidFill>
                  <a:srgbClr val="FFFFFF"/>
                </a:solidFill>
                <a:latin typeface="Arial"/>
                <a:cs typeface="Arial"/>
              </a:rPr>
              <a:t>Early </a:t>
            </a:r>
            <a:r>
              <a:rPr sz="2800" b="1" i="1" spc="-245" dirty="0">
                <a:solidFill>
                  <a:srgbClr val="FFFFFF"/>
                </a:solidFill>
                <a:latin typeface="Arial"/>
                <a:cs typeface="Arial"/>
              </a:rPr>
              <a:t>Diagnosis  </a:t>
            </a:r>
            <a:r>
              <a:rPr sz="2800" b="1" i="1" spc="-185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2800" b="1" i="1" spc="-200" dirty="0">
                <a:solidFill>
                  <a:srgbClr val="FFFFFF"/>
                </a:solidFill>
                <a:latin typeface="Arial"/>
                <a:cs typeface="Arial"/>
              </a:rPr>
              <a:t>Prompt  </a:t>
            </a:r>
            <a:r>
              <a:rPr sz="2800" b="1" i="1" spc="-165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21"/>
          <p:cNvSpPr/>
          <p:nvPr/>
        </p:nvSpPr>
        <p:spPr>
          <a:xfrm>
            <a:off x="3580638" y="4758690"/>
            <a:ext cx="2493645" cy="1495425"/>
          </a:xfrm>
          <a:custGeom>
            <a:avLst/>
            <a:gdLst/>
            <a:ahLst/>
            <a:cxnLst/>
            <a:rect l="l" t="t" r="r" b="b"/>
            <a:pathLst>
              <a:path w="2493645" h="1495425">
                <a:moveTo>
                  <a:pt x="0" y="1495044"/>
                </a:moveTo>
                <a:lnTo>
                  <a:pt x="2493264" y="1495044"/>
                </a:lnTo>
                <a:lnTo>
                  <a:pt x="2493264" y="0"/>
                </a:lnTo>
                <a:lnTo>
                  <a:pt x="0" y="0"/>
                </a:lnTo>
                <a:lnTo>
                  <a:pt x="0" y="1495044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3"/>
          <p:cNvSpPr txBox="1"/>
          <p:nvPr/>
        </p:nvSpPr>
        <p:spPr>
          <a:xfrm>
            <a:off x="3580638" y="5238699"/>
            <a:ext cx="2493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4470">
              <a:lnSpc>
                <a:spcPct val="100000"/>
              </a:lnSpc>
              <a:spcBef>
                <a:spcPts val="95"/>
              </a:spcBef>
            </a:pPr>
            <a:r>
              <a:rPr sz="2800" b="1" i="1" spc="-155" dirty="0">
                <a:solidFill>
                  <a:srgbClr val="FFFFFF"/>
                </a:solidFill>
                <a:latin typeface="Arial"/>
                <a:cs typeface="Arial"/>
              </a:rPr>
              <a:t>Rehabilitation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25"/>
          <p:cNvSpPr/>
          <p:nvPr/>
        </p:nvSpPr>
        <p:spPr>
          <a:xfrm>
            <a:off x="4572761" y="1917954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79" h="504825">
                <a:moveTo>
                  <a:pt x="323850" y="0"/>
                </a:moveTo>
                <a:lnTo>
                  <a:pt x="323850" y="126111"/>
                </a:lnTo>
                <a:lnTo>
                  <a:pt x="0" y="126111"/>
                </a:lnTo>
                <a:lnTo>
                  <a:pt x="0" y="378333"/>
                </a:lnTo>
                <a:lnTo>
                  <a:pt x="323850" y="378333"/>
                </a:lnTo>
                <a:lnTo>
                  <a:pt x="323850" y="504444"/>
                </a:lnTo>
                <a:lnTo>
                  <a:pt x="576072" y="252222"/>
                </a:lnTo>
                <a:lnTo>
                  <a:pt x="32385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8"/>
          <p:cNvSpPr/>
          <p:nvPr/>
        </p:nvSpPr>
        <p:spPr>
          <a:xfrm>
            <a:off x="6229350" y="2925317"/>
            <a:ext cx="431800" cy="288290"/>
          </a:xfrm>
          <a:custGeom>
            <a:avLst/>
            <a:gdLst/>
            <a:ahLst/>
            <a:cxnLst/>
            <a:rect l="l" t="t" r="r" b="b"/>
            <a:pathLst>
              <a:path w="431800" h="288289">
                <a:moveTo>
                  <a:pt x="431292" y="144018"/>
                </a:moveTo>
                <a:lnTo>
                  <a:pt x="0" y="144018"/>
                </a:lnTo>
                <a:lnTo>
                  <a:pt x="215646" y="288036"/>
                </a:lnTo>
                <a:lnTo>
                  <a:pt x="431292" y="144018"/>
                </a:lnTo>
                <a:close/>
              </a:path>
              <a:path w="431800" h="288289">
                <a:moveTo>
                  <a:pt x="323469" y="0"/>
                </a:moveTo>
                <a:lnTo>
                  <a:pt x="107823" y="0"/>
                </a:lnTo>
                <a:lnTo>
                  <a:pt x="107823" y="144018"/>
                </a:lnTo>
                <a:lnTo>
                  <a:pt x="323469" y="144018"/>
                </a:lnTo>
                <a:lnTo>
                  <a:pt x="323469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30"/>
          <p:cNvSpPr/>
          <p:nvPr/>
        </p:nvSpPr>
        <p:spPr>
          <a:xfrm>
            <a:off x="4511040" y="3675888"/>
            <a:ext cx="699515" cy="554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4"/>
          <p:cNvSpPr/>
          <p:nvPr/>
        </p:nvSpPr>
        <p:spPr>
          <a:xfrm>
            <a:off x="2556510" y="5126482"/>
            <a:ext cx="935990" cy="792480"/>
          </a:xfrm>
          <a:custGeom>
            <a:avLst/>
            <a:gdLst/>
            <a:ahLst/>
            <a:cxnLst/>
            <a:rect l="l" t="t" r="r" b="b"/>
            <a:pathLst>
              <a:path w="935989" h="792479">
                <a:moveTo>
                  <a:pt x="0" y="0"/>
                </a:moveTo>
                <a:lnTo>
                  <a:pt x="0" y="234061"/>
                </a:lnTo>
                <a:lnTo>
                  <a:pt x="2445" y="268306"/>
                </a:lnTo>
                <a:lnTo>
                  <a:pt x="21590" y="335138"/>
                </a:lnTo>
                <a:lnTo>
                  <a:pt x="58800" y="399070"/>
                </a:lnTo>
                <a:lnTo>
                  <a:pt x="83828" y="429688"/>
                </a:lnTo>
                <a:lnTo>
                  <a:pt x="112951" y="459269"/>
                </a:lnTo>
                <a:lnTo>
                  <a:pt x="146027" y="487710"/>
                </a:lnTo>
                <a:lnTo>
                  <a:pt x="182917" y="514906"/>
                </a:lnTo>
                <a:lnTo>
                  <a:pt x="223479" y="540754"/>
                </a:lnTo>
                <a:lnTo>
                  <a:pt x="267572" y="565150"/>
                </a:lnTo>
                <a:lnTo>
                  <a:pt x="315057" y="587990"/>
                </a:lnTo>
                <a:lnTo>
                  <a:pt x="365792" y="609171"/>
                </a:lnTo>
                <a:lnTo>
                  <a:pt x="419637" y="628588"/>
                </a:lnTo>
                <a:lnTo>
                  <a:pt x="476451" y="646138"/>
                </a:lnTo>
                <a:lnTo>
                  <a:pt x="536093" y="661717"/>
                </a:lnTo>
                <a:lnTo>
                  <a:pt x="598423" y="675220"/>
                </a:lnTo>
                <a:lnTo>
                  <a:pt x="598423" y="792187"/>
                </a:lnTo>
                <a:lnTo>
                  <a:pt x="935736" y="590042"/>
                </a:lnTo>
                <a:lnTo>
                  <a:pt x="746925" y="441325"/>
                </a:lnTo>
                <a:lnTo>
                  <a:pt x="598423" y="441325"/>
                </a:lnTo>
                <a:lnTo>
                  <a:pt x="536093" y="427814"/>
                </a:lnTo>
                <a:lnTo>
                  <a:pt x="476451" y="412230"/>
                </a:lnTo>
                <a:lnTo>
                  <a:pt x="419637" y="394675"/>
                </a:lnTo>
                <a:lnTo>
                  <a:pt x="365792" y="375252"/>
                </a:lnTo>
                <a:lnTo>
                  <a:pt x="315057" y="354067"/>
                </a:lnTo>
                <a:lnTo>
                  <a:pt x="267572" y="331221"/>
                </a:lnTo>
                <a:lnTo>
                  <a:pt x="223479" y="306819"/>
                </a:lnTo>
                <a:lnTo>
                  <a:pt x="182917" y="280965"/>
                </a:lnTo>
                <a:lnTo>
                  <a:pt x="146027" y="253761"/>
                </a:lnTo>
                <a:lnTo>
                  <a:pt x="112951" y="225312"/>
                </a:lnTo>
                <a:lnTo>
                  <a:pt x="83828" y="195721"/>
                </a:lnTo>
                <a:lnTo>
                  <a:pt x="58800" y="165092"/>
                </a:lnTo>
                <a:lnTo>
                  <a:pt x="21590" y="101134"/>
                </a:lnTo>
                <a:lnTo>
                  <a:pt x="2445" y="34266"/>
                </a:lnTo>
                <a:lnTo>
                  <a:pt x="0" y="0"/>
                </a:lnTo>
                <a:close/>
              </a:path>
              <a:path w="935989" h="792479">
                <a:moveTo>
                  <a:pt x="598423" y="324358"/>
                </a:moveTo>
                <a:lnTo>
                  <a:pt x="598423" y="441325"/>
                </a:lnTo>
                <a:lnTo>
                  <a:pt x="746925" y="441325"/>
                </a:lnTo>
                <a:lnTo>
                  <a:pt x="598423" y="324358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5"/>
          <p:cNvSpPr/>
          <p:nvPr/>
        </p:nvSpPr>
        <p:spPr>
          <a:xfrm>
            <a:off x="2556735" y="4653534"/>
            <a:ext cx="935990" cy="589915"/>
          </a:xfrm>
          <a:custGeom>
            <a:avLst/>
            <a:gdLst/>
            <a:ahLst/>
            <a:cxnLst/>
            <a:rect l="l" t="t" r="r" b="b"/>
            <a:pathLst>
              <a:path w="935989" h="589914">
                <a:moveTo>
                  <a:pt x="935510" y="0"/>
                </a:moveTo>
                <a:lnTo>
                  <a:pt x="888755" y="593"/>
                </a:lnTo>
                <a:lnTo>
                  <a:pt x="842135" y="2369"/>
                </a:lnTo>
                <a:lnTo>
                  <a:pt x="795753" y="5321"/>
                </a:lnTo>
                <a:lnTo>
                  <a:pt x="749712" y="9444"/>
                </a:lnTo>
                <a:lnTo>
                  <a:pt x="704116" y="14732"/>
                </a:lnTo>
                <a:lnTo>
                  <a:pt x="639944" y="24225"/>
                </a:lnTo>
                <a:lnTo>
                  <a:pt x="578138" y="35811"/>
                </a:lnTo>
                <a:lnTo>
                  <a:pt x="518811" y="49391"/>
                </a:lnTo>
                <a:lnTo>
                  <a:pt x="462078" y="64869"/>
                </a:lnTo>
                <a:lnTo>
                  <a:pt x="408054" y="82147"/>
                </a:lnTo>
                <a:lnTo>
                  <a:pt x="356852" y="101127"/>
                </a:lnTo>
                <a:lnTo>
                  <a:pt x="308586" y="121713"/>
                </a:lnTo>
                <a:lnTo>
                  <a:pt x="263371" y="143806"/>
                </a:lnTo>
                <a:lnTo>
                  <a:pt x="221321" y="167309"/>
                </a:lnTo>
                <a:lnTo>
                  <a:pt x="182549" y="192126"/>
                </a:lnTo>
                <a:lnTo>
                  <a:pt x="147171" y="218158"/>
                </a:lnTo>
                <a:lnTo>
                  <a:pt x="115300" y="245309"/>
                </a:lnTo>
                <a:lnTo>
                  <a:pt x="87051" y="273480"/>
                </a:lnTo>
                <a:lnTo>
                  <a:pt x="41873" y="332496"/>
                </a:lnTo>
                <a:lnTo>
                  <a:pt x="12552" y="394426"/>
                </a:lnTo>
                <a:lnTo>
                  <a:pt x="0" y="458492"/>
                </a:lnTo>
                <a:lnTo>
                  <a:pt x="297" y="491082"/>
                </a:lnTo>
                <a:lnTo>
                  <a:pt x="5130" y="523915"/>
                </a:lnTo>
                <a:lnTo>
                  <a:pt x="14612" y="556891"/>
                </a:lnTo>
                <a:lnTo>
                  <a:pt x="28857" y="589915"/>
                </a:lnTo>
                <a:lnTo>
                  <a:pt x="45766" y="560434"/>
                </a:lnTo>
                <a:lnTo>
                  <a:pt x="66177" y="531862"/>
                </a:lnTo>
                <a:lnTo>
                  <a:pt x="116948" y="477665"/>
                </a:lnTo>
                <a:lnTo>
                  <a:pt x="147032" y="452148"/>
                </a:lnTo>
                <a:lnTo>
                  <a:pt x="180065" y="427757"/>
                </a:lnTo>
                <a:lnTo>
                  <a:pt x="215909" y="404546"/>
                </a:lnTo>
                <a:lnTo>
                  <a:pt x="254425" y="382571"/>
                </a:lnTo>
                <a:lnTo>
                  <a:pt x="295476" y="361884"/>
                </a:lnTo>
                <a:lnTo>
                  <a:pt x="338923" y="342541"/>
                </a:lnTo>
                <a:lnTo>
                  <a:pt x="384628" y="324596"/>
                </a:lnTo>
                <a:lnTo>
                  <a:pt x="432453" y="308102"/>
                </a:lnTo>
                <a:lnTo>
                  <a:pt x="482261" y="293114"/>
                </a:lnTo>
                <a:lnTo>
                  <a:pt x="533912" y="279686"/>
                </a:lnTo>
                <a:lnTo>
                  <a:pt x="587270" y="267873"/>
                </a:lnTo>
                <a:lnTo>
                  <a:pt x="642195" y="257729"/>
                </a:lnTo>
                <a:lnTo>
                  <a:pt x="698551" y="249307"/>
                </a:lnTo>
                <a:lnTo>
                  <a:pt x="756198" y="242662"/>
                </a:lnTo>
                <a:lnTo>
                  <a:pt x="814999" y="237849"/>
                </a:lnTo>
                <a:lnTo>
                  <a:pt x="874816" y="234921"/>
                </a:lnTo>
                <a:lnTo>
                  <a:pt x="935510" y="233934"/>
                </a:lnTo>
                <a:lnTo>
                  <a:pt x="935510" y="0"/>
                </a:lnTo>
                <a:close/>
              </a:path>
            </a:pathLst>
          </a:custGeom>
          <a:solidFill>
            <a:srgbClr val="C679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8"/>
          <p:cNvSpPr txBox="1">
            <a:spLocks noGrp="1"/>
          </p:cNvSpPr>
          <p:nvPr>
            <p:ph type="title"/>
          </p:nvPr>
        </p:nvSpPr>
        <p:spPr>
          <a:xfrm>
            <a:off x="457961" y="580321"/>
            <a:ext cx="8229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Pencegahan Penyakit</a:t>
            </a:r>
            <a:r>
              <a:rPr spc="-75" dirty="0"/>
              <a:t> </a:t>
            </a:r>
            <a:r>
              <a:rPr dirty="0"/>
              <a:t>DBD</a:t>
            </a:r>
          </a:p>
        </p:txBody>
      </p:sp>
    </p:spTree>
    <p:extLst>
      <p:ext uri="{BB962C8B-B14F-4D97-AF65-F5344CB8AC3E}">
        <p14:creationId xmlns:p14="http://schemas.microsoft.com/office/powerpoint/2010/main" val="1123599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37031" y="539495"/>
            <a:ext cx="4750308" cy="3517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1309116" y="1813560"/>
            <a:ext cx="3162300" cy="1242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5724144" y="3041904"/>
            <a:ext cx="2183892" cy="3601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3282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588258" y="753618"/>
            <a:ext cx="5160645" cy="1668780"/>
          </a:xfrm>
          <a:custGeom>
            <a:avLst/>
            <a:gdLst/>
            <a:ahLst/>
            <a:cxnLst/>
            <a:rect l="l" t="t" r="r" b="b"/>
            <a:pathLst>
              <a:path w="5160645" h="1668780">
                <a:moveTo>
                  <a:pt x="4882134" y="0"/>
                </a:moveTo>
                <a:lnTo>
                  <a:pt x="0" y="0"/>
                </a:lnTo>
                <a:lnTo>
                  <a:pt x="0" y="1668780"/>
                </a:lnTo>
                <a:lnTo>
                  <a:pt x="4882134" y="1668780"/>
                </a:lnTo>
                <a:lnTo>
                  <a:pt x="4927232" y="1665138"/>
                </a:lnTo>
                <a:lnTo>
                  <a:pt x="4970020" y="1654594"/>
                </a:lnTo>
                <a:lnTo>
                  <a:pt x="5009922" y="1637723"/>
                </a:lnTo>
                <a:lnTo>
                  <a:pt x="5046366" y="1615098"/>
                </a:lnTo>
                <a:lnTo>
                  <a:pt x="5078777" y="1587293"/>
                </a:lnTo>
                <a:lnTo>
                  <a:pt x="5106582" y="1554882"/>
                </a:lnTo>
                <a:lnTo>
                  <a:pt x="5129207" y="1518438"/>
                </a:lnTo>
                <a:lnTo>
                  <a:pt x="5146078" y="1478536"/>
                </a:lnTo>
                <a:lnTo>
                  <a:pt x="5156622" y="1435748"/>
                </a:lnTo>
                <a:lnTo>
                  <a:pt x="5160264" y="1390650"/>
                </a:lnTo>
                <a:lnTo>
                  <a:pt x="5160264" y="278130"/>
                </a:lnTo>
                <a:lnTo>
                  <a:pt x="5156622" y="233031"/>
                </a:lnTo>
                <a:lnTo>
                  <a:pt x="5146078" y="190243"/>
                </a:lnTo>
                <a:lnTo>
                  <a:pt x="5129207" y="150341"/>
                </a:lnTo>
                <a:lnTo>
                  <a:pt x="5106582" y="113897"/>
                </a:lnTo>
                <a:lnTo>
                  <a:pt x="5078777" y="81486"/>
                </a:lnTo>
                <a:lnTo>
                  <a:pt x="5046366" y="53681"/>
                </a:lnTo>
                <a:lnTo>
                  <a:pt x="5009922" y="31056"/>
                </a:lnTo>
                <a:lnTo>
                  <a:pt x="4970020" y="14185"/>
                </a:lnTo>
                <a:lnTo>
                  <a:pt x="4927232" y="3641"/>
                </a:lnTo>
                <a:lnTo>
                  <a:pt x="4882134" y="0"/>
                </a:lnTo>
                <a:close/>
              </a:path>
            </a:pathLst>
          </a:custGeom>
          <a:solidFill>
            <a:srgbClr val="D0E2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685037" y="755141"/>
            <a:ext cx="2903220" cy="1522730"/>
          </a:xfrm>
          <a:custGeom>
            <a:avLst/>
            <a:gdLst/>
            <a:ahLst/>
            <a:cxnLst/>
            <a:rect l="l" t="t" r="r" b="b"/>
            <a:pathLst>
              <a:path w="2903220" h="1522730">
                <a:moveTo>
                  <a:pt x="2649474" y="0"/>
                </a:moveTo>
                <a:lnTo>
                  <a:pt x="253746" y="0"/>
                </a:lnTo>
                <a:lnTo>
                  <a:pt x="208137" y="4090"/>
                </a:lnTo>
                <a:lnTo>
                  <a:pt x="165209" y="15881"/>
                </a:lnTo>
                <a:lnTo>
                  <a:pt x="125679" y="34656"/>
                </a:lnTo>
                <a:lnTo>
                  <a:pt x="90264" y="59697"/>
                </a:lnTo>
                <a:lnTo>
                  <a:pt x="59680" y="90284"/>
                </a:lnTo>
                <a:lnTo>
                  <a:pt x="34645" y="125701"/>
                </a:lnTo>
                <a:lnTo>
                  <a:pt x="15875" y="165229"/>
                </a:lnTo>
                <a:lnTo>
                  <a:pt x="4088" y="208150"/>
                </a:lnTo>
                <a:lnTo>
                  <a:pt x="0" y="253746"/>
                </a:lnTo>
                <a:lnTo>
                  <a:pt x="0" y="1268730"/>
                </a:lnTo>
                <a:lnTo>
                  <a:pt x="4088" y="1314325"/>
                </a:lnTo>
                <a:lnTo>
                  <a:pt x="15875" y="1357246"/>
                </a:lnTo>
                <a:lnTo>
                  <a:pt x="34645" y="1396774"/>
                </a:lnTo>
                <a:lnTo>
                  <a:pt x="59680" y="1432191"/>
                </a:lnTo>
                <a:lnTo>
                  <a:pt x="90264" y="1462778"/>
                </a:lnTo>
                <a:lnTo>
                  <a:pt x="125679" y="1487819"/>
                </a:lnTo>
                <a:lnTo>
                  <a:pt x="165209" y="1506594"/>
                </a:lnTo>
                <a:lnTo>
                  <a:pt x="208137" y="1518385"/>
                </a:lnTo>
                <a:lnTo>
                  <a:pt x="253746" y="1522476"/>
                </a:lnTo>
                <a:lnTo>
                  <a:pt x="2649474" y="1522476"/>
                </a:lnTo>
                <a:lnTo>
                  <a:pt x="2695069" y="1518385"/>
                </a:lnTo>
                <a:lnTo>
                  <a:pt x="2737990" y="1506594"/>
                </a:lnTo>
                <a:lnTo>
                  <a:pt x="2777518" y="1487819"/>
                </a:lnTo>
                <a:lnTo>
                  <a:pt x="2812935" y="1462778"/>
                </a:lnTo>
                <a:lnTo>
                  <a:pt x="2843522" y="1432191"/>
                </a:lnTo>
                <a:lnTo>
                  <a:pt x="2868563" y="1396774"/>
                </a:lnTo>
                <a:lnTo>
                  <a:pt x="2887338" y="1357246"/>
                </a:lnTo>
                <a:lnTo>
                  <a:pt x="2899129" y="1314325"/>
                </a:lnTo>
                <a:lnTo>
                  <a:pt x="2903220" y="1268730"/>
                </a:lnTo>
                <a:lnTo>
                  <a:pt x="2903220" y="253746"/>
                </a:lnTo>
                <a:lnTo>
                  <a:pt x="2899129" y="208150"/>
                </a:lnTo>
                <a:lnTo>
                  <a:pt x="2887338" y="165229"/>
                </a:lnTo>
                <a:lnTo>
                  <a:pt x="2868563" y="125701"/>
                </a:lnTo>
                <a:lnTo>
                  <a:pt x="2843522" y="90284"/>
                </a:lnTo>
                <a:lnTo>
                  <a:pt x="2812935" y="59697"/>
                </a:lnTo>
                <a:lnTo>
                  <a:pt x="2777518" y="34656"/>
                </a:lnTo>
                <a:lnTo>
                  <a:pt x="2737990" y="15881"/>
                </a:lnTo>
                <a:lnTo>
                  <a:pt x="2695069" y="4090"/>
                </a:lnTo>
                <a:lnTo>
                  <a:pt x="264947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1363" y="1002868"/>
            <a:ext cx="1750060" cy="93091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316865">
              <a:lnSpc>
                <a:spcPts val="3410"/>
              </a:lnSpc>
              <a:spcBef>
                <a:spcPts val="470"/>
              </a:spcBef>
            </a:pPr>
            <a:r>
              <a:rPr sz="3100" b="1" i="1" spc="-155" dirty="0">
                <a:solidFill>
                  <a:srgbClr val="FFFFFF"/>
                </a:solidFill>
                <a:latin typeface="Arial"/>
                <a:cs typeface="Arial"/>
              </a:rPr>
              <a:t>Health  </a:t>
            </a:r>
            <a:r>
              <a:rPr sz="3100" b="1" i="1" spc="-240" dirty="0">
                <a:solidFill>
                  <a:srgbClr val="FFFFFF"/>
                </a:solidFill>
                <a:latin typeface="Arial"/>
                <a:cs typeface="Arial"/>
              </a:rPr>
              <a:t>Promo</a:t>
            </a:r>
            <a:r>
              <a:rPr sz="3100" b="1" i="1" spc="-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100" b="1" i="1" spc="-210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3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88258" y="2530601"/>
            <a:ext cx="5160645" cy="1668780"/>
          </a:xfrm>
          <a:custGeom>
            <a:avLst/>
            <a:gdLst/>
            <a:ahLst/>
            <a:cxnLst/>
            <a:rect l="l" t="t" r="r" b="b"/>
            <a:pathLst>
              <a:path w="5160645" h="1668779">
                <a:moveTo>
                  <a:pt x="4882134" y="0"/>
                </a:moveTo>
                <a:lnTo>
                  <a:pt x="0" y="0"/>
                </a:lnTo>
                <a:lnTo>
                  <a:pt x="0" y="1668780"/>
                </a:lnTo>
                <a:lnTo>
                  <a:pt x="4882134" y="1668780"/>
                </a:lnTo>
                <a:lnTo>
                  <a:pt x="4927232" y="1665138"/>
                </a:lnTo>
                <a:lnTo>
                  <a:pt x="4970020" y="1654594"/>
                </a:lnTo>
                <a:lnTo>
                  <a:pt x="5009922" y="1637723"/>
                </a:lnTo>
                <a:lnTo>
                  <a:pt x="5046366" y="1615098"/>
                </a:lnTo>
                <a:lnTo>
                  <a:pt x="5078777" y="1587293"/>
                </a:lnTo>
                <a:lnTo>
                  <a:pt x="5106582" y="1554882"/>
                </a:lnTo>
                <a:lnTo>
                  <a:pt x="5129207" y="1518438"/>
                </a:lnTo>
                <a:lnTo>
                  <a:pt x="5146078" y="1478536"/>
                </a:lnTo>
                <a:lnTo>
                  <a:pt x="5156622" y="1435748"/>
                </a:lnTo>
                <a:lnTo>
                  <a:pt x="5160264" y="1390650"/>
                </a:lnTo>
                <a:lnTo>
                  <a:pt x="5160264" y="278130"/>
                </a:lnTo>
                <a:lnTo>
                  <a:pt x="5156622" y="233031"/>
                </a:lnTo>
                <a:lnTo>
                  <a:pt x="5146078" y="190243"/>
                </a:lnTo>
                <a:lnTo>
                  <a:pt x="5129207" y="150341"/>
                </a:lnTo>
                <a:lnTo>
                  <a:pt x="5106582" y="113897"/>
                </a:lnTo>
                <a:lnTo>
                  <a:pt x="5078777" y="81486"/>
                </a:lnTo>
                <a:lnTo>
                  <a:pt x="5046366" y="53681"/>
                </a:lnTo>
                <a:lnTo>
                  <a:pt x="5009922" y="31056"/>
                </a:lnTo>
                <a:lnTo>
                  <a:pt x="4970020" y="14185"/>
                </a:lnTo>
                <a:lnTo>
                  <a:pt x="4927232" y="3641"/>
                </a:lnTo>
                <a:lnTo>
                  <a:pt x="4882134" y="0"/>
                </a:lnTo>
                <a:close/>
              </a:path>
            </a:pathLst>
          </a:custGeom>
          <a:solidFill>
            <a:srgbClr val="D5F4CE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 txBox="1"/>
          <p:nvPr/>
        </p:nvSpPr>
        <p:spPr>
          <a:xfrm>
            <a:off x="3822572" y="718794"/>
            <a:ext cx="4576445" cy="35020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45" dirty="0">
                <a:latin typeface="Arial"/>
                <a:cs typeface="Arial"/>
              </a:rPr>
              <a:t>Pendidikan </a:t>
            </a:r>
            <a:r>
              <a:rPr sz="2000" b="1" spc="-140" dirty="0">
                <a:latin typeface="Arial"/>
                <a:cs typeface="Arial"/>
              </a:rPr>
              <a:t>dan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-155" dirty="0">
                <a:latin typeface="Arial"/>
                <a:cs typeface="Arial"/>
              </a:rPr>
              <a:t>Penyuluhan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45" dirty="0">
                <a:latin typeface="Arial"/>
                <a:cs typeface="Arial"/>
              </a:rPr>
              <a:t>Pendidikan </a:t>
            </a:r>
            <a:r>
              <a:rPr sz="2000" b="1" spc="-140" dirty="0">
                <a:latin typeface="Arial"/>
                <a:cs typeface="Arial"/>
              </a:rPr>
              <a:t>dan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spc="-155" dirty="0">
                <a:latin typeface="Arial"/>
                <a:cs typeface="Arial"/>
              </a:rPr>
              <a:t>Penyuluhan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45" dirty="0">
                <a:latin typeface="Arial"/>
                <a:cs typeface="Arial"/>
              </a:rPr>
              <a:t>Perbaikan suplai </a:t>
            </a:r>
            <a:r>
              <a:rPr sz="2000" b="1" spc="-140" dirty="0">
                <a:latin typeface="Arial"/>
                <a:cs typeface="Arial"/>
              </a:rPr>
              <a:t>dan penyimpanan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90" dirty="0">
                <a:latin typeface="Arial"/>
                <a:cs typeface="Arial"/>
              </a:rPr>
              <a:t>air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05" dirty="0">
                <a:latin typeface="Arial"/>
                <a:cs typeface="Arial"/>
              </a:rPr>
              <a:t>Menekan </a:t>
            </a:r>
            <a:r>
              <a:rPr sz="2000" b="1" spc="-170" dirty="0">
                <a:latin typeface="Arial"/>
                <a:cs typeface="Arial"/>
              </a:rPr>
              <a:t>angka </a:t>
            </a:r>
            <a:r>
              <a:rPr sz="2000" b="1" spc="-120" dirty="0">
                <a:latin typeface="Arial"/>
                <a:cs typeface="Arial"/>
              </a:rPr>
              <a:t>pertumbuhan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45" dirty="0">
                <a:latin typeface="Arial"/>
                <a:cs typeface="Arial"/>
              </a:rPr>
              <a:t>penduduk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45" dirty="0">
                <a:latin typeface="Arial"/>
                <a:cs typeface="Arial"/>
              </a:rPr>
              <a:t>Perbaikan sanitasi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60" dirty="0">
                <a:latin typeface="Arial"/>
                <a:cs typeface="Arial"/>
              </a:rPr>
              <a:t>lingkungan</a:t>
            </a:r>
            <a:endParaRPr sz="20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844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140" dirty="0">
                <a:latin typeface="Arial"/>
                <a:cs typeface="Arial"/>
              </a:rPr>
              <a:t>Abatisasi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i="1" spc="-165" dirty="0">
                <a:latin typeface="Arial"/>
                <a:cs typeface="Arial"/>
              </a:rPr>
              <a:t>Fogging </a:t>
            </a:r>
            <a:r>
              <a:rPr sz="1800" b="1" i="1" spc="-185" dirty="0">
                <a:latin typeface="Arial"/>
                <a:cs typeface="Arial"/>
              </a:rPr>
              <a:t>focus</a:t>
            </a:r>
            <a:r>
              <a:rPr sz="1800" b="1" i="1" spc="-30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(FF)</a:t>
            </a:r>
            <a:r>
              <a:rPr sz="1800" b="1" i="1" spc="-13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140" dirty="0">
                <a:latin typeface="Arial"/>
                <a:cs typeface="Arial"/>
              </a:rPr>
              <a:t>Pemeriksaan Jentik </a:t>
            </a:r>
            <a:r>
              <a:rPr sz="1800" b="1" spc="-130" dirty="0">
                <a:latin typeface="Arial"/>
                <a:cs typeface="Arial"/>
              </a:rPr>
              <a:t>Berkala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229" dirty="0">
                <a:latin typeface="Arial"/>
                <a:cs typeface="Arial"/>
              </a:rPr>
              <a:t>(PJB)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160" dirty="0">
                <a:latin typeface="Arial"/>
                <a:cs typeface="Arial"/>
              </a:rPr>
              <a:t>Penggerakan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245" dirty="0">
                <a:latin typeface="Arial"/>
                <a:cs typeface="Arial"/>
              </a:rPr>
              <a:t>PSN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55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165" dirty="0">
                <a:latin typeface="Arial"/>
                <a:cs typeface="Arial"/>
              </a:rPr>
              <a:t>Pencegahan </a:t>
            </a:r>
            <a:r>
              <a:rPr sz="1800" b="1" spc="-125" dirty="0">
                <a:latin typeface="Arial"/>
                <a:cs typeface="Arial"/>
              </a:rPr>
              <a:t>gigitan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45" dirty="0">
                <a:latin typeface="Arial"/>
                <a:cs typeface="Arial"/>
              </a:rPr>
              <a:t>nyamuk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135" dirty="0">
                <a:latin typeface="Arial"/>
                <a:cs typeface="Arial"/>
              </a:rPr>
              <a:t>Pengendalian</a:t>
            </a:r>
            <a:r>
              <a:rPr sz="1800" b="1" spc="-130" dirty="0">
                <a:latin typeface="Arial"/>
                <a:cs typeface="Arial"/>
              </a:rPr>
              <a:t> </a:t>
            </a:r>
            <a:r>
              <a:rPr sz="1800" b="1" spc="-100" dirty="0">
                <a:latin typeface="Arial"/>
                <a:cs typeface="Arial"/>
              </a:rPr>
              <a:t>vektor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10"/>
          <p:cNvSpPr/>
          <p:nvPr/>
        </p:nvSpPr>
        <p:spPr>
          <a:xfrm>
            <a:off x="685037" y="2352294"/>
            <a:ext cx="2903220" cy="2085339"/>
          </a:xfrm>
          <a:custGeom>
            <a:avLst/>
            <a:gdLst/>
            <a:ahLst/>
            <a:cxnLst/>
            <a:rect l="l" t="t" r="r" b="b"/>
            <a:pathLst>
              <a:path w="2903220" h="2085339">
                <a:moveTo>
                  <a:pt x="2555748" y="0"/>
                </a:moveTo>
                <a:lnTo>
                  <a:pt x="347472" y="0"/>
                </a:lnTo>
                <a:lnTo>
                  <a:pt x="300323" y="3172"/>
                </a:lnTo>
                <a:lnTo>
                  <a:pt x="255102" y="12412"/>
                </a:lnTo>
                <a:lnTo>
                  <a:pt x="212222" y="27306"/>
                </a:lnTo>
                <a:lnTo>
                  <a:pt x="172099" y="47441"/>
                </a:lnTo>
                <a:lnTo>
                  <a:pt x="135144" y="72402"/>
                </a:lnTo>
                <a:lnTo>
                  <a:pt x="101774" y="101774"/>
                </a:lnTo>
                <a:lnTo>
                  <a:pt x="72402" y="135144"/>
                </a:lnTo>
                <a:lnTo>
                  <a:pt x="47441" y="172099"/>
                </a:lnTo>
                <a:lnTo>
                  <a:pt x="27306" y="212222"/>
                </a:lnTo>
                <a:lnTo>
                  <a:pt x="12412" y="255102"/>
                </a:lnTo>
                <a:lnTo>
                  <a:pt x="3172" y="300323"/>
                </a:lnTo>
                <a:lnTo>
                  <a:pt x="0" y="347471"/>
                </a:lnTo>
                <a:lnTo>
                  <a:pt x="0" y="1737359"/>
                </a:lnTo>
                <a:lnTo>
                  <a:pt x="3172" y="1784508"/>
                </a:lnTo>
                <a:lnTo>
                  <a:pt x="12412" y="1829729"/>
                </a:lnTo>
                <a:lnTo>
                  <a:pt x="27306" y="1872609"/>
                </a:lnTo>
                <a:lnTo>
                  <a:pt x="47441" y="1912732"/>
                </a:lnTo>
                <a:lnTo>
                  <a:pt x="72402" y="1949687"/>
                </a:lnTo>
                <a:lnTo>
                  <a:pt x="101774" y="1983057"/>
                </a:lnTo>
                <a:lnTo>
                  <a:pt x="135144" y="2012429"/>
                </a:lnTo>
                <a:lnTo>
                  <a:pt x="172099" y="2037390"/>
                </a:lnTo>
                <a:lnTo>
                  <a:pt x="212222" y="2057525"/>
                </a:lnTo>
                <a:lnTo>
                  <a:pt x="255102" y="2072419"/>
                </a:lnTo>
                <a:lnTo>
                  <a:pt x="300323" y="2081659"/>
                </a:lnTo>
                <a:lnTo>
                  <a:pt x="347472" y="2084831"/>
                </a:lnTo>
                <a:lnTo>
                  <a:pt x="2555748" y="2084831"/>
                </a:lnTo>
                <a:lnTo>
                  <a:pt x="2602896" y="2081659"/>
                </a:lnTo>
                <a:lnTo>
                  <a:pt x="2648117" y="2072419"/>
                </a:lnTo>
                <a:lnTo>
                  <a:pt x="2690997" y="2057525"/>
                </a:lnTo>
                <a:lnTo>
                  <a:pt x="2731120" y="2037390"/>
                </a:lnTo>
                <a:lnTo>
                  <a:pt x="2768075" y="2012429"/>
                </a:lnTo>
                <a:lnTo>
                  <a:pt x="2801445" y="1983057"/>
                </a:lnTo>
                <a:lnTo>
                  <a:pt x="2830817" y="1949687"/>
                </a:lnTo>
                <a:lnTo>
                  <a:pt x="2855778" y="1912732"/>
                </a:lnTo>
                <a:lnTo>
                  <a:pt x="2875913" y="1872609"/>
                </a:lnTo>
                <a:lnTo>
                  <a:pt x="2890807" y="1829729"/>
                </a:lnTo>
                <a:lnTo>
                  <a:pt x="2900047" y="1784508"/>
                </a:lnTo>
                <a:lnTo>
                  <a:pt x="2903220" y="1737359"/>
                </a:lnTo>
                <a:lnTo>
                  <a:pt x="2903220" y="347471"/>
                </a:lnTo>
                <a:lnTo>
                  <a:pt x="2900047" y="300323"/>
                </a:lnTo>
                <a:lnTo>
                  <a:pt x="2890807" y="255102"/>
                </a:lnTo>
                <a:lnTo>
                  <a:pt x="2875913" y="212222"/>
                </a:lnTo>
                <a:lnTo>
                  <a:pt x="2855778" y="172099"/>
                </a:lnTo>
                <a:lnTo>
                  <a:pt x="2830817" y="135144"/>
                </a:lnTo>
                <a:lnTo>
                  <a:pt x="2801445" y="101774"/>
                </a:lnTo>
                <a:lnTo>
                  <a:pt x="2768075" y="72402"/>
                </a:lnTo>
                <a:lnTo>
                  <a:pt x="2731120" y="47441"/>
                </a:lnTo>
                <a:lnTo>
                  <a:pt x="2690997" y="27306"/>
                </a:lnTo>
                <a:lnTo>
                  <a:pt x="2648117" y="12412"/>
                </a:lnTo>
                <a:lnTo>
                  <a:pt x="2602896" y="3172"/>
                </a:lnTo>
                <a:lnTo>
                  <a:pt x="2555748" y="0"/>
                </a:lnTo>
                <a:close/>
              </a:path>
            </a:pathLst>
          </a:custGeom>
          <a:solidFill>
            <a:srgbClr val="5FE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/>
          <p:cNvSpPr txBox="1"/>
          <p:nvPr/>
        </p:nvSpPr>
        <p:spPr>
          <a:xfrm>
            <a:off x="1279652" y="2882899"/>
            <a:ext cx="1712595" cy="9302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231140">
              <a:lnSpc>
                <a:spcPts val="3410"/>
              </a:lnSpc>
              <a:spcBef>
                <a:spcPts val="465"/>
              </a:spcBef>
            </a:pPr>
            <a:r>
              <a:rPr sz="3100" b="1" i="1" spc="-290" dirty="0">
                <a:solidFill>
                  <a:srgbClr val="FFFFFF"/>
                </a:solidFill>
                <a:latin typeface="Arial"/>
                <a:cs typeface="Arial"/>
              </a:rPr>
              <a:t>Specific  </a:t>
            </a:r>
            <a:r>
              <a:rPr sz="3100" b="1" i="1" spc="-165" dirty="0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sz="3100" b="1" i="1" spc="-1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100" b="1" i="1" spc="-204" dirty="0">
                <a:solidFill>
                  <a:srgbClr val="FFFFFF"/>
                </a:solidFill>
                <a:latin typeface="Arial"/>
                <a:cs typeface="Arial"/>
              </a:rPr>
              <a:t>ect</a:t>
            </a:r>
            <a:r>
              <a:rPr sz="3100" b="1" i="1" spc="-1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100" b="1" i="1" spc="-26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3100">
              <a:latin typeface="Arial"/>
              <a:cs typeface="Arial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3588258" y="4720590"/>
            <a:ext cx="5160645" cy="1668780"/>
          </a:xfrm>
          <a:custGeom>
            <a:avLst/>
            <a:gdLst/>
            <a:ahLst/>
            <a:cxnLst/>
            <a:rect l="l" t="t" r="r" b="b"/>
            <a:pathLst>
              <a:path w="5160645" h="1668779">
                <a:moveTo>
                  <a:pt x="4882134" y="0"/>
                </a:moveTo>
                <a:lnTo>
                  <a:pt x="0" y="0"/>
                </a:lnTo>
                <a:lnTo>
                  <a:pt x="0" y="1668780"/>
                </a:lnTo>
                <a:lnTo>
                  <a:pt x="4882134" y="1668780"/>
                </a:lnTo>
                <a:lnTo>
                  <a:pt x="4927232" y="1665139"/>
                </a:lnTo>
                <a:lnTo>
                  <a:pt x="4970020" y="1654600"/>
                </a:lnTo>
                <a:lnTo>
                  <a:pt x="5009922" y="1637735"/>
                </a:lnTo>
                <a:lnTo>
                  <a:pt x="5046366" y="1615116"/>
                </a:lnTo>
                <a:lnTo>
                  <a:pt x="5078777" y="1587315"/>
                </a:lnTo>
                <a:lnTo>
                  <a:pt x="5106582" y="1554907"/>
                </a:lnTo>
                <a:lnTo>
                  <a:pt x="5129207" y="1518462"/>
                </a:lnTo>
                <a:lnTo>
                  <a:pt x="5146078" y="1478553"/>
                </a:lnTo>
                <a:lnTo>
                  <a:pt x="5156622" y="1435754"/>
                </a:lnTo>
                <a:lnTo>
                  <a:pt x="5160264" y="1390637"/>
                </a:lnTo>
                <a:lnTo>
                  <a:pt x="5160264" y="278130"/>
                </a:lnTo>
                <a:lnTo>
                  <a:pt x="5156622" y="233031"/>
                </a:lnTo>
                <a:lnTo>
                  <a:pt x="5146078" y="190243"/>
                </a:lnTo>
                <a:lnTo>
                  <a:pt x="5129207" y="150341"/>
                </a:lnTo>
                <a:lnTo>
                  <a:pt x="5106582" y="113897"/>
                </a:lnTo>
                <a:lnTo>
                  <a:pt x="5078777" y="81486"/>
                </a:lnTo>
                <a:lnTo>
                  <a:pt x="5046366" y="53681"/>
                </a:lnTo>
                <a:lnTo>
                  <a:pt x="5009922" y="31056"/>
                </a:lnTo>
                <a:lnTo>
                  <a:pt x="4970020" y="14185"/>
                </a:lnTo>
                <a:lnTo>
                  <a:pt x="4927232" y="3641"/>
                </a:lnTo>
                <a:lnTo>
                  <a:pt x="4882134" y="0"/>
                </a:lnTo>
                <a:close/>
              </a:path>
            </a:pathLst>
          </a:custGeom>
          <a:solidFill>
            <a:srgbClr val="FBDD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 txBox="1"/>
          <p:nvPr/>
        </p:nvSpPr>
        <p:spPr>
          <a:xfrm>
            <a:off x="3822572" y="4849469"/>
            <a:ext cx="4272915" cy="13290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65" dirty="0">
                <a:latin typeface="Arial"/>
                <a:cs typeface="Arial"/>
              </a:rPr>
              <a:t>Pelacakan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00" dirty="0">
                <a:latin typeface="Arial"/>
                <a:cs typeface="Arial"/>
              </a:rPr>
              <a:t>penderita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55" dirty="0">
                <a:latin typeface="Arial"/>
                <a:cs typeface="Arial"/>
              </a:rPr>
              <a:t>Penemuan </a:t>
            </a:r>
            <a:r>
              <a:rPr sz="2000" b="1" spc="-140" dirty="0">
                <a:latin typeface="Arial"/>
                <a:cs typeface="Arial"/>
              </a:rPr>
              <a:t>dan </a:t>
            </a:r>
            <a:r>
              <a:rPr sz="2000" b="1" spc="-130" dirty="0">
                <a:latin typeface="Arial"/>
                <a:cs typeface="Arial"/>
              </a:rPr>
              <a:t>pertolongan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100" dirty="0">
                <a:latin typeface="Arial"/>
                <a:cs typeface="Arial"/>
              </a:rPr>
              <a:t>penderita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55" dirty="0">
                <a:latin typeface="Arial"/>
                <a:cs typeface="Arial"/>
              </a:rPr>
              <a:t>Pemeriksaan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114" dirty="0">
                <a:latin typeface="Arial"/>
                <a:cs typeface="Arial"/>
              </a:rPr>
              <a:t>laboratorium</a:t>
            </a:r>
            <a:endParaRPr sz="20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0"/>
              </a:spcBef>
              <a:buFont typeface="Arial"/>
              <a:buChar char="•"/>
              <a:tabLst>
                <a:tab pos="241300" algn="l"/>
              </a:tabLst>
            </a:pPr>
            <a:r>
              <a:rPr sz="2000" b="1" spc="-160" dirty="0">
                <a:latin typeface="Arial"/>
                <a:cs typeface="Arial"/>
              </a:rPr>
              <a:t>Pengobatan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05" dirty="0">
                <a:latin typeface="Arial"/>
                <a:cs typeface="Arial"/>
              </a:rPr>
              <a:t>penderita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6"/>
          <p:cNvSpPr/>
          <p:nvPr/>
        </p:nvSpPr>
        <p:spPr>
          <a:xfrm>
            <a:off x="685037" y="4511802"/>
            <a:ext cx="2903220" cy="2085339"/>
          </a:xfrm>
          <a:custGeom>
            <a:avLst/>
            <a:gdLst/>
            <a:ahLst/>
            <a:cxnLst/>
            <a:rect l="l" t="t" r="r" b="b"/>
            <a:pathLst>
              <a:path w="2903220" h="2085340">
                <a:moveTo>
                  <a:pt x="2555748" y="0"/>
                </a:moveTo>
                <a:lnTo>
                  <a:pt x="347472" y="0"/>
                </a:lnTo>
                <a:lnTo>
                  <a:pt x="300323" y="3172"/>
                </a:lnTo>
                <a:lnTo>
                  <a:pt x="255102" y="12412"/>
                </a:lnTo>
                <a:lnTo>
                  <a:pt x="212222" y="27306"/>
                </a:lnTo>
                <a:lnTo>
                  <a:pt x="172099" y="47441"/>
                </a:lnTo>
                <a:lnTo>
                  <a:pt x="135144" y="72402"/>
                </a:lnTo>
                <a:lnTo>
                  <a:pt x="101774" y="101774"/>
                </a:lnTo>
                <a:lnTo>
                  <a:pt x="72402" y="135144"/>
                </a:lnTo>
                <a:lnTo>
                  <a:pt x="47441" y="172099"/>
                </a:lnTo>
                <a:lnTo>
                  <a:pt x="27306" y="212222"/>
                </a:lnTo>
                <a:lnTo>
                  <a:pt x="12412" y="255102"/>
                </a:lnTo>
                <a:lnTo>
                  <a:pt x="3172" y="300323"/>
                </a:lnTo>
                <a:lnTo>
                  <a:pt x="0" y="347472"/>
                </a:lnTo>
                <a:lnTo>
                  <a:pt x="0" y="1737347"/>
                </a:lnTo>
                <a:lnTo>
                  <a:pt x="3172" y="1784498"/>
                </a:lnTo>
                <a:lnTo>
                  <a:pt x="12412" y="1829722"/>
                </a:lnTo>
                <a:lnTo>
                  <a:pt x="27306" y="1872603"/>
                </a:lnTo>
                <a:lnTo>
                  <a:pt x="47441" y="1912729"/>
                </a:lnTo>
                <a:lnTo>
                  <a:pt x="72402" y="1949684"/>
                </a:lnTo>
                <a:lnTo>
                  <a:pt x="101774" y="1983055"/>
                </a:lnTo>
                <a:lnTo>
                  <a:pt x="135144" y="2012428"/>
                </a:lnTo>
                <a:lnTo>
                  <a:pt x="172099" y="2037389"/>
                </a:lnTo>
                <a:lnTo>
                  <a:pt x="212222" y="2057524"/>
                </a:lnTo>
                <a:lnTo>
                  <a:pt x="255102" y="2072419"/>
                </a:lnTo>
                <a:lnTo>
                  <a:pt x="300323" y="2081659"/>
                </a:lnTo>
                <a:lnTo>
                  <a:pt x="347472" y="2084832"/>
                </a:lnTo>
                <a:lnTo>
                  <a:pt x="2555748" y="2084832"/>
                </a:lnTo>
                <a:lnTo>
                  <a:pt x="2602896" y="2081659"/>
                </a:lnTo>
                <a:lnTo>
                  <a:pt x="2648117" y="2072419"/>
                </a:lnTo>
                <a:lnTo>
                  <a:pt x="2690997" y="2057524"/>
                </a:lnTo>
                <a:lnTo>
                  <a:pt x="2731120" y="2037389"/>
                </a:lnTo>
                <a:lnTo>
                  <a:pt x="2768075" y="2012428"/>
                </a:lnTo>
                <a:lnTo>
                  <a:pt x="2801445" y="1983055"/>
                </a:lnTo>
                <a:lnTo>
                  <a:pt x="2830817" y="1949684"/>
                </a:lnTo>
                <a:lnTo>
                  <a:pt x="2855778" y="1912729"/>
                </a:lnTo>
                <a:lnTo>
                  <a:pt x="2875913" y="1872603"/>
                </a:lnTo>
                <a:lnTo>
                  <a:pt x="2890807" y="1829722"/>
                </a:lnTo>
                <a:lnTo>
                  <a:pt x="2900047" y="1784498"/>
                </a:lnTo>
                <a:lnTo>
                  <a:pt x="2903220" y="1737347"/>
                </a:lnTo>
                <a:lnTo>
                  <a:pt x="2903220" y="347472"/>
                </a:lnTo>
                <a:lnTo>
                  <a:pt x="2900047" y="300323"/>
                </a:lnTo>
                <a:lnTo>
                  <a:pt x="2890807" y="255102"/>
                </a:lnTo>
                <a:lnTo>
                  <a:pt x="2875913" y="212222"/>
                </a:lnTo>
                <a:lnTo>
                  <a:pt x="2855778" y="172099"/>
                </a:lnTo>
                <a:lnTo>
                  <a:pt x="2830817" y="135144"/>
                </a:lnTo>
                <a:lnTo>
                  <a:pt x="2801445" y="101774"/>
                </a:lnTo>
                <a:lnTo>
                  <a:pt x="2768075" y="72402"/>
                </a:lnTo>
                <a:lnTo>
                  <a:pt x="2731120" y="47441"/>
                </a:lnTo>
                <a:lnTo>
                  <a:pt x="2690997" y="27306"/>
                </a:lnTo>
                <a:lnTo>
                  <a:pt x="2648117" y="12412"/>
                </a:lnTo>
                <a:lnTo>
                  <a:pt x="2602896" y="3172"/>
                </a:lnTo>
                <a:lnTo>
                  <a:pt x="2555748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8"/>
          <p:cNvSpPr txBox="1"/>
          <p:nvPr/>
        </p:nvSpPr>
        <p:spPr>
          <a:xfrm>
            <a:off x="976375" y="4610227"/>
            <a:ext cx="2317115" cy="179641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1905" algn="ctr">
              <a:lnSpc>
                <a:spcPct val="91600"/>
              </a:lnSpc>
              <a:spcBef>
                <a:spcPts val="405"/>
              </a:spcBef>
            </a:pPr>
            <a:r>
              <a:rPr sz="3100" b="1" i="1" spc="-240" dirty="0">
                <a:solidFill>
                  <a:srgbClr val="FFFFFF"/>
                </a:solidFill>
                <a:latin typeface="Arial"/>
                <a:cs typeface="Arial"/>
              </a:rPr>
              <a:t>Early  </a:t>
            </a:r>
            <a:r>
              <a:rPr sz="3100" b="1" i="1" spc="-270" dirty="0">
                <a:solidFill>
                  <a:srgbClr val="FFFFFF"/>
                </a:solidFill>
                <a:latin typeface="Arial"/>
                <a:cs typeface="Arial"/>
              </a:rPr>
              <a:t>Diagnosis </a:t>
            </a:r>
            <a:r>
              <a:rPr sz="3100" b="1" i="1" spc="-204" dirty="0">
                <a:solidFill>
                  <a:srgbClr val="FFFFFF"/>
                </a:solidFill>
                <a:latin typeface="Arial"/>
                <a:cs typeface="Arial"/>
              </a:rPr>
              <a:t>dan  </a:t>
            </a:r>
            <a:r>
              <a:rPr sz="3100" b="1" i="1" spc="-225" dirty="0">
                <a:solidFill>
                  <a:srgbClr val="FFFFFF"/>
                </a:solidFill>
                <a:latin typeface="Arial"/>
                <a:cs typeface="Arial"/>
              </a:rPr>
              <a:t>Prompt  </a:t>
            </a:r>
            <a:r>
              <a:rPr sz="3100" b="1" i="1" spc="-180"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endParaRPr sz="3100">
              <a:latin typeface="Arial"/>
              <a:cs typeface="Arial"/>
            </a:endParaRPr>
          </a:p>
        </p:txBody>
      </p:sp>
      <p:sp>
        <p:nvSpPr>
          <p:cNvPr id="15" name="object 24"/>
          <p:cNvSpPr txBox="1">
            <a:spLocks noGrp="1"/>
          </p:cNvSpPr>
          <p:nvPr>
            <p:ph type="title"/>
          </p:nvPr>
        </p:nvSpPr>
        <p:spPr>
          <a:xfrm>
            <a:off x="609600" y="-59914"/>
            <a:ext cx="7239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chemeClr val="bg1"/>
                </a:solidFill>
              </a:rPr>
              <a:t>Pencegahan Penyakit</a:t>
            </a:r>
            <a:r>
              <a:rPr spc="-75" dirty="0">
                <a:solidFill>
                  <a:schemeClr val="bg1"/>
                </a:solidFill>
              </a:rPr>
              <a:t> </a:t>
            </a:r>
            <a:r>
              <a:rPr dirty="0">
                <a:solidFill>
                  <a:schemeClr val="bg1"/>
                </a:solidFill>
              </a:rPr>
              <a:t>DBD</a:t>
            </a:r>
          </a:p>
        </p:txBody>
      </p:sp>
    </p:spTree>
    <p:extLst>
      <p:ext uri="{BB962C8B-B14F-4D97-AF65-F5344CB8AC3E}">
        <p14:creationId xmlns:p14="http://schemas.microsoft.com/office/powerpoint/2010/main" val="23334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411601" y="1532994"/>
            <a:ext cx="4977765" cy="2117090"/>
          </a:xfrm>
          <a:custGeom>
            <a:avLst/>
            <a:gdLst/>
            <a:ahLst/>
            <a:cxnLst/>
            <a:rect l="l" t="t" r="r" b="b"/>
            <a:pathLst>
              <a:path w="4977765" h="2117090">
                <a:moveTo>
                  <a:pt x="4624578" y="0"/>
                </a:moveTo>
                <a:lnTo>
                  <a:pt x="0" y="0"/>
                </a:lnTo>
                <a:lnTo>
                  <a:pt x="0" y="2116836"/>
                </a:lnTo>
                <a:lnTo>
                  <a:pt x="4624578" y="2116836"/>
                </a:lnTo>
                <a:lnTo>
                  <a:pt x="4672445" y="2113614"/>
                </a:lnTo>
                <a:lnTo>
                  <a:pt x="4718356" y="2104231"/>
                </a:lnTo>
                <a:lnTo>
                  <a:pt x="4761892" y="2089106"/>
                </a:lnTo>
                <a:lnTo>
                  <a:pt x="4802631" y="2068660"/>
                </a:lnTo>
                <a:lnTo>
                  <a:pt x="4840153" y="2043314"/>
                </a:lnTo>
                <a:lnTo>
                  <a:pt x="4874037" y="2013489"/>
                </a:lnTo>
                <a:lnTo>
                  <a:pt x="4903862" y="1979605"/>
                </a:lnTo>
                <a:lnTo>
                  <a:pt x="4929208" y="1942084"/>
                </a:lnTo>
                <a:lnTo>
                  <a:pt x="4949654" y="1901344"/>
                </a:lnTo>
                <a:lnTo>
                  <a:pt x="4964779" y="1857808"/>
                </a:lnTo>
                <a:lnTo>
                  <a:pt x="4974162" y="1811897"/>
                </a:lnTo>
                <a:lnTo>
                  <a:pt x="4977383" y="1764030"/>
                </a:lnTo>
                <a:lnTo>
                  <a:pt x="4977383" y="352806"/>
                </a:lnTo>
                <a:lnTo>
                  <a:pt x="4974162" y="304938"/>
                </a:lnTo>
                <a:lnTo>
                  <a:pt x="4964779" y="259027"/>
                </a:lnTo>
                <a:lnTo>
                  <a:pt x="4949654" y="215491"/>
                </a:lnTo>
                <a:lnTo>
                  <a:pt x="4929208" y="174751"/>
                </a:lnTo>
                <a:lnTo>
                  <a:pt x="4903862" y="137230"/>
                </a:lnTo>
                <a:lnTo>
                  <a:pt x="4874037" y="103346"/>
                </a:lnTo>
                <a:lnTo>
                  <a:pt x="4840153" y="73521"/>
                </a:lnTo>
                <a:lnTo>
                  <a:pt x="4802632" y="48175"/>
                </a:lnTo>
                <a:lnTo>
                  <a:pt x="4761892" y="27729"/>
                </a:lnTo>
                <a:lnTo>
                  <a:pt x="4718356" y="12604"/>
                </a:lnTo>
                <a:lnTo>
                  <a:pt x="4672445" y="3221"/>
                </a:lnTo>
                <a:lnTo>
                  <a:pt x="4624578" y="0"/>
                </a:lnTo>
                <a:close/>
              </a:path>
            </a:pathLst>
          </a:custGeom>
          <a:solidFill>
            <a:srgbClr val="D0E2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/>
          <p:cNvSpPr txBox="1">
            <a:spLocks noGrp="1"/>
          </p:cNvSpPr>
          <p:nvPr>
            <p:ph type="title"/>
          </p:nvPr>
        </p:nvSpPr>
        <p:spPr>
          <a:xfrm>
            <a:off x="381000" y="469969"/>
            <a:ext cx="822960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Pencegahan Penyakit</a:t>
            </a:r>
            <a:r>
              <a:rPr spc="-75" dirty="0"/>
              <a:t> </a:t>
            </a:r>
            <a:r>
              <a:rPr dirty="0"/>
              <a:t>DBD</a:t>
            </a:r>
          </a:p>
        </p:txBody>
      </p:sp>
      <p:sp>
        <p:nvSpPr>
          <p:cNvPr id="6" name="object 4"/>
          <p:cNvSpPr txBox="1">
            <a:spLocks noGrp="1"/>
          </p:cNvSpPr>
          <p:nvPr>
            <p:ph idx="1"/>
          </p:nvPr>
        </p:nvSpPr>
        <p:spPr>
          <a:xfrm>
            <a:off x="762000" y="1543208"/>
            <a:ext cx="8229600" cy="452596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714625" marR="5080" indent="-228600">
              <a:lnSpc>
                <a:spcPct val="91600"/>
              </a:lnSpc>
              <a:spcBef>
                <a:spcPts val="345"/>
              </a:spcBef>
              <a:buFont typeface="Arial"/>
              <a:buChar char="•"/>
              <a:tabLst>
                <a:tab pos="2715260" algn="l"/>
              </a:tabLst>
            </a:pPr>
            <a:r>
              <a:rPr spc="-204" dirty="0"/>
              <a:t>Dengan </a:t>
            </a:r>
            <a:r>
              <a:rPr spc="-170" dirty="0"/>
              <a:t>pengobatan dan  </a:t>
            </a:r>
            <a:r>
              <a:rPr spc="-135" dirty="0"/>
              <a:t>perawatan (pemberian </a:t>
            </a:r>
            <a:r>
              <a:rPr spc="-175" dirty="0"/>
              <a:t>cairan  </a:t>
            </a:r>
            <a:r>
              <a:rPr spc="-130" dirty="0"/>
              <a:t>atau </a:t>
            </a:r>
            <a:r>
              <a:rPr spc="-145" dirty="0"/>
              <a:t>tranfusi </a:t>
            </a:r>
            <a:r>
              <a:rPr spc="-140" dirty="0"/>
              <a:t>darah, </a:t>
            </a:r>
            <a:r>
              <a:rPr spc="-145" dirty="0"/>
              <a:t>tranfusi </a:t>
            </a:r>
            <a:r>
              <a:rPr spc="-195" dirty="0"/>
              <a:t>sel  </a:t>
            </a:r>
            <a:r>
              <a:rPr spc="-130" dirty="0"/>
              <a:t>trombosit, atau </a:t>
            </a:r>
            <a:r>
              <a:rPr spc="-145" dirty="0"/>
              <a:t>pemberian </a:t>
            </a:r>
            <a:r>
              <a:rPr spc="-175" dirty="0"/>
              <a:t>cairan  </a:t>
            </a:r>
            <a:r>
              <a:rPr spc="-170" dirty="0"/>
              <a:t>plasma)</a:t>
            </a:r>
          </a:p>
        </p:txBody>
      </p:sp>
      <p:sp>
        <p:nvSpPr>
          <p:cNvPr id="7" name="object 5"/>
          <p:cNvSpPr/>
          <p:nvPr/>
        </p:nvSpPr>
        <p:spPr>
          <a:xfrm>
            <a:off x="611886" y="1371600"/>
            <a:ext cx="2799715" cy="2302128"/>
          </a:xfrm>
          <a:custGeom>
            <a:avLst/>
            <a:gdLst/>
            <a:ahLst/>
            <a:cxnLst/>
            <a:rect l="l" t="t" r="r" b="b"/>
            <a:pathLst>
              <a:path w="2799715" h="2647315">
                <a:moveTo>
                  <a:pt x="2358390" y="0"/>
                </a:moveTo>
                <a:lnTo>
                  <a:pt x="441210" y="0"/>
                </a:lnTo>
                <a:lnTo>
                  <a:pt x="393135" y="2588"/>
                </a:lnTo>
                <a:lnTo>
                  <a:pt x="346560" y="10173"/>
                </a:lnTo>
                <a:lnTo>
                  <a:pt x="301753" y="22488"/>
                </a:lnTo>
                <a:lnTo>
                  <a:pt x="258984" y="39261"/>
                </a:lnTo>
                <a:lnTo>
                  <a:pt x="218522" y="60226"/>
                </a:lnTo>
                <a:lnTo>
                  <a:pt x="180636" y="85112"/>
                </a:lnTo>
                <a:lnTo>
                  <a:pt x="145596" y="113651"/>
                </a:lnTo>
                <a:lnTo>
                  <a:pt x="113670" y="145574"/>
                </a:lnTo>
                <a:lnTo>
                  <a:pt x="85127" y="180612"/>
                </a:lnTo>
                <a:lnTo>
                  <a:pt x="60237" y="218496"/>
                </a:lnTo>
                <a:lnTo>
                  <a:pt x="39270" y="258957"/>
                </a:lnTo>
                <a:lnTo>
                  <a:pt x="22493" y="301727"/>
                </a:lnTo>
                <a:lnTo>
                  <a:pt x="10176" y="346536"/>
                </a:lnTo>
                <a:lnTo>
                  <a:pt x="2588" y="393116"/>
                </a:lnTo>
                <a:lnTo>
                  <a:pt x="0" y="441198"/>
                </a:lnTo>
                <a:lnTo>
                  <a:pt x="0" y="2205990"/>
                </a:lnTo>
                <a:lnTo>
                  <a:pt x="2588" y="2254071"/>
                </a:lnTo>
                <a:lnTo>
                  <a:pt x="10176" y="2300651"/>
                </a:lnTo>
                <a:lnTo>
                  <a:pt x="22493" y="2345460"/>
                </a:lnTo>
                <a:lnTo>
                  <a:pt x="39270" y="2388230"/>
                </a:lnTo>
                <a:lnTo>
                  <a:pt x="60237" y="2428691"/>
                </a:lnTo>
                <a:lnTo>
                  <a:pt x="85127" y="2466575"/>
                </a:lnTo>
                <a:lnTo>
                  <a:pt x="113670" y="2501613"/>
                </a:lnTo>
                <a:lnTo>
                  <a:pt x="145596" y="2533536"/>
                </a:lnTo>
                <a:lnTo>
                  <a:pt x="180636" y="2562075"/>
                </a:lnTo>
                <a:lnTo>
                  <a:pt x="218522" y="2586961"/>
                </a:lnTo>
                <a:lnTo>
                  <a:pt x="258984" y="2607926"/>
                </a:lnTo>
                <a:lnTo>
                  <a:pt x="301753" y="2624699"/>
                </a:lnTo>
                <a:lnTo>
                  <a:pt x="346560" y="2637014"/>
                </a:lnTo>
                <a:lnTo>
                  <a:pt x="393135" y="2644599"/>
                </a:lnTo>
                <a:lnTo>
                  <a:pt x="441210" y="2647188"/>
                </a:lnTo>
                <a:lnTo>
                  <a:pt x="2358390" y="2647188"/>
                </a:lnTo>
                <a:lnTo>
                  <a:pt x="2406471" y="2644599"/>
                </a:lnTo>
                <a:lnTo>
                  <a:pt x="2453051" y="2637014"/>
                </a:lnTo>
                <a:lnTo>
                  <a:pt x="2497860" y="2624699"/>
                </a:lnTo>
                <a:lnTo>
                  <a:pt x="2540630" y="2607926"/>
                </a:lnTo>
                <a:lnTo>
                  <a:pt x="2581091" y="2586961"/>
                </a:lnTo>
                <a:lnTo>
                  <a:pt x="2618975" y="2562075"/>
                </a:lnTo>
                <a:lnTo>
                  <a:pt x="2654013" y="2533536"/>
                </a:lnTo>
                <a:lnTo>
                  <a:pt x="2685936" y="2501613"/>
                </a:lnTo>
                <a:lnTo>
                  <a:pt x="2714475" y="2466575"/>
                </a:lnTo>
                <a:lnTo>
                  <a:pt x="2739361" y="2428691"/>
                </a:lnTo>
                <a:lnTo>
                  <a:pt x="2760326" y="2388230"/>
                </a:lnTo>
                <a:lnTo>
                  <a:pt x="2777099" y="2345460"/>
                </a:lnTo>
                <a:lnTo>
                  <a:pt x="2789414" y="2300651"/>
                </a:lnTo>
                <a:lnTo>
                  <a:pt x="2796999" y="2254071"/>
                </a:lnTo>
                <a:lnTo>
                  <a:pt x="2799588" y="2205990"/>
                </a:lnTo>
                <a:lnTo>
                  <a:pt x="2799588" y="441198"/>
                </a:lnTo>
                <a:lnTo>
                  <a:pt x="2796999" y="393116"/>
                </a:lnTo>
                <a:lnTo>
                  <a:pt x="2789414" y="346536"/>
                </a:lnTo>
                <a:lnTo>
                  <a:pt x="2777099" y="301727"/>
                </a:lnTo>
                <a:lnTo>
                  <a:pt x="2760326" y="258957"/>
                </a:lnTo>
                <a:lnTo>
                  <a:pt x="2739361" y="218496"/>
                </a:lnTo>
                <a:lnTo>
                  <a:pt x="2714475" y="180612"/>
                </a:lnTo>
                <a:lnTo>
                  <a:pt x="2685936" y="145574"/>
                </a:lnTo>
                <a:lnTo>
                  <a:pt x="2654013" y="113651"/>
                </a:lnTo>
                <a:lnTo>
                  <a:pt x="2618975" y="85112"/>
                </a:lnTo>
                <a:lnTo>
                  <a:pt x="2581091" y="60226"/>
                </a:lnTo>
                <a:lnTo>
                  <a:pt x="2540630" y="39261"/>
                </a:lnTo>
                <a:lnTo>
                  <a:pt x="2497860" y="22488"/>
                </a:lnTo>
                <a:lnTo>
                  <a:pt x="2453051" y="10173"/>
                </a:lnTo>
                <a:lnTo>
                  <a:pt x="2406471" y="2588"/>
                </a:lnTo>
                <a:lnTo>
                  <a:pt x="235839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 txBox="1"/>
          <p:nvPr/>
        </p:nvSpPr>
        <p:spPr>
          <a:xfrm>
            <a:off x="1193088" y="1854453"/>
            <a:ext cx="1636395" cy="90043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080" indent="65405">
              <a:lnSpc>
                <a:spcPts val="3290"/>
              </a:lnSpc>
              <a:spcBef>
                <a:spcPts val="465"/>
              </a:spcBef>
            </a:pPr>
            <a:r>
              <a:rPr sz="3000" b="1" i="1" spc="-175" dirty="0">
                <a:solidFill>
                  <a:srgbClr val="FFFFFF"/>
                </a:solidFill>
                <a:latin typeface="Arial"/>
                <a:cs typeface="Arial"/>
              </a:rPr>
              <a:t>Disability  </a:t>
            </a:r>
            <a:r>
              <a:rPr sz="3000" b="1" i="1" spc="-295" dirty="0">
                <a:solidFill>
                  <a:srgbClr val="FFFFFF"/>
                </a:solidFill>
                <a:latin typeface="Arial"/>
                <a:cs typeface="Arial"/>
              </a:rPr>
              <a:t>Lim</a:t>
            </a:r>
            <a:r>
              <a:rPr sz="3000" b="1" i="1" spc="-15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000" b="1" i="1" spc="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000" b="1" i="1" spc="-130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endParaRPr sz="3000">
              <a:latin typeface="Arial"/>
              <a:cs typeface="Arial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3411473" y="4071365"/>
            <a:ext cx="4977765" cy="2118360"/>
          </a:xfrm>
          <a:custGeom>
            <a:avLst/>
            <a:gdLst/>
            <a:ahLst/>
            <a:cxnLst/>
            <a:rect l="l" t="t" r="r" b="b"/>
            <a:pathLst>
              <a:path w="4977765" h="2118360">
                <a:moveTo>
                  <a:pt x="4624324" y="0"/>
                </a:moveTo>
                <a:lnTo>
                  <a:pt x="0" y="0"/>
                </a:lnTo>
                <a:lnTo>
                  <a:pt x="0" y="2118359"/>
                </a:lnTo>
                <a:lnTo>
                  <a:pt x="4624324" y="2118359"/>
                </a:lnTo>
                <a:lnTo>
                  <a:pt x="4672222" y="2115136"/>
                </a:lnTo>
                <a:lnTo>
                  <a:pt x="4718165" y="2105747"/>
                </a:lnTo>
                <a:lnTo>
                  <a:pt x="4761732" y="2090613"/>
                </a:lnTo>
                <a:lnTo>
                  <a:pt x="4802500" y="2070155"/>
                </a:lnTo>
                <a:lnTo>
                  <a:pt x="4840049" y="2044792"/>
                </a:lnTo>
                <a:lnTo>
                  <a:pt x="4873958" y="2014947"/>
                </a:lnTo>
                <a:lnTo>
                  <a:pt x="4903805" y="1981039"/>
                </a:lnTo>
                <a:lnTo>
                  <a:pt x="4929171" y="1943489"/>
                </a:lnTo>
                <a:lnTo>
                  <a:pt x="4949632" y="1902718"/>
                </a:lnTo>
                <a:lnTo>
                  <a:pt x="4964769" y="1859147"/>
                </a:lnTo>
                <a:lnTo>
                  <a:pt x="4974160" y="1813196"/>
                </a:lnTo>
                <a:lnTo>
                  <a:pt x="4977383" y="1765287"/>
                </a:lnTo>
                <a:lnTo>
                  <a:pt x="4977383" y="353059"/>
                </a:lnTo>
                <a:lnTo>
                  <a:pt x="4974160" y="305161"/>
                </a:lnTo>
                <a:lnTo>
                  <a:pt x="4964769" y="259218"/>
                </a:lnTo>
                <a:lnTo>
                  <a:pt x="4949632" y="215651"/>
                </a:lnTo>
                <a:lnTo>
                  <a:pt x="4929171" y="174883"/>
                </a:lnTo>
                <a:lnTo>
                  <a:pt x="4903805" y="137334"/>
                </a:lnTo>
                <a:lnTo>
                  <a:pt x="4873958" y="103425"/>
                </a:lnTo>
                <a:lnTo>
                  <a:pt x="4840049" y="73578"/>
                </a:lnTo>
                <a:lnTo>
                  <a:pt x="4802500" y="48212"/>
                </a:lnTo>
                <a:lnTo>
                  <a:pt x="4761732" y="27751"/>
                </a:lnTo>
                <a:lnTo>
                  <a:pt x="4718165" y="12614"/>
                </a:lnTo>
                <a:lnTo>
                  <a:pt x="4672222" y="3223"/>
                </a:lnTo>
                <a:lnTo>
                  <a:pt x="4624324" y="0"/>
                </a:lnTo>
                <a:close/>
              </a:path>
            </a:pathLst>
          </a:custGeom>
          <a:solidFill>
            <a:srgbClr val="FBDD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 txBox="1"/>
          <p:nvPr/>
        </p:nvSpPr>
        <p:spPr>
          <a:xfrm>
            <a:off x="3505580" y="4604649"/>
            <a:ext cx="4583430" cy="139382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190" dirty="0">
                <a:latin typeface="Arial"/>
                <a:cs typeface="Arial"/>
              </a:rPr>
              <a:t>Rehabilitasi</a:t>
            </a:r>
            <a:r>
              <a:rPr sz="2800" b="1" spc="-135" dirty="0">
                <a:latin typeface="Arial"/>
                <a:cs typeface="Arial"/>
              </a:rPr>
              <a:t> </a:t>
            </a:r>
            <a:r>
              <a:rPr sz="2800" b="1" spc="-145" dirty="0">
                <a:latin typeface="Arial"/>
                <a:cs typeface="Arial"/>
              </a:rPr>
              <a:t>mental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34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190" dirty="0">
                <a:latin typeface="Arial"/>
                <a:cs typeface="Arial"/>
              </a:rPr>
              <a:t>Rehabilitasi </a:t>
            </a:r>
            <a:r>
              <a:rPr sz="2800" b="1" spc="-245" dirty="0">
                <a:latin typeface="Arial"/>
                <a:cs typeface="Arial"/>
              </a:rPr>
              <a:t>sosial</a:t>
            </a:r>
            <a:r>
              <a:rPr sz="2800" b="1" spc="-110" dirty="0">
                <a:latin typeface="Arial"/>
                <a:cs typeface="Arial"/>
              </a:rPr>
              <a:t> </a:t>
            </a:r>
            <a:r>
              <a:rPr sz="2800" b="1" spc="-215" dirty="0">
                <a:latin typeface="Arial"/>
                <a:cs typeface="Arial"/>
              </a:rPr>
              <a:t>vokasional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190" dirty="0">
                <a:latin typeface="Arial"/>
                <a:cs typeface="Arial"/>
              </a:rPr>
              <a:t>Rehabilitasi</a:t>
            </a:r>
            <a:r>
              <a:rPr sz="2800" b="1" spc="-130" dirty="0">
                <a:latin typeface="Arial"/>
                <a:cs typeface="Arial"/>
              </a:rPr>
              <a:t> </a:t>
            </a:r>
            <a:r>
              <a:rPr sz="2800" b="1" spc="-235" dirty="0">
                <a:latin typeface="Arial"/>
                <a:cs typeface="Arial"/>
              </a:rPr>
              <a:t>aesthesis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611886" y="4071365"/>
            <a:ext cx="2799715" cy="2382140"/>
          </a:xfrm>
          <a:custGeom>
            <a:avLst/>
            <a:gdLst/>
            <a:ahLst/>
            <a:cxnLst/>
            <a:rect l="l" t="t" r="r" b="b"/>
            <a:pathLst>
              <a:path w="2799715" h="2647315">
                <a:moveTo>
                  <a:pt x="2358390" y="0"/>
                </a:moveTo>
                <a:lnTo>
                  <a:pt x="441210" y="0"/>
                </a:lnTo>
                <a:lnTo>
                  <a:pt x="393135" y="2588"/>
                </a:lnTo>
                <a:lnTo>
                  <a:pt x="346560" y="10173"/>
                </a:lnTo>
                <a:lnTo>
                  <a:pt x="301753" y="22488"/>
                </a:lnTo>
                <a:lnTo>
                  <a:pt x="258984" y="39261"/>
                </a:lnTo>
                <a:lnTo>
                  <a:pt x="218522" y="60226"/>
                </a:lnTo>
                <a:lnTo>
                  <a:pt x="180636" y="85112"/>
                </a:lnTo>
                <a:lnTo>
                  <a:pt x="145596" y="113651"/>
                </a:lnTo>
                <a:lnTo>
                  <a:pt x="113670" y="145574"/>
                </a:lnTo>
                <a:lnTo>
                  <a:pt x="85127" y="180612"/>
                </a:lnTo>
                <a:lnTo>
                  <a:pt x="60237" y="218496"/>
                </a:lnTo>
                <a:lnTo>
                  <a:pt x="39270" y="258957"/>
                </a:lnTo>
                <a:lnTo>
                  <a:pt x="22493" y="301727"/>
                </a:lnTo>
                <a:lnTo>
                  <a:pt x="10176" y="346536"/>
                </a:lnTo>
                <a:lnTo>
                  <a:pt x="2588" y="393116"/>
                </a:lnTo>
                <a:lnTo>
                  <a:pt x="0" y="441198"/>
                </a:lnTo>
                <a:lnTo>
                  <a:pt x="0" y="2205977"/>
                </a:lnTo>
                <a:lnTo>
                  <a:pt x="2588" y="2254052"/>
                </a:lnTo>
                <a:lnTo>
                  <a:pt x="10176" y="2300627"/>
                </a:lnTo>
                <a:lnTo>
                  <a:pt x="22493" y="2345434"/>
                </a:lnTo>
                <a:lnTo>
                  <a:pt x="39270" y="2388203"/>
                </a:lnTo>
                <a:lnTo>
                  <a:pt x="60237" y="2428665"/>
                </a:lnTo>
                <a:lnTo>
                  <a:pt x="85127" y="2466551"/>
                </a:lnTo>
                <a:lnTo>
                  <a:pt x="113670" y="2501591"/>
                </a:lnTo>
                <a:lnTo>
                  <a:pt x="145596" y="2533517"/>
                </a:lnTo>
                <a:lnTo>
                  <a:pt x="180636" y="2562060"/>
                </a:lnTo>
                <a:lnTo>
                  <a:pt x="218522" y="2586950"/>
                </a:lnTo>
                <a:lnTo>
                  <a:pt x="258984" y="2607917"/>
                </a:lnTo>
                <a:lnTo>
                  <a:pt x="301753" y="2624694"/>
                </a:lnTo>
                <a:lnTo>
                  <a:pt x="346560" y="2637011"/>
                </a:lnTo>
                <a:lnTo>
                  <a:pt x="393135" y="2644599"/>
                </a:lnTo>
                <a:lnTo>
                  <a:pt x="441210" y="2647188"/>
                </a:lnTo>
                <a:lnTo>
                  <a:pt x="2358390" y="2647188"/>
                </a:lnTo>
                <a:lnTo>
                  <a:pt x="2406471" y="2644599"/>
                </a:lnTo>
                <a:lnTo>
                  <a:pt x="2453051" y="2637011"/>
                </a:lnTo>
                <a:lnTo>
                  <a:pt x="2497860" y="2624694"/>
                </a:lnTo>
                <a:lnTo>
                  <a:pt x="2540630" y="2607917"/>
                </a:lnTo>
                <a:lnTo>
                  <a:pt x="2581091" y="2586950"/>
                </a:lnTo>
                <a:lnTo>
                  <a:pt x="2618975" y="2562060"/>
                </a:lnTo>
                <a:lnTo>
                  <a:pt x="2654013" y="2533517"/>
                </a:lnTo>
                <a:lnTo>
                  <a:pt x="2685936" y="2501591"/>
                </a:lnTo>
                <a:lnTo>
                  <a:pt x="2714475" y="2466551"/>
                </a:lnTo>
                <a:lnTo>
                  <a:pt x="2739361" y="2428665"/>
                </a:lnTo>
                <a:lnTo>
                  <a:pt x="2760326" y="2388203"/>
                </a:lnTo>
                <a:lnTo>
                  <a:pt x="2777099" y="2345434"/>
                </a:lnTo>
                <a:lnTo>
                  <a:pt x="2789414" y="2300627"/>
                </a:lnTo>
                <a:lnTo>
                  <a:pt x="2796999" y="2254052"/>
                </a:lnTo>
                <a:lnTo>
                  <a:pt x="2799588" y="2205977"/>
                </a:lnTo>
                <a:lnTo>
                  <a:pt x="2799588" y="441198"/>
                </a:lnTo>
                <a:lnTo>
                  <a:pt x="2796999" y="393116"/>
                </a:lnTo>
                <a:lnTo>
                  <a:pt x="2789414" y="346536"/>
                </a:lnTo>
                <a:lnTo>
                  <a:pt x="2777099" y="301727"/>
                </a:lnTo>
                <a:lnTo>
                  <a:pt x="2760326" y="258957"/>
                </a:lnTo>
                <a:lnTo>
                  <a:pt x="2739361" y="218496"/>
                </a:lnTo>
                <a:lnTo>
                  <a:pt x="2714475" y="180612"/>
                </a:lnTo>
                <a:lnTo>
                  <a:pt x="2685936" y="145574"/>
                </a:lnTo>
                <a:lnTo>
                  <a:pt x="2654013" y="113651"/>
                </a:lnTo>
                <a:lnTo>
                  <a:pt x="2618975" y="85112"/>
                </a:lnTo>
                <a:lnTo>
                  <a:pt x="2581091" y="60226"/>
                </a:lnTo>
                <a:lnTo>
                  <a:pt x="2540630" y="39261"/>
                </a:lnTo>
                <a:lnTo>
                  <a:pt x="2497860" y="22488"/>
                </a:lnTo>
                <a:lnTo>
                  <a:pt x="2453051" y="10173"/>
                </a:lnTo>
                <a:lnTo>
                  <a:pt x="2406471" y="2588"/>
                </a:lnTo>
                <a:lnTo>
                  <a:pt x="2358390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4"/>
          <p:cNvSpPr txBox="1"/>
          <p:nvPr/>
        </p:nvSpPr>
        <p:spPr>
          <a:xfrm>
            <a:off x="880668" y="4843983"/>
            <a:ext cx="22618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i="1" spc="-165" dirty="0">
                <a:solidFill>
                  <a:srgbClr val="FFFFFF"/>
                </a:solidFill>
                <a:latin typeface="Arial"/>
                <a:cs typeface="Arial"/>
              </a:rPr>
              <a:t>Rehabilitation</a:t>
            </a:r>
            <a:endParaRPr sz="3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608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 txBox="1"/>
          <p:nvPr/>
        </p:nvSpPr>
        <p:spPr>
          <a:xfrm>
            <a:off x="685800" y="1905000"/>
            <a:ext cx="6830389" cy="404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indent="-2787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16865" algn="l"/>
              </a:tabLst>
            </a:pPr>
            <a:r>
              <a:rPr sz="2400" b="1" spc="-195" dirty="0">
                <a:latin typeface="Arial"/>
                <a:cs typeface="Arial"/>
              </a:rPr>
              <a:t>Surveilans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Vektor</a:t>
            </a:r>
            <a:endParaRPr sz="2400" dirty="0">
              <a:latin typeface="Arial"/>
              <a:cs typeface="Arial"/>
            </a:endParaRPr>
          </a:p>
          <a:p>
            <a:pPr marL="291465" marR="3451225" indent="-278765">
              <a:lnSpc>
                <a:spcPct val="100000"/>
              </a:lnSpc>
              <a:buAutoNum type="arabicPeriod"/>
              <a:tabLst>
                <a:tab pos="316865" algn="l"/>
              </a:tabLst>
            </a:pPr>
            <a:r>
              <a:rPr sz="2400" b="1" spc="-185" dirty="0">
                <a:latin typeface="Arial"/>
                <a:cs typeface="Arial"/>
              </a:rPr>
              <a:t>Pengendalian </a:t>
            </a:r>
            <a:r>
              <a:rPr sz="2400" b="1" spc="-150" dirty="0">
                <a:latin typeface="Arial"/>
                <a:cs typeface="Arial"/>
              </a:rPr>
              <a:t>Vektor  </a:t>
            </a:r>
            <a:r>
              <a:rPr sz="2400" b="1" spc="-160" dirty="0">
                <a:latin typeface="Arial"/>
                <a:cs typeface="Arial"/>
              </a:rPr>
              <a:t>Kimiawi</a:t>
            </a:r>
            <a:endParaRPr sz="240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</a:pPr>
            <a:r>
              <a:rPr sz="2400" b="1" spc="-190" dirty="0">
                <a:latin typeface="Arial"/>
                <a:cs typeface="Arial"/>
              </a:rPr>
              <a:t>Biologi</a:t>
            </a:r>
            <a:endParaRPr sz="240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</a:pPr>
            <a:r>
              <a:rPr sz="2400" b="1" spc="-120" dirty="0">
                <a:latin typeface="Arial"/>
                <a:cs typeface="Arial"/>
              </a:rPr>
              <a:t>Manajemen</a:t>
            </a:r>
            <a:r>
              <a:rPr sz="2400" b="1" spc="-135" dirty="0">
                <a:latin typeface="Arial"/>
                <a:cs typeface="Arial"/>
              </a:rPr>
              <a:t> </a:t>
            </a:r>
            <a:r>
              <a:rPr sz="2400" b="1" spc="-195" dirty="0">
                <a:latin typeface="Arial"/>
                <a:cs typeface="Arial"/>
              </a:rPr>
              <a:t>lingkungan</a:t>
            </a:r>
            <a:endParaRPr sz="2400" dirty="0">
              <a:latin typeface="Arial"/>
              <a:cs typeface="Arial"/>
            </a:endParaRPr>
          </a:p>
          <a:p>
            <a:pPr marL="291465" marR="5080">
              <a:lnSpc>
                <a:spcPct val="100000"/>
              </a:lnSpc>
            </a:pPr>
            <a:r>
              <a:rPr sz="2400" b="1" spc="-185" dirty="0">
                <a:latin typeface="Arial"/>
                <a:cs typeface="Arial"/>
              </a:rPr>
              <a:t>Pengendalian </a:t>
            </a:r>
            <a:r>
              <a:rPr sz="2400" b="1" spc="-150" dirty="0">
                <a:latin typeface="Arial"/>
                <a:cs typeface="Arial"/>
              </a:rPr>
              <a:t>Vektor </a:t>
            </a:r>
            <a:r>
              <a:rPr sz="2400" b="1" spc="-200" dirty="0">
                <a:latin typeface="Arial"/>
                <a:cs typeface="Arial"/>
              </a:rPr>
              <a:t>Terpadu </a:t>
            </a:r>
            <a:r>
              <a:rPr sz="2400" b="1" i="1" spc="-110" dirty="0">
                <a:latin typeface="Arial"/>
                <a:cs typeface="Arial"/>
              </a:rPr>
              <a:t>(Integrated </a:t>
            </a:r>
            <a:r>
              <a:rPr sz="2400" b="1" i="1" spc="-190" dirty="0">
                <a:latin typeface="Arial"/>
                <a:cs typeface="Arial"/>
              </a:rPr>
              <a:t>Vector  </a:t>
            </a:r>
            <a:r>
              <a:rPr sz="2400" b="1" i="1" spc="-70" dirty="0">
                <a:latin typeface="Arial"/>
                <a:cs typeface="Arial"/>
              </a:rPr>
              <a:t>Management/IVM)</a:t>
            </a:r>
            <a:endParaRPr sz="2400" dirty="0">
              <a:latin typeface="Arial"/>
              <a:cs typeface="Arial"/>
            </a:endParaRPr>
          </a:p>
          <a:p>
            <a:pPr marL="291465">
              <a:lnSpc>
                <a:spcPct val="100000"/>
              </a:lnSpc>
            </a:pPr>
            <a:r>
              <a:rPr sz="2400" b="1" spc="-180" dirty="0">
                <a:latin typeface="Arial"/>
                <a:cs typeface="Arial"/>
              </a:rPr>
              <a:t>Pemberantasan </a:t>
            </a:r>
            <a:r>
              <a:rPr sz="2400" b="1" spc="-235" dirty="0">
                <a:latin typeface="Arial"/>
                <a:cs typeface="Arial"/>
              </a:rPr>
              <a:t>Sarang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180" dirty="0">
                <a:latin typeface="Arial"/>
                <a:cs typeface="Arial"/>
              </a:rPr>
              <a:t>Nyamuk</a:t>
            </a:r>
            <a:endParaRPr sz="2400" dirty="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316865" algn="l"/>
              </a:tabLst>
            </a:pPr>
            <a:r>
              <a:rPr sz="2400" b="1" spc="-195" dirty="0">
                <a:latin typeface="Arial"/>
                <a:cs typeface="Arial"/>
              </a:rPr>
              <a:t>Surveilans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spc="-310" dirty="0">
                <a:latin typeface="Arial"/>
                <a:cs typeface="Arial"/>
              </a:rPr>
              <a:t>Kasus</a:t>
            </a:r>
            <a:endParaRPr sz="2400" dirty="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buAutoNum type="arabicPeriod" startAt="3"/>
              <a:tabLst>
                <a:tab pos="316865" algn="l"/>
              </a:tabLst>
            </a:pPr>
            <a:r>
              <a:rPr sz="2400" b="1" spc="-170" dirty="0">
                <a:latin typeface="Arial"/>
                <a:cs typeface="Arial"/>
              </a:rPr>
              <a:t>Pemantauan </a:t>
            </a:r>
            <a:r>
              <a:rPr sz="2400" b="1" spc="-190" dirty="0">
                <a:latin typeface="Arial"/>
                <a:cs typeface="Arial"/>
              </a:rPr>
              <a:t>Jentik </a:t>
            </a:r>
            <a:r>
              <a:rPr sz="2400" b="1" spc="-170" dirty="0">
                <a:latin typeface="Arial"/>
                <a:cs typeface="Arial"/>
              </a:rPr>
              <a:t>Berkala </a:t>
            </a:r>
            <a:r>
              <a:rPr sz="2400" b="1" spc="-55" dirty="0">
                <a:latin typeface="Arial"/>
                <a:cs typeface="Arial"/>
              </a:rPr>
              <a:t>( </a:t>
            </a:r>
            <a:r>
              <a:rPr sz="2400" b="1" spc="-475" dirty="0">
                <a:latin typeface="Arial"/>
                <a:cs typeface="Arial"/>
              </a:rPr>
              <a:t>PJB</a:t>
            </a:r>
            <a:r>
              <a:rPr sz="2400" b="1" spc="-405" dirty="0">
                <a:latin typeface="Arial"/>
                <a:cs typeface="Arial"/>
              </a:rPr>
              <a:t> </a:t>
            </a:r>
            <a:r>
              <a:rPr sz="2400" b="1" spc="-55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  <a:p>
            <a:pPr marL="291465" indent="-278765">
              <a:lnSpc>
                <a:spcPct val="100000"/>
              </a:lnSpc>
              <a:buAutoNum type="arabicPeriod" startAt="3"/>
              <a:tabLst>
                <a:tab pos="316865" algn="l"/>
              </a:tabLst>
            </a:pPr>
            <a:r>
              <a:rPr sz="2400" b="1" spc="-190" dirty="0">
                <a:latin typeface="Arial"/>
                <a:cs typeface="Arial"/>
              </a:rPr>
              <a:t>Penyuluhan </a:t>
            </a:r>
            <a:r>
              <a:rPr sz="2400" b="1" spc="-215" dirty="0">
                <a:latin typeface="Arial"/>
                <a:cs typeface="Arial"/>
              </a:rPr>
              <a:t>Kepada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Masyarakat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8"/>
          <p:cNvSpPr txBox="1">
            <a:spLocks/>
          </p:cNvSpPr>
          <p:nvPr/>
        </p:nvSpPr>
        <p:spPr>
          <a:xfrm>
            <a:off x="493775" y="964849"/>
            <a:ext cx="81533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mtClean="0"/>
              <a:t>Program </a:t>
            </a:r>
            <a:r>
              <a:rPr lang="en-US" spc="-5" smtClean="0"/>
              <a:t>Pemerintah Penyakit</a:t>
            </a:r>
            <a:r>
              <a:rPr lang="en-US" spc="-45" smtClean="0"/>
              <a:t> </a:t>
            </a:r>
            <a:r>
              <a:rPr lang="en-US" smtClean="0"/>
              <a:t>DBD</a:t>
            </a:r>
            <a:endParaRPr lang="en-US" dirty="0"/>
          </a:p>
        </p:txBody>
      </p:sp>
      <p:sp>
        <p:nvSpPr>
          <p:cNvPr id="6" name="object 10"/>
          <p:cNvSpPr/>
          <p:nvPr/>
        </p:nvSpPr>
        <p:spPr>
          <a:xfrm>
            <a:off x="7380731" y="4608576"/>
            <a:ext cx="1458468" cy="1769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844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039361" y="1541587"/>
            <a:ext cx="4277995" cy="2192020"/>
          </a:xfrm>
          <a:custGeom>
            <a:avLst/>
            <a:gdLst/>
            <a:ahLst/>
            <a:cxnLst/>
            <a:rect l="l" t="t" r="r" b="b"/>
            <a:pathLst>
              <a:path w="4277995" h="2192020">
                <a:moveTo>
                  <a:pt x="3182112" y="0"/>
                </a:moveTo>
                <a:lnTo>
                  <a:pt x="3182112" y="273938"/>
                </a:lnTo>
                <a:lnTo>
                  <a:pt x="0" y="273938"/>
                </a:lnTo>
                <a:lnTo>
                  <a:pt x="0" y="1917573"/>
                </a:lnTo>
                <a:lnTo>
                  <a:pt x="3182112" y="1917573"/>
                </a:lnTo>
                <a:lnTo>
                  <a:pt x="3182112" y="2191512"/>
                </a:lnTo>
                <a:lnTo>
                  <a:pt x="4277868" y="1095755"/>
                </a:lnTo>
                <a:lnTo>
                  <a:pt x="3182112" y="0"/>
                </a:lnTo>
                <a:close/>
              </a:path>
            </a:pathLst>
          </a:custGeom>
          <a:solidFill>
            <a:srgbClr val="E8D0D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4039615" y="1771026"/>
            <a:ext cx="3199130" cy="14490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1300" marR="5080" indent="-228600">
              <a:lnSpc>
                <a:spcPct val="91700"/>
              </a:lnSpc>
              <a:spcBef>
                <a:spcPts val="305"/>
              </a:spcBef>
              <a:buFont typeface="Arial"/>
              <a:buChar char="•"/>
              <a:tabLst>
                <a:tab pos="241935" algn="l"/>
              </a:tabLst>
            </a:pPr>
            <a:r>
              <a:rPr sz="2000" b="1" spc="-105" dirty="0">
                <a:latin typeface="Arial"/>
                <a:cs typeface="Arial"/>
              </a:rPr>
              <a:t>Menentukan </a:t>
            </a:r>
            <a:r>
              <a:rPr sz="2000" b="1" spc="-125" dirty="0">
                <a:latin typeface="Arial"/>
                <a:cs typeface="Arial"/>
              </a:rPr>
              <a:t>distribusi,  </a:t>
            </a:r>
            <a:r>
              <a:rPr sz="2000" b="1" spc="-135" dirty="0">
                <a:latin typeface="Arial"/>
                <a:cs typeface="Arial"/>
              </a:rPr>
              <a:t>kepadatan populasi, </a:t>
            </a:r>
            <a:r>
              <a:rPr sz="2000" b="1" spc="-90" dirty="0">
                <a:latin typeface="Arial"/>
                <a:cs typeface="Arial"/>
              </a:rPr>
              <a:t>habitat  </a:t>
            </a:r>
            <a:r>
              <a:rPr sz="2000" b="1" spc="-110" dirty="0">
                <a:latin typeface="Arial"/>
                <a:cs typeface="Arial"/>
              </a:rPr>
              <a:t>utama </a:t>
            </a:r>
            <a:r>
              <a:rPr sz="2000" b="1" spc="-105" dirty="0">
                <a:latin typeface="Arial"/>
                <a:cs typeface="Arial"/>
              </a:rPr>
              <a:t>larva, </a:t>
            </a:r>
            <a:r>
              <a:rPr sz="2000" b="1" spc="-95" dirty="0">
                <a:latin typeface="Arial"/>
                <a:cs typeface="Arial"/>
              </a:rPr>
              <a:t>faktor </a:t>
            </a:r>
            <a:r>
              <a:rPr sz="2000" b="1" spc="-160" dirty="0">
                <a:latin typeface="Arial"/>
                <a:cs typeface="Arial"/>
              </a:rPr>
              <a:t>resiko  </a:t>
            </a:r>
            <a:r>
              <a:rPr sz="2000" b="1" spc="-145" dirty="0">
                <a:latin typeface="Arial"/>
                <a:cs typeface="Arial"/>
              </a:rPr>
              <a:t>berdasarkan </a:t>
            </a:r>
            <a:r>
              <a:rPr sz="2000" b="1" spc="-105" dirty="0">
                <a:latin typeface="Arial"/>
                <a:cs typeface="Arial"/>
              </a:rPr>
              <a:t>waktu </a:t>
            </a:r>
            <a:r>
              <a:rPr sz="2000" b="1" spc="-145" dirty="0">
                <a:latin typeface="Arial"/>
                <a:cs typeface="Arial"/>
              </a:rPr>
              <a:t>dan  </a:t>
            </a:r>
            <a:r>
              <a:rPr sz="2000" b="1" spc="-90" dirty="0">
                <a:latin typeface="Arial"/>
                <a:cs typeface="Arial"/>
              </a:rPr>
              <a:t>tempat </a:t>
            </a:r>
            <a:r>
              <a:rPr sz="2000" b="1" spc="-145" dirty="0">
                <a:latin typeface="Arial"/>
                <a:cs typeface="Arial"/>
              </a:rPr>
              <a:t>(Survei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80" dirty="0">
                <a:latin typeface="Arial"/>
                <a:cs typeface="Arial"/>
              </a:rPr>
              <a:t>jentik)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187958" y="1541587"/>
            <a:ext cx="2851785" cy="2192020"/>
          </a:xfrm>
          <a:custGeom>
            <a:avLst/>
            <a:gdLst/>
            <a:ahLst/>
            <a:cxnLst/>
            <a:rect l="l" t="t" r="r" b="b"/>
            <a:pathLst>
              <a:path w="2851785" h="2192020">
                <a:moveTo>
                  <a:pt x="2486152" y="0"/>
                </a:moveTo>
                <a:lnTo>
                  <a:pt x="365251" y="0"/>
                </a:lnTo>
                <a:lnTo>
                  <a:pt x="315699" y="3335"/>
                </a:lnTo>
                <a:lnTo>
                  <a:pt x="268169" y="13050"/>
                </a:lnTo>
                <a:lnTo>
                  <a:pt x="223099" y="28709"/>
                </a:lnTo>
                <a:lnTo>
                  <a:pt x="180923" y="49878"/>
                </a:lnTo>
                <a:lnTo>
                  <a:pt x="142077" y="76119"/>
                </a:lnTo>
                <a:lnTo>
                  <a:pt x="106997" y="106997"/>
                </a:lnTo>
                <a:lnTo>
                  <a:pt x="76119" y="142077"/>
                </a:lnTo>
                <a:lnTo>
                  <a:pt x="49878" y="180923"/>
                </a:lnTo>
                <a:lnTo>
                  <a:pt x="28709" y="223099"/>
                </a:lnTo>
                <a:lnTo>
                  <a:pt x="13050" y="268169"/>
                </a:lnTo>
                <a:lnTo>
                  <a:pt x="3335" y="315699"/>
                </a:lnTo>
                <a:lnTo>
                  <a:pt x="0" y="365251"/>
                </a:lnTo>
                <a:lnTo>
                  <a:pt x="0" y="1826260"/>
                </a:lnTo>
                <a:lnTo>
                  <a:pt x="3335" y="1875812"/>
                </a:lnTo>
                <a:lnTo>
                  <a:pt x="13050" y="1923342"/>
                </a:lnTo>
                <a:lnTo>
                  <a:pt x="28709" y="1968412"/>
                </a:lnTo>
                <a:lnTo>
                  <a:pt x="49878" y="2010588"/>
                </a:lnTo>
                <a:lnTo>
                  <a:pt x="76119" y="2049434"/>
                </a:lnTo>
                <a:lnTo>
                  <a:pt x="106997" y="2084514"/>
                </a:lnTo>
                <a:lnTo>
                  <a:pt x="142077" y="2115392"/>
                </a:lnTo>
                <a:lnTo>
                  <a:pt x="180923" y="2141633"/>
                </a:lnTo>
                <a:lnTo>
                  <a:pt x="223099" y="2162802"/>
                </a:lnTo>
                <a:lnTo>
                  <a:pt x="268169" y="2178461"/>
                </a:lnTo>
                <a:lnTo>
                  <a:pt x="315699" y="2188176"/>
                </a:lnTo>
                <a:lnTo>
                  <a:pt x="365251" y="2191512"/>
                </a:lnTo>
                <a:lnTo>
                  <a:pt x="2486152" y="2191512"/>
                </a:lnTo>
                <a:lnTo>
                  <a:pt x="2535704" y="2188176"/>
                </a:lnTo>
                <a:lnTo>
                  <a:pt x="2583234" y="2178461"/>
                </a:lnTo>
                <a:lnTo>
                  <a:pt x="2628304" y="2162802"/>
                </a:lnTo>
                <a:lnTo>
                  <a:pt x="2670480" y="2141633"/>
                </a:lnTo>
                <a:lnTo>
                  <a:pt x="2709326" y="2115392"/>
                </a:lnTo>
                <a:lnTo>
                  <a:pt x="2744406" y="2084514"/>
                </a:lnTo>
                <a:lnTo>
                  <a:pt x="2775284" y="2049434"/>
                </a:lnTo>
                <a:lnTo>
                  <a:pt x="2801525" y="2010588"/>
                </a:lnTo>
                <a:lnTo>
                  <a:pt x="2822694" y="1968412"/>
                </a:lnTo>
                <a:lnTo>
                  <a:pt x="2838353" y="1923342"/>
                </a:lnTo>
                <a:lnTo>
                  <a:pt x="2848068" y="1875812"/>
                </a:lnTo>
                <a:lnTo>
                  <a:pt x="2851404" y="1826260"/>
                </a:lnTo>
                <a:lnTo>
                  <a:pt x="2851404" y="365251"/>
                </a:lnTo>
                <a:lnTo>
                  <a:pt x="2848068" y="315699"/>
                </a:lnTo>
                <a:lnTo>
                  <a:pt x="2838353" y="268169"/>
                </a:lnTo>
                <a:lnTo>
                  <a:pt x="2822694" y="223099"/>
                </a:lnTo>
                <a:lnTo>
                  <a:pt x="2801525" y="180923"/>
                </a:lnTo>
                <a:lnTo>
                  <a:pt x="2775284" y="142077"/>
                </a:lnTo>
                <a:lnTo>
                  <a:pt x="2744406" y="106997"/>
                </a:lnTo>
                <a:lnTo>
                  <a:pt x="2709326" y="76119"/>
                </a:lnTo>
                <a:lnTo>
                  <a:pt x="2670480" y="49878"/>
                </a:lnTo>
                <a:lnTo>
                  <a:pt x="2628304" y="28709"/>
                </a:lnTo>
                <a:lnTo>
                  <a:pt x="2583234" y="13050"/>
                </a:lnTo>
                <a:lnTo>
                  <a:pt x="2535704" y="3335"/>
                </a:lnTo>
                <a:lnTo>
                  <a:pt x="248615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33169" y="2107880"/>
            <a:ext cx="2011934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20040" marR="5080" indent="-307975">
              <a:lnSpc>
                <a:spcPts val="3520"/>
              </a:lnSpc>
              <a:spcBef>
                <a:spcPts val="484"/>
              </a:spcBef>
            </a:pPr>
            <a:r>
              <a:rPr sz="3200" b="1" spc="-37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3200" b="1" spc="-2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b="1" spc="-204" dirty="0">
                <a:solidFill>
                  <a:srgbClr val="FFFFFF"/>
                </a:solidFill>
                <a:latin typeface="Arial"/>
                <a:cs typeface="Arial"/>
              </a:rPr>
              <a:t>eilans 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Vektor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95165" y="3951032"/>
            <a:ext cx="4322445" cy="2573020"/>
          </a:xfrm>
          <a:custGeom>
            <a:avLst/>
            <a:gdLst/>
            <a:ahLst/>
            <a:cxnLst/>
            <a:rect l="l" t="t" r="r" b="b"/>
            <a:pathLst>
              <a:path w="4322445" h="2573020">
                <a:moveTo>
                  <a:pt x="3035808" y="0"/>
                </a:moveTo>
                <a:lnTo>
                  <a:pt x="3035808" y="321564"/>
                </a:lnTo>
                <a:lnTo>
                  <a:pt x="0" y="321564"/>
                </a:lnTo>
                <a:lnTo>
                  <a:pt x="0" y="2250948"/>
                </a:lnTo>
                <a:lnTo>
                  <a:pt x="3035808" y="2250948"/>
                </a:lnTo>
                <a:lnTo>
                  <a:pt x="3035808" y="2572512"/>
                </a:lnTo>
                <a:lnTo>
                  <a:pt x="4322064" y="1286256"/>
                </a:lnTo>
                <a:lnTo>
                  <a:pt x="3035808" y="0"/>
                </a:lnTo>
                <a:close/>
              </a:path>
            </a:pathLst>
          </a:custGeom>
          <a:solidFill>
            <a:srgbClr val="DEE7D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3993896" y="4215050"/>
            <a:ext cx="3214370" cy="199263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120" dirty="0">
                <a:latin typeface="Arial"/>
                <a:cs typeface="Arial"/>
              </a:rPr>
              <a:t>Kimiawi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5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140" dirty="0">
                <a:latin typeface="Arial"/>
                <a:cs typeface="Arial"/>
              </a:rPr>
              <a:t>Biologi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90" dirty="0">
                <a:latin typeface="Arial"/>
                <a:cs typeface="Arial"/>
              </a:rPr>
              <a:t>Manajemen</a:t>
            </a:r>
            <a:r>
              <a:rPr sz="1800" b="1" spc="-120" dirty="0">
                <a:latin typeface="Arial"/>
                <a:cs typeface="Arial"/>
              </a:rPr>
              <a:t> </a:t>
            </a:r>
            <a:r>
              <a:rPr sz="1800" b="1" spc="-150" dirty="0">
                <a:latin typeface="Arial"/>
                <a:cs typeface="Arial"/>
              </a:rPr>
              <a:t>lingkungan</a:t>
            </a:r>
            <a:endParaRPr sz="1800">
              <a:latin typeface="Arial"/>
              <a:cs typeface="Arial"/>
            </a:endParaRPr>
          </a:p>
          <a:p>
            <a:pPr marL="184785" marR="236854" indent="-172085">
              <a:lnSpc>
                <a:spcPts val="1980"/>
              </a:lnSpc>
              <a:spcBef>
                <a:spcPts val="36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135" dirty="0">
                <a:latin typeface="Arial"/>
                <a:cs typeface="Arial"/>
              </a:rPr>
              <a:t>Pengendalian </a:t>
            </a:r>
            <a:r>
              <a:rPr sz="1800" b="1" spc="-114" dirty="0">
                <a:latin typeface="Arial"/>
                <a:cs typeface="Arial"/>
              </a:rPr>
              <a:t>Vektor </a:t>
            </a:r>
            <a:r>
              <a:rPr sz="1800" b="1" spc="-155" dirty="0">
                <a:latin typeface="Arial"/>
                <a:cs typeface="Arial"/>
              </a:rPr>
              <a:t>Terpadu  </a:t>
            </a:r>
            <a:r>
              <a:rPr sz="1800" b="1" i="1" spc="-80" dirty="0">
                <a:latin typeface="Arial"/>
                <a:cs typeface="Arial"/>
              </a:rPr>
              <a:t>(Integrated </a:t>
            </a:r>
            <a:r>
              <a:rPr sz="1800" b="1" i="1" spc="-140" dirty="0">
                <a:latin typeface="Arial"/>
                <a:cs typeface="Arial"/>
              </a:rPr>
              <a:t>Vector  </a:t>
            </a:r>
            <a:r>
              <a:rPr sz="1800" b="1" i="1" spc="-50" dirty="0">
                <a:latin typeface="Arial"/>
                <a:cs typeface="Arial"/>
              </a:rPr>
              <a:t>Management/IVM)</a:t>
            </a:r>
            <a:endParaRPr sz="1800">
              <a:latin typeface="Arial"/>
              <a:cs typeface="Arial"/>
            </a:endParaRPr>
          </a:p>
          <a:p>
            <a:pPr marL="184785" indent="-172085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185420" algn="l"/>
              </a:tabLst>
            </a:pPr>
            <a:r>
              <a:rPr sz="1800" b="1" spc="-135" dirty="0">
                <a:latin typeface="Arial"/>
                <a:cs typeface="Arial"/>
              </a:rPr>
              <a:t>Pemberantasan </a:t>
            </a:r>
            <a:r>
              <a:rPr sz="1800" b="1" spc="-180" dirty="0">
                <a:latin typeface="Arial"/>
                <a:cs typeface="Arial"/>
              </a:rPr>
              <a:t>Sarang</a:t>
            </a:r>
            <a:r>
              <a:rPr sz="1800" b="1" spc="-114" dirty="0">
                <a:latin typeface="Arial"/>
                <a:cs typeface="Arial"/>
              </a:rPr>
              <a:t> </a:t>
            </a:r>
            <a:r>
              <a:rPr sz="1800" b="1" spc="-135" dirty="0">
                <a:latin typeface="Arial"/>
                <a:cs typeface="Arial"/>
              </a:rPr>
              <a:t>Nyamuk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1187958" y="4143056"/>
            <a:ext cx="2807335" cy="2190115"/>
          </a:xfrm>
          <a:custGeom>
            <a:avLst/>
            <a:gdLst/>
            <a:ahLst/>
            <a:cxnLst/>
            <a:rect l="l" t="t" r="r" b="b"/>
            <a:pathLst>
              <a:path w="2807335" h="2190115">
                <a:moveTo>
                  <a:pt x="2442209" y="0"/>
                </a:moveTo>
                <a:lnTo>
                  <a:pt x="364997" y="0"/>
                </a:lnTo>
                <a:lnTo>
                  <a:pt x="315477" y="3332"/>
                </a:lnTo>
                <a:lnTo>
                  <a:pt x="267978" y="13040"/>
                </a:lnTo>
                <a:lnTo>
                  <a:pt x="222938" y="28688"/>
                </a:lnTo>
                <a:lnTo>
                  <a:pt x="180791" y="49840"/>
                </a:lnTo>
                <a:lnTo>
                  <a:pt x="141972" y="76062"/>
                </a:lnTo>
                <a:lnTo>
                  <a:pt x="106918" y="106918"/>
                </a:lnTo>
                <a:lnTo>
                  <a:pt x="76062" y="141972"/>
                </a:lnTo>
                <a:lnTo>
                  <a:pt x="49840" y="180791"/>
                </a:lnTo>
                <a:lnTo>
                  <a:pt x="28688" y="222938"/>
                </a:lnTo>
                <a:lnTo>
                  <a:pt x="13040" y="267978"/>
                </a:lnTo>
                <a:lnTo>
                  <a:pt x="3332" y="315477"/>
                </a:lnTo>
                <a:lnTo>
                  <a:pt x="0" y="364998"/>
                </a:lnTo>
                <a:lnTo>
                  <a:pt x="0" y="1824989"/>
                </a:lnTo>
                <a:lnTo>
                  <a:pt x="3332" y="1874516"/>
                </a:lnTo>
                <a:lnTo>
                  <a:pt x="13040" y="1922018"/>
                </a:lnTo>
                <a:lnTo>
                  <a:pt x="28688" y="1967060"/>
                </a:lnTo>
                <a:lnTo>
                  <a:pt x="49840" y="2009207"/>
                </a:lnTo>
                <a:lnTo>
                  <a:pt x="76062" y="2048025"/>
                </a:lnTo>
                <a:lnTo>
                  <a:pt x="106918" y="2083079"/>
                </a:lnTo>
                <a:lnTo>
                  <a:pt x="141972" y="2113933"/>
                </a:lnTo>
                <a:lnTo>
                  <a:pt x="180791" y="2140153"/>
                </a:lnTo>
                <a:lnTo>
                  <a:pt x="222938" y="2161303"/>
                </a:lnTo>
                <a:lnTo>
                  <a:pt x="267978" y="2176949"/>
                </a:lnTo>
                <a:lnTo>
                  <a:pt x="315477" y="2186655"/>
                </a:lnTo>
                <a:lnTo>
                  <a:pt x="364997" y="2189988"/>
                </a:lnTo>
                <a:lnTo>
                  <a:pt x="2442209" y="2189988"/>
                </a:lnTo>
                <a:lnTo>
                  <a:pt x="2491730" y="2186655"/>
                </a:lnTo>
                <a:lnTo>
                  <a:pt x="2539229" y="2176949"/>
                </a:lnTo>
                <a:lnTo>
                  <a:pt x="2584269" y="2161303"/>
                </a:lnTo>
                <a:lnTo>
                  <a:pt x="2626416" y="2140153"/>
                </a:lnTo>
                <a:lnTo>
                  <a:pt x="2665235" y="2113933"/>
                </a:lnTo>
                <a:lnTo>
                  <a:pt x="2700289" y="2083079"/>
                </a:lnTo>
                <a:lnTo>
                  <a:pt x="2731145" y="2048025"/>
                </a:lnTo>
                <a:lnTo>
                  <a:pt x="2757367" y="2009207"/>
                </a:lnTo>
                <a:lnTo>
                  <a:pt x="2778519" y="1967060"/>
                </a:lnTo>
                <a:lnTo>
                  <a:pt x="2794167" y="1922018"/>
                </a:lnTo>
                <a:lnTo>
                  <a:pt x="2803875" y="1874516"/>
                </a:lnTo>
                <a:lnTo>
                  <a:pt x="2807207" y="1824989"/>
                </a:lnTo>
                <a:lnTo>
                  <a:pt x="2807207" y="364998"/>
                </a:lnTo>
                <a:lnTo>
                  <a:pt x="2803875" y="315477"/>
                </a:lnTo>
                <a:lnTo>
                  <a:pt x="2794167" y="267978"/>
                </a:lnTo>
                <a:lnTo>
                  <a:pt x="2778519" y="222938"/>
                </a:lnTo>
                <a:lnTo>
                  <a:pt x="2757367" y="180791"/>
                </a:lnTo>
                <a:lnTo>
                  <a:pt x="2731145" y="141972"/>
                </a:lnTo>
                <a:lnTo>
                  <a:pt x="2700289" y="106918"/>
                </a:lnTo>
                <a:lnTo>
                  <a:pt x="2665235" y="76062"/>
                </a:lnTo>
                <a:lnTo>
                  <a:pt x="2626416" y="49840"/>
                </a:lnTo>
                <a:lnTo>
                  <a:pt x="2584269" y="28688"/>
                </a:lnTo>
                <a:lnTo>
                  <a:pt x="2539229" y="13040"/>
                </a:lnTo>
                <a:lnTo>
                  <a:pt x="2491730" y="3332"/>
                </a:lnTo>
                <a:lnTo>
                  <a:pt x="2442209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/>
          <p:cNvSpPr txBox="1"/>
          <p:nvPr/>
        </p:nvSpPr>
        <p:spPr>
          <a:xfrm>
            <a:off x="1437513" y="4708713"/>
            <a:ext cx="2307590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594360" marR="5080" indent="-582295">
              <a:lnSpc>
                <a:spcPts val="3520"/>
              </a:lnSpc>
              <a:spcBef>
                <a:spcPts val="484"/>
              </a:spcBef>
            </a:pPr>
            <a:r>
              <a:rPr sz="3200" b="1" spc="-48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spc="-28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200" b="1" spc="-33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3200" b="1" spc="-23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b="1" spc="-135" dirty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b="1" spc="-150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3200" b="1" spc="-195" dirty="0">
                <a:solidFill>
                  <a:srgbClr val="FFFFFF"/>
                </a:solidFill>
                <a:latin typeface="Arial"/>
                <a:cs typeface="Arial"/>
              </a:rPr>
              <a:t>Vektor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9"/>
          <p:cNvSpPr txBox="1">
            <a:spLocks/>
          </p:cNvSpPr>
          <p:nvPr/>
        </p:nvSpPr>
        <p:spPr>
          <a:xfrm>
            <a:off x="427040" y="503208"/>
            <a:ext cx="84582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dirty="0" smtClean="0"/>
              <a:t>Program </a:t>
            </a:r>
            <a:r>
              <a:rPr lang="en-US" spc="-5" dirty="0" err="1" smtClean="0"/>
              <a:t>Pemerintah</a:t>
            </a:r>
            <a:r>
              <a:rPr lang="en-US" spc="-5" dirty="0" smtClean="0"/>
              <a:t> </a:t>
            </a:r>
            <a:r>
              <a:rPr lang="en-US" spc="-5" dirty="0" err="1" smtClean="0"/>
              <a:t>Penyakit</a:t>
            </a:r>
            <a:r>
              <a:rPr lang="en-US" spc="-45" dirty="0" smtClean="0"/>
              <a:t> </a:t>
            </a:r>
            <a:r>
              <a:rPr lang="en-US" dirty="0" smtClean="0"/>
              <a:t>DBD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44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168902" y="1053846"/>
            <a:ext cx="4579620" cy="1664335"/>
          </a:xfrm>
          <a:custGeom>
            <a:avLst/>
            <a:gdLst/>
            <a:ahLst/>
            <a:cxnLst/>
            <a:rect l="l" t="t" r="r" b="b"/>
            <a:pathLst>
              <a:path w="4579620" h="1664335">
                <a:moveTo>
                  <a:pt x="3747516" y="0"/>
                </a:moveTo>
                <a:lnTo>
                  <a:pt x="3747516" y="208025"/>
                </a:lnTo>
                <a:lnTo>
                  <a:pt x="0" y="208025"/>
                </a:lnTo>
                <a:lnTo>
                  <a:pt x="0" y="1456181"/>
                </a:lnTo>
                <a:lnTo>
                  <a:pt x="3747516" y="1456181"/>
                </a:lnTo>
                <a:lnTo>
                  <a:pt x="3747516" y="1664207"/>
                </a:lnTo>
                <a:lnTo>
                  <a:pt x="4579620" y="832103"/>
                </a:lnTo>
                <a:lnTo>
                  <a:pt x="3747516" y="0"/>
                </a:lnTo>
                <a:close/>
              </a:path>
            </a:pathLst>
          </a:custGeom>
          <a:solidFill>
            <a:srgbClr val="D7D2D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/>
          <p:nvPr/>
        </p:nvSpPr>
        <p:spPr>
          <a:xfrm>
            <a:off x="4174363" y="1177518"/>
            <a:ext cx="2614930" cy="9366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229" dirty="0">
                <a:latin typeface="Arial"/>
                <a:cs typeface="Arial"/>
              </a:rPr>
              <a:t>Surveilans</a:t>
            </a:r>
            <a:r>
              <a:rPr sz="2800" b="1" spc="-190" dirty="0">
                <a:latin typeface="Arial"/>
                <a:cs typeface="Arial"/>
              </a:rPr>
              <a:t> </a:t>
            </a:r>
            <a:r>
              <a:rPr sz="2800" b="1" spc="-135" dirty="0">
                <a:latin typeface="Arial"/>
                <a:cs typeface="Arial"/>
              </a:rPr>
              <a:t>Aktif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299720" algn="l"/>
              </a:tabLst>
            </a:pPr>
            <a:r>
              <a:rPr sz="2800" b="1" spc="-220" dirty="0">
                <a:latin typeface="Arial"/>
                <a:cs typeface="Arial"/>
              </a:rPr>
              <a:t>surveilans</a:t>
            </a:r>
            <a:r>
              <a:rPr sz="2800" b="1" spc="-195" dirty="0">
                <a:latin typeface="Arial"/>
                <a:cs typeface="Arial"/>
              </a:rPr>
              <a:t> </a:t>
            </a:r>
            <a:r>
              <a:rPr sz="2800" b="1" spc="-240" dirty="0">
                <a:latin typeface="Arial"/>
                <a:cs typeface="Arial"/>
              </a:rPr>
              <a:t>Pasif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116330" y="1053846"/>
            <a:ext cx="3053080" cy="1664335"/>
          </a:xfrm>
          <a:custGeom>
            <a:avLst/>
            <a:gdLst/>
            <a:ahLst/>
            <a:cxnLst/>
            <a:rect l="l" t="t" r="r" b="b"/>
            <a:pathLst>
              <a:path w="3053079" h="1664335">
                <a:moveTo>
                  <a:pt x="2775204" y="0"/>
                </a:moveTo>
                <a:lnTo>
                  <a:pt x="277367" y="0"/>
                </a:lnTo>
                <a:lnTo>
                  <a:pt x="227510" y="4469"/>
                </a:lnTo>
                <a:lnTo>
                  <a:pt x="180584" y="17355"/>
                </a:lnTo>
                <a:lnTo>
                  <a:pt x="137374" y="37874"/>
                </a:lnTo>
                <a:lnTo>
                  <a:pt x="98662" y="65241"/>
                </a:lnTo>
                <a:lnTo>
                  <a:pt x="65233" y="98673"/>
                </a:lnTo>
                <a:lnTo>
                  <a:pt x="37868" y="137385"/>
                </a:lnTo>
                <a:lnTo>
                  <a:pt x="17352" y="180595"/>
                </a:lnTo>
                <a:lnTo>
                  <a:pt x="4468" y="227517"/>
                </a:lnTo>
                <a:lnTo>
                  <a:pt x="0" y="277367"/>
                </a:lnTo>
                <a:lnTo>
                  <a:pt x="0" y="1386839"/>
                </a:lnTo>
                <a:lnTo>
                  <a:pt x="4468" y="1436690"/>
                </a:lnTo>
                <a:lnTo>
                  <a:pt x="17352" y="1483612"/>
                </a:lnTo>
                <a:lnTo>
                  <a:pt x="37868" y="1526822"/>
                </a:lnTo>
                <a:lnTo>
                  <a:pt x="65233" y="1565534"/>
                </a:lnTo>
                <a:lnTo>
                  <a:pt x="98662" y="1598966"/>
                </a:lnTo>
                <a:lnTo>
                  <a:pt x="137374" y="1626333"/>
                </a:lnTo>
                <a:lnTo>
                  <a:pt x="180584" y="1646852"/>
                </a:lnTo>
                <a:lnTo>
                  <a:pt x="227510" y="1659738"/>
                </a:lnTo>
                <a:lnTo>
                  <a:pt x="277367" y="1664207"/>
                </a:lnTo>
                <a:lnTo>
                  <a:pt x="2775204" y="1664207"/>
                </a:lnTo>
                <a:lnTo>
                  <a:pt x="2825054" y="1659738"/>
                </a:lnTo>
                <a:lnTo>
                  <a:pt x="2871976" y="1646852"/>
                </a:lnTo>
                <a:lnTo>
                  <a:pt x="2915186" y="1626333"/>
                </a:lnTo>
                <a:lnTo>
                  <a:pt x="2953898" y="1598966"/>
                </a:lnTo>
                <a:lnTo>
                  <a:pt x="2987330" y="1565534"/>
                </a:lnTo>
                <a:lnTo>
                  <a:pt x="3014697" y="1526822"/>
                </a:lnTo>
                <a:lnTo>
                  <a:pt x="3035216" y="1483612"/>
                </a:lnTo>
                <a:lnTo>
                  <a:pt x="3048102" y="1436690"/>
                </a:lnTo>
                <a:lnTo>
                  <a:pt x="3052572" y="1386839"/>
                </a:lnTo>
                <a:lnTo>
                  <a:pt x="3052572" y="277367"/>
                </a:lnTo>
                <a:lnTo>
                  <a:pt x="3048102" y="227517"/>
                </a:lnTo>
                <a:lnTo>
                  <a:pt x="3035216" y="180595"/>
                </a:lnTo>
                <a:lnTo>
                  <a:pt x="3014697" y="137385"/>
                </a:lnTo>
                <a:lnTo>
                  <a:pt x="2987330" y="98673"/>
                </a:lnTo>
                <a:lnTo>
                  <a:pt x="2953898" y="65241"/>
                </a:lnTo>
                <a:lnTo>
                  <a:pt x="2915186" y="37874"/>
                </a:lnTo>
                <a:lnTo>
                  <a:pt x="2871976" y="17355"/>
                </a:lnTo>
                <a:lnTo>
                  <a:pt x="2825054" y="4469"/>
                </a:lnTo>
                <a:lnTo>
                  <a:pt x="277520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0" y="1356487"/>
            <a:ext cx="1994535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98145" marR="5080" indent="-386080">
              <a:lnSpc>
                <a:spcPts val="3520"/>
              </a:lnSpc>
              <a:spcBef>
                <a:spcPts val="484"/>
              </a:spcBef>
            </a:pPr>
            <a:r>
              <a:rPr sz="3200" b="1" spc="-370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3200" b="1" spc="-2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200" b="1" spc="-29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200" b="1" spc="-204" dirty="0">
                <a:solidFill>
                  <a:srgbClr val="FFFFFF"/>
                </a:solidFill>
                <a:latin typeface="Arial"/>
                <a:cs typeface="Arial"/>
              </a:rPr>
              <a:t>eilans  </a:t>
            </a:r>
            <a:r>
              <a:rPr sz="3200" b="1" spc="-409" dirty="0">
                <a:solidFill>
                  <a:srgbClr val="FFFFFF"/>
                </a:solidFill>
                <a:latin typeface="Arial"/>
                <a:cs typeface="Arial"/>
              </a:rPr>
              <a:t>Kasus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68902" y="2885694"/>
            <a:ext cx="4579620" cy="1664335"/>
          </a:xfrm>
          <a:custGeom>
            <a:avLst/>
            <a:gdLst/>
            <a:ahLst/>
            <a:cxnLst/>
            <a:rect l="l" t="t" r="r" b="b"/>
            <a:pathLst>
              <a:path w="4579620" h="1664335">
                <a:moveTo>
                  <a:pt x="3747516" y="0"/>
                </a:moveTo>
                <a:lnTo>
                  <a:pt x="3747516" y="208025"/>
                </a:lnTo>
                <a:lnTo>
                  <a:pt x="0" y="208025"/>
                </a:lnTo>
                <a:lnTo>
                  <a:pt x="0" y="1456181"/>
                </a:lnTo>
                <a:lnTo>
                  <a:pt x="3747516" y="1456181"/>
                </a:lnTo>
                <a:lnTo>
                  <a:pt x="3747516" y="1664207"/>
                </a:lnTo>
                <a:lnTo>
                  <a:pt x="4579620" y="832103"/>
                </a:lnTo>
                <a:lnTo>
                  <a:pt x="3747516" y="0"/>
                </a:lnTo>
                <a:close/>
              </a:path>
            </a:pathLst>
          </a:custGeom>
          <a:solidFill>
            <a:srgbClr val="D1D3E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 txBox="1"/>
          <p:nvPr/>
        </p:nvSpPr>
        <p:spPr>
          <a:xfrm>
            <a:off x="4170679" y="3047237"/>
            <a:ext cx="3714750" cy="12814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marR="5080" indent="-228600">
              <a:lnSpc>
                <a:spcPct val="9150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spc="-155" dirty="0">
                <a:latin typeface="Arial"/>
                <a:cs typeface="Arial"/>
              </a:rPr>
              <a:t>Dilakukan </a:t>
            </a:r>
            <a:r>
              <a:rPr sz="2200" b="1" spc="-160" dirty="0">
                <a:latin typeface="Arial"/>
                <a:cs typeface="Arial"/>
              </a:rPr>
              <a:t>pemeriksaan </a:t>
            </a:r>
            <a:r>
              <a:rPr sz="2200" b="1" spc="-100" dirty="0">
                <a:latin typeface="Arial"/>
                <a:cs typeface="Arial"/>
              </a:rPr>
              <a:t>jentik  </a:t>
            </a:r>
            <a:r>
              <a:rPr sz="2200" b="1" spc="-155" dirty="0">
                <a:latin typeface="Arial"/>
                <a:cs typeface="Arial"/>
              </a:rPr>
              <a:t>pada </a:t>
            </a:r>
            <a:r>
              <a:rPr sz="2200" b="1" spc="-190" dirty="0">
                <a:latin typeface="Arial"/>
                <a:cs typeface="Arial"/>
              </a:rPr>
              <a:t>semua </a:t>
            </a:r>
            <a:r>
              <a:rPr sz="2200" b="1" spc="-135" dirty="0">
                <a:latin typeface="Arial"/>
                <a:cs typeface="Arial"/>
              </a:rPr>
              <a:t>rumah, </a:t>
            </a:r>
            <a:r>
              <a:rPr sz="2200" b="1" spc="-155" dirty="0">
                <a:latin typeface="Arial"/>
                <a:cs typeface="Arial"/>
              </a:rPr>
              <a:t>termasuk  </a:t>
            </a:r>
            <a:r>
              <a:rPr sz="2200" b="1" spc="-165" dirty="0">
                <a:latin typeface="Arial"/>
                <a:cs typeface="Arial"/>
              </a:rPr>
              <a:t>sekolah, </a:t>
            </a:r>
            <a:r>
              <a:rPr sz="2200" b="1" spc="-150" dirty="0">
                <a:latin typeface="Arial"/>
                <a:cs typeface="Arial"/>
              </a:rPr>
              <a:t>rumah </a:t>
            </a:r>
            <a:r>
              <a:rPr sz="2200" b="1" spc="-140" dirty="0">
                <a:latin typeface="Arial"/>
                <a:cs typeface="Arial"/>
              </a:rPr>
              <a:t>sakit </a:t>
            </a:r>
            <a:r>
              <a:rPr sz="2200" b="1" spc="-165" dirty="0">
                <a:latin typeface="Arial"/>
                <a:cs typeface="Arial"/>
              </a:rPr>
              <a:t>dan  </a:t>
            </a:r>
            <a:r>
              <a:rPr sz="2200" b="1" spc="-229" dirty="0">
                <a:latin typeface="Arial"/>
                <a:cs typeface="Arial"/>
              </a:rPr>
              <a:t>puskesmas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1"/>
          <p:cNvSpPr/>
          <p:nvPr/>
        </p:nvSpPr>
        <p:spPr>
          <a:xfrm>
            <a:off x="1116330" y="2885694"/>
            <a:ext cx="3053080" cy="1664335"/>
          </a:xfrm>
          <a:custGeom>
            <a:avLst/>
            <a:gdLst/>
            <a:ahLst/>
            <a:cxnLst/>
            <a:rect l="l" t="t" r="r" b="b"/>
            <a:pathLst>
              <a:path w="3053079" h="1664335">
                <a:moveTo>
                  <a:pt x="2775204" y="0"/>
                </a:moveTo>
                <a:lnTo>
                  <a:pt x="277367" y="0"/>
                </a:lnTo>
                <a:lnTo>
                  <a:pt x="227510" y="4469"/>
                </a:lnTo>
                <a:lnTo>
                  <a:pt x="180584" y="17355"/>
                </a:lnTo>
                <a:lnTo>
                  <a:pt x="137374" y="37874"/>
                </a:lnTo>
                <a:lnTo>
                  <a:pt x="98662" y="65241"/>
                </a:lnTo>
                <a:lnTo>
                  <a:pt x="65233" y="98673"/>
                </a:lnTo>
                <a:lnTo>
                  <a:pt x="37868" y="137385"/>
                </a:lnTo>
                <a:lnTo>
                  <a:pt x="17352" y="180595"/>
                </a:lnTo>
                <a:lnTo>
                  <a:pt x="4468" y="227517"/>
                </a:lnTo>
                <a:lnTo>
                  <a:pt x="0" y="277367"/>
                </a:lnTo>
                <a:lnTo>
                  <a:pt x="0" y="1386839"/>
                </a:lnTo>
                <a:lnTo>
                  <a:pt x="4468" y="1436690"/>
                </a:lnTo>
                <a:lnTo>
                  <a:pt x="17352" y="1483612"/>
                </a:lnTo>
                <a:lnTo>
                  <a:pt x="37868" y="1526822"/>
                </a:lnTo>
                <a:lnTo>
                  <a:pt x="65233" y="1565534"/>
                </a:lnTo>
                <a:lnTo>
                  <a:pt x="98662" y="1598966"/>
                </a:lnTo>
                <a:lnTo>
                  <a:pt x="137374" y="1626333"/>
                </a:lnTo>
                <a:lnTo>
                  <a:pt x="180584" y="1646852"/>
                </a:lnTo>
                <a:lnTo>
                  <a:pt x="227510" y="1659738"/>
                </a:lnTo>
                <a:lnTo>
                  <a:pt x="277367" y="1664207"/>
                </a:lnTo>
                <a:lnTo>
                  <a:pt x="2775204" y="1664207"/>
                </a:lnTo>
                <a:lnTo>
                  <a:pt x="2825054" y="1659738"/>
                </a:lnTo>
                <a:lnTo>
                  <a:pt x="2871976" y="1646852"/>
                </a:lnTo>
                <a:lnTo>
                  <a:pt x="2915186" y="1626333"/>
                </a:lnTo>
                <a:lnTo>
                  <a:pt x="2953898" y="1598966"/>
                </a:lnTo>
                <a:lnTo>
                  <a:pt x="2987330" y="1565534"/>
                </a:lnTo>
                <a:lnTo>
                  <a:pt x="3014697" y="1526822"/>
                </a:lnTo>
                <a:lnTo>
                  <a:pt x="3035216" y="1483612"/>
                </a:lnTo>
                <a:lnTo>
                  <a:pt x="3048102" y="1436690"/>
                </a:lnTo>
                <a:lnTo>
                  <a:pt x="3052572" y="1386839"/>
                </a:lnTo>
                <a:lnTo>
                  <a:pt x="3052572" y="277367"/>
                </a:lnTo>
                <a:lnTo>
                  <a:pt x="3048102" y="227517"/>
                </a:lnTo>
                <a:lnTo>
                  <a:pt x="3035216" y="180595"/>
                </a:lnTo>
                <a:lnTo>
                  <a:pt x="3014697" y="137385"/>
                </a:lnTo>
                <a:lnTo>
                  <a:pt x="2987330" y="98673"/>
                </a:lnTo>
                <a:lnTo>
                  <a:pt x="2953898" y="65241"/>
                </a:lnTo>
                <a:lnTo>
                  <a:pt x="2915186" y="37874"/>
                </a:lnTo>
                <a:lnTo>
                  <a:pt x="2871976" y="17355"/>
                </a:lnTo>
                <a:lnTo>
                  <a:pt x="2825054" y="4469"/>
                </a:lnTo>
                <a:lnTo>
                  <a:pt x="2775204" y="0"/>
                </a:lnTo>
                <a:close/>
              </a:path>
            </a:pathLst>
          </a:custGeom>
          <a:solidFill>
            <a:srgbClr val="5667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3"/>
          <p:cNvSpPr txBox="1"/>
          <p:nvPr/>
        </p:nvSpPr>
        <p:spPr>
          <a:xfrm>
            <a:off x="1346072" y="2965195"/>
            <a:ext cx="2595880" cy="140716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3810" algn="ctr">
              <a:lnSpc>
                <a:spcPts val="3520"/>
              </a:lnSpc>
              <a:spcBef>
                <a:spcPts val="484"/>
              </a:spcBef>
            </a:pP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Pemantauan  </a:t>
            </a:r>
            <a:r>
              <a:rPr sz="3200" b="1" spc="-245" dirty="0">
                <a:solidFill>
                  <a:srgbClr val="FFFFFF"/>
                </a:solidFill>
                <a:latin typeface="Arial"/>
                <a:cs typeface="Arial"/>
              </a:rPr>
              <a:t>Jentik </a:t>
            </a:r>
            <a:r>
              <a:rPr sz="3200" b="1" spc="-225" dirty="0">
                <a:solidFill>
                  <a:srgbClr val="FFFFFF"/>
                </a:solidFill>
                <a:latin typeface="Arial"/>
                <a:cs typeface="Arial"/>
              </a:rPr>
              <a:t>Berkala </a:t>
            </a:r>
            <a:r>
              <a:rPr sz="3200" b="1" spc="-70" dirty="0">
                <a:solidFill>
                  <a:srgbClr val="FFFFFF"/>
                </a:solidFill>
                <a:latin typeface="Arial"/>
                <a:cs typeface="Arial"/>
              </a:rPr>
              <a:t>(  </a:t>
            </a:r>
            <a:r>
              <a:rPr sz="3200" b="1" spc="-484" dirty="0">
                <a:solidFill>
                  <a:srgbClr val="FFFFFF"/>
                </a:solidFill>
                <a:latin typeface="Arial"/>
                <a:cs typeface="Arial"/>
              </a:rPr>
              <a:t>PJB)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2" name="object 14"/>
          <p:cNvSpPr/>
          <p:nvPr/>
        </p:nvSpPr>
        <p:spPr>
          <a:xfrm>
            <a:off x="4168902" y="4717541"/>
            <a:ext cx="4579620" cy="1664335"/>
          </a:xfrm>
          <a:custGeom>
            <a:avLst/>
            <a:gdLst/>
            <a:ahLst/>
            <a:cxnLst/>
            <a:rect l="l" t="t" r="r" b="b"/>
            <a:pathLst>
              <a:path w="4579620" h="1664335">
                <a:moveTo>
                  <a:pt x="3747516" y="0"/>
                </a:moveTo>
                <a:lnTo>
                  <a:pt x="3747516" y="208025"/>
                </a:lnTo>
                <a:lnTo>
                  <a:pt x="0" y="208025"/>
                </a:lnTo>
                <a:lnTo>
                  <a:pt x="0" y="1456181"/>
                </a:lnTo>
                <a:lnTo>
                  <a:pt x="3747516" y="1456181"/>
                </a:lnTo>
                <a:lnTo>
                  <a:pt x="3747516" y="1664207"/>
                </a:lnTo>
                <a:lnTo>
                  <a:pt x="4579620" y="832103"/>
                </a:lnTo>
                <a:lnTo>
                  <a:pt x="3747516" y="0"/>
                </a:lnTo>
                <a:close/>
              </a:path>
            </a:pathLst>
          </a:custGeom>
          <a:solidFill>
            <a:srgbClr val="D0E2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6"/>
          <p:cNvSpPr txBox="1"/>
          <p:nvPr/>
        </p:nvSpPr>
        <p:spPr>
          <a:xfrm>
            <a:off x="4170679" y="4879340"/>
            <a:ext cx="3796665" cy="97472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marR="5080" indent="-228600" algn="just">
              <a:lnSpc>
                <a:spcPct val="916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spc="-85" dirty="0">
                <a:latin typeface="Arial"/>
                <a:cs typeface="Arial"/>
              </a:rPr>
              <a:t>Melalui </a:t>
            </a:r>
            <a:r>
              <a:rPr sz="2200" b="1" spc="-140" dirty="0">
                <a:latin typeface="Arial"/>
                <a:cs typeface="Arial"/>
              </a:rPr>
              <a:t>media </a:t>
            </a:r>
            <a:r>
              <a:rPr sz="2200" b="1" spc="-204" dirty="0">
                <a:latin typeface="Arial"/>
                <a:cs typeface="Arial"/>
              </a:rPr>
              <a:t>massa, </a:t>
            </a:r>
            <a:r>
              <a:rPr sz="2200" b="1" spc="-165" dirty="0">
                <a:latin typeface="Arial"/>
                <a:cs typeface="Arial"/>
              </a:rPr>
              <a:t>sekolah,  </a:t>
            </a:r>
            <a:r>
              <a:rPr sz="2200" b="1" spc="-105" dirty="0">
                <a:latin typeface="Arial"/>
                <a:cs typeface="Arial"/>
              </a:rPr>
              <a:t>tempat </a:t>
            </a:r>
            <a:r>
              <a:rPr sz="2200" b="1" spc="-135" dirty="0">
                <a:latin typeface="Arial"/>
                <a:cs typeface="Arial"/>
              </a:rPr>
              <a:t>ibadah, </a:t>
            </a:r>
            <a:r>
              <a:rPr sz="2200" b="1" spc="-100" dirty="0">
                <a:latin typeface="Arial"/>
                <a:cs typeface="Arial"/>
              </a:rPr>
              <a:t>kader/pkk </a:t>
            </a:r>
            <a:r>
              <a:rPr sz="2200" b="1" spc="-165" dirty="0">
                <a:latin typeface="Arial"/>
                <a:cs typeface="Arial"/>
              </a:rPr>
              <a:t>dan  kelompok </a:t>
            </a:r>
            <a:r>
              <a:rPr sz="2200" b="1" spc="-170" dirty="0">
                <a:latin typeface="Arial"/>
                <a:cs typeface="Arial"/>
              </a:rPr>
              <a:t>masyarakat</a:t>
            </a:r>
            <a:r>
              <a:rPr sz="2200" b="1" spc="-20" dirty="0">
                <a:latin typeface="Arial"/>
                <a:cs typeface="Arial"/>
              </a:rPr>
              <a:t> </a:t>
            </a:r>
            <a:r>
              <a:rPr sz="2200" b="1" spc="-150" dirty="0">
                <a:latin typeface="Arial"/>
                <a:cs typeface="Arial"/>
              </a:rPr>
              <a:t>lainnya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7"/>
          <p:cNvSpPr/>
          <p:nvPr/>
        </p:nvSpPr>
        <p:spPr>
          <a:xfrm>
            <a:off x="1116330" y="4717541"/>
            <a:ext cx="3053080" cy="1664335"/>
          </a:xfrm>
          <a:custGeom>
            <a:avLst/>
            <a:gdLst/>
            <a:ahLst/>
            <a:cxnLst/>
            <a:rect l="l" t="t" r="r" b="b"/>
            <a:pathLst>
              <a:path w="3053079" h="1664335">
                <a:moveTo>
                  <a:pt x="2775204" y="0"/>
                </a:moveTo>
                <a:lnTo>
                  <a:pt x="277367" y="0"/>
                </a:lnTo>
                <a:lnTo>
                  <a:pt x="227510" y="4469"/>
                </a:lnTo>
                <a:lnTo>
                  <a:pt x="180584" y="17355"/>
                </a:lnTo>
                <a:lnTo>
                  <a:pt x="137374" y="37874"/>
                </a:lnTo>
                <a:lnTo>
                  <a:pt x="98662" y="65241"/>
                </a:lnTo>
                <a:lnTo>
                  <a:pt x="65233" y="98673"/>
                </a:lnTo>
                <a:lnTo>
                  <a:pt x="37868" y="137385"/>
                </a:lnTo>
                <a:lnTo>
                  <a:pt x="17352" y="180595"/>
                </a:lnTo>
                <a:lnTo>
                  <a:pt x="4468" y="227517"/>
                </a:lnTo>
                <a:lnTo>
                  <a:pt x="0" y="277367"/>
                </a:lnTo>
                <a:lnTo>
                  <a:pt x="0" y="1386839"/>
                </a:lnTo>
                <a:lnTo>
                  <a:pt x="4468" y="1436697"/>
                </a:lnTo>
                <a:lnTo>
                  <a:pt x="17352" y="1483623"/>
                </a:lnTo>
                <a:lnTo>
                  <a:pt x="37868" y="1526833"/>
                </a:lnTo>
                <a:lnTo>
                  <a:pt x="65233" y="1565545"/>
                </a:lnTo>
                <a:lnTo>
                  <a:pt x="98662" y="1598974"/>
                </a:lnTo>
                <a:lnTo>
                  <a:pt x="137374" y="1626339"/>
                </a:lnTo>
                <a:lnTo>
                  <a:pt x="180584" y="1646855"/>
                </a:lnTo>
                <a:lnTo>
                  <a:pt x="227510" y="1659739"/>
                </a:lnTo>
                <a:lnTo>
                  <a:pt x="277367" y="1664207"/>
                </a:lnTo>
                <a:lnTo>
                  <a:pt x="2775204" y="1664207"/>
                </a:lnTo>
                <a:lnTo>
                  <a:pt x="2825054" y="1659739"/>
                </a:lnTo>
                <a:lnTo>
                  <a:pt x="2871976" y="1646855"/>
                </a:lnTo>
                <a:lnTo>
                  <a:pt x="2915186" y="1626339"/>
                </a:lnTo>
                <a:lnTo>
                  <a:pt x="2953898" y="1598974"/>
                </a:lnTo>
                <a:lnTo>
                  <a:pt x="2987330" y="1565545"/>
                </a:lnTo>
                <a:lnTo>
                  <a:pt x="3014697" y="1526833"/>
                </a:lnTo>
                <a:lnTo>
                  <a:pt x="3035216" y="1483623"/>
                </a:lnTo>
                <a:lnTo>
                  <a:pt x="3048102" y="1436697"/>
                </a:lnTo>
                <a:lnTo>
                  <a:pt x="3052572" y="1386839"/>
                </a:lnTo>
                <a:lnTo>
                  <a:pt x="3052572" y="277367"/>
                </a:lnTo>
                <a:lnTo>
                  <a:pt x="3048102" y="227517"/>
                </a:lnTo>
                <a:lnTo>
                  <a:pt x="3035216" y="180595"/>
                </a:lnTo>
                <a:lnTo>
                  <a:pt x="3014697" y="137385"/>
                </a:lnTo>
                <a:lnTo>
                  <a:pt x="2987330" y="98673"/>
                </a:lnTo>
                <a:lnTo>
                  <a:pt x="2953898" y="65241"/>
                </a:lnTo>
                <a:lnTo>
                  <a:pt x="2915186" y="37874"/>
                </a:lnTo>
                <a:lnTo>
                  <a:pt x="2871976" y="17355"/>
                </a:lnTo>
                <a:lnTo>
                  <a:pt x="2825054" y="4469"/>
                </a:lnTo>
                <a:lnTo>
                  <a:pt x="277520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9"/>
          <p:cNvSpPr txBox="1"/>
          <p:nvPr/>
        </p:nvSpPr>
        <p:spPr>
          <a:xfrm>
            <a:off x="1634108" y="4796738"/>
            <a:ext cx="2017395" cy="14077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065" marR="5080" algn="ctr">
              <a:lnSpc>
                <a:spcPct val="91600"/>
              </a:lnSpc>
              <a:spcBef>
                <a:spcPts val="425"/>
              </a:spcBef>
            </a:pPr>
            <a:r>
              <a:rPr sz="3200" b="1" spc="-484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b="1" spc="-2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b="1" spc="-24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3200" b="1" spc="-27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b="1" spc="-175" dirty="0">
                <a:solidFill>
                  <a:srgbClr val="FFFFFF"/>
                </a:solidFill>
                <a:latin typeface="Arial"/>
                <a:cs typeface="Arial"/>
              </a:rPr>
              <a:t>luhan  </a:t>
            </a:r>
            <a:r>
              <a:rPr sz="3200" b="1" spc="-285" dirty="0">
                <a:solidFill>
                  <a:srgbClr val="FFFFFF"/>
                </a:solidFill>
                <a:latin typeface="Arial"/>
                <a:cs typeface="Arial"/>
              </a:rPr>
              <a:t>Kepada  </a:t>
            </a:r>
            <a:r>
              <a:rPr sz="3200" b="1" spc="-200" dirty="0">
                <a:solidFill>
                  <a:srgbClr val="FFFFFF"/>
                </a:solidFill>
                <a:latin typeface="Arial"/>
                <a:cs typeface="Arial"/>
              </a:rPr>
              <a:t>Masyarakat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25"/>
          <p:cNvSpPr txBox="1">
            <a:spLocks/>
          </p:cNvSpPr>
          <p:nvPr/>
        </p:nvSpPr>
        <p:spPr>
          <a:xfrm>
            <a:off x="228600" y="363914"/>
            <a:ext cx="845819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dirty="0" smtClean="0"/>
              <a:t>Program </a:t>
            </a:r>
            <a:r>
              <a:rPr lang="en-US" spc="-5" dirty="0" err="1" smtClean="0"/>
              <a:t>Pemerintah</a:t>
            </a:r>
            <a:r>
              <a:rPr lang="en-US" spc="-5" dirty="0" smtClean="0"/>
              <a:t> </a:t>
            </a:r>
            <a:r>
              <a:rPr lang="en-US" spc="-5" dirty="0" err="1" smtClean="0"/>
              <a:t>Penyakit</a:t>
            </a:r>
            <a:r>
              <a:rPr lang="en-US" spc="-45" dirty="0" smtClean="0"/>
              <a:t> </a:t>
            </a:r>
            <a:r>
              <a:rPr lang="en-US" dirty="0" smtClean="0"/>
              <a:t>DBD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87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1070254" y="838200"/>
            <a:ext cx="700278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 marR="5080" indent="34925">
              <a:spcBef>
                <a:spcPts val="105"/>
              </a:spcBef>
            </a:pPr>
            <a:r>
              <a:rPr lang="fi-FI" sz="3200" spc="-225" dirty="0" smtClean="0">
                <a:solidFill>
                  <a:srgbClr val="000000"/>
                </a:solidFill>
                <a:latin typeface="Arial"/>
                <a:cs typeface="Arial"/>
              </a:rPr>
              <a:t>Pelaksanaan </a:t>
            </a:r>
            <a:r>
              <a:rPr lang="fi-FI" sz="3200" spc="-190" dirty="0" smtClean="0">
                <a:solidFill>
                  <a:srgbClr val="000000"/>
                </a:solidFill>
                <a:latin typeface="Arial"/>
                <a:cs typeface="Arial"/>
              </a:rPr>
              <a:t>Pemeriksaan </a:t>
            </a:r>
            <a:r>
              <a:rPr lang="fi-FI" sz="3200" spc="-140" dirty="0" smtClean="0">
                <a:solidFill>
                  <a:srgbClr val="000000"/>
                </a:solidFill>
                <a:latin typeface="Arial"/>
                <a:cs typeface="Arial"/>
              </a:rPr>
              <a:t>Jentik </a:t>
            </a:r>
            <a:r>
              <a:rPr lang="fi-FI" sz="3200" spc="-175" dirty="0" smtClean="0">
                <a:solidFill>
                  <a:srgbClr val="000000"/>
                </a:solidFill>
                <a:latin typeface="Arial"/>
                <a:cs typeface="Arial"/>
              </a:rPr>
              <a:t>Berkala </a:t>
            </a:r>
            <a:r>
              <a:rPr lang="fi-FI" sz="3200" spc="-185" dirty="0" smtClean="0">
                <a:solidFill>
                  <a:srgbClr val="000000"/>
                </a:solidFill>
                <a:latin typeface="Arial"/>
                <a:cs typeface="Arial"/>
              </a:rPr>
              <a:t>–  </a:t>
            </a:r>
            <a:r>
              <a:rPr lang="fi-FI" sz="3200" spc="-180" dirty="0" smtClean="0">
                <a:solidFill>
                  <a:srgbClr val="000000"/>
                </a:solidFill>
                <a:latin typeface="Arial"/>
                <a:cs typeface="Arial"/>
              </a:rPr>
              <a:t>Pemberantasan </a:t>
            </a:r>
            <a:r>
              <a:rPr lang="fi-FI" sz="3200" spc="-260" dirty="0" smtClean="0">
                <a:solidFill>
                  <a:srgbClr val="000000"/>
                </a:solidFill>
                <a:latin typeface="Arial"/>
                <a:cs typeface="Arial"/>
              </a:rPr>
              <a:t>Sarang </a:t>
            </a:r>
            <a:r>
              <a:rPr lang="fi-FI" sz="3200" spc="-175" dirty="0" smtClean="0">
                <a:solidFill>
                  <a:srgbClr val="000000"/>
                </a:solidFill>
                <a:latin typeface="Arial"/>
                <a:cs typeface="Arial"/>
              </a:rPr>
              <a:t>Nyamuk </a:t>
            </a:r>
            <a:r>
              <a:rPr lang="fi-FI" sz="3200" spc="-40" dirty="0" smtClean="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lang="fi-FI" sz="3200" spc="-8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fi-FI" sz="3200" spc="-175" dirty="0" smtClean="0">
                <a:solidFill>
                  <a:srgbClr val="000000"/>
                </a:solidFill>
                <a:latin typeface="Arial"/>
                <a:cs typeface="Arial"/>
              </a:rPr>
              <a:t>sekolah</a:t>
            </a:r>
            <a:endParaRPr lang="fi-FI" sz="3200" spc="-175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5254752" y="2116835"/>
            <a:ext cx="3192779" cy="1994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707136" y="2116835"/>
            <a:ext cx="3191255" cy="1994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5254752" y="4256532"/>
            <a:ext cx="3192779" cy="1994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719327" y="4256532"/>
            <a:ext cx="3192780" cy="1994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478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4572000" y="3352800"/>
            <a:ext cx="4216908" cy="3162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228600" y="861164"/>
            <a:ext cx="4495800" cy="3372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5050028" y="1524965"/>
            <a:ext cx="3769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605" dirty="0">
                <a:solidFill>
                  <a:srgbClr val="FF0000"/>
                </a:solidFill>
                <a:latin typeface="Arial"/>
                <a:cs typeface="Arial"/>
              </a:rPr>
              <a:t>POSTER </a:t>
            </a:r>
            <a:r>
              <a:rPr sz="4000" b="1" spc="-235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4000" b="1" spc="-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605" dirty="0">
                <a:solidFill>
                  <a:srgbClr val="FF0000"/>
                </a:solidFill>
                <a:latin typeface="Arial"/>
                <a:cs typeface="Arial"/>
              </a:rPr>
              <a:t>POSTER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781913" y="4726000"/>
            <a:ext cx="3007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330" dirty="0">
                <a:solidFill>
                  <a:srgbClr val="FF0000"/>
                </a:solidFill>
                <a:latin typeface="Arial"/>
                <a:cs typeface="Arial"/>
              </a:rPr>
              <a:t>Waspada</a:t>
            </a:r>
            <a:r>
              <a:rPr sz="4000" b="1" spc="-25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470" dirty="0">
                <a:solidFill>
                  <a:srgbClr val="FF0000"/>
                </a:solidFill>
                <a:latin typeface="Arial"/>
                <a:cs typeface="Arial"/>
              </a:rPr>
              <a:t>DBD</a:t>
            </a:r>
            <a:endParaRPr sz="4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3188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27432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124200"/>
            <a:ext cx="2667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0"/>
            <a:ext cx="2971799" cy="2229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4952999"/>
            <a:ext cx="1828800" cy="190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638799"/>
            <a:ext cx="2057400" cy="12191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3600" y="2819400"/>
            <a:ext cx="1981200" cy="19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76800" y="4495799"/>
            <a:ext cx="3176016" cy="2362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0" y="0"/>
            <a:ext cx="2286000" cy="15453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6200" y="1371600"/>
            <a:ext cx="2327148" cy="19812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2400" y="2286000"/>
            <a:ext cx="2743200" cy="4038600"/>
          </a:xfrm>
          <a:custGeom>
            <a:avLst/>
            <a:gdLst/>
            <a:ahLst/>
            <a:cxnLst/>
            <a:rect l="l" t="t" r="r" b="b"/>
            <a:pathLst>
              <a:path w="2743200" h="4038600">
                <a:moveTo>
                  <a:pt x="1921002" y="0"/>
                </a:moveTo>
                <a:lnTo>
                  <a:pt x="1921002" y="544449"/>
                </a:lnTo>
                <a:lnTo>
                  <a:pt x="1578228" y="544449"/>
                </a:lnTo>
                <a:lnTo>
                  <a:pt x="1532510" y="545160"/>
                </a:lnTo>
                <a:lnTo>
                  <a:pt x="1487114" y="547282"/>
                </a:lnTo>
                <a:lnTo>
                  <a:pt x="1442057" y="550795"/>
                </a:lnTo>
                <a:lnTo>
                  <a:pt x="1397358" y="555679"/>
                </a:lnTo>
                <a:lnTo>
                  <a:pt x="1353034" y="561916"/>
                </a:lnTo>
                <a:lnTo>
                  <a:pt x="1309102" y="569487"/>
                </a:lnTo>
                <a:lnTo>
                  <a:pt x="1265580" y="578372"/>
                </a:lnTo>
                <a:lnTo>
                  <a:pt x="1222485" y="588551"/>
                </a:lnTo>
                <a:lnTo>
                  <a:pt x="1179836" y="600006"/>
                </a:lnTo>
                <a:lnTo>
                  <a:pt x="1137649" y="612718"/>
                </a:lnTo>
                <a:lnTo>
                  <a:pt x="1095942" y="626667"/>
                </a:lnTo>
                <a:lnTo>
                  <a:pt x="1054733" y="641834"/>
                </a:lnTo>
                <a:lnTo>
                  <a:pt x="1014039" y="658199"/>
                </a:lnTo>
                <a:lnTo>
                  <a:pt x="973878" y="675744"/>
                </a:lnTo>
                <a:lnTo>
                  <a:pt x="934268" y="694450"/>
                </a:lnTo>
                <a:lnTo>
                  <a:pt x="895225" y="714296"/>
                </a:lnTo>
                <a:lnTo>
                  <a:pt x="856768" y="735265"/>
                </a:lnTo>
                <a:lnTo>
                  <a:pt x="818914" y="757335"/>
                </a:lnTo>
                <a:lnTo>
                  <a:pt x="781680" y="780490"/>
                </a:lnTo>
                <a:lnTo>
                  <a:pt x="745084" y="804708"/>
                </a:lnTo>
                <a:lnTo>
                  <a:pt x="709144" y="829972"/>
                </a:lnTo>
                <a:lnTo>
                  <a:pt x="673877" y="856261"/>
                </a:lnTo>
                <a:lnTo>
                  <a:pt x="639301" y="883556"/>
                </a:lnTo>
                <a:lnTo>
                  <a:pt x="605433" y="911839"/>
                </a:lnTo>
                <a:lnTo>
                  <a:pt x="572291" y="941090"/>
                </a:lnTo>
                <a:lnTo>
                  <a:pt x="539893" y="971290"/>
                </a:lnTo>
                <a:lnTo>
                  <a:pt x="508255" y="1002419"/>
                </a:lnTo>
                <a:lnTo>
                  <a:pt x="477396" y="1034458"/>
                </a:lnTo>
                <a:lnTo>
                  <a:pt x="447333" y="1067389"/>
                </a:lnTo>
                <a:lnTo>
                  <a:pt x="418083" y="1101191"/>
                </a:lnTo>
                <a:lnTo>
                  <a:pt x="389665" y="1135847"/>
                </a:lnTo>
                <a:lnTo>
                  <a:pt x="362095" y="1171335"/>
                </a:lnTo>
                <a:lnTo>
                  <a:pt x="335391" y="1207638"/>
                </a:lnTo>
                <a:lnTo>
                  <a:pt x="309571" y="1244736"/>
                </a:lnTo>
                <a:lnTo>
                  <a:pt x="284653" y="1282609"/>
                </a:lnTo>
                <a:lnTo>
                  <a:pt x="260653" y="1321239"/>
                </a:lnTo>
                <a:lnTo>
                  <a:pt x="237590" y="1360607"/>
                </a:lnTo>
                <a:lnTo>
                  <a:pt x="215481" y="1400692"/>
                </a:lnTo>
                <a:lnTo>
                  <a:pt x="194343" y="1441476"/>
                </a:lnTo>
                <a:lnTo>
                  <a:pt x="174195" y="1482940"/>
                </a:lnTo>
                <a:lnTo>
                  <a:pt x="155052" y="1525064"/>
                </a:lnTo>
                <a:lnTo>
                  <a:pt x="136935" y="1567829"/>
                </a:lnTo>
                <a:lnTo>
                  <a:pt x="119858" y="1611217"/>
                </a:lnTo>
                <a:lnTo>
                  <a:pt x="103842" y="1655207"/>
                </a:lnTo>
                <a:lnTo>
                  <a:pt x="88901" y="1699780"/>
                </a:lnTo>
                <a:lnTo>
                  <a:pt x="75056" y="1744918"/>
                </a:lnTo>
                <a:lnTo>
                  <a:pt x="62322" y="1790600"/>
                </a:lnTo>
                <a:lnTo>
                  <a:pt x="50718" y="1836809"/>
                </a:lnTo>
                <a:lnTo>
                  <a:pt x="40260" y="1883524"/>
                </a:lnTo>
                <a:lnTo>
                  <a:pt x="30967" y="1930726"/>
                </a:lnTo>
                <a:lnTo>
                  <a:pt x="22857" y="1978397"/>
                </a:lnTo>
                <a:lnTo>
                  <a:pt x="15946" y="2026516"/>
                </a:lnTo>
                <a:lnTo>
                  <a:pt x="10252" y="2075065"/>
                </a:lnTo>
                <a:lnTo>
                  <a:pt x="5793" y="2124024"/>
                </a:lnTo>
                <a:lnTo>
                  <a:pt x="2586" y="2173375"/>
                </a:lnTo>
                <a:lnTo>
                  <a:pt x="649" y="2223097"/>
                </a:lnTo>
                <a:lnTo>
                  <a:pt x="0" y="2273173"/>
                </a:lnTo>
                <a:lnTo>
                  <a:pt x="0" y="4038600"/>
                </a:lnTo>
                <a:lnTo>
                  <a:pt x="822198" y="4038600"/>
                </a:lnTo>
                <a:lnTo>
                  <a:pt x="822198" y="2273173"/>
                </a:lnTo>
                <a:lnTo>
                  <a:pt x="824271" y="2232550"/>
                </a:lnTo>
                <a:lnTo>
                  <a:pt x="830394" y="2192736"/>
                </a:lnTo>
                <a:lnTo>
                  <a:pt x="840421" y="2153837"/>
                </a:lnTo>
                <a:lnTo>
                  <a:pt x="854205" y="2115958"/>
                </a:lnTo>
                <a:lnTo>
                  <a:pt x="871600" y="2079205"/>
                </a:lnTo>
                <a:lnTo>
                  <a:pt x="892460" y="2043682"/>
                </a:lnTo>
                <a:lnTo>
                  <a:pt x="916639" y="2009495"/>
                </a:lnTo>
                <a:lnTo>
                  <a:pt x="943991" y="1976750"/>
                </a:lnTo>
                <a:lnTo>
                  <a:pt x="974369" y="1945553"/>
                </a:lnTo>
                <a:lnTo>
                  <a:pt x="1007628" y="1916007"/>
                </a:lnTo>
                <a:lnTo>
                  <a:pt x="1043622" y="1888220"/>
                </a:lnTo>
                <a:lnTo>
                  <a:pt x="1082204" y="1862295"/>
                </a:lnTo>
                <a:lnTo>
                  <a:pt x="1123228" y="1838340"/>
                </a:lnTo>
                <a:lnTo>
                  <a:pt x="1166548" y="1816458"/>
                </a:lnTo>
                <a:lnTo>
                  <a:pt x="1212018" y="1796756"/>
                </a:lnTo>
                <a:lnTo>
                  <a:pt x="1259491" y="1779339"/>
                </a:lnTo>
                <a:lnTo>
                  <a:pt x="1308822" y="1764313"/>
                </a:lnTo>
                <a:lnTo>
                  <a:pt x="1359865" y="1751782"/>
                </a:lnTo>
                <a:lnTo>
                  <a:pt x="1412473" y="1741852"/>
                </a:lnTo>
                <a:lnTo>
                  <a:pt x="1466501" y="1734629"/>
                </a:lnTo>
                <a:lnTo>
                  <a:pt x="1521801" y="1730217"/>
                </a:lnTo>
                <a:lnTo>
                  <a:pt x="1578228" y="1728724"/>
                </a:lnTo>
                <a:lnTo>
                  <a:pt x="2314874" y="1728724"/>
                </a:lnTo>
                <a:lnTo>
                  <a:pt x="2743200" y="1136650"/>
                </a:lnTo>
                <a:lnTo>
                  <a:pt x="1921002" y="0"/>
                </a:lnTo>
                <a:close/>
              </a:path>
              <a:path w="2743200" h="4038600">
                <a:moveTo>
                  <a:pt x="2314874" y="1728724"/>
                </a:moveTo>
                <a:lnTo>
                  <a:pt x="1921002" y="1728724"/>
                </a:lnTo>
                <a:lnTo>
                  <a:pt x="1921002" y="2273173"/>
                </a:lnTo>
                <a:lnTo>
                  <a:pt x="2314874" y="17287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62400" y="2286000"/>
            <a:ext cx="2743200" cy="4038600"/>
          </a:xfrm>
          <a:custGeom>
            <a:avLst/>
            <a:gdLst/>
            <a:ahLst/>
            <a:cxnLst/>
            <a:rect l="l" t="t" r="r" b="b"/>
            <a:pathLst>
              <a:path w="2743200" h="4038600">
                <a:moveTo>
                  <a:pt x="2743200" y="1136650"/>
                </a:moveTo>
                <a:lnTo>
                  <a:pt x="1921002" y="0"/>
                </a:lnTo>
                <a:lnTo>
                  <a:pt x="1921002" y="544449"/>
                </a:lnTo>
                <a:lnTo>
                  <a:pt x="1578228" y="544449"/>
                </a:lnTo>
                <a:lnTo>
                  <a:pt x="1532510" y="545160"/>
                </a:lnTo>
                <a:lnTo>
                  <a:pt x="1487114" y="547282"/>
                </a:lnTo>
                <a:lnTo>
                  <a:pt x="1442057" y="550795"/>
                </a:lnTo>
                <a:lnTo>
                  <a:pt x="1397358" y="555679"/>
                </a:lnTo>
                <a:lnTo>
                  <a:pt x="1353034" y="561916"/>
                </a:lnTo>
                <a:lnTo>
                  <a:pt x="1309102" y="569487"/>
                </a:lnTo>
                <a:lnTo>
                  <a:pt x="1265580" y="578372"/>
                </a:lnTo>
                <a:lnTo>
                  <a:pt x="1222485" y="588551"/>
                </a:lnTo>
                <a:lnTo>
                  <a:pt x="1179836" y="600006"/>
                </a:lnTo>
                <a:lnTo>
                  <a:pt x="1137649" y="612718"/>
                </a:lnTo>
                <a:lnTo>
                  <a:pt x="1095942" y="626667"/>
                </a:lnTo>
                <a:lnTo>
                  <a:pt x="1054733" y="641834"/>
                </a:lnTo>
                <a:lnTo>
                  <a:pt x="1014039" y="658199"/>
                </a:lnTo>
                <a:lnTo>
                  <a:pt x="973878" y="675744"/>
                </a:lnTo>
                <a:lnTo>
                  <a:pt x="934268" y="694450"/>
                </a:lnTo>
                <a:lnTo>
                  <a:pt x="895225" y="714296"/>
                </a:lnTo>
                <a:lnTo>
                  <a:pt x="856768" y="735265"/>
                </a:lnTo>
                <a:lnTo>
                  <a:pt x="818914" y="757335"/>
                </a:lnTo>
                <a:lnTo>
                  <a:pt x="781680" y="780490"/>
                </a:lnTo>
                <a:lnTo>
                  <a:pt x="745084" y="804708"/>
                </a:lnTo>
                <a:lnTo>
                  <a:pt x="709144" y="829972"/>
                </a:lnTo>
                <a:lnTo>
                  <a:pt x="673877" y="856261"/>
                </a:lnTo>
                <a:lnTo>
                  <a:pt x="639301" y="883556"/>
                </a:lnTo>
                <a:lnTo>
                  <a:pt x="605433" y="911839"/>
                </a:lnTo>
                <a:lnTo>
                  <a:pt x="572291" y="941090"/>
                </a:lnTo>
                <a:lnTo>
                  <a:pt x="539893" y="971290"/>
                </a:lnTo>
                <a:lnTo>
                  <a:pt x="508255" y="1002419"/>
                </a:lnTo>
                <a:lnTo>
                  <a:pt x="477396" y="1034458"/>
                </a:lnTo>
                <a:lnTo>
                  <a:pt x="447333" y="1067389"/>
                </a:lnTo>
                <a:lnTo>
                  <a:pt x="418083" y="1101191"/>
                </a:lnTo>
                <a:lnTo>
                  <a:pt x="389665" y="1135847"/>
                </a:lnTo>
                <a:lnTo>
                  <a:pt x="362095" y="1171335"/>
                </a:lnTo>
                <a:lnTo>
                  <a:pt x="335391" y="1207638"/>
                </a:lnTo>
                <a:lnTo>
                  <a:pt x="309571" y="1244736"/>
                </a:lnTo>
                <a:lnTo>
                  <a:pt x="284653" y="1282609"/>
                </a:lnTo>
                <a:lnTo>
                  <a:pt x="260653" y="1321239"/>
                </a:lnTo>
                <a:lnTo>
                  <a:pt x="237590" y="1360607"/>
                </a:lnTo>
                <a:lnTo>
                  <a:pt x="215481" y="1400692"/>
                </a:lnTo>
                <a:lnTo>
                  <a:pt x="194343" y="1441476"/>
                </a:lnTo>
                <a:lnTo>
                  <a:pt x="174195" y="1482940"/>
                </a:lnTo>
                <a:lnTo>
                  <a:pt x="155052" y="1525064"/>
                </a:lnTo>
                <a:lnTo>
                  <a:pt x="136935" y="1567829"/>
                </a:lnTo>
                <a:lnTo>
                  <a:pt x="119858" y="1611217"/>
                </a:lnTo>
                <a:lnTo>
                  <a:pt x="103842" y="1655207"/>
                </a:lnTo>
                <a:lnTo>
                  <a:pt x="88901" y="1699780"/>
                </a:lnTo>
                <a:lnTo>
                  <a:pt x="75056" y="1744918"/>
                </a:lnTo>
                <a:lnTo>
                  <a:pt x="62322" y="1790600"/>
                </a:lnTo>
                <a:lnTo>
                  <a:pt x="50718" y="1836809"/>
                </a:lnTo>
                <a:lnTo>
                  <a:pt x="40260" y="1883524"/>
                </a:lnTo>
                <a:lnTo>
                  <a:pt x="30967" y="1930726"/>
                </a:lnTo>
                <a:lnTo>
                  <a:pt x="22857" y="1978397"/>
                </a:lnTo>
                <a:lnTo>
                  <a:pt x="15946" y="2026516"/>
                </a:lnTo>
                <a:lnTo>
                  <a:pt x="10252" y="2075065"/>
                </a:lnTo>
                <a:lnTo>
                  <a:pt x="5793" y="2124024"/>
                </a:lnTo>
                <a:lnTo>
                  <a:pt x="2586" y="2173375"/>
                </a:lnTo>
                <a:lnTo>
                  <a:pt x="649" y="2223097"/>
                </a:lnTo>
                <a:lnTo>
                  <a:pt x="0" y="2273173"/>
                </a:lnTo>
                <a:lnTo>
                  <a:pt x="0" y="4038600"/>
                </a:lnTo>
                <a:lnTo>
                  <a:pt x="822198" y="4038600"/>
                </a:lnTo>
                <a:lnTo>
                  <a:pt x="822198" y="2273173"/>
                </a:lnTo>
                <a:lnTo>
                  <a:pt x="824271" y="2232550"/>
                </a:lnTo>
                <a:lnTo>
                  <a:pt x="830394" y="2192736"/>
                </a:lnTo>
                <a:lnTo>
                  <a:pt x="840421" y="2153837"/>
                </a:lnTo>
                <a:lnTo>
                  <a:pt x="854205" y="2115958"/>
                </a:lnTo>
                <a:lnTo>
                  <a:pt x="871600" y="2079205"/>
                </a:lnTo>
                <a:lnTo>
                  <a:pt x="892460" y="2043682"/>
                </a:lnTo>
                <a:lnTo>
                  <a:pt x="916639" y="2009495"/>
                </a:lnTo>
                <a:lnTo>
                  <a:pt x="943991" y="1976750"/>
                </a:lnTo>
                <a:lnTo>
                  <a:pt x="974369" y="1945553"/>
                </a:lnTo>
                <a:lnTo>
                  <a:pt x="1007628" y="1916007"/>
                </a:lnTo>
                <a:lnTo>
                  <a:pt x="1043622" y="1888220"/>
                </a:lnTo>
                <a:lnTo>
                  <a:pt x="1082204" y="1862295"/>
                </a:lnTo>
                <a:lnTo>
                  <a:pt x="1123228" y="1838340"/>
                </a:lnTo>
                <a:lnTo>
                  <a:pt x="1166548" y="1816458"/>
                </a:lnTo>
                <a:lnTo>
                  <a:pt x="1212018" y="1796756"/>
                </a:lnTo>
                <a:lnTo>
                  <a:pt x="1259491" y="1779339"/>
                </a:lnTo>
                <a:lnTo>
                  <a:pt x="1308822" y="1764313"/>
                </a:lnTo>
                <a:lnTo>
                  <a:pt x="1359865" y="1751782"/>
                </a:lnTo>
                <a:lnTo>
                  <a:pt x="1412473" y="1741852"/>
                </a:lnTo>
                <a:lnTo>
                  <a:pt x="1466501" y="1734629"/>
                </a:lnTo>
                <a:lnTo>
                  <a:pt x="1521801" y="1730217"/>
                </a:lnTo>
                <a:lnTo>
                  <a:pt x="1578228" y="1728724"/>
                </a:lnTo>
                <a:lnTo>
                  <a:pt x="1921002" y="1728724"/>
                </a:lnTo>
                <a:lnTo>
                  <a:pt x="1921002" y="2273173"/>
                </a:lnTo>
                <a:lnTo>
                  <a:pt x="2743200" y="11366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92751" y="2765501"/>
            <a:ext cx="1834514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CC0000"/>
                </a:solidFill>
                <a:latin typeface="Times New Roman"/>
                <a:cs typeface="Times New Roman"/>
              </a:rPr>
              <a:t>plus</a:t>
            </a:r>
            <a:endParaRPr sz="8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1561" y="6096761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8" y="146821"/>
                </a:lnTo>
                <a:lnTo>
                  <a:pt x="23237" y="106724"/>
                </a:lnTo>
                <a:lnTo>
                  <a:pt x="50225" y="71353"/>
                </a:lnTo>
                <a:lnTo>
                  <a:pt x="85628" y="41851"/>
                </a:lnTo>
                <a:lnTo>
                  <a:pt x="128073" y="19363"/>
                </a:lnTo>
                <a:lnTo>
                  <a:pt x="176188" y="5031"/>
                </a:lnTo>
                <a:lnTo>
                  <a:pt x="228600" y="0"/>
                </a:lnTo>
                <a:lnTo>
                  <a:pt x="281011" y="5031"/>
                </a:lnTo>
                <a:lnTo>
                  <a:pt x="329126" y="19363"/>
                </a:lnTo>
                <a:lnTo>
                  <a:pt x="371571" y="41851"/>
                </a:lnTo>
                <a:lnTo>
                  <a:pt x="406974" y="71353"/>
                </a:lnTo>
                <a:lnTo>
                  <a:pt x="433962" y="106724"/>
                </a:lnTo>
                <a:lnTo>
                  <a:pt x="451161" y="146821"/>
                </a:lnTo>
                <a:lnTo>
                  <a:pt x="457200" y="190500"/>
                </a:lnTo>
                <a:lnTo>
                  <a:pt x="451161" y="234178"/>
                </a:lnTo>
                <a:lnTo>
                  <a:pt x="433962" y="274275"/>
                </a:lnTo>
                <a:lnTo>
                  <a:pt x="406974" y="309646"/>
                </a:lnTo>
                <a:lnTo>
                  <a:pt x="371571" y="339148"/>
                </a:lnTo>
                <a:lnTo>
                  <a:pt x="329126" y="361636"/>
                </a:lnTo>
                <a:lnTo>
                  <a:pt x="281011" y="375968"/>
                </a:lnTo>
                <a:lnTo>
                  <a:pt x="228600" y="380999"/>
                </a:lnTo>
                <a:lnTo>
                  <a:pt x="176188" y="375968"/>
                </a:lnTo>
                <a:lnTo>
                  <a:pt x="128073" y="361636"/>
                </a:lnTo>
                <a:lnTo>
                  <a:pt x="85628" y="339148"/>
                </a:lnTo>
                <a:lnTo>
                  <a:pt x="50225" y="309646"/>
                </a:lnTo>
                <a:lnTo>
                  <a:pt x="23237" y="274275"/>
                </a:lnTo>
                <a:lnTo>
                  <a:pt x="6038" y="234178"/>
                </a:lnTo>
                <a:lnTo>
                  <a:pt x="0" y="19050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961" y="6249161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190500"/>
                </a:moveTo>
                <a:lnTo>
                  <a:pt x="6037" y="146821"/>
                </a:lnTo>
                <a:lnTo>
                  <a:pt x="23235" y="106724"/>
                </a:lnTo>
                <a:lnTo>
                  <a:pt x="50221" y="71353"/>
                </a:lnTo>
                <a:lnTo>
                  <a:pt x="85623" y="41851"/>
                </a:lnTo>
                <a:lnTo>
                  <a:pt x="128068" y="19363"/>
                </a:lnTo>
                <a:lnTo>
                  <a:pt x="176184" y="5031"/>
                </a:lnTo>
                <a:lnTo>
                  <a:pt x="228600" y="0"/>
                </a:lnTo>
                <a:lnTo>
                  <a:pt x="281015" y="5031"/>
                </a:lnTo>
                <a:lnTo>
                  <a:pt x="329131" y="19363"/>
                </a:lnTo>
                <a:lnTo>
                  <a:pt x="371576" y="41851"/>
                </a:lnTo>
                <a:lnTo>
                  <a:pt x="406978" y="71353"/>
                </a:lnTo>
                <a:lnTo>
                  <a:pt x="433964" y="106724"/>
                </a:lnTo>
                <a:lnTo>
                  <a:pt x="451162" y="146821"/>
                </a:lnTo>
                <a:lnTo>
                  <a:pt x="457200" y="190500"/>
                </a:lnTo>
                <a:lnTo>
                  <a:pt x="451162" y="234178"/>
                </a:lnTo>
                <a:lnTo>
                  <a:pt x="433964" y="274275"/>
                </a:lnTo>
                <a:lnTo>
                  <a:pt x="406978" y="309646"/>
                </a:lnTo>
                <a:lnTo>
                  <a:pt x="371576" y="339148"/>
                </a:lnTo>
                <a:lnTo>
                  <a:pt x="329131" y="361636"/>
                </a:lnTo>
                <a:lnTo>
                  <a:pt x="281015" y="375968"/>
                </a:lnTo>
                <a:lnTo>
                  <a:pt x="228600" y="380999"/>
                </a:lnTo>
                <a:lnTo>
                  <a:pt x="176184" y="375968"/>
                </a:lnTo>
                <a:lnTo>
                  <a:pt x="128068" y="361636"/>
                </a:lnTo>
                <a:lnTo>
                  <a:pt x="85623" y="339148"/>
                </a:lnTo>
                <a:lnTo>
                  <a:pt x="50221" y="309646"/>
                </a:lnTo>
                <a:lnTo>
                  <a:pt x="23235" y="274275"/>
                </a:lnTo>
                <a:lnTo>
                  <a:pt x="6037" y="234178"/>
                </a:lnTo>
                <a:lnTo>
                  <a:pt x="0" y="190500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4868" y="4495799"/>
            <a:ext cx="2199131" cy="23621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3886200" cy="6858000"/>
          </a:xfrm>
          <a:custGeom>
            <a:avLst/>
            <a:gdLst/>
            <a:ahLst/>
            <a:cxnLst/>
            <a:rect l="l" t="t" r="r" b="b"/>
            <a:pathLst>
              <a:path w="3886200" h="6858000">
                <a:moveTo>
                  <a:pt x="0" y="6858000"/>
                </a:moveTo>
                <a:lnTo>
                  <a:pt x="3886200" y="6858000"/>
                </a:lnTo>
                <a:lnTo>
                  <a:pt x="388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762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67000" y="1543050"/>
            <a:ext cx="762635" cy="1817370"/>
          </a:xfrm>
          <a:custGeom>
            <a:avLst/>
            <a:gdLst/>
            <a:ahLst/>
            <a:cxnLst/>
            <a:rect l="l" t="t" r="r" b="b"/>
            <a:pathLst>
              <a:path w="762635" h="1817370">
                <a:moveTo>
                  <a:pt x="254000" y="445770"/>
                </a:moveTo>
                <a:lnTo>
                  <a:pt x="0" y="1200150"/>
                </a:lnTo>
                <a:lnTo>
                  <a:pt x="254000" y="1817370"/>
                </a:lnTo>
                <a:lnTo>
                  <a:pt x="254000" y="1474470"/>
                </a:lnTo>
                <a:lnTo>
                  <a:pt x="287320" y="1454537"/>
                </a:lnTo>
                <a:lnTo>
                  <a:pt x="319718" y="1432418"/>
                </a:lnTo>
                <a:lnTo>
                  <a:pt x="351170" y="1408184"/>
                </a:lnTo>
                <a:lnTo>
                  <a:pt x="381652" y="1381906"/>
                </a:lnTo>
                <a:lnTo>
                  <a:pt x="411142" y="1353657"/>
                </a:lnTo>
                <a:lnTo>
                  <a:pt x="439615" y="1323508"/>
                </a:lnTo>
                <a:lnTo>
                  <a:pt x="467050" y="1291532"/>
                </a:lnTo>
                <a:lnTo>
                  <a:pt x="493423" y="1257799"/>
                </a:lnTo>
                <a:lnTo>
                  <a:pt x="518710" y="1222383"/>
                </a:lnTo>
                <a:lnTo>
                  <a:pt x="542889" y="1185355"/>
                </a:lnTo>
                <a:lnTo>
                  <a:pt x="565935" y="1146787"/>
                </a:lnTo>
                <a:lnTo>
                  <a:pt x="587827" y="1106751"/>
                </a:lnTo>
                <a:lnTo>
                  <a:pt x="608541" y="1065318"/>
                </a:lnTo>
                <a:lnTo>
                  <a:pt x="628053" y="1022561"/>
                </a:lnTo>
                <a:lnTo>
                  <a:pt x="646340" y="978552"/>
                </a:lnTo>
                <a:lnTo>
                  <a:pt x="663379" y="933362"/>
                </a:lnTo>
                <a:lnTo>
                  <a:pt x="679148" y="887063"/>
                </a:lnTo>
                <a:lnTo>
                  <a:pt x="693622" y="839727"/>
                </a:lnTo>
                <a:lnTo>
                  <a:pt x="706779" y="791426"/>
                </a:lnTo>
                <a:lnTo>
                  <a:pt x="707441" y="788670"/>
                </a:lnTo>
                <a:lnTo>
                  <a:pt x="254000" y="788670"/>
                </a:lnTo>
                <a:lnTo>
                  <a:pt x="254000" y="445770"/>
                </a:lnTo>
                <a:close/>
              </a:path>
              <a:path w="762635" h="1817370">
                <a:moveTo>
                  <a:pt x="730250" y="0"/>
                </a:moveTo>
                <a:lnTo>
                  <a:pt x="718376" y="57419"/>
                </a:lnTo>
                <a:lnTo>
                  <a:pt x="704764" y="113520"/>
                </a:lnTo>
                <a:lnTo>
                  <a:pt x="689463" y="168224"/>
                </a:lnTo>
                <a:lnTo>
                  <a:pt x="672520" y="221451"/>
                </a:lnTo>
                <a:lnTo>
                  <a:pt x="653983" y="273121"/>
                </a:lnTo>
                <a:lnTo>
                  <a:pt x="633901" y="323155"/>
                </a:lnTo>
                <a:lnTo>
                  <a:pt x="612321" y="371475"/>
                </a:lnTo>
                <a:lnTo>
                  <a:pt x="589290" y="418000"/>
                </a:lnTo>
                <a:lnTo>
                  <a:pt x="564859" y="462652"/>
                </a:lnTo>
                <a:lnTo>
                  <a:pt x="539073" y="505351"/>
                </a:lnTo>
                <a:lnTo>
                  <a:pt x="511981" y="546017"/>
                </a:lnTo>
                <a:lnTo>
                  <a:pt x="483632" y="584572"/>
                </a:lnTo>
                <a:lnTo>
                  <a:pt x="454073" y="620936"/>
                </a:lnTo>
                <a:lnTo>
                  <a:pt x="423352" y="655030"/>
                </a:lnTo>
                <a:lnTo>
                  <a:pt x="391517" y="686774"/>
                </a:lnTo>
                <a:lnTo>
                  <a:pt x="358617" y="716090"/>
                </a:lnTo>
                <a:lnTo>
                  <a:pt x="324698" y="742897"/>
                </a:lnTo>
                <a:lnTo>
                  <a:pt x="289810" y="767117"/>
                </a:lnTo>
                <a:lnTo>
                  <a:pt x="254000" y="788670"/>
                </a:lnTo>
                <a:lnTo>
                  <a:pt x="707441" y="788670"/>
                </a:lnTo>
                <a:lnTo>
                  <a:pt x="718595" y="742232"/>
                </a:lnTo>
                <a:lnTo>
                  <a:pt x="729047" y="692217"/>
                </a:lnTo>
                <a:lnTo>
                  <a:pt x="738112" y="641453"/>
                </a:lnTo>
                <a:lnTo>
                  <a:pt x="745766" y="590011"/>
                </a:lnTo>
                <a:lnTo>
                  <a:pt x="751987" y="537963"/>
                </a:lnTo>
                <a:lnTo>
                  <a:pt x="756752" y="485382"/>
                </a:lnTo>
                <a:lnTo>
                  <a:pt x="760036" y="432339"/>
                </a:lnTo>
                <a:lnTo>
                  <a:pt x="761818" y="378907"/>
                </a:lnTo>
                <a:lnTo>
                  <a:pt x="762072" y="325156"/>
                </a:lnTo>
                <a:lnTo>
                  <a:pt x="760778" y="271159"/>
                </a:lnTo>
                <a:lnTo>
                  <a:pt x="757911" y="216988"/>
                </a:lnTo>
                <a:lnTo>
                  <a:pt x="753447" y="162715"/>
                </a:lnTo>
                <a:lnTo>
                  <a:pt x="747365" y="108411"/>
                </a:lnTo>
                <a:lnTo>
                  <a:pt x="739640" y="54149"/>
                </a:lnTo>
                <a:lnTo>
                  <a:pt x="7302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7000" y="0"/>
            <a:ext cx="762000" cy="1885950"/>
          </a:xfrm>
          <a:custGeom>
            <a:avLst/>
            <a:gdLst/>
            <a:ahLst/>
            <a:cxnLst/>
            <a:rect l="l" t="t" r="r" b="b"/>
            <a:pathLst>
              <a:path w="762000" h="1885950">
                <a:moveTo>
                  <a:pt x="0" y="0"/>
                </a:moveTo>
                <a:lnTo>
                  <a:pt x="0" y="685800"/>
                </a:lnTo>
                <a:lnTo>
                  <a:pt x="36922" y="687183"/>
                </a:lnTo>
                <a:lnTo>
                  <a:pt x="73391" y="691294"/>
                </a:lnTo>
                <a:lnTo>
                  <a:pt x="144807" y="707440"/>
                </a:lnTo>
                <a:lnTo>
                  <a:pt x="213930" y="733737"/>
                </a:lnTo>
                <a:lnTo>
                  <a:pt x="280438" y="769681"/>
                </a:lnTo>
                <a:lnTo>
                  <a:pt x="312613" y="791113"/>
                </a:lnTo>
                <a:lnTo>
                  <a:pt x="344015" y="814768"/>
                </a:lnTo>
                <a:lnTo>
                  <a:pt x="374603" y="840583"/>
                </a:lnTo>
                <a:lnTo>
                  <a:pt x="404339" y="868496"/>
                </a:lnTo>
                <a:lnTo>
                  <a:pt x="433182" y="898443"/>
                </a:lnTo>
                <a:lnTo>
                  <a:pt x="461092" y="930362"/>
                </a:lnTo>
                <a:lnTo>
                  <a:pt x="488030" y="964190"/>
                </a:lnTo>
                <a:lnTo>
                  <a:pt x="513956" y="999863"/>
                </a:lnTo>
                <a:lnTo>
                  <a:pt x="538829" y="1037320"/>
                </a:lnTo>
                <a:lnTo>
                  <a:pt x="562610" y="1076496"/>
                </a:lnTo>
                <a:lnTo>
                  <a:pt x="585258" y="1117330"/>
                </a:lnTo>
                <a:lnTo>
                  <a:pt x="606735" y="1159758"/>
                </a:lnTo>
                <a:lnTo>
                  <a:pt x="627000" y="1203717"/>
                </a:lnTo>
                <a:lnTo>
                  <a:pt x="646012" y="1249146"/>
                </a:lnTo>
                <a:lnTo>
                  <a:pt x="663733" y="1295980"/>
                </a:lnTo>
                <a:lnTo>
                  <a:pt x="680123" y="1344156"/>
                </a:lnTo>
                <a:lnTo>
                  <a:pt x="695141" y="1393613"/>
                </a:lnTo>
                <a:lnTo>
                  <a:pt x="708747" y="1444287"/>
                </a:lnTo>
                <a:lnTo>
                  <a:pt x="720902" y="1496115"/>
                </a:lnTo>
                <a:lnTo>
                  <a:pt x="731566" y="1549035"/>
                </a:lnTo>
                <a:lnTo>
                  <a:pt x="740699" y="1602983"/>
                </a:lnTo>
                <a:lnTo>
                  <a:pt x="748261" y="1657896"/>
                </a:lnTo>
                <a:lnTo>
                  <a:pt x="754212" y="1713713"/>
                </a:lnTo>
                <a:lnTo>
                  <a:pt x="758512" y="1770369"/>
                </a:lnTo>
                <a:lnTo>
                  <a:pt x="761121" y="1827802"/>
                </a:lnTo>
                <a:lnTo>
                  <a:pt x="762000" y="1885950"/>
                </a:lnTo>
                <a:lnTo>
                  <a:pt x="762000" y="1200150"/>
                </a:lnTo>
                <a:lnTo>
                  <a:pt x="761121" y="1142002"/>
                </a:lnTo>
                <a:lnTo>
                  <a:pt x="758512" y="1084569"/>
                </a:lnTo>
                <a:lnTo>
                  <a:pt x="754212" y="1027913"/>
                </a:lnTo>
                <a:lnTo>
                  <a:pt x="748261" y="972096"/>
                </a:lnTo>
                <a:lnTo>
                  <a:pt x="740699" y="917183"/>
                </a:lnTo>
                <a:lnTo>
                  <a:pt x="731566" y="863235"/>
                </a:lnTo>
                <a:lnTo>
                  <a:pt x="720902" y="810315"/>
                </a:lnTo>
                <a:lnTo>
                  <a:pt x="708747" y="758487"/>
                </a:lnTo>
                <a:lnTo>
                  <a:pt x="695028" y="707440"/>
                </a:lnTo>
                <a:lnTo>
                  <a:pt x="680123" y="658356"/>
                </a:lnTo>
                <a:lnTo>
                  <a:pt x="663733" y="610180"/>
                </a:lnTo>
                <a:lnTo>
                  <a:pt x="646012" y="563346"/>
                </a:lnTo>
                <a:lnTo>
                  <a:pt x="627000" y="517917"/>
                </a:lnTo>
                <a:lnTo>
                  <a:pt x="606735" y="473958"/>
                </a:lnTo>
                <a:lnTo>
                  <a:pt x="585258" y="431530"/>
                </a:lnTo>
                <a:lnTo>
                  <a:pt x="562610" y="390696"/>
                </a:lnTo>
                <a:lnTo>
                  <a:pt x="538829" y="351520"/>
                </a:lnTo>
                <a:lnTo>
                  <a:pt x="513956" y="314063"/>
                </a:lnTo>
                <a:lnTo>
                  <a:pt x="488030" y="278390"/>
                </a:lnTo>
                <a:lnTo>
                  <a:pt x="461092" y="244562"/>
                </a:lnTo>
                <a:lnTo>
                  <a:pt x="433182" y="212643"/>
                </a:lnTo>
                <a:lnTo>
                  <a:pt x="404339" y="182696"/>
                </a:lnTo>
                <a:lnTo>
                  <a:pt x="374603" y="154783"/>
                </a:lnTo>
                <a:lnTo>
                  <a:pt x="344015" y="128968"/>
                </a:lnTo>
                <a:lnTo>
                  <a:pt x="312613" y="105313"/>
                </a:lnTo>
                <a:lnTo>
                  <a:pt x="280438" y="83881"/>
                </a:lnTo>
                <a:lnTo>
                  <a:pt x="213930" y="47937"/>
                </a:lnTo>
                <a:lnTo>
                  <a:pt x="144807" y="21640"/>
                </a:lnTo>
                <a:lnTo>
                  <a:pt x="73391" y="5494"/>
                </a:lnTo>
                <a:lnTo>
                  <a:pt x="36922" y="1383"/>
                </a:lnTo>
                <a:lnTo>
                  <a:pt x="0" y="0"/>
                </a:lnTo>
                <a:close/>
              </a:path>
            </a:pathLst>
          </a:custGeom>
          <a:solidFill>
            <a:srgbClr val="CDCD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67000" y="0"/>
            <a:ext cx="762000" cy="3360420"/>
          </a:xfrm>
          <a:custGeom>
            <a:avLst/>
            <a:gdLst/>
            <a:ahLst/>
            <a:cxnLst/>
            <a:rect l="l" t="t" r="r" b="b"/>
            <a:pathLst>
              <a:path w="762000" h="3360420">
                <a:moveTo>
                  <a:pt x="762000" y="1885950"/>
                </a:moveTo>
                <a:lnTo>
                  <a:pt x="761121" y="1827802"/>
                </a:lnTo>
                <a:lnTo>
                  <a:pt x="758512" y="1770369"/>
                </a:lnTo>
                <a:lnTo>
                  <a:pt x="754212" y="1713713"/>
                </a:lnTo>
                <a:lnTo>
                  <a:pt x="748261" y="1657896"/>
                </a:lnTo>
                <a:lnTo>
                  <a:pt x="740699" y="1602983"/>
                </a:lnTo>
                <a:lnTo>
                  <a:pt x="731566" y="1549035"/>
                </a:lnTo>
                <a:lnTo>
                  <a:pt x="720902" y="1496115"/>
                </a:lnTo>
                <a:lnTo>
                  <a:pt x="708747" y="1444287"/>
                </a:lnTo>
                <a:lnTo>
                  <a:pt x="695141" y="1393613"/>
                </a:lnTo>
                <a:lnTo>
                  <a:pt x="680123" y="1344156"/>
                </a:lnTo>
                <a:lnTo>
                  <a:pt x="663733" y="1295980"/>
                </a:lnTo>
                <a:lnTo>
                  <a:pt x="646012" y="1249146"/>
                </a:lnTo>
                <a:lnTo>
                  <a:pt x="627000" y="1203717"/>
                </a:lnTo>
                <a:lnTo>
                  <a:pt x="606735" y="1159758"/>
                </a:lnTo>
                <a:lnTo>
                  <a:pt x="585258" y="1117330"/>
                </a:lnTo>
                <a:lnTo>
                  <a:pt x="562610" y="1076496"/>
                </a:lnTo>
                <a:lnTo>
                  <a:pt x="538829" y="1037320"/>
                </a:lnTo>
                <a:lnTo>
                  <a:pt x="513956" y="999863"/>
                </a:lnTo>
                <a:lnTo>
                  <a:pt x="488030" y="964190"/>
                </a:lnTo>
                <a:lnTo>
                  <a:pt x="461092" y="930362"/>
                </a:lnTo>
                <a:lnTo>
                  <a:pt x="433182" y="898443"/>
                </a:lnTo>
                <a:lnTo>
                  <a:pt x="404339" y="868496"/>
                </a:lnTo>
                <a:lnTo>
                  <a:pt x="374603" y="840583"/>
                </a:lnTo>
                <a:lnTo>
                  <a:pt x="344015" y="814768"/>
                </a:lnTo>
                <a:lnTo>
                  <a:pt x="312613" y="791113"/>
                </a:lnTo>
                <a:lnTo>
                  <a:pt x="280438" y="769681"/>
                </a:lnTo>
                <a:lnTo>
                  <a:pt x="213930" y="733737"/>
                </a:lnTo>
                <a:lnTo>
                  <a:pt x="144807" y="707440"/>
                </a:lnTo>
                <a:lnTo>
                  <a:pt x="73391" y="691294"/>
                </a:lnTo>
                <a:lnTo>
                  <a:pt x="0" y="685800"/>
                </a:lnTo>
                <a:lnTo>
                  <a:pt x="0" y="0"/>
                </a:lnTo>
                <a:lnTo>
                  <a:pt x="73391" y="5494"/>
                </a:lnTo>
                <a:lnTo>
                  <a:pt x="144807" y="21640"/>
                </a:lnTo>
                <a:lnTo>
                  <a:pt x="213930" y="47937"/>
                </a:lnTo>
                <a:lnTo>
                  <a:pt x="280438" y="83881"/>
                </a:lnTo>
                <a:lnTo>
                  <a:pt x="312613" y="105313"/>
                </a:lnTo>
                <a:lnTo>
                  <a:pt x="344015" y="128968"/>
                </a:lnTo>
                <a:lnTo>
                  <a:pt x="374603" y="154783"/>
                </a:lnTo>
                <a:lnTo>
                  <a:pt x="404339" y="182696"/>
                </a:lnTo>
                <a:lnTo>
                  <a:pt x="433182" y="212643"/>
                </a:lnTo>
                <a:lnTo>
                  <a:pt x="461092" y="244562"/>
                </a:lnTo>
                <a:lnTo>
                  <a:pt x="488030" y="278390"/>
                </a:lnTo>
                <a:lnTo>
                  <a:pt x="513956" y="314063"/>
                </a:lnTo>
                <a:lnTo>
                  <a:pt x="538829" y="351520"/>
                </a:lnTo>
                <a:lnTo>
                  <a:pt x="562610" y="390696"/>
                </a:lnTo>
                <a:lnTo>
                  <a:pt x="585258" y="431530"/>
                </a:lnTo>
                <a:lnTo>
                  <a:pt x="606735" y="473958"/>
                </a:lnTo>
                <a:lnTo>
                  <a:pt x="627000" y="517917"/>
                </a:lnTo>
                <a:lnTo>
                  <a:pt x="646012" y="563346"/>
                </a:lnTo>
                <a:lnTo>
                  <a:pt x="663733" y="610180"/>
                </a:lnTo>
                <a:lnTo>
                  <a:pt x="680123" y="658356"/>
                </a:lnTo>
                <a:lnTo>
                  <a:pt x="695141" y="707813"/>
                </a:lnTo>
                <a:lnTo>
                  <a:pt x="708747" y="758487"/>
                </a:lnTo>
                <a:lnTo>
                  <a:pt x="720902" y="810315"/>
                </a:lnTo>
                <a:lnTo>
                  <a:pt x="731566" y="863235"/>
                </a:lnTo>
                <a:lnTo>
                  <a:pt x="740699" y="917183"/>
                </a:lnTo>
                <a:lnTo>
                  <a:pt x="748261" y="972096"/>
                </a:lnTo>
                <a:lnTo>
                  <a:pt x="754212" y="1027913"/>
                </a:lnTo>
                <a:lnTo>
                  <a:pt x="758512" y="1084569"/>
                </a:lnTo>
                <a:lnTo>
                  <a:pt x="761121" y="1142002"/>
                </a:lnTo>
                <a:lnTo>
                  <a:pt x="762000" y="1200150"/>
                </a:lnTo>
                <a:lnTo>
                  <a:pt x="762000" y="1885950"/>
                </a:lnTo>
                <a:lnTo>
                  <a:pt x="761167" y="1942226"/>
                </a:lnTo>
                <a:lnTo>
                  <a:pt x="758690" y="1997977"/>
                </a:lnTo>
                <a:lnTo>
                  <a:pt x="754600" y="2053135"/>
                </a:lnTo>
                <a:lnTo>
                  <a:pt x="748929" y="2107629"/>
                </a:lnTo>
                <a:lnTo>
                  <a:pt x="741707" y="2161389"/>
                </a:lnTo>
                <a:lnTo>
                  <a:pt x="732967" y="2214346"/>
                </a:lnTo>
                <a:lnTo>
                  <a:pt x="722739" y="2266431"/>
                </a:lnTo>
                <a:lnTo>
                  <a:pt x="711054" y="2317573"/>
                </a:lnTo>
                <a:lnTo>
                  <a:pt x="697944" y="2367703"/>
                </a:lnTo>
                <a:lnTo>
                  <a:pt x="683441" y="2416751"/>
                </a:lnTo>
                <a:lnTo>
                  <a:pt x="667576" y="2464647"/>
                </a:lnTo>
                <a:lnTo>
                  <a:pt x="650379" y="2511323"/>
                </a:lnTo>
                <a:lnTo>
                  <a:pt x="631882" y="2556707"/>
                </a:lnTo>
                <a:lnTo>
                  <a:pt x="612118" y="2600731"/>
                </a:lnTo>
                <a:lnTo>
                  <a:pt x="591116" y="2643324"/>
                </a:lnTo>
                <a:lnTo>
                  <a:pt x="568908" y="2684418"/>
                </a:lnTo>
                <a:lnTo>
                  <a:pt x="545526" y="2723942"/>
                </a:lnTo>
                <a:lnTo>
                  <a:pt x="521001" y="2761826"/>
                </a:lnTo>
                <a:lnTo>
                  <a:pt x="495363" y="2798002"/>
                </a:lnTo>
                <a:lnTo>
                  <a:pt x="468646" y="2832399"/>
                </a:lnTo>
                <a:lnTo>
                  <a:pt x="440879" y="2864947"/>
                </a:lnTo>
                <a:lnTo>
                  <a:pt x="412094" y="2895577"/>
                </a:lnTo>
                <a:lnTo>
                  <a:pt x="382323" y="2924220"/>
                </a:lnTo>
                <a:lnTo>
                  <a:pt x="351597" y="2950805"/>
                </a:lnTo>
                <a:lnTo>
                  <a:pt x="319947" y="2975263"/>
                </a:lnTo>
                <a:lnTo>
                  <a:pt x="287404" y="2997525"/>
                </a:lnTo>
                <a:lnTo>
                  <a:pt x="254000" y="3017520"/>
                </a:lnTo>
                <a:lnTo>
                  <a:pt x="254000" y="3360420"/>
                </a:lnTo>
                <a:lnTo>
                  <a:pt x="0" y="2743200"/>
                </a:lnTo>
                <a:lnTo>
                  <a:pt x="254000" y="1988820"/>
                </a:lnTo>
                <a:lnTo>
                  <a:pt x="254000" y="2331720"/>
                </a:lnTo>
                <a:lnTo>
                  <a:pt x="289810" y="2310167"/>
                </a:lnTo>
                <a:lnTo>
                  <a:pt x="324698" y="2285947"/>
                </a:lnTo>
                <a:lnTo>
                  <a:pt x="358617" y="2259140"/>
                </a:lnTo>
                <a:lnTo>
                  <a:pt x="391517" y="2229824"/>
                </a:lnTo>
                <a:lnTo>
                  <a:pt x="423352" y="2198080"/>
                </a:lnTo>
                <a:lnTo>
                  <a:pt x="454073" y="2163986"/>
                </a:lnTo>
                <a:lnTo>
                  <a:pt x="483632" y="2127622"/>
                </a:lnTo>
                <a:lnTo>
                  <a:pt x="511981" y="2089067"/>
                </a:lnTo>
                <a:lnTo>
                  <a:pt x="539073" y="2048401"/>
                </a:lnTo>
                <a:lnTo>
                  <a:pt x="564859" y="2005702"/>
                </a:lnTo>
                <a:lnTo>
                  <a:pt x="589290" y="1961050"/>
                </a:lnTo>
                <a:lnTo>
                  <a:pt x="612321" y="1914525"/>
                </a:lnTo>
                <a:lnTo>
                  <a:pt x="633901" y="1866205"/>
                </a:lnTo>
                <a:lnTo>
                  <a:pt x="653983" y="1816171"/>
                </a:lnTo>
                <a:lnTo>
                  <a:pt x="672520" y="1764501"/>
                </a:lnTo>
                <a:lnTo>
                  <a:pt x="689463" y="1711274"/>
                </a:lnTo>
                <a:lnTo>
                  <a:pt x="704764" y="1656570"/>
                </a:lnTo>
                <a:lnTo>
                  <a:pt x="718376" y="1600469"/>
                </a:lnTo>
                <a:lnTo>
                  <a:pt x="730250" y="154305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228469" y="993089"/>
            <a:ext cx="16402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-5" dirty="0">
                <a:solidFill>
                  <a:srgbClr val="CC0000"/>
                </a:solidFill>
                <a:latin typeface="Times New Roman"/>
                <a:cs typeface="Times New Roman"/>
              </a:rPr>
              <a:t>3M</a:t>
            </a:r>
            <a:endParaRPr sz="8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001000" y="5029200"/>
            <a:ext cx="609600" cy="838200"/>
          </a:xfrm>
          <a:custGeom>
            <a:avLst/>
            <a:gdLst/>
            <a:ahLst/>
            <a:cxnLst/>
            <a:rect l="l" t="t" r="r" b="b"/>
            <a:pathLst>
              <a:path w="609600" h="838200">
                <a:moveTo>
                  <a:pt x="609600" y="0"/>
                </a:moveTo>
                <a:lnTo>
                  <a:pt x="0" y="83820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4800" y="51054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0"/>
                </a:moveTo>
                <a:lnTo>
                  <a:pt x="762000" y="762000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888" y="6467144"/>
            <a:ext cx="388620" cy="180975"/>
          </a:xfrm>
          <a:custGeom>
            <a:avLst/>
            <a:gdLst/>
            <a:ahLst/>
            <a:cxnLst/>
            <a:rect l="l" t="t" r="r" b="b"/>
            <a:pathLst>
              <a:path w="388619" h="180975">
                <a:moveTo>
                  <a:pt x="274871" y="35382"/>
                </a:moveTo>
                <a:lnTo>
                  <a:pt x="0" y="145326"/>
                </a:lnTo>
                <a:lnTo>
                  <a:pt x="14147" y="180708"/>
                </a:lnTo>
                <a:lnTo>
                  <a:pt x="289020" y="70751"/>
                </a:lnTo>
                <a:lnTo>
                  <a:pt x="274871" y="35382"/>
                </a:lnTo>
                <a:close/>
              </a:path>
              <a:path w="388619" h="180975">
                <a:moveTo>
                  <a:pt x="372349" y="28308"/>
                </a:moveTo>
                <a:lnTo>
                  <a:pt x="292557" y="28308"/>
                </a:lnTo>
                <a:lnTo>
                  <a:pt x="306705" y="63677"/>
                </a:lnTo>
                <a:lnTo>
                  <a:pt x="289020" y="70751"/>
                </a:lnTo>
                <a:lnTo>
                  <a:pt x="303174" y="106133"/>
                </a:lnTo>
                <a:lnTo>
                  <a:pt x="372349" y="28308"/>
                </a:lnTo>
                <a:close/>
              </a:path>
              <a:path w="388619" h="180975">
                <a:moveTo>
                  <a:pt x="292557" y="28308"/>
                </a:moveTo>
                <a:lnTo>
                  <a:pt x="274871" y="35382"/>
                </a:lnTo>
                <a:lnTo>
                  <a:pt x="289020" y="70751"/>
                </a:lnTo>
                <a:lnTo>
                  <a:pt x="306705" y="63677"/>
                </a:lnTo>
                <a:lnTo>
                  <a:pt x="292557" y="28308"/>
                </a:lnTo>
                <a:close/>
              </a:path>
              <a:path w="388619" h="180975">
                <a:moveTo>
                  <a:pt x="260718" y="0"/>
                </a:moveTo>
                <a:lnTo>
                  <a:pt x="274871" y="35382"/>
                </a:lnTo>
                <a:lnTo>
                  <a:pt x="292557" y="28308"/>
                </a:lnTo>
                <a:lnTo>
                  <a:pt x="372349" y="28308"/>
                </a:lnTo>
                <a:lnTo>
                  <a:pt x="388073" y="10617"/>
                </a:lnTo>
                <a:lnTo>
                  <a:pt x="2607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3450" y="6390944"/>
            <a:ext cx="388620" cy="180975"/>
          </a:xfrm>
          <a:custGeom>
            <a:avLst/>
            <a:gdLst/>
            <a:ahLst/>
            <a:cxnLst/>
            <a:rect l="l" t="t" r="r" b="b"/>
            <a:pathLst>
              <a:path w="388619" h="180975">
                <a:moveTo>
                  <a:pt x="274878" y="35398"/>
                </a:moveTo>
                <a:lnTo>
                  <a:pt x="0" y="145326"/>
                </a:lnTo>
                <a:lnTo>
                  <a:pt x="14224" y="180708"/>
                </a:lnTo>
                <a:lnTo>
                  <a:pt x="289010" y="70757"/>
                </a:lnTo>
                <a:lnTo>
                  <a:pt x="274878" y="35398"/>
                </a:lnTo>
                <a:close/>
              </a:path>
              <a:path w="388619" h="180975">
                <a:moveTo>
                  <a:pt x="372375" y="28308"/>
                </a:moveTo>
                <a:lnTo>
                  <a:pt x="292607" y="28308"/>
                </a:lnTo>
                <a:lnTo>
                  <a:pt x="306705" y="63677"/>
                </a:lnTo>
                <a:lnTo>
                  <a:pt x="289010" y="70757"/>
                </a:lnTo>
                <a:lnTo>
                  <a:pt x="303149" y="106133"/>
                </a:lnTo>
                <a:lnTo>
                  <a:pt x="372375" y="28308"/>
                </a:lnTo>
                <a:close/>
              </a:path>
              <a:path w="388619" h="180975">
                <a:moveTo>
                  <a:pt x="292607" y="28308"/>
                </a:moveTo>
                <a:lnTo>
                  <a:pt x="274878" y="35398"/>
                </a:lnTo>
                <a:lnTo>
                  <a:pt x="289010" y="70757"/>
                </a:lnTo>
                <a:lnTo>
                  <a:pt x="306705" y="63677"/>
                </a:lnTo>
                <a:lnTo>
                  <a:pt x="292607" y="28308"/>
                </a:lnTo>
                <a:close/>
              </a:path>
              <a:path w="388619" h="180975">
                <a:moveTo>
                  <a:pt x="260731" y="0"/>
                </a:moveTo>
                <a:lnTo>
                  <a:pt x="274878" y="35398"/>
                </a:lnTo>
                <a:lnTo>
                  <a:pt x="292607" y="28308"/>
                </a:lnTo>
                <a:lnTo>
                  <a:pt x="372375" y="28308"/>
                </a:lnTo>
                <a:lnTo>
                  <a:pt x="388112" y="10617"/>
                </a:lnTo>
                <a:lnTo>
                  <a:pt x="2607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114800" y="1143000"/>
            <a:ext cx="1600200" cy="5334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39"/>
              </a:lnSpc>
            </a:pPr>
            <a:r>
              <a:rPr sz="18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Larvasiding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ts val="2160"/>
              </a:lnSpc>
            </a:pPr>
            <a:r>
              <a:rPr sz="1800" b="1" spc="-5" dirty="0">
                <a:solidFill>
                  <a:srgbClr val="000066"/>
                </a:solidFill>
                <a:latin typeface="Times New Roman"/>
                <a:cs typeface="Times New Roman"/>
              </a:rPr>
              <a:t>Ikanisasi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71920" y="1473453"/>
            <a:ext cx="2145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marR="5080" indent="-889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Obat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Nyamuk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Semprot  Obat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Nyamuk</a:t>
            </a:r>
            <a:r>
              <a:rPr sz="18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Gosok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86400" y="4572000"/>
            <a:ext cx="1219200" cy="762000"/>
          </a:xfrm>
          <a:custGeom>
            <a:avLst/>
            <a:gdLst/>
            <a:ahLst/>
            <a:cxnLst/>
            <a:rect l="l" t="t" r="r" b="b"/>
            <a:pathLst>
              <a:path w="1219200" h="762000">
                <a:moveTo>
                  <a:pt x="0" y="762000"/>
                </a:moveTo>
                <a:lnTo>
                  <a:pt x="1219200" y="762000"/>
                </a:lnTo>
                <a:lnTo>
                  <a:pt x="1219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8200" y="5334000"/>
            <a:ext cx="1295400" cy="838200"/>
          </a:xfrm>
          <a:custGeom>
            <a:avLst/>
            <a:gdLst/>
            <a:ahLst/>
            <a:cxnLst/>
            <a:rect l="l" t="t" r="r" b="b"/>
            <a:pathLst>
              <a:path w="1295400" h="838200">
                <a:moveTo>
                  <a:pt x="971550" y="209550"/>
                </a:moveTo>
                <a:lnTo>
                  <a:pt x="323850" y="209550"/>
                </a:lnTo>
                <a:lnTo>
                  <a:pt x="323850" y="838200"/>
                </a:lnTo>
                <a:lnTo>
                  <a:pt x="971550" y="838200"/>
                </a:lnTo>
                <a:lnTo>
                  <a:pt x="971550" y="209550"/>
                </a:lnTo>
                <a:close/>
              </a:path>
              <a:path w="1295400" h="838200">
                <a:moveTo>
                  <a:pt x="647700" y="0"/>
                </a:moveTo>
                <a:lnTo>
                  <a:pt x="0" y="209550"/>
                </a:lnTo>
                <a:lnTo>
                  <a:pt x="1295400" y="209550"/>
                </a:lnTo>
                <a:lnTo>
                  <a:pt x="6477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648200" y="5334000"/>
            <a:ext cx="1295400" cy="838200"/>
          </a:xfrm>
          <a:custGeom>
            <a:avLst/>
            <a:gdLst/>
            <a:ahLst/>
            <a:cxnLst/>
            <a:rect l="l" t="t" r="r" b="b"/>
            <a:pathLst>
              <a:path w="1295400" h="838200">
                <a:moveTo>
                  <a:pt x="0" y="209550"/>
                </a:moveTo>
                <a:lnTo>
                  <a:pt x="647700" y="0"/>
                </a:lnTo>
                <a:lnTo>
                  <a:pt x="1295400" y="209550"/>
                </a:lnTo>
                <a:lnTo>
                  <a:pt x="971550" y="209550"/>
                </a:lnTo>
                <a:lnTo>
                  <a:pt x="971550" y="838200"/>
                </a:lnTo>
                <a:lnTo>
                  <a:pt x="323850" y="838200"/>
                </a:lnTo>
                <a:lnTo>
                  <a:pt x="323850" y="209550"/>
                </a:lnTo>
                <a:lnTo>
                  <a:pt x="0" y="209550"/>
                </a:lnTo>
                <a:close/>
              </a:path>
            </a:pathLst>
          </a:custGeom>
          <a:ln w="914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007990" y="4685157"/>
            <a:ext cx="1656080" cy="1278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8345" marR="5080" indent="-193675">
              <a:lnSpc>
                <a:spcPct val="100000"/>
              </a:lnSpc>
              <a:spcBef>
                <a:spcPts val="95"/>
              </a:spcBef>
            </a:pPr>
            <a:r>
              <a:rPr sz="1600" b="1" spc="-245" dirty="0">
                <a:solidFill>
                  <a:srgbClr val="1F487C"/>
                </a:solidFill>
                <a:latin typeface="Arial"/>
                <a:cs typeface="Arial"/>
              </a:rPr>
              <a:t>P</a:t>
            </a:r>
            <a:r>
              <a:rPr sz="1600" b="1" spc="-155" dirty="0">
                <a:solidFill>
                  <a:srgbClr val="1F487C"/>
                </a:solidFill>
                <a:latin typeface="Arial"/>
                <a:cs typeface="Arial"/>
              </a:rPr>
              <a:t>enc</a:t>
            </a:r>
            <a:r>
              <a:rPr sz="1600" b="1" spc="-110" dirty="0">
                <a:solidFill>
                  <a:srgbClr val="1F487C"/>
                </a:solidFill>
                <a:latin typeface="Arial"/>
                <a:cs typeface="Arial"/>
              </a:rPr>
              <a:t>ah</a:t>
            </a:r>
            <a:r>
              <a:rPr sz="1600" b="1" spc="-13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600" b="1" spc="-160" dirty="0">
                <a:solidFill>
                  <a:srgbClr val="1F487C"/>
                </a:solidFill>
                <a:latin typeface="Arial"/>
                <a:cs typeface="Arial"/>
              </a:rPr>
              <a:t>y</a:t>
            </a:r>
            <a:r>
              <a:rPr sz="1600" b="1" spc="-105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600" b="1" spc="-100" dirty="0">
                <a:solidFill>
                  <a:srgbClr val="1F487C"/>
                </a:solidFill>
                <a:latin typeface="Arial"/>
                <a:cs typeface="Arial"/>
              </a:rPr>
              <a:t>a</a:t>
            </a:r>
            <a:r>
              <a:rPr sz="1600" b="1" spc="-80" dirty="0">
                <a:solidFill>
                  <a:srgbClr val="1F487C"/>
                </a:solidFill>
                <a:latin typeface="Arial"/>
                <a:cs typeface="Arial"/>
              </a:rPr>
              <a:t>n  </a:t>
            </a:r>
            <a:r>
              <a:rPr sz="1600" b="1" spc="-105" dirty="0">
                <a:solidFill>
                  <a:srgbClr val="1F487C"/>
                </a:solidFill>
                <a:latin typeface="Arial"/>
                <a:cs typeface="Arial"/>
              </a:rPr>
              <a:t>Ventilasi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0066"/>
                </a:solidFill>
                <a:latin typeface="Times New Roman"/>
                <a:cs typeface="Times New Roman"/>
              </a:rPr>
              <a:t>Kasa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10400" y="2590800"/>
            <a:ext cx="1600200" cy="1447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TERIMAKASIH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1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4219447" y="1681733"/>
            <a:ext cx="4580890" cy="4888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356360" algn="l"/>
                <a:tab pos="2917190" algn="l"/>
              </a:tabLst>
            </a:pPr>
            <a:r>
              <a:rPr sz="2900" spc="-185" dirty="0">
                <a:latin typeface="Arial"/>
                <a:cs typeface="Arial"/>
              </a:rPr>
              <a:t>Demam </a:t>
            </a:r>
            <a:r>
              <a:rPr sz="2900" spc="-150" dirty="0">
                <a:latin typeface="Arial"/>
                <a:cs typeface="Arial"/>
              </a:rPr>
              <a:t>Berdarah </a:t>
            </a:r>
            <a:r>
              <a:rPr sz="2900" spc="-185" dirty="0">
                <a:latin typeface="Arial"/>
                <a:cs typeface="Arial"/>
              </a:rPr>
              <a:t>Dengue  </a:t>
            </a:r>
            <a:r>
              <a:rPr sz="2900" spc="-235" dirty="0">
                <a:latin typeface="Arial"/>
                <a:cs typeface="Arial"/>
              </a:rPr>
              <a:t>(DBD) </a:t>
            </a:r>
            <a:r>
              <a:rPr sz="2900" spc="-140" dirty="0">
                <a:latin typeface="Arial"/>
                <a:cs typeface="Arial"/>
              </a:rPr>
              <a:t>adalah </a:t>
            </a:r>
            <a:r>
              <a:rPr sz="2900" spc="-95" dirty="0">
                <a:latin typeface="Arial"/>
                <a:cs typeface="Arial"/>
              </a:rPr>
              <a:t>penyakit </a:t>
            </a:r>
            <a:r>
              <a:rPr sz="2900" spc="-100" dirty="0">
                <a:latin typeface="Arial"/>
                <a:cs typeface="Arial"/>
              </a:rPr>
              <a:t>infeksi  </a:t>
            </a:r>
            <a:r>
              <a:rPr sz="2900" spc="-185" dirty="0">
                <a:latin typeface="Arial"/>
                <a:cs typeface="Arial"/>
              </a:rPr>
              <a:t>yang </a:t>
            </a:r>
            <a:r>
              <a:rPr sz="2900" spc="-150" dirty="0">
                <a:latin typeface="Arial"/>
                <a:cs typeface="Arial"/>
              </a:rPr>
              <a:t>disebabkan </a:t>
            </a:r>
            <a:r>
              <a:rPr sz="2900" spc="-85" dirty="0">
                <a:latin typeface="Arial"/>
                <a:cs typeface="Arial"/>
              </a:rPr>
              <a:t>oleh </a:t>
            </a:r>
            <a:r>
              <a:rPr sz="2900" spc="-100" dirty="0">
                <a:solidFill>
                  <a:srgbClr val="FF0000"/>
                </a:solidFill>
                <a:latin typeface="Arial"/>
                <a:cs typeface="Arial"/>
              </a:rPr>
              <a:t>virus  </a:t>
            </a:r>
            <a:r>
              <a:rPr sz="2900" spc="-185" dirty="0">
                <a:solidFill>
                  <a:srgbClr val="FF0000"/>
                </a:solidFill>
                <a:latin typeface="Arial"/>
                <a:cs typeface="Arial"/>
              </a:rPr>
              <a:t>Dengue </a:t>
            </a:r>
            <a:r>
              <a:rPr sz="2900" spc="-140" dirty="0">
                <a:latin typeface="Arial"/>
                <a:cs typeface="Arial"/>
              </a:rPr>
              <a:t>dan </a:t>
            </a:r>
            <a:r>
              <a:rPr sz="2900" spc="-70" dirty="0">
                <a:latin typeface="Arial"/>
                <a:cs typeface="Arial"/>
              </a:rPr>
              <a:t>ditularkan </a:t>
            </a:r>
            <a:r>
              <a:rPr sz="2900" spc="-80" dirty="0">
                <a:latin typeface="Arial"/>
                <a:cs typeface="Arial"/>
              </a:rPr>
              <a:t>oleh  </a:t>
            </a:r>
            <a:r>
              <a:rPr sz="2900" spc="-145" dirty="0">
                <a:solidFill>
                  <a:srgbClr val="FF0000"/>
                </a:solidFill>
                <a:latin typeface="Arial"/>
                <a:cs typeface="Arial"/>
              </a:rPr>
              <a:t>nyamuk	</a:t>
            </a:r>
            <a:r>
              <a:rPr sz="2900" spc="-204" dirty="0">
                <a:solidFill>
                  <a:srgbClr val="FF0000"/>
                </a:solidFill>
                <a:latin typeface="Arial"/>
                <a:cs typeface="Arial"/>
              </a:rPr>
              <a:t>Aedes </a:t>
            </a:r>
            <a:r>
              <a:rPr sz="2900" spc="-95" dirty="0">
                <a:solidFill>
                  <a:srgbClr val="FF0000"/>
                </a:solidFill>
                <a:latin typeface="Arial"/>
                <a:cs typeface="Arial"/>
              </a:rPr>
              <a:t>aegypti</a:t>
            </a:r>
            <a:r>
              <a:rPr sz="2900" spc="-95" dirty="0">
                <a:latin typeface="Arial"/>
                <a:cs typeface="Arial"/>
              </a:rPr>
              <a:t>, </a:t>
            </a:r>
            <a:r>
              <a:rPr sz="2900" spc="-185" dirty="0">
                <a:latin typeface="Arial"/>
                <a:cs typeface="Arial"/>
              </a:rPr>
              <a:t>yang  </a:t>
            </a:r>
            <a:r>
              <a:rPr sz="2900" spc="-70" dirty="0">
                <a:latin typeface="Arial"/>
                <a:cs typeface="Arial"/>
              </a:rPr>
              <a:t>ditandai </a:t>
            </a:r>
            <a:r>
              <a:rPr sz="2900" spc="-135" dirty="0">
                <a:latin typeface="Arial"/>
                <a:cs typeface="Arial"/>
              </a:rPr>
              <a:t>gejala </a:t>
            </a:r>
            <a:r>
              <a:rPr sz="2900" spc="-140" dirty="0">
                <a:solidFill>
                  <a:srgbClr val="FF0000"/>
                </a:solidFill>
                <a:latin typeface="Arial"/>
                <a:cs typeface="Arial"/>
              </a:rPr>
              <a:t>demam </a:t>
            </a:r>
            <a:r>
              <a:rPr sz="2900" spc="-185" dirty="0">
                <a:solidFill>
                  <a:srgbClr val="FF0000"/>
                </a:solidFill>
                <a:latin typeface="Arial"/>
                <a:cs typeface="Arial"/>
              </a:rPr>
              <a:t>yang  </a:t>
            </a:r>
            <a:r>
              <a:rPr sz="2900" spc="-145" dirty="0">
                <a:solidFill>
                  <a:srgbClr val="FF0000"/>
                </a:solidFill>
                <a:latin typeface="Arial"/>
                <a:cs typeface="Arial"/>
              </a:rPr>
              <a:t>mendadak </a:t>
            </a:r>
            <a:r>
              <a:rPr sz="2900" spc="-120" dirty="0">
                <a:solidFill>
                  <a:srgbClr val="FF0000"/>
                </a:solidFill>
                <a:latin typeface="Arial"/>
                <a:cs typeface="Arial"/>
              </a:rPr>
              <a:t>2-7 </a:t>
            </a:r>
            <a:r>
              <a:rPr sz="2900" spc="-65" dirty="0">
                <a:solidFill>
                  <a:srgbClr val="FF0000"/>
                </a:solidFill>
                <a:latin typeface="Arial"/>
                <a:cs typeface="Arial"/>
              </a:rPr>
              <a:t>hari </a:t>
            </a:r>
            <a:r>
              <a:rPr sz="2900" spc="-100" dirty="0">
                <a:latin typeface="Arial"/>
                <a:cs typeface="Arial"/>
              </a:rPr>
              <a:t>tanpa  </a:t>
            </a:r>
            <a:r>
              <a:rPr sz="2900" spc="-145" dirty="0">
                <a:latin typeface="Arial"/>
                <a:cs typeface="Arial"/>
              </a:rPr>
              <a:t>penyebab </a:t>
            </a:r>
            <a:r>
              <a:rPr sz="2900" spc="-185" dirty="0">
                <a:latin typeface="Arial"/>
                <a:cs typeface="Arial"/>
              </a:rPr>
              <a:t>yang </a:t>
            </a:r>
            <a:r>
              <a:rPr sz="2900" spc="-125" dirty="0">
                <a:latin typeface="Arial"/>
                <a:cs typeface="Arial"/>
              </a:rPr>
              <a:t>jelas,  </a:t>
            </a:r>
            <a:r>
              <a:rPr sz="2900" spc="-85" dirty="0">
                <a:latin typeface="Arial"/>
                <a:cs typeface="Arial"/>
              </a:rPr>
              <a:t>lemah/lesu, </a:t>
            </a:r>
            <a:r>
              <a:rPr sz="2900" spc="-140" dirty="0">
                <a:latin typeface="Arial"/>
                <a:cs typeface="Arial"/>
              </a:rPr>
              <a:t>gelisah, </a:t>
            </a:r>
            <a:r>
              <a:rPr sz="2900" spc="-90" dirty="0">
                <a:latin typeface="Arial"/>
                <a:cs typeface="Arial"/>
              </a:rPr>
              <a:t>nyeri</a:t>
            </a:r>
            <a:r>
              <a:rPr sz="2900" spc="-325" dirty="0">
                <a:latin typeface="Arial"/>
                <a:cs typeface="Arial"/>
              </a:rPr>
              <a:t> </a:t>
            </a:r>
            <a:r>
              <a:rPr sz="2900" spc="-65" dirty="0">
                <a:latin typeface="Arial"/>
                <a:cs typeface="Arial"/>
              </a:rPr>
              <a:t>hulu  </a:t>
            </a:r>
            <a:r>
              <a:rPr sz="2900" spc="-50" dirty="0">
                <a:latin typeface="Arial"/>
                <a:cs typeface="Arial"/>
              </a:rPr>
              <a:t>hati, </a:t>
            </a:r>
            <a:r>
              <a:rPr sz="2900" spc="-80" dirty="0">
                <a:latin typeface="Arial"/>
                <a:cs typeface="Arial"/>
              </a:rPr>
              <a:t>disertai </a:t>
            </a:r>
            <a:r>
              <a:rPr sz="2900" spc="-100" dirty="0">
                <a:latin typeface="Arial"/>
                <a:cs typeface="Arial"/>
              </a:rPr>
              <a:t>tanda  </a:t>
            </a:r>
            <a:r>
              <a:rPr sz="2900" spc="-125" dirty="0">
                <a:latin typeface="Arial"/>
                <a:cs typeface="Arial"/>
              </a:rPr>
              <a:t>perdarahan</a:t>
            </a:r>
            <a:r>
              <a:rPr sz="2900" spc="-75" dirty="0">
                <a:latin typeface="Arial"/>
                <a:cs typeface="Arial"/>
              </a:rPr>
              <a:t> </a:t>
            </a:r>
            <a:r>
              <a:rPr sz="2900" spc="-20" dirty="0">
                <a:latin typeface="Arial"/>
                <a:cs typeface="Arial"/>
              </a:rPr>
              <a:t>dikulit	</a:t>
            </a:r>
            <a:r>
              <a:rPr sz="2900" spc="-140" dirty="0">
                <a:latin typeface="Arial"/>
                <a:cs typeface="Arial"/>
              </a:rPr>
              <a:t>dan</a:t>
            </a:r>
            <a:r>
              <a:rPr sz="2900" spc="-185" dirty="0">
                <a:latin typeface="Arial"/>
                <a:cs typeface="Arial"/>
              </a:rPr>
              <a:t> </a:t>
            </a:r>
            <a:r>
              <a:rPr sz="2900" spc="-190" dirty="0">
                <a:latin typeface="Arial"/>
                <a:cs typeface="Arial"/>
              </a:rPr>
              <a:t>syok</a:t>
            </a:r>
            <a:endParaRPr sz="2900">
              <a:latin typeface="Arial"/>
              <a:cs typeface="Arial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24383" y="2636518"/>
            <a:ext cx="3582924" cy="4104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278891" y="88392"/>
            <a:ext cx="4142232" cy="21092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1687322" y="718184"/>
            <a:ext cx="1403984" cy="419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143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4713732" y="979932"/>
            <a:ext cx="4157471" cy="3174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394715" y="835152"/>
            <a:ext cx="4178808" cy="324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684276" y="4945379"/>
            <a:ext cx="6888480" cy="1199515"/>
          </a:xfrm>
          <a:prstGeom prst="rect">
            <a:avLst/>
          </a:prstGeom>
          <a:ln w="9144">
            <a:solidFill>
              <a:srgbClr val="403052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2262505">
              <a:lnSpc>
                <a:spcPct val="100000"/>
              </a:lnSpc>
              <a:spcBef>
                <a:spcPts val="204"/>
              </a:spcBef>
            </a:pPr>
            <a:r>
              <a:rPr sz="2400" b="1" spc="-200" dirty="0">
                <a:latin typeface="Arial"/>
                <a:cs typeface="Arial"/>
              </a:rPr>
              <a:t>Kelompok </a:t>
            </a:r>
            <a:r>
              <a:rPr sz="2400" b="1" spc="-390" dirty="0">
                <a:latin typeface="Arial"/>
                <a:cs typeface="Arial"/>
              </a:rPr>
              <a:t>B </a:t>
            </a:r>
            <a:r>
              <a:rPr sz="2400" b="1" spc="-150" dirty="0">
                <a:latin typeface="Arial"/>
                <a:cs typeface="Arial"/>
              </a:rPr>
              <a:t>Arthropod </a:t>
            </a:r>
            <a:r>
              <a:rPr sz="2400" b="1" spc="-190" dirty="0">
                <a:latin typeface="Arial"/>
                <a:cs typeface="Arial"/>
              </a:rPr>
              <a:t>Borne Virus  </a:t>
            </a:r>
            <a:r>
              <a:rPr sz="2400" b="1" spc="-245" dirty="0">
                <a:latin typeface="Arial"/>
                <a:cs typeface="Arial"/>
              </a:rPr>
              <a:t>Genus </a:t>
            </a:r>
            <a:r>
              <a:rPr sz="2400" b="1" i="1" spc="-180" dirty="0">
                <a:latin typeface="Arial"/>
                <a:cs typeface="Arial"/>
              </a:rPr>
              <a:t>Flavivirus </a:t>
            </a:r>
            <a:r>
              <a:rPr sz="2400" b="1" spc="-50" dirty="0">
                <a:latin typeface="Arial"/>
                <a:cs typeface="Arial"/>
              </a:rPr>
              <a:t>, </a:t>
            </a:r>
            <a:r>
              <a:rPr sz="2400" b="1" spc="-110" dirty="0">
                <a:latin typeface="Arial"/>
                <a:cs typeface="Arial"/>
              </a:rPr>
              <a:t>famili</a:t>
            </a:r>
            <a:r>
              <a:rPr sz="2400" b="1" spc="-500" dirty="0">
                <a:latin typeface="Arial"/>
                <a:cs typeface="Arial"/>
              </a:rPr>
              <a:t> </a:t>
            </a:r>
            <a:r>
              <a:rPr sz="2400" b="1" i="1" spc="-140" dirty="0">
                <a:latin typeface="Arial"/>
                <a:cs typeface="Arial"/>
              </a:rPr>
              <a:t>Flaviviridae</a:t>
            </a:r>
            <a:endParaRPr sz="24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</a:pPr>
            <a:r>
              <a:rPr sz="2400" b="1" spc="-120" dirty="0">
                <a:latin typeface="Arial"/>
                <a:cs typeface="Arial"/>
              </a:rPr>
              <a:t>4 </a:t>
            </a:r>
            <a:r>
              <a:rPr sz="2400" b="1" spc="-170" dirty="0">
                <a:latin typeface="Arial"/>
                <a:cs typeface="Arial"/>
              </a:rPr>
              <a:t>jenis </a:t>
            </a:r>
            <a:r>
              <a:rPr sz="2400" b="1" spc="-145" dirty="0">
                <a:latin typeface="Arial"/>
                <a:cs typeface="Arial"/>
              </a:rPr>
              <a:t>serotipe </a:t>
            </a:r>
            <a:r>
              <a:rPr sz="2400" b="1" spc="-140" dirty="0">
                <a:latin typeface="Arial"/>
                <a:cs typeface="Arial"/>
              </a:rPr>
              <a:t>: </a:t>
            </a:r>
            <a:r>
              <a:rPr sz="2400" b="1" spc="-175" dirty="0">
                <a:latin typeface="Arial"/>
                <a:cs typeface="Arial"/>
              </a:rPr>
              <a:t>DEN-1, DEN-2, </a:t>
            </a:r>
            <a:r>
              <a:rPr sz="2400" b="1" spc="-200" dirty="0">
                <a:latin typeface="Arial"/>
                <a:cs typeface="Arial"/>
              </a:rPr>
              <a:t>DEN-3 </a:t>
            </a:r>
            <a:r>
              <a:rPr sz="2400" b="1" spc="-170" dirty="0">
                <a:latin typeface="Arial"/>
                <a:cs typeface="Arial"/>
              </a:rPr>
              <a:t>dan</a:t>
            </a:r>
            <a:r>
              <a:rPr sz="2400" b="1" spc="65" dirty="0">
                <a:latin typeface="Arial"/>
                <a:cs typeface="Arial"/>
              </a:rPr>
              <a:t> </a:t>
            </a:r>
            <a:r>
              <a:rPr sz="2400" b="1" spc="-200" dirty="0">
                <a:latin typeface="Arial"/>
                <a:cs typeface="Arial"/>
              </a:rPr>
              <a:t>DEN-4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1565275" y="4089654"/>
            <a:ext cx="1838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40" dirty="0">
                <a:latin typeface="Arial"/>
                <a:cs typeface="Arial"/>
              </a:rPr>
              <a:t>Aedes</a:t>
            </a:r>
            <a:r>
              <a:rPr sz="2400" b="1" i="1" spc="-195" dirty="0">
                <a:latin typeface="Arial"/>
                <a:cs typeface="Arial"/>
              </a:rPr>
              <a:t> </a:t>
            </a:r>
            <a:r>
              <a:rPr sz="2400" b="1" i="1" spc="-160" dirty="0">
                <a:latin typeface="Arial"/>
                <a:cs typeface="Arial"/>
              </a:rPr>
              <a:t>Aegypti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5803772" y="4133469"/>
            <a:ext cx="2185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240" dirty="0">
                <a:latin typeface="Arial"/>
                <a:cs typeface="Arial"/>
              </a:rPr>
              <a:t>Aedes</a:t>
            </a:r>
            <a:r>
              <a:rPr sz="2400" b="1" i="1" spc="-180" dirty="0">
                <a:latin typeface="Arial"/>
                <a:cs typeface="Arial"/>
              </a:rPr>
              <a:t> </a:t>
            </a:r>
            <a:r>
              <a:rPr sz="2400" b="1" i="1" spc="-200" dirty="0">
                <a:latin typeface="Arial"/>
                <a:cs typeface="Arial"/>
              </a:rPr>
              <a:t>Albopictus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84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47700" y="1926482"/>
            <a:ext cx="7668768" cy="4281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966296" y="578781"/>
            <a:ext cx="7206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2700">
              <a:spcBef>
                <a:spcPts val="95"/>
              </a:spcBef>
              <a:tabLst>
                <a:tab pos="2499995" algn="l"/>
              </a:tabLst>
            </a:pPr>
            <a:r>
              <a:rPr lang="en-US" sz="28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DAUR</a:t>
            </a:r>
            <a:r>
              <a:rPr lang="en-US" sz="2800" spc="1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800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HIDUP	</a:t>
            </a:r>
            <a:r>
              <a:rPr lang="en-US" sz="2800" spc="-5" dirty="0" smtClean="0">
                <a:solidFill>
                  <a:srgbClr val="FF0000"/>
                </a:solidFill>
                <a:latin typeface="Comic Sans MS"/>
                <a:cs typeface="Comic Sans MS"/>
              </a:rPr>
              <a:t>NYAMUK </a:t>
            </a:r>
            <a:r>
              <a:rPr lang="en-US" sz="2800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AEDES</a:t>
            </a:r>
            <a:r>
              <a:rPr lang="en-US" sz="2800" spc="-15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800" spc="-10" dirty="0" smtClean="0">
                <a:solidFill>
                  <a:srgbClr val="FF0000"/>
                </a:solidFill>
                <a:latin typeface="Comic Sans MS"/>
                <a:cs typeface="Comic Sans MS"/>
              </a:rPr>
              <a:t>AEGYPTY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307340" y="1086357"/>
            <a:ext cx="29940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Dari </a:t>
            </a:r>
            <a:r>
              <a:rPr sz="2000" spc="-5" dirty="0">
                <a:latin typeface="Comic Sans MS"/>
                <a:cs typeface="Comic Sans MS"/>
              </a:rPr>
              <a:t>telur sampai nyamuk  dewasa </a:t>
            </a:r>
            <a:r>
              <a:rPr sz="2000" dirty="0">
                <a:latin typeface="Comic Sans MS"/>
                <a:cs typeface="Comic Sans MS"/>
              </a:rPr>
              <a:t>7 – </a:t>
            </a:r>
            <a:r>
              <a:rPr sz="2000" spc="-5" dirty="0">
                <a:latin typeface="Comic Sans MS"/>
                <a:cs typeface="Comic Sans MS"/>
              </a:rPr>
              <a:t>10 hari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5642228" y="1086357"/>
            <a:ext cx="317182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mic Sans MS"/>
                <a:cs typeface="Comic Sans MS"/>
              </a:rPr>
              <a:t>Tiap 2 </a:t>
            </a:r>
            <a:r>
              <a:rPr sz="2000" spc="-5" dirty="0">
                <a:latin typeface="Comic Sans MS"/>
                <a:cs typeface="Comic Sans MS"/>
              </a:rPr>
              <a:t>hari nyamuk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dewasa  membutuhkan darah untuk  bertelur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6251828" y="5236845"/>
            <a:ext cx="265303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Umur </a:t>
            </a:r>
            <a:r>
              <a:rPr sz="2000" spc="-5" dirty="0">
                <a:latin typeface="Comic Sans MS"/>
                <a:cs typeface="Comic Sans MS"/>
              </a:rPr>
              <a:t>nyamuk dewasa  betina dapat mencapai  </a:t>
            </a:r>
            <a:r>
              <a:rPr sz="2000" dirty="0">
                <a:latin typeface="Comic Sans MS"/>
                <a:cs typeface="Comic Sans MS"/>
              </a:rPr>
              <a:t>2 – 3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bulan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2972561" y="1448561"/>
            <a:ext cx="2743200" cy="2514600"/>
          </a:xfrm>
          <a:custGeom>
            <a:avLst/>
            <a:gdLst/>
            <a:ahLst/>
            <a:cxnLst/>
            <a:rect l="l" t="t" r="r" b="b"/>
            <a:pathLst>
              <a:path w="2743200" h="2514600">
                <a:moveTo>
                  <a:pt x="0" y="1257300"/>
                </a:moveTo>
                <a:lnTo>
                  <a:pt x="904" y="1211203"/>
                </a:lnTo>
                <a:lnTo>
                  <a:pt x="3597" y="1165526"/>
                </a:lnTo>
                <a:lnTo>
                  <a:pt x="8047" y="1120294"/>
                </a:lnTo>
                <a:lnTo>
                  <a:pt x="14224" y="1075538"/>
                </a:lnTo>
                <a:lnTo>
                  <a:pt x="22096" y="1031285"/>
                </a:lnTo>
                <a:lnTo>
                  <a:pt x="31633" y="987565"/>
                </a:lnTo>
                <a:lnTo>
                  <a:pt x="42803" y="944404"/>
                </a:lnTo>
                <a:lnTo>
                  <a:pt x="55576" y="901832"/>
                </a:lnTo>
                <a:lnTo>
                  <a:pt x="69921" y="859877"/>
                </a:lnTo>
                <a:lnTo>
                  <a:pt x="85806" y="818567"/>
                </a:lnTo>
                <a:lnTo>
                  <a:pt x="103200" y="777932"/>
                </a:lnTo>
                <a:lnTo>
                  <a:pt x="122073" y="737998"/>
                </a:lnTo>
                <a:lnTo>
                  <a:pt x="142394" y="698795"/>
                </a:lnTo>
                <a:lnTo>
                  <a:pt x="164131" y="660351"/>
                </a:lnTo>
                <a:lnTo>
                  <a:pt x="187254" y="622695"/>
                </a:lnTo>
                <a:lnTo>
                  <a:pt x="211732" y="585854"/>
                </a:lnTo>
                <a:lnTo>
                  <a:pt x="237533" y="549857"/>
                </a:lnTo>
                <a:lnTo>
                  <a:pt x="264627" y="514734"/>
                </a:lnTo>
                <a:lnTo>
                  <a:pt x="292983" y="480511"/>
                </a:lnTo>
                <a:lnTo>
                  <a:pt x="322569" y="447217"/>
                </a:lnTo>
                <a:lnTo>
                  <a:pt x="353355" y="414882"/>
                </a:lnTo>
                <a:lnTo>
                  <a:pt x="385310" y="383532"/>
                </a:lnTo>
                <a:lnTo>
                  <a:pt x="418403" y="353197"/>
                </a:lnTo>
                <a:lnTo>
                  <a:pt x="452603" y="323905"/>
                </a:lnTo>
                <a:lnTo>
                  <a:pt x="487878" y="295685"/>
                </a:lnTo>
                <a:lnTo>
                  <a:pt x="524198" y="268564"/>
                </a:lnTo>
                <a:lnTo>
                  <a:pt x="561533" y="242572"/>
                </a:lnTo>
                <a:lnTo>
                  <a:pt x="599850" y="217736"/>
                </a:lnTo>
                <a:lnTo>
                  <a:pt x="639119" y="194085"/>
                </a:lnTo>
                <a:lnTo>
                  <a:pt x="679308" y="171647"/>
                </a:lnTo>
                <a:lnTo>
                  <a:pt x="720388" y="150451"/>
                </a:lnTo>
                <a:lnTo>
                  <a:pt x="762327" y="130526"/>
                </a:lnTo>
                <a:lnTo>
                  <a:pt x="805094" y="111899"/>
                </a:lnTo>
                <a:lnTo>
                  <a:pt x="848657" y="94598"/>
                </a:lnTo>
                <a:lnTo>
                  <a:pt x="892987" y="78654"/>
                </a:lnTo>
                <a:lnTo>
                  <a:pt x="938052" y="64093"/>
                </a:lnTo>
                <a:lnTo>
                  <a:pt x="983821" y="50944"/>
                </a:lnTo>
                <a:lnTo>
                  <a:pt x="1030263" y="39236"/>
                </a:lnTo>
                <a:lnTo>
                  <a:pt x="1077347" y="28997"/>
                </a:lnTo>
                <a:lnTo>
                  <a:pt x="1125042" y="20255"/>
                </a:lnTo>
                <a:lnTo>
                  <a:pt x="1173317" y="13039"/>
                </a:lnTo>
                <a:lnTo>
                  <a:pt x="1222141" y="7377"/>
                </a:lnTo>
                <a:lnTo>
                  <a:pt x="1271484" y="3297"/>
                </a:lnTo>
                <a:lnTo>
                  <a:pt x="1321314" y="829"/>
                </a:lnTo>
                <a:lnTo>
                  <a:pt x="1371600" y="0"/>
                </a:lnTo>
                <a:lnTo>
                  <a:pt x="1421885" y="829"/>
                </a:lnTo>
                <a:lnTo>
                  <a:pt x="1471715" y="3297"/>
                </a:lnTo>
                <a:lnTo>
                  <a:pt x="1521058" y="7377"/>
                </a:lnTo>
                <a:lnTo>
                  <a:pt x="1569882" y="13039"/>
                </a:lnTo>
                <a:lnTo>
                  <a:pt x="1618157" y="20255"/>
                </a:lnTo>
                <a:lnTo>
                  <a:pt x="1665852" y="28997"/>
                </a:lnTo>
                <a:lnTo>
                  <a:pt x="1712936" y="39236"/>
                </a:lnTo>
                <a:lnTo>
                  <a:pt x="1759378" y="50944"/>
                </a:lnTo>
                <a:lnTo>
                  <a:pt x="1805147" y="64093"/>
                </a:lnTo>
                <a:lnTo>
                  <a:pt x="1850212" y="78654"/>
                </a:lnTo>
                <a:lnTo>
                  <a:pt x="1894542" y="94598"/>
                </a:lnTo>
                <a:lnTo>
                  <a:pt x="1938105" y="111899"/>
                </a:lnTo>
                <a:lnTo>
                  <a:pt x="1980872" y="130526"/>
                </a:lnTo>
                <a:lnTo>
                  <a:pt x="2022811" y="150451"/>
                </a:lnTo>
                <a:lnTo>
                  <a:pt x="2063891" y="171647"/>
                </a:lnTo>
                <a:lnTo>
                  <a:pt x="2104080" y="194085"/>
                </a:lnTo>
                <a:lnTo>
                  <a:pt x="2143349" y="217736"/>
                </a:lnTo>
                <a:lnTo>
                  <a:pt x="2181666" y="242572"/>
                </a:lnTo>
                <a:lnTo>
                  <a:pt x="2219001" y="268564"/>
                </a:lnTo>
                <a:lnTo>
                  <a:pt x="2255321" y="295685"/>
                </a:lnTo>
                <a:lnTo>
                  <a:pt x="2290596" y="323905"/>
                </a:lnTo>
                <a:lnTo>
                  <a:pt x="2324796" y="353197"/>
                </a:lnTo>
                <a:lnTo>
                  <a:pt x="2357889" y="383532"/>
                </a:lnTo>
                <a:lnTo>
                  <a:pt x="2389844" y="414882"/>
                </a:lnTo>
                <a:lnTo>
                  <a:pt x="2420630" y="447217"/>
                </a:lnTo>
                <a:lnTo>
                  <a:pt x="2450216" y="480511"/>
                </a:lnTo>
                <a:lnTo>
                  <a:pt x="2478572" y="514734"/>
                </a:lnTo>
                <a:lnTo>
                  <a:pt x="2505666" y="549857"/>
                </a:lnTo>
                <a:lnTo>
                  <a:pt x="2531467" y="585854"/>
                </a:lnTo>
                <a:lnTo>
                  <a:pt x="2555945" y="622695"/>
                </a:lnTo>
                <a:lnTo>
                  <a:pt x="2579068" y="660351"/>
                </a:lnTo>
                <a:lnTo>
                  <a:pt x="2600805" y="698795"/>
                </a:lnTo>
                <a:lnTo>
                  <a:pt x="2621126" y="737998"/>
                </a:lnTo>
                <a:lnTo>
                  <a:pt x="2639999" y="777932"/>
                </a:lnTo>
                <a:lnTo>
                  <a:pt x="2657393" y="818567"/>
                </a:lnTo>
                <a:lnTo>
                  <a:pt x="2673278" y="859877"/>
                </a:lnTo>
                <a:lnTo>
                  <a:pt x="2687623" y="901832"/>
                </a:lnTo>
                <a:lnTo>
                  <a:pt x="2700396" y="944404"/>
                </a:lnTo>
                <a:lnTo>
                  <a:pt x="2711566" y="987565"/>
                </a:lnTo>
                <a:lnTo>
                  <a:pt x="2721103" y="1031285"/>
                </a:lnTo>
                <a:lnTo>
                  <a:pt x="2728975" y="1075538"/>
                </a:lnTo>
                <a:lnTo>
                  <a:pt x="2735152" y="1120294"/>
                </a:lnTo>
                <a:lnTo>
                  <a:pt x="2739602" y="1165526"/>
                </a:lnTo>
                <a:lnTo>
                  <a:pt x="2742295" y="1211203"/>
                </a:lnTo>
                <a:lnTo>
                  <a:pt x="2743200" y="1257300"/>
                </a:lnTo>
                <a:lnTo>
                  <a:pt x="2742295" y="1303396"/>
                </a:lnTo>
                <a:lnTo>
                  <a:pt x="2739602" y="1349073"/>
                </a:lnTo>
                <a:lnTo>
                  <a:pt x="2735152" y="1394305"/>
                </a:lnTo>
                <a:lnTo>
                  <a:pt x="2728975" y="1439061"/>
                </a:lnTo>
                <a:lnTo>
                  <a:pt x="2721103" y="1483314"/>
                </a:lnTo>
                <a:lnTo>
                  <a:pt x="2711566" y="1527034"/>
                </a:lnTo>
                <a:lnTo>
                  <a:pt x="2700396" y="1570195"/>
                </a:lnTo>
                <a:lnTo>
                  <a:pt x="2687623" y="1612767"/>
                </a:lnTo>
                <a:lnTo>
                  <a:pt x="2673278" y="1654722"/>
                </a:lnTo>
                <a:lnTo>
                  <a:pt x="2657393" y="1696032"/>
                </a:lnTo>
                <a:lnTo>
                  <a:pt x="2639999" y="1736667"/>
                </a:lnTo>
                <a:lnTo>
                  <a:pt x="2621126" y="1776601"/>
                </a:lnTo>
                <a:lnTo>
                  <a:pt x="2600805" y="1815804"/>
                </a:lnTo>
                <a:lnTo>
                  <a:pt x="2579068" y="1854248"/>
                </a:lnTo>
                <a:lnTo>
                  <a:pt x="2555945" y="1891904"/>
                </a:lnTo>
                <a:lnTo>
                  <a:pt x="2531467" y="1928745"/>
                </a:lnTo>
                <a:lnTo>
                  <a:pt x="2505666" y="1964742"/>
                </a:lnTo>
                <a:lnTo>
                  <a:pt x="2478572" y="1999865"/>
                </a:lnTo>
                <a:lnTo>
                  <a:pt x="2450216" y="2034088"/>
                </a:lnTo>
                <a:lnTo>
                  <a:pt x="2420630" y="2067382"/>
                </a:lnTo>
                <a:lnTo>
                  <a:pt x="2389844" y="2099717"/>
                </a:lnTo>
                <a:lnTo>
                  <a:pt x="2357889" y="2131067"/>
                </a:lnTo>
                <a:lnTo>
                  <a:pt x="2324796" y="2161402"/>
                </a:lnTo>
                <a:lnTo>
                  <a:pt x="2290596" y="2190694"/>
                </a:lnTo>
                <a:lnTo>
                  <a:pt x="2255321" y="2218914"/>
                </a:lnTo>
                <a:lnTo>
                  <a:pt x="2219001" y="2246035"/>
                </a:lnTo>
                <a:lnTo>
                  <a:pt x="2181666" y="2272027"/>
                </a:lnTo>
                <a:lnTo>
                  <a:pt x="2143349" y="2296863"/>
                </a:lnTo>
                <a:lnTo>
                  <a:pt x="2104080" y="2320514"/>
                </a:lnTo>
                <a:lnTo>
                  <a:pt x="2063891" y="2342952"/>
                </a:lnTo>
                <a:lnTo>
                  <a:pt x="2022811" y="2364148"/>
                </a:lnTo>
                <a:lnTo>
                  <a:pt x="1980872" y="2384073"/>
                </a:lnTo>
                <a:lnTo>
                  <a:pt x="1938105" y="2402700"/>
                </a:lnTo>
                <a:lnTo>
                  <a:pt x="1894542" y="2420001"/>
                </a:lnTo>
                <a:lnTo>
                  <a:pt x="1850212" y="2435945"/>
                </a:lnTo>
                <a:lnTo>
                  <a:pt x="1805147" y="2450506"/>
                </a:lnTo>
                <a:lnTo>
                  <a:pt x="1759378" y="2463655"/>
                </a:lnTo>
                <a:lnTo>
                  <a:pt x="1712936" y="2475363"/>
                </a:lnTo>
                <a:lnTo>
                  <a:pt x="1665852" y="2485602"/>
                </a:lnTo>
                <a:lnTo>
                  <a:pt x="1618157" y="2494344"/>
                </a:lnTo>
                <a:lnTo>
                  <a:pt x="1569882" y="2501560"/>
                </a:lnTo>
                <a:lnTo>
                  <a:pt x="1521058" y="2507222"/>
                </a:lnTo>
                <a:lnTo>
                  <a:pt x="1471715" y="2511302"/>
                </a:lnTo>
                <a:lnTo>
                  <a:pt x="1421885" y="2513770"/>
                </a:lnTo>
                <a:lnTo>
                  <a:pt x="1371600" y="2514600"/>
                </a:lnTo>
                <a:lnTo>
                  <a:pt x="1321314" y="2513770"/>
                </a:lnTo>
                <a:lnTo>
                  <a:pt x="1271484" y="2511302"/>
                </a:lnTo>
                <a:lnTo>
                  <a:pt x="1222141" y="2507222"/>
                </a:lnTo>
                <a:lnTo>
                  <a:pt x="1173317" y="2501560"/>
                </a:lnTo>
                <a:lnTo>
                  <a:pt x="1125042" y="2494344"/>
                </a:lnTo>
                <a:lnTo>
                  <a:pt x="1077347" y="2485602"/>
                </a:lnTo>
                <a:lnTo>
                  <a:pt x="1030263" y="2475363"/>
                </a:lnTo>
                <a:lnTo>
                  <a:pt x="983821" y="2463655"/>
                </a:lnTo>
                <a:lnTo>
                  <a:pt x="938052" y="2450506"/>
                </a:lnTo>
                <a:lnTo>
                  <a:pt x="892987" y="2435945"/>
                </a:lnTo>
                <a:lnTo>
                  <a:pt x="848657" y="2420001"/>
                </a:lnTo>
                <a:lnTo>
                  <a:pt x="805094" y="2402700"/>
                </a:lnTo>
                <a:lnTo>
                  <a:pt x="762327" y="2384073"/>
                </a:lnTo>
                <a:lnTo>
                  <a:pt x="720388" y="2364148"/>
                </a:lnTo>
                <a:lnTo>
                  <a:pt x="679308" y="2342952"/>
                </a:lnTo>
                <a:lnTo>
                  <a:pt x="639119" y="2320514"/>
                </a:lnTo>
                <a:lnTo>
                  <a:pt x="599850" y="2296863"/>
                </a:lnTo>
                <a:lnTo>
                  <a:pt x="561533" y="2272027"/>
                </a:lnTo>
                <a:lnTo>
                  <a:pt x="524198" y="2246035"/>
                </a:lnTo>
                <a:lnTo>
                  <a:pt x="487878" y="2218914"/>
                </a:lnTo>
                <a:lnTo>
                  <a:pt x="452603" y="2190694"/>
                </a:lnTo>
                <a:lnTo>
                  <a:pt x="418403" y="2161402"/>
                </a:lnTo>
                <a:lnTo>
                  <a:pt x="385310" y="2131067"/>
                </a:lnTo>
                <a:lnTo>
                  <a:pt x="353355" y="2099717"/>
                </a:lnTo>
                <a:lnTo>
                  <a:pt x="322569" y="2067382"/>
                </a:lnTo>
                <a:lnTo>
                  <a:pt x="292983" y="2034088"/>
                </a:lnTo>
                <a:lnTo>
                  <a:pt x="264627" y="1999865"/>
                </a:lnTo>
                <a:lnTo>
                  <a:pt x="237533" y="1964742"/>
                </a:lnTo>
                <a:lnTo>
                  <a:pt x="211732" y="1928745"/>
                </a:lnTo>
                <a:lnTo>
                  <a:pt x="187254" y="1891904"/>
                </a:lnTo>
                <a:lnTo>
                  <a:pt x="164131" y="1854248"/>
                </a:lnTo>
                <a:lnTo>
                  <a:pt x="142394" y="1815804"/>
                </a:lnTo>
                <a:lnTo>
                  <a:pt x="122073" y="1776601"/>
                </a:lnTo>
                <a:lnTo>
                  <a:pt x="103200" y="1736667"/>
                </a:lnTo>
                <a:lnTo>
                  <a:pt x="85806" y="1696032"/>
                </a:lnTo>
                <a:lnTo>
                  <a:pt x="69921" y="1654722"/>
                </a:lnTo>
                <a:lnTo>
                  <a:pt x="55576" y="1612767"/>
                </a:lnTo>
                <a:lnTo>
                  <a:pt x="42803" y="1570195"/>
                </a:lnTo>
                <a:lnTo>
                  <a:pt x="31633" y="1527034"/>
                </a:lnTo>
                <a:lnTo>
                  <a:pt x="22096" y="1483314"/>
                </a:lnTo>
                <a:lnTo>
                  <a:pt x="14224" y="1439061"/>
                </a:lnTo>
                <a:lnTo>
                  <a:pt x="8047" y="1394305"/>
                </a:lnTo>
                <a:lnTo>
                  <a:pt x="3597" y="1349073"/>
                </a:lnTo>
                <a:lnTo>
                  <a:pt x="904" y="1303396"/>
                </a:lnTo>
                <a:lnTo>
                  <a:pt x="0" y="1257300"/>
                </a:lnTo>
                <a:close/>
              </a:path>
            </a:pathLst>
          </a:custGeom>
          <a:ln w="38100">
            <a:solidFill>
              <a:srgbClr val="FF00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92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381000" y="609600"/>
            <a:ext cx="824788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80" dirty="0" err="1">
                <a:solidFill>
                  <a:srgbClr val="000000"/>
                </a:solidFill>
                <a:latin typeface="Arial"/>
                <a:cs typeface="Arial"/>
              </a:rPr>
              <a:t>Tempat</a:t>
            </a:r>
            <a:r>
              <a:rPr sz="4000" b="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0" spc="-5" dirty="0" err="1" smtClean="0">
                <a:solidFill>
                  <a:srgbClr val="000000"/>
                </a:solidFill>
                <a:latin typeface="Arial"/>
                <a:cs typeface="Arial"/>
              </a:rPr>
              <a:t>Berkembangnya</a:t>
            </a:r>
            <a:r>
              <a:rPr lang="en-US" sz="4000" dirty="0">
                <a:latin typeface="Arial"/>
                <a:cs typeface="Arial"/>
              </a:rPr>
              <a:t> </a:t>
            </a:r>
            <a:r>
              <a:rPr sz="4000" b="0" spc="-5" dirty="0" err="1" smtClean="0">
                <a:solidFill>
                  <a:srgbClr val="000000"/>
                </a:solidFill>
                <a:latin typeface="Arial"/>
                <a:cs typeface="Arial"/>
              </a:rPr>
              <a:t>Nyamuk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3393186" y="4066030"/>
            <a:ext cx="2785872" cy="2409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3429000" y="1499617"/>
            <a:ext cx="2714244" cy="21534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286511" y="4091938"/>
            <a:ext cx="2714244" cy="2357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511" y="1519427"/>
            <a:ext cx="2714244" cy="2133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6358128" y="1571244"/>
            <a:ext cx="2429255" cy="2285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2"/>
          <p:cNvSpPr/>
          <p:nvPr/>
        </p:nvSpPr>
        <p:spPr>
          <a:xfrm>
            <a:off x="6358128" y="4143755"/>
            <a:ext cx="2500883" cy="2286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501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883920" y="477012"/>
            <a:ext cx="6876288" cy="6179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481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 txBox="1"/>
          <p:nvPr/>
        </p:nvSpPr>
        <p:spPr>
          <a:xfrm>
            <a:off x="1638680" y="683509"/>
            <a:ext cx="5864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95" dirty="0">
                <a:solidFill>
                  <a:srgbClr val="974707"/>
                </a:solidFill>
                <a:latin typeface="Arial"/>
                <a:cs typeface="Arial"/>
              </a:rPr>
              <a:t>Distribusi </a:t>
            </a:r>
            <a:r>
              <a:rPr sz="2800" b="1" spc="-200" dirty="0">
                <a:solidFill>
                  <a:srgbClr val="974707"/>
                </a:solidFill>
                <a:latin typeface="Arial"/>
                <a:cs typeface="Arial"/>
              </a:rPr>
              <a:t>Penyakit </a:t>
            </a:r>
            <a:r>
              <a:rPr sz="2800" b="1" spc="-330" dirty="0">
                <a:solidFill>
                  <a:srgbClr val="974707"/>
                </a:solidFill>
                <a:latin typeface="Arial"/>
                <a:cs typeface="Arial"/>
              </a:rPr>
              <a:t>DBD </a:t>
            </a:r>
            <a:r>
              <a:rPr sz="2800" b="1" spc="-110" dirty="0">
                <a:solidFill>
                  <a:srgbClr val="974707"/>
                </a:solidFill>
                <a:latin typeface="Arial"/>
                <a:cs typeface="Arial"/>
              </a:rPr>
              <a:t>Menurut</a:t>
            </a:r>
            <a:r>
              <a:rPr sz="2800" b="1" spc="-28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974707"/>
                </a:solidFill>
                <a:latin typeface="Arial"/>
                <a:cs typeface="Arial"/>
              </a:rPr>
              <a:t>Orang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1187195" y="2133680"/>
            <a:ext cx="6812693" cy="4247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 txBox="1"/>
          <p:nvPr/>
        </p:nvSpPr>
        <p:spPr>
          <a:xfrm>
            <a:off x="1748154" y="1315339"/>
            <a:ext cx="58140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5885" marR="5080" indent="-1353820">
              <a:lnSpc>
                <a:spcPct val="100000"/>
              </a:lnSpc>
              <a:spcBef>
                <a:spcPts val="100"/>
              </a:spcBef>
            </a:pPr>
            <a:r>
              <a:rPr sz="2400" b="1" spc="-200" dirty="0">
                <a:latin typeface="Arial"/>
                <a:cs typeface="Arial"/>
              </a:rPr>
              <a:t>Persentase </a:t>
            </a:r>
            <a:r>
              <a:rPr sz="2400" b="1" spc="-310" dirty="0">
                <a:latin typeface="Arial"/>
                <a:cs typeface="Arial"/>
              </a:rPr>
              <a:t>Kasus </a:t>
            </a:r>
            <a:r>
              <a:rPr sz="2400" b="1" spc="-280" dirty="0">
                <a:latin typeface="Arial"/>
                <a:cs typeface="Arial"/>
              </a:rPr>
              <a:t>DBD </a:t>
            </a:r>
            <a:r>
              <a:rPr sz="2400" b="1" spc="-195" dirty="0">
                <a:latin typeface="Arial"/>
                <a:cs typeface="Arial"/>
              </a:rPr>
              <a:t>Berdasarkan </a:t>
            </a:r>
            <a:r>
              <a:rPr sz="2400" b="1" spc="-204" dirty="0">
                <a:latin typeface="Arial"/>
                <a:cs typeface="Arial"/>
              </a:rPr>
              <a:t>Kelompok  </a:t>
            </a:r>
            <a:r>
              <a:rPr sz="2400" b="1" spc="-155" dirty="0">
                <a:latin typeface="Arial"/>
                <a:cs typeface="Arial"/>
              </a:rPr>
              <a:t>Umur </a:t>
            </a:r>
            <a:r>
              <a:rPr sz="2400" b="1" spc="-235" dirty="0">
                <a:latin typeface="Arial"/>
                <a:cs typeface="Arial"/>
              </a:rPr>
              <a:t>Tahun </a:t>
            </a:r>
            <a:r>
              <a:rPr sz="2400" b="1" spc="-125" dirty="0">
                <a:latin typeface="Arial"/>
                <a:cs typeface="Arial"/>
              </a:rPr>
              <a:t>1993 </a:t>
            </a:r>
            <a:r>
              <a:rPr sz="2400" b="1" spc="-65" dirty="0">
                <a:latin typeface="Arial"/>
                <a:cs typeface="Arial"/>
              </a:rPr>
              <a:t>-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2009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565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1891" y="2276859"/>
            <a:ext cx="6263666" cy="3960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8699" y="1243329"/>
            <a:ext cx="6250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7760" marR="5080" indent="-2385695">
              <a:lnSpc>
                <a:spcPct val="100000"/>
              </a:lnSpc>
              <a:spcBef>
                <a:spcPts val="100"/>
              </a:spcBef>
            </a:pPr>
            <a:r>
              <a:rPr sz="2400" b="1" spc="-200" dirty="0">
                <a:latin typeface="Arial"/>
                <a:cs typeface="Arial"/>
              </a:rPr>
              <a:t>Persentase </a:t>
            </a:r>
            <a:r>
              <a:rPr sz="2400" b="1" spc="-310" dirty="0">
                <a:latin typeface="Arial"/>
                <a:cs typeface="Arial"/>
              </a:rPr>
              <a:t>Kasus </a:t>
            </a:r>
            <a:r>
              <a:rPr sz="2400" b="1" spc="-280" dirty="0">
                <a:latin typeface="Arial"/>
                <a:cs typeface="Arial"/>
              </a:rPr>
              <a:t>DBD </a:t>
            </a:r>
            <a:r>
              <a:rPr sz="2400" b="1" spc="-195" dirty="0">
                <a:latin typeface="Arial"/>
                <a:cs typeface="Arial"/>
              </a:rPr>
              <a:t>Berdasarkan </a:t>
            </a:r>
            <a:r>
              <a:rPr sz="2400" b="1" spc="-265" dirty="0">
                <a:latin typeface="Arial"/>
                <a:cs typeface="Arial"/>
              </a:rPr>
              <a:t>Jenis </a:t>
            </a:r>
            <a:r>
              <a:rPr sz="2400" b="1" spc="-185" dirty="0">
                <a:latin typeface="Arial"/>
                <a:cs typeface="Arial"/>
              </a:rPr>
              <a:t>Kelamin  </a:t>
            </a:r>
            <a:r>
              <a:rPr sz="2400" b="1" spc="-235" dirty="0">
                <a:latin typeface="Arial"/>
                <a:cs typeface="Arial"/>
              </a:rPr>
              <a:t>Tahun</a:t>
            </a:r>
            <a:r>
              <a:rPr sz="2400" b="1" spc="-140" dirty="0">
                <a:latin typeface="Arial"/>
                <a:cs typeface="Arial"/>
              </a:rPr>
              <a:t> </a:t>
            </a:r>
            <a:r>
              <a:rPr sz="2400" b="1" spc="-125" dirty="0">
                <a:latin typeface="Arial"/>
                <a:cs typeface="Arial"/>
              </a:rPr>
              <a:t>2008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30879"/>
            <a:ext cx="1071372" cy="1331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47"/>
            <a:ext cx="9143999" cy="987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4460" y="134112"/>
            <a:ext cx="6353555" cy="832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44957"/>
            <a:ext cx="9144000" cy="864235"/>
          </a:xfrm>
          <a:custGeom>
            <a:avLst/>
            <a:gdLst/>
            <a:ahLst/>
            <a:cxnLst/>
            <a:rect l="l" t="t" r="r" b="b"/>
            <a:pathLst>
              <a:path w="9144000" h="864235">
                <a:moveTo>
                  <a:pt x="0" y="864108"/>
                </a:moveTo>
                <a:lnTo>
                  <a:pt x="9144000" y="864108"/>
                </a:lnTo>
                <a:lnTo>
                  <a:pt x="9144000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1" y="44957"/>
            <a:ext cx="9144000" cy="864235"/>
          </a:xfrm>
          <a:custGeom>
            <a:avLst/>
            <a:gdLst/>
            <a:ahLst/>
            <a:cxnLst/>
            <a:rect l="l" t="t" r="r" b="b"/>
            <a:pathLst>
              <a:path w="9144000" h="864235">
                <a:moveTo>
                  <a:pt x="0" y="864108"/>
                </a:moveTo>
                <a:lnTo>
                  <a:pt x="9144000" y="864108"/>
                </a:lnTo>
                <a:lnTo>
                  <a:pt x="9144000" y="0"/>
                </a:lnTo>
                <a:lnTo>
                  <a:pt x="0" y="0"/>
                </a:lnTo>
                <a:lnTo>
                  <a:pt x="0" y="86410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638680" y="227837"/>
            <a:ext cx="5864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95" dirty="0">
                <a:solidFill>
                  <a:srgbClr val="974707"/>
                </a:solidFill>
                <a:latin typeface="Arial"/>
                <a:cs typeface="Arial"/>
              </a:rPr>
              <a:t>Distribusi </a:t>
            </a:r>
            <a:r>
              <a:rPr sz="2800" b="1" spc="-200" dirty="0">
                <a:solidFill>
                  <a:srgbClr val="974707"/>
                </a:solidFill>
                <a:latin typeface="Arial"/>
                <a:cs typeface="Arial"/>
              </a:rPr>
              <a:t>Penyakit </a:t>
            </a:r>
            <a:r>
              <a:rPr sz="2800" b="1" spc="-330" dirty="0">
                <a:solidFill>
                  <a:srgbClr val="974707"/>
                </a:solidFill>
                <a:latin typeface="Arial"/>
                <a:cs typeface="Arial"/>
              </a:rPr>
              <a:t>DBD </a:t>
            </a:r>
            <a:r>
              <a:rPr sz="2800" b="1" spc="-110" dirty="0">
                <a:solidFill>
                  <a:srgbClr val="974707"/>
                </a:solidFill>
                <a:latin typeface="Arial"/>
                <a:cs typeface="Arial"/>
              </a:rPr>
              <a:t>Menurut</a:t>
            </a:r>
            <a:r>
              <a:rPr sz="2800" b="1" spc="-285" dirty="0">
                <a:solidFill>
                  <a:srgbClr val="974707"/>
                </a:solidFill>
                <a:latin typeface="Arial"/>
                <a:cs typeface="Arial"/>
              </a:rPr>
              <a:t> </a:t>
            </a:r>
            <a:r>
              <a:rPr sz="2800" b="1" spc="-245" dirty="0">
                <a:solidFill>
                  <a:srgbClr val="974707"/>
                </a:solidFill>
                <a:latin typeface="Arial"/>
                <a:cs typeface="Arial"/>
              </a:rPr>
              <a:t>Orang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598918"/>
            <a:ext cx="9144000" cy="2590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PPT UEU Pertemuan 1 - Copy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</Template>
  <TotalTime>47</TotalTime>
  <Words>623</Words>
  <Application>Microsoft Office PowerPoint</Application>
  <PresentationFormat>On-screen Show (4:3)</PresentationFormat>
  <Paragraphs>127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Template PPT UEU Pertemuan 1 - Copy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Tempat Berkembangnya Nyamuk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Angka Insiden DBD per 100.000 Penduduk Menurut Provinsi di  Indonesia Tahun 2005 - 2009</vt:lpstr>
      <vt:lpstr>PowerPoint Presentation</vt:lpstr>
      <vt:lpstr>PowerPoint Presentation</vt:lpstr>
      <vt:lpstr>KEADAAN LINGKUNGAN</vt:lpstr>
      <vt:lpstr>Riwayat Alamiah Penyakit DBD</vt:lpstr>
      <vt:lpstr>PowerPoint Presentation</vt:lpstr>
      <vt:lpstr>PowerPoint Presentation</vt:lpstr>
      <vt:lpstr>Pencegahan Penyakit DBD</vt:lpstr>
      <vt:lpstr>Pencegahan Penyakit DBD</vt:lpstr>
      <vt:lpstr>Pencegahan Penyakit DBD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3M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Demam Berdarah Dengue (DBD)</dc:title>
  <cp:lastModifiedBy>BPISTI2008</cp:lastModifiedBy>
  <cp:revision>5</cp:revision>
  <dcterms:created xsi:type="dcterms:W3CDTF">2019-01-03T07:36:15Z</dcterms:created>
  <dcterms:modified xsi:type="dcterms:W3CDTF">2019-01-03T08:24:58Z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2019-01-03T00:00:00Z</vt:filetime>
  </property>
</Properties>
</file>