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8" r:id="rId2"/>
    <p:sldId id="307" r:id="rId3"/>
    <p:sldId id="310" r:id="rId4"/>
    <p:sldId id="312" r:id="rId5"/>
    <p:sldId id="299" r:id="rId6"/>
    <p:sldId id="306" r:id="rId7"/>
    <p:sldId id="308" r:id="rId8"/>
    <p:sldId id="309" r:id="rId9"/>
    <p:sldId id="258" r:id="rId10"/>
    <p:sldId id="296" r:id="rId11"/>
    <p:sldId id="302" r:id="rId12"/>
    <p:sldId id="300" r:id="rId13"/>
    <p:sldId id="304" r:id="rId14"/>
    <p:sldId id="262" r:id="rId15"/>
    <p:sldId id="313" r:id="rId16"/>
    <p:sldId id="314" r:id="rId17"/>
    <p:sldId id="315" r:id="rId18"/>
    <p:sldId id="316" r:id="rId19"/>
    <p:sldId id="317"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602"/>
  </p:normalViewPr>
  <p:slideViewPr>
    <p:cSldViewPr>
      <p:cViewPr>
        <p:scale>
          <a:sx n="75" d="100"/>
          <a:sy n="75" d="100"/>
        </p:scale>
        <p:origin x="144" y="5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348078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31396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3263980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190049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115368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350397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2461587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136283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150951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3665308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EA8EA1AD-34D9-4996-829C-FD6602F16A5F}" type="datetimeFigureOut">
              <a:rPr lang="id-ID" smtClean="0"/>
              <a:pPr/>
              <a:t>30/09/18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45BED9C2-6B64-4C67-8D24-91E628F56F65}" type="slidenum">
              <a:rPr lang="id-ID" smtClean="0"/>
              <a:pPr/>
              <a:t>‹#›</a:t>
            </a:fld>
            <a:endParaRPr lang="id-ID"/>
          </a:p>
        </p:txBody>
      </p:sp>
    </p:spTree>
    <p:extLst>
      <p:ext uri="{BB962C8B-B14F-4D97-AF65-F5344CB8AC3E}">
        <p14:creationId xmlns:p14="http://schemas.microsoft.com/office/powerpoint/2010/main" val="7604135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403648" y="3861048"/>
            <a:ext cx="8229600" cy="1143000"/>
          </a:xfrm>
          <a:prstGeom prst="rect">
            <a:avLst/>
          </a:prstGeom>
        </p:spPr>
        <p:txBody>
          <a:bodyPr>
            <a:normAutofit fontScale="60000" lnSpcReduction="2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rPr>
              <a:t>KASUALITAS</a:t>
            </a:r>
            <a:r>
              <a:rPr lang="id-ID" dirty="0" smtClean="0">
                <a:solidFill>
                  <a:schemeClr val="bg1"/>
                </a:solidFill>
              </a:rPr>
              <a:t> </a:t>
            </a:r>
            <a:r>
              <a:rPr lang="en-US" dirty="0" smtClean="0">
                <a:solidFill>
                  <a:schemeClr val="bg1"/>
                </a:solidFill>
              </a:rPr>
              <a:t>DALAM</a:t>
            </a:r>
            <a:r>
              <a:rPr lang="id-ID" dirty="0" smtClean="0">
                <a:solidFill>
                  <a:schemeClr val="bg1"/>
                </a:solidFill>
              </a:rPr>
              <a:t> </a:t>
            </a:r>
            <a:endParaRPr lang="en-US" dirty="0" smtClean="0">
              <a:solidFill>
                <a:schemeClr val="bg1"/>
              </a:solidFill>
            </a:endParaRPr>
          </a:p>
          <a:p>
            <a:r>
              <a:rPr lang="en-US" dirty="0" smtClean="0">
                <a:solidFill>
                  <a:schemeClr val="bg1"/>
                </a:solidFill>
              </a:rPr>
              <a:t>EPIDEMIOLOGI LINGKUNGAN</a:t>
            </a:r>
            <a:br>
              <a:rPr lang="en-US" dirty="0" smtClean="0">
                <a:solidFill>
                  <a:schemeClr val="bg1"/>
                </a:solidFill>
              </a:rPr>
            </a:br>
            <a:endParaRPr lang="id-ID" dirty="0">
              <a:solidFill>
                <a:schemeClr val="bg1"/>
              </a:solidFill>
            </a:endParaRPr>
          </a:p>
        </p:txBody>
      </p:sp>
    </p:spTree>
    <p:extLst>
      <p:ext uri="{BB962C8B-B14F-4D97-AF65-F5344CB8AC3E}">
        <p14:creationId xmlns:p14="http://schemas.microsoft.com/office/powerpoint/2010/main" val="3478896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normAutofit fontScale="85000" lnSpcReduction="20000"/>
          </a:bodyPr>
          <a:lstStyle/>
          <a:p>
            <a:pPr>
              <a:buNone/>
            </a:pPr>
            <a:r>
              <a:rPr lang="id-ID" sz="2800" dirty="0" smtClean="0">
                <a:latin typeface="Arial" pitchFamily="34" charset="0"/>
                <a:cs typeface="Arial" pitchFamily="34" charset="0"/>
              </a:rPr>
              <a:t>			</a:t>
            </a:r>
            <a:r>
              <a:rPr lang="id-ID" sz="3000" b="1" dirty="0" smtClean="0">
                <a:solidFill>
                  <a:srgbClr val="FF0000"/>
                </a:solidFill>
                <a:latin typeface="Arial" pitchFamily="34" charset="0"/>
                <a:cs typeface="Arial" pitchFamily="34" charset="0"/>
              </a:rPr>
              <a:t>Asosiasi Epidemiologi</a:t>
            </a:r>
          </a:p>
          <a:p>
            <a:pPr>
              <a:buNone/>
            </a:pPr>
            <a:r>
              <a:rPr lang="id-ID" sz="3000" dirty="0" smtClean="0">
                <a:latin typeface="Arial" pitchFamily="34" charset="0"/>
                <a:cs typeface="Arial" pitchFamily="34" charset="0"/>
              </a:rPr>
              <a:t>	</a:t>
            </a:r>
          </a:p>
          <a:p>
            <a:pPr>
              <a:buNone/>
            </a:pPr>
            <a:r>
              <a:rPr lang="id-ID" sz="3000" dirty="0" smtClean="0">
                <a:latin typeface="Arial" pitchFamily="34" charset="0"/>
                <a:cs typeface="Arial" pitchFamily="34" charset="0"/>
              </a:rPr>
              <a:t>	Mengetahui adanya hubungan antara penyebab penyakit (etiologi/faktor risiko) dg. penyakit (disease)	.</a:t>
            </a:r>
          </a:p>
          <a:p>
            <a:pPr>
              <a:buNone/>
            </a:pPr>
            <a:r>
              <a:rPr lang="id-ID" sz="3000" dirty="0" smtClean="0">
                <a:latin typeface="Arial" pitchFamily="34" charset="0"/>
                <a:cs typeface="Arial" pitchFamily="34" charset="0"/>
              </a:rPr>
              <a:t>	</a:t>
            </a:r>
          </a:p>
          <a:p>
            <a:pPr>
              <a:buNone/>
            </a:pPr>
            <a:r>
              <a:rPr lang="id-ID" sz="3000" dirty="0" smtClean="0">
                <a:latin typeface="Arial" pitchFamily="34" charset="0"/>
                <a:cs typeface="Arial" pitchFamily="34" charset="0"/>
              </a:rPr>
              <a:t>	Kemungkinan hubungan :</a:t>
            </a:r>
          </a:p>
          <a:p>
            <a:pPr>
              <a:buNone/>
            </a:pPr>
            <a:r>
              <a:rPr lang="id-ID" sz="3000" dirty="0" smtClean="0">
                <a:latin typeface="Arial" pitchFamily="34" charset="0"/>
                <a:cs typeface="Arial" pitchFamily="34" charset="0"/>
              </a:rPr>
              <a:t>	1. </a:t>
            </a:r>
            <a:r>
              <a:rPr lang="id-ID" sz="3000" dirty="0" smtClean="0">
                <a:solidFill>
                  <a:srgbClr val="FF0000"/>
                </a:solidFill>
                <a:latin typeface="Arial" pitchFamily="34" charset="0"/>
                <a:cs typeface="Arial" pitchFamily="34" charset="0"/>
              </a:rPr>
              <a:t>palsu (semu)</a:t>
            </a:r>
          </a:p>
          <a:p>
            <a:pPr>
              <a:buNone/>
            </a:pPr>
            <a:r>
              <a:rPr lang="id-ID" sz="3000" dirty="0" smtClean="0">
                <a:latin typeface="Arial" pitchFamily="34" charset="0"/>
                <a:cs typeface="Arial" pitchFamily="34" charset="0"/>
              </a:rPr>
              <a:t>	2. </a:t>
            </a:r>
            <a:r>
              <a:rPr lang="id-ID" sz="3000" dirty="0" smtClean="0">
                <a:solidFill>
                  <a:srgbClr val="FF0000"/>
                </a:solidFill>
                <a:latin typeface="Arial" pitchFamily="34" charset="0"/>
                <a:cs typeface="Arial" pitchFamily="34" charset="0"/>
              </a:rPr>
              <a:t>bukan penyebab langsung (nonkausal)</a:t>
            </a:r>
          </a:p>
          <a:p>
            <a:pPr>
              <a:buNone/>
            </a:pPr>
            <a:r>
              <a:rPr lang="id-ID" sz="3000" dirty="0" smtClean="0">
                <a:latin typeface="Arial" pitchFamily="34" charset="0"/>
                <a:cs typeface="Arial" pitchFamily="34" charset="0"/>
              </a:rPr>
              <a:t>	3. </a:t>
            </a:r>
            <a:r>
              <a:rPr lang="id-ID" sz="3000" dirty="0" smtClean="0">
                <a:solidFill>
                  <a:srgbClr val="FF0000"/>
                </a:solidFill>
                <a:latin typeface="Arial" pitchFamily="34" charset="0"/>
                <a:cs typeface="Arial" pitchFamily="34" charset="0"/>
              </a:rPr>
              <a:t>penyebab langsung (kausal asosiasi)</a:t>
            </a:r>
          </a:p>
          <a:p>
            <a:r>
              <a:rPr lang="en-US" sz="3000" dirty="0" smtClean="0">
                <a:latin typeface="Arial" pitchFamily="34" charset="0"/>
                <a:cs typeface="Arial" pitchFamily="34" charset="0"/>
              </a:rPr>
              <a:t> </a:t>
            </a:r>
            <a:endParaRPr lang="id-ID" sz="30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normAutofit fontScale="70000" lnSpcReduction="20000"/>
          </a:bodyPr>
          <a:lstStyle/>
          <a:p>
            <a:pPr>
              <a:buNone/>
            </a:pPr>
            <a:r>
              <a:rPr lang="id-ID" dirty="0" smtClean="0">
                <a:solidFill>
                  <a:srgbClr val="FF0000"/>
                </a:solidFill>
                <a:latin typeface="Arial" pitchFamily="34" charset="0"/>
                <a:cs typeface="Arial" pitchFamily="34" charset="0"/>
              </a:rPr>
              <a:t>	Hubungan Palsu (semu) :</a:t>
            </a:r>
          </a:p>
          <a:p>
            <a:pPr>
              <a:buNone/>
            </a:pPr>
            <a:r>
              <a:rPr lang="id-ID" dirty="0" smtClean="0">
                <a:latin typeface="Arial" pitchFamily="34" charset="0"/>
                <a:cs typeface="Arial" pitchFamily="34" charset="0"/>
              </a:rPr>
              <a:t>	</a:t>
            </a:r>
          </a:p>
          <a:p>
            <a:pPr>
              <a:buNone/>
            </a:pPr>
            <a:r>
              <a:rPr lang="id-ID" dirty="0" smtClean="0">
                <a:latin typeface="Arial" pitchFamily="34" charset="0"/>
                <a:cs typeface="Arial" pitchFamily="34" charset="0"/>
              </a:rPr>
              <a:t>	Karena </a:t>
            </a:r>
            <a:r>
              <a:rPr lang="id-ID" dirty="0" smtClean="0">
                <a:solidFill>
                  <a:srgbClr val="FF0000"/>
                </a:solidFill>
                <a:latin typeface="Arial" pitchFamily="34" charset="0"/>
                <a:cs typeface="Arial" pitchFamily="34" charset="0"/>
              </a:rPr>
              <a:t>ada bias </a:t>
            </a:r>
            <a:r>
              <a:rPr lang="id-ID" dirty="0" smtClean="0">
                <a:latin typeface="Arial" pitchFamily="34" charset="0"/>
                <a:cs typeface="Arial" pitchFamily="34" charset="0"/>
              </a:rPr>
              <a:t>antara lain karena :</a:t>
            </a:r>
          </a:p>
          <a:p>
            <a:pPr>
              <a:buNone/>
            </a:pPr>
            <a:r>
              <a:rPr lang="id-ID" dirty="0" smtClean="0">
                <a:latin typeface="Arial" pitchFamily="34" charset="0"/>
                <a:cs typeface="Arial" pitchFamily="34" charset="0"/>
              </a:rPr>
              <a:t>	1. metode penelitian yang tidak sesuai</a:t>
            </a:r>
          </a:p>
          <a:p>
            <a:pPr>
              <a:buNone/>
            </a:pPr>
            <a:r>
              <a:rPr lang="id-ID" dirty="0" smtClean="0">
                <a:latin typeface="Arial" pitchFamily="34" charset="0"/>
                <a:cs typeface="Arial" pitchFamily="34" charset="0"/>
              </a:rPr>
              <a:t>	2. sumber populasi yang terkena masalah/penyakit </a:t>
            </a:r>
          </a:p>
          <a:p>
            <a:pPr>
              <a:buNone/>
            </a:pPr>
            <a:r>
              <a:rPr lang="id-ID" dirty="0" smtClean="0">
                <a:latin typeface="Arial" pitchFamily="34" charset="0"/>
                <a:cs typeface="Arial" pitchFamily="34" charset="0"/>
              </a:rPr>
              <a:t>	3. seleksi sampel tidak representatif terhadap populasi    </a:t>
            </a:r>
          </a:p>
          <a:p>
            <a:pPr>
              <a:buNone/>
            </a:pPr>
            <a:r>
              <a:rPr lang="id-ID" dirty="0" smtClean="0">
                <a:latin typeface="Arial" pitchFamily="34" charset="0"/>
                <a:cs typeface="Arial" pitchFamily="34" charset="0"/>
              </a:rPr>
              <a:t>	    dan sampel tidak koperatif pada saat penelitian</a:t>
            </a:r>
          </a:p>
          <a:p>
            <a:pPr>
              <a:buNone/>
            </a:pPr>
            <a:r>
              <a:rPr lang="id-ID" dirty="0" smtClean="0">
                <a:latin typeface="Arial" pitchFamily="34" charset="0"/>
                <a:cs typeface="Arial" pitchFamily="34" charset="0"/>
              </a:rPr>
              <a:t>	4. besar sampel tidak terwakili, termasuk kejadian dropout</a:t>
            </a:r>
          </a:p>
          <a:p>
            <a:pPr>
              <a:buNone/>
            </a:pPr>
            <a:r>
              <a:rPr lang="id-ID" dirty="0" smtClean="0">
                <a:latin typeface="Arial" pitchFamily="34" charset="0"/>
                <a:cs typeface="Arial" pitchFamily="34" charset="0"/>
              </a:rPr>
              <a:t>	5. alat dan bahan penelitian kadaluarsa, tdk pernah dikalibrasi</a:t>
            </a:r>
          </a:p>
          <a:p>
            <a:pPr>
              <a:buNone/>
            </a:pPr>
            <a:r>
              <a:rPr lang="id-ID" dirty="0" smtClean="0">
                <a:latin typeface="Arial" pitchFamily="34" charset="0"/>
                <a:cs typeface="Arial" pitchFamily="34" charset="0"/>
              </a:rPr>
              <a:t>	6. kuesioner yang tidak valid dan tidak reliabel</a:t>
            </a:r>
          </a:p>
          <a:p>
            <a:pPr>
              <a:buNone/>
            </a:pPr>
            <a:r>
              <a:rPr lang="id-ID" dirty="0" smtClean="0">
                <a:latin typeface="Arial" pitchFamily="34" charset="0"/>
                <a:cs typeface="Arial" pitchFamily="34" charset="0"/>
              </a:rPr>
              <a:t>	7. petugas pengumpul data yang tidak profesional</a:t>
            </a:r>
          </a:p>
          <a:p>
            <a:pPr>
              <a:buNone/>
            </a:pPr>
            <a:r>
              <a:rPr lang="id-ID" dirty="0" smtClean="0">
                <a:latin typeface="Arial" pitchFamily="34" charset="0"/>
                <a:cs typeface="Arial" pitchFamily="34" charset="0"/>
              </a:rPr>
              <a:t>	8. ada variabel pengganggu (confounding variabel)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normAutofit/>
          </a:bodyPr>
          <a:lstStyle/>
          <a:p>
            <a:pPr>
              <a:buNone/>
            </a:pPr>
            <a:r>
              <a:rPr lang="id-ID" dirty="0" smtClean="0"/>
              <a:t>	</a:t>
            </a:r>
            <a:r>
              <a:rPr lang="id-ID" sz="2800" dirty="0" smtClean="0">
                <a:solidFill>
                  <a:srgbClr val="FF0000"/>
                </a:solidFill>
              </a:rPr>
              <a:t>Contoh :</a:t>
            </a:r>
          </a:p>
          <a:p>
            <a:pPr>
              <a:buNone/>
            </a:pPr>
            <a:r>
              <a:rPr lang="id-ID" sz="2800" dirty="0" smtClean="0"/>
              <a:t>	1. orang </a:t>
            </a:r>
            <a:r>
              <a:rPr lang="id-ID" sz="2800" dirty="0" smtClean="0">
                <a:solidFill>
                  <a:srgbClr val="FF0000"/>
                </a:solidFill>
              </a:rPr>
              <a:t>ubanan</a:t>
            </a:r>
            <a:r>
              <a:rPr lang="id-ID" sz="2800" dirty="0" smtClean="0"/>
              <a:t> dengan </a:t>
            </a:r>
            <a:r>
              <a:rPr lang="id-ID" sz="2800" dirty="0" smtClean="0">
                <a:solidFill>
                  <a:srgbClr val="FF0000"/>
                </a:solidFill>
              </a:rPr>
              <a:t>hipertensi</a:t>
            </a:r>
          </a:p>
          <a:p>
            <a:pPr>
              <a:buNone/>
            </a:pPr>
            <a:r>
              <a:rPr lang="id-ID" sz="2800" dirty="0" smtClean="0"/>
              <a:t>	2. penyakit Jantung koroner (PJK) yang </a:t>
            </a:r>
            <a:r>
              <a:rPr lang="id-ID" sz="2800" dirty="0" smtClean="0">
                <a:solidFill>
                  <a:srgbClr val="FF0000"/>
                </a:solidFill>
              </a:rPr>
              <a:t>dirawat di   </a:t>
            </a:r>
          </a:p>
          <a:p>
            <a:pPr>
              <a:buNone/>
            </a:pPr>
            <a:r>
              <a:rPr lang="id-ID" sz="2800" dirty="0" smtClean="0"/>
              <a:t>        </a:t>
            </a:r>
            <a:r>
              <a:rPr lang="id-ID" sz="2800" dirty="0" smtClean="0">
                <a:solidFill>
                  <a:srgbClr val="FF0000"/>
                </a:solidFill>
              </a:rPr>
              <a:t>rumah sakit </a:t>
            </a:r>
            <a:r>
              <a:rPr lang="id-ID" sz="2800" dirty="0" smtClean="0"/>
              <a:t>tidak dapat kita katakan mewakili </a:t>
            </a:r>
          </a:p>
          <a:p>
            <a:pPr>
              <a:buNone/>
            </a:pPr>
            <a:r>
              <a:rPr lang="id-ID" sz="2800" dirty="0" smtClean="0"/>
              <a:t>        populasi di masyarakat, karena masing-masing </a:t>
            </a:r>
          </a:p>
          <a:p>
            <a:pPr>
              <a:buNone/>
            </a:pPr>
            <a:r>
              <a:rPr lang="id-ID" sz="2800" dirty="0" smtClean="0"/>
              <a:t>        </a:t>
            </a:r>
            <a:r>
              <a:rPr lang="id-ID" sz="2800" dirty="0" smtClean="0">
                <a:solidFill>
                  <a:srgbClr val="FF0000"/>
                </a:solidFill>
              </a:rPr>
              <a:t>populasi</a:t>
            </a:r>
            <a:r>
              <a:rPr lang="id-ID" sz="2800" dirty="0" smtClean="0"/>
              <a:t> memiliki karakter yang berbeda.</a:t>
            </a:r>
          </a:p>
          <a:p>
            <a:pPr>
              <a:buNone/>
            </a:pPr>
            <a:r>
              <a:rPr lang="id-ID" sz="2800" dirty="0" smtClean="0"/>
              <a:t>	3. </a:t>
            </a:r>
            <a:r>
              <a:rPr lang="id-ID" sz="2800" dirty="0" smtClean="0">
                <a:solidFill>
                  <a:srgbClr val="FF0000"/>
                </a:solidFill>
              </a:rPr>
              <a:t>jenis</a:t>
            </a:r>
            <a:r>
              <a:rPr lang="id-ID" sz="2800" dirty="0" smtClean="0"/>
              <a:t> dan </a:t>
            </a:r>
            <a:r>
              <a:rPr lang="id-ID" sz="2800" dirty="0" smtClean="0">
                <a:solidFill>
                  <a:srgbClr val="FF0000"/>
                </a:solidFill>
              </a:rPr>
              <a:t>warna </a:t>
            </a:r>
            <a:r>
              <a:rPr lang="id-ID" sz="2800" dirty="0" smtClean="0"/>
              <a:t>mobil dengan kejadian </a:t>
            </a:r>
          </a:p>
          <a:p>
            <a:pPr>
              <a:buNone/>
            </a:pPr>
            <a:r>
              <a:rPr lang="id-ID" sz="2800" dirty="0" smtClean="0"/>
              <a:t>        </a:t>
            </a:r>
            <a:r>
              <a:rPr lang="id-ID" sz="2800" dirty="0" smtClean="0">
                <a:solidFill>
                  <a:srgbClr val="FF0000"/>
                </a:solidFill>
              </a:rPr>
              <a:t>kecelakaan lalulintas</a:t>
            </a:r>
            <a:endParaRPr lang="id-ID" sz="28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476672"/>
            <a:ext cx="8229600" cy="864096"/>
          </a:xfrm>
        </p:spPr>
        <p:txBody>
          <a:bodyPr>
            <a:normAutofit fontScale="90000"/>
          </a:bodyPr>
          <a:lstStyle/>
          <a:p>
            <a:r>
              <a:rPr lang="id-ID" sz="3100" dirty="0" smtClean="0">
                <a:solidFill>
                  <a:srgbClr val="FF0000"/>
                </a:solidFill>
                <a:latin typeface="Arial" pitchFamily="34" charset="0"/>
                <a:cs typeface="Arial" pitchFamily="34" charset="0"/>
              </a:rPr>
              <a:t/>
            </a:r>
            <a:br>
              <a:rPr lang="id-ID" sz="3100" dirty="0" smtClean="0">
                <a:solidFill>
                  <a:srgbClr val="FF0000"/>
                </a:solidFill>
                <a:latin typeface="Arial" pitchFamily="34" charset="0"/>
                <a:cs typeface="Arial" pitchFamily="34" charset="0"/>
              </a:rPr>
            </a:br>
            <a:r>
              <a:rPr lang="id-ID" sz="3100" dirty="0">
                <a:solidFill>
                  <a:srgbClr val="FF0000"/>
                </a:solidFill>
                <a:latin typeface="Arial" pitchFamily="34" charset="0"/>
                <a:cs typeface="Arial" pitchFamily="34" charset="0"/>
              </a:rPr>
              <a:t>Bukan penyebab langsung (</a:t>
            </a:r>
            <a:r>
              <a:rPr lang="id-ID" sz="3100" dirty="0" err="1">
                <a:solidFill>
                  <a:srgbClr val="FF0000"/>
                </a:solidFill>
                <a:latin typeface="Arial" pitchFamily="34" charset="0"/>
                <a:cs typeface="Arial" pitchFamily="34" charset="0"/>
              </a:rPr>
              <a:t>nonkausal</a:t>
            </a:r>
            <a:r>
              <a:rPr lang="id-ID" sz="3100" dirty="0" smtClean="0">
                <a:solidFill>
                  <a:srgbClr val="FF0000"/>
                </a:solidFill>
                <a:latin typeface="Arial" pitchFamily="34" charset="0"/>
                <a:cs typeface="Arial" pitchFamily="34" charset="0"/>
              </a:rPr>
              <a:t>) disebabkan</a:t>
            </a:r>
            <a:r>
              <a:rPr lang="id-ID" sz="3100" dirty="0">
                <a:solidFill>
                  <a:srgbClr val="FF0000"/>
                </a:solidFill>
                <a:latin typeface="Arial" pitchFamily="34" charset="0"/>
                <a:cs typeface="Arial" pitchFamily="34" charset="0"/>
              </a:rPr>
              <a:t/>
            </a:r>
            <a:br>
              <a:rPr lang="id-ID" sz="3100" dirty="0">
                <a:solidFill>
                  <a:srgbClr val="FF0000"/>
                </a:solidFill>
                <a:latin typeface="Arial" pitchFamily="34" charset="0"/>
                <a:cs typeface="Arial" pitchFamily="34" charset="0"/>
              </a:rPr>
            </a:br>
            <a:r>
              <a:rPr lang="id-ID" sz="3100" dirty="0" smtClean="0">
                <a:solidFill>
                  <a:srgbClr val="FF0000"/>
                </a:solidFill>
                <a:latin typeface="Arial" pitchFamily="34" charset="0"/>
                <a:cs typeface="Arial" pitchFamily="34" charset="0"/>
              </a:rPr>
              <a:t/>
            </a:r>
            <a:br>
              <a:rPr lang="id-ID" sz="3100" dirty="0" smtClean="0">
                <a:solidFill>
                  <a:srgbClr val="FF0000"/>
                </a:solidFill>
                <a:latin typeface="Arial" pitchFamily="34" charset="0"/>
                <a:cs typeface="Arial" pitchFamily="34" charset="0"/>
              </a:rPr>
            </a:br>
            <a:r>
              <a:rPr lang="id-ID" sz="3100" dirty="0" smtClean="0">
                <a:solidFill>
                  <a:srgbClr val="FF0000"/>
                </a:solidFill>
                <a:latin typeface="Arial" pitchFamily="34" charset="0"/>
                <a:cs typeface="Arial" pitchFamily="34" charset="0"/>
              </a:rPr>
              <a:t/>
            </a:r>
            <a:br>
              <a:rPr lang="id-ID" sz="3100" dirty="0" smtClean="0">
                <a:solidFill>
                  <a:srgbClr val="FF0000"/>
                </a:solidFill>
                <a:latin typeface="Arial" pitchFamily="34" charset="0"/>
                <a:cs typeface="Arial" pitchFamily="34" charset="0"/>
              </a:rPr>
            </a:br>
            <a:r>
              <a:rPr lang="id-ID" sz="3100" dirty="0" smtClean="0">
                <a:solidFill>
                  <a:srgbClr val="FF0000"/>
                </a:solidFill>
                <a:latin typeface="Arial" pitchFamily="34" charset="0"/>
                <a:cs typeface="Arial" pitchFamily="34" charset="0"/>
              </a:rPr>
              <a:t/>
            </a:r>
            <a:br>
              <a:rPr lang="id-ID" sz="3100" dirty="0" smtClean="0">
                <a:solidFill>
                  <a:srgbClr val="FF0000"/>
                </a:solidFill>
                <a:latin typeface="Arial" pitchFamily="34" charset="0"/>
                <a:cs typeface="Arial" pitchFamily="34" charset="0"/>
              </a:rPr>
            </a:br>
            <a:r>
              <a:rPr lang="id-ID" dirty="0" smtClean="0">
                <a:solidFill>
                  <a:srgbClr val="FF0000"/>
                </a:solidFill>
                <a:latin typeface="Arial" pitchFamily="34" charset="0"/>
                <a:cs typeface="Arial" pitchFamily="34" charset="0"/>
              </a:rPr>
              <a:t/>
            </a:r>
            <a:br>
              <a:rPr lang="id-ID" dirty="0" smtClean="0">
                <a:solidFill>
                  <a:srgbClr val="FF0000"/>
                </a:solidFill>
                <a:latin typeface="Arial" pitchFamily="34" charset="0"/>
                <a:cs typeface="Arial" pitchFamily="34" charset="0"/>
              </a:rPr>
            </a:br>
            <a:endParaRPr lang="id-ID" dirty="0"/>
          </a:p>
        </p:txBody>
      </p:sp>
      <p:sp>
        <p:nvSpPr>
          <p:cNvPr id="5" name="Content Placeholder 4"/>
          <p:cNvSpPr>
            <a:spLocks noGrp="1"/>
          </p:cNvSpPr>
          <p:nvPr>
            <p:ph idx="1"/>
          </p:nvPr>
        </p:nvSpPr>
        <p:spPr>
          <a:xfrm>
            <a:off x="611560" y="1484784"/>
            <a:ext cx="8229600" cy="5069160"/>
          </a:xfrm>
        </p:spPr>
        <p:txBody>
          <a:bodyPr>
            <a:normAutofit fontScale="32500" lnSpcReduction="20000"/>
          </a:bodyPr>
          <a:lstStyle/>
          <a:p>
            <a:pPr>
              <a:buNone/>
            </a:pPr>
            <a:r>
              <a:rPr lang="id-ID" dirty="0" smtClean="0">
                <a:solidFill>
                  <a:srgbClr val="FF0000"/>
                </a:solidFill>
                <a:latin typeface="Arial" pitchFamily="34" charset="0"/>
                <a:cs typeface="Arial" pitchFamily="34" charset="0"/>
              </a:rPr>
              <a:t>	</a:t>
            </a:r>
          </a:p>
          <a:p>
            <a:pPr>
              <a:buNone/>
            </a:pPr>
            <a:r>
              <a:rPr lang="id-ID" sz="7000" dirty="0" smtClean="0">
                <a:solidFill>
                  <a:srgbClr val="FF0000"/>
                </a:solidFill>
                <a:latin typeface="Arial" pitchFamily="34" charset="0"/>
                <a:cs typeface="Arial" pitchFamily="34" charset="0"/>
              </a:rPr>
              <a:t>	</a:t>
            </a:r>
          </a:p>
          <a:p>
            <a:pPr>
              <a:buNone/>
            </a:pPr>
            <a:r>
              <a:rPr lang="id-ID" sz="7000" dirty="0" smtClean="0">
                <a:solidFill>
                  <a:srgbClr val="FF0000"/>
                </a:solidFill>
                <a:latin typeface="Arial" pitchFamily="34" charset="0"/>
                <a:cs typeface="Arial" pitchFamily="34" charset="0"/>
              </a:rPr>
              <a:t>	</a:t>
            </a:r>
            <a:r>
              <a:rPr lang="id-ID" sz="7000" dirty="0" smtClean="0">
                <a:solidFill>
                  <a:schemeClr val="tx1">
                    <a:lumMod val="95000"/>
                    <a:lumOff val="5000"/>
                  </a:schemeClr>
                </a:solidFill>
                <a:latin typeface="Arial" pitchFamily="34" charset="0"/>
                <a:cs typeface="Arial" pitchFamily="34" charset="0"/>
              </a:rPr>
              <a:t>1. ada </a:t>
            </a:r>
            <a:r>
              <a:rPr lang="id-ID" sz="7000" dirty="0" smtClean="0">
                <a:solidFill>
                  <a:srgbClr val="FF0000"/>
                </a:solidFill>
                <a:latin typeface="Arial" pitchFamily="34" charset="0"/>
                <a:cs typeface="Arial" pitchFamily="34" charset="0"/>
              </a:rPr>
              <a:t>variabel pendahulu </a:t>
            </a:r>
            <a:r>
              <a:rPr lang="id-ID" sz="7000" dirty="0" smtClean="0">
                <a:solidFill>
                  <a:schemeClr val="tx1">
                    <a:lumMod val="95000"/>
                    <a:lumOff val="5000"/>
                  </a:schemeClr>
                </a:solidFill>
                <a:latin typeface="Arial" pitchFamily="34" charset="0"/>
                <a:cs typeface="Arial" pitchFamily="34" charset="0"/>
              </a:rPr>
              <a:t>yang mendahului hubungan antara variabel independen dan variabel dependen</a:t>
            </a:r>
          </a:p>
          <a:p>
            <a:pPr>
              <a:buNone/>
            </a:pPr>
            <a:r>
              <a:rPr lang="id-ID" sz="7000" dirty="0" smtClean="0">
                <a:solidFill>
                  <a:schemeClr val="tx1">
                    <a:lumMod val="95000"/>
                    <a:lumOff val="5000"/>
                  </a:schemeClr>
                </a:solidFill>
                <a:latin typeface="Arial" pitchFamily="34" charset="0"/>
                <a:cs typeface="Arial" pitchFamily="34" charset="0"/>
              </a:rPr>
              <a:t>	Contoh : variabel pendahulu (rokok....terpapar debu asbes...minum kopi...rokok..minum kopi). Hubungan </a:t>
            </a:r>
            <a:r>
              <a:rPr lang="id-ID" sz="7000" dirty="0" smtClean="0">
                <a:solidFill>
                  <a:srgbClr val="FF0000"/>
                </a:solidFill>
                <a:latin typeface="Arial" pitchFamily="34" charset="0"/>
                <a:cs typeface="Arial" pitchFamily="34" charset="0"/>
              </a:rPr>
              <a:t>kopi</a:t>
            </a:r>
            <a:r>
              <a:rPr lang="id-ID" sz="7000" dirty="0" smtClean="0">
                <a:solidFill>
                  <a:schemeClr val="tx1">
                    <a:lumMod val="95000"/>
                    <a:lumOff val="5000"/>
                  </a:schemeClr>
                </a:solidFill>
                <a:latin typeface="Arial" pitchFamily="34" charset="0"/>
                <a:cs typeface="Arial" pitchFamily="34" charset="0"/>
              </a:rPr>
              <a:t> dengan </a:t>
            </a:r>
            <a:r>
              <a:rPr lang="id-ID" sz="7000" dirty="0" smtClean="0">
                <a:solidFill>
                  <a:srgbClr val="FF0000"/>
                </a:solidFill>
                <a:latin typeface="Arial" pitchFamily="34" charset="0"/>
                <a:cs typeface="Arial" pitchFamily="34" charset="0"/>
              </a:rPr>
              <a:t>Ca. paru</a:t>
            </a:r>
          </a:p>
          <a:p>
            <a:pPr>
              <a:buNone/>
            </a:pPr>
            <a:r>
              <a:rPr lang="id-ID" sz="7000" dirty="0" smtClean="0">
                <a:solidFill>
                  <a:schemeClr val="tx1">
                    <a:lumMod val="95000"/>
                    <a:lumOff val="5000"/>
                  </a:schemeClr>
                </a:solidFill>
                <a:latin typeface="Arial" pitchFamily="34" charset="0"/>
                <a:cs typeface="Arial" pitchFamily="34" charset="0"/>
              </a:rPr>
              <a:t>	2. ada </a:t>
            </a:r>
            <a:r>
              <a:rPr lang="id-ID" sz="7000" dirty="0" smtClean="0">
                <a:solidFill>
                  <a:srgbClr val="FF0000"/>
                </a:solidFill>
                <a:latin typeface="Arial" pitchFamily="34" charset="0"/>
                <a:cs typeface="Arial" pitchFamily="34" charset="0"/>
              </a:rPr>
              <a:t>variabel perantara </a:t>
            </a:r>
          </a:p>
          <a:p>
            <a:pPr>
              <a:buNone/>
            </a:pPr>
            <a:r>
              <a:rPr lang="id-ID" sz="7000" dirty="0" smtClean="0">
                <a:solidFill>
                  <a:schemeClr val="tx1">
                    <a:lumMod val="95000"/>
                    <a:lumOff val="5000"/>
                  </a:schemeClr>
                </a:solidFill>
                <a:latin typeface="Arial" pitchFamily="34" charset="0"/>
                <a:cs typeface="Arial" pitchFamily="34" charset="0"/>
              </a:rPr>
              <a:t>	contoh : variabel perantara (minum kopi..banyak gulanya.... merokok....banyak minum kopi. Hubungan </a:t>
            </a:r>
            <a:r>
              <a:rPr lang="id-ID" sz="7000" dirty="0" smtClean="0">
                <a:solidFill>
                  <a:srgbClr val="FF0000"/>
                </a:solidFill>
                <a:latin typeface="Arial" pitchFamily="34" charset="0"/>
                <a:cs typeface="Arial" pitchFamily="34" charset="0"/>
              </a:rPr>
              <a:t>kopi</a:t>
            </a:r>
            <a:r>
              <a:rPr lang="id-ID" sz="7000" dirty="0" smtClean="0">
                <a:solidFill>
                  <a:schemeClr val="tx1">
                    <a:lumMod val="95000"/>
                    <a:lumOff val="5000"/>
                  </a:schemeClr>
                </a:solidFill>
                <a:latin typeface="Arial" pitchFamily="34" charset="0"/>
                <a:cs typeface="Arial" pitchFamily="34" charset="0"/>
              </a:rPr>
              <a:t> dengan </a:t>
            </a:r>
            <a:r>
              <a:rPr lang="id-ID" sz="7000" dirty="0" smtClean="0">
                <a:solidFill>
                  <a:srgbClr val="FF0000"/>
                </a:solidFill>
                <a:latin typeface="Arial" pitchFamily="34" charset="0"/>
                <a:cs typeface="Arial" pitchFamily="34" charset="0"/>
              </a:rPr>
              <a:t>Diabet (DM)</a:t>
            </a:r>
          </a:p>
          <a:p>
            <a:pPr>
              <a:buNone/>
            </a:pPr>
            <a:r>
              <a:rPr lang="id-ID" sz="7000" dirty="0" smtClean="0">
                <a:solidFill>
                  <a:schemeClr val="tx1">
                    <a:lumMod val="95000"/>
                    <a:lumOff val="5000"/>
                  </a:schemeClr>
                </a:solidFill>
                <a:latin typeface="Arial" pitchFamily="34" charset="0"/>
                <a:cs typeface="Arial" pitchFamily="34" charset="0"/>
              </a:rPr>
              <a:t>	3. ada </a:t>
            </a:r>
            <a:r>
              <a:rPr lang="id-ID" sz="7000" dirty="0" smtClean="0">
                <a:solidFill>
                  <a:srgbClr val="FF0000"/>
                </a:solidFill>
                <a:latin typeface="Arial" pitchFamily="34" charset="0"/>
                <a:cs typeface="Arial" pitchFamily="34" charset="0"/>
              </a:rPr>
              <a:t>pengaruh waktu</a:t>
            </a:r>
          </a:p>
          <a:p>
            <a:pPr>
              <a:buNone/>
            </a:pPr>
            <a:r>
              <a:rPr lang="id-ID" sz="7000" dirty="0" smtClean="0">
                <a:solidFill>
                  <a:schemeClr val="tx1">
                    <a:lumMod val="95000"/>
                    <a:lumOff val="5000"/>
                  </a:schemeClr>
                </a:solidFill>
                <a:latin typeface="Arial" pitchFamily="34" charset="0"/>
                <a:cs typeface="Arial" pitchFamily="34" charset="0"/>
              </a:rPr>
              <a:t>	contoh: variabel waktu masih sejak usia muda ( personal higiene, sosial ekonomi rendah, kawin usia muda). Hubungan antara </a:t>
            </a:r>
            <a:r>
              <a:rPr lang="id-ID" sz="7000" dirty="0" smtClean="0">
                <a:solidFill>
                  <a:srgbClr val="FF0000"/>
                </a:solidFill>
                <a:latin typeface="Arial" pitchFamily="34" charset="0"/>
                <a:cs typeface="Arial" pitchFamily="34" charset="0"/>
              </a:rPr>
              <a:t>kawin</a:t>
            </a:r>
            <a:r>
              <a:rPr lang="id-ID" sz="7000" dirty="0" smtClean="0">
                <a:solidFill>
                  <a:schemeClr val="tx1">
                    <a:lumMod val="95000"/>
                    <a:lumOff val="5000"/>
                  </a:schemeClr>
                </a:solidFill>
                <a:latin typeface="Arial" pitchFamily="34" charset="0"/>
                <a:cs typeface="Arial" pitchFamily="34" charset="0"/>
              </a:rPr>
              <a:t> </a:t>
            </a:r>
            <a:r>
              <a:rPr lang="id-ID" sz="7000" dirty="0" smtClean="0">
                <a:solidFill>
                  <a:srgbClr val="FF0000"/>
                </a:solidFill>
                <a:latin typeface="Arial" pitchFamily="34" charset="0"/>
                <a:cs typeface="Arial" pitchFamily="34" charset="0"/>
              </a:rPr>
              <a:t>usia muda </a:t>
            </a:r>
            <a:r>
              <a:rPr lang="id-ID" sz="7000" dirty="0" smtClean="0">
                <a:solidFill>
                  <a:schemeClr val="tx1">
                    <a:lumMod val="95000"/>
                    <a:lumOff val="5000"/>
                  </a:schemeClr>
                </a:solidFill>
                <a:latin typeface="Arial" pitchFamily="34" charset="0"/>
                <a:cs typeface="Arial" pitchFamily="34" charset="0"/>
              </a:rPr>
              <a:t>dengan </a:t>
            </a:r>
            <a:r>
              <a:rPr lang="id-ID" sz="7000" dirty="0" smtClean="0">
                <a:solidFill>
                  <a:srgbClr val="FF0000"/>
                </a:solidFill>
                <a:latin typeface="Arial" pitchFamily="34" charset="0"/>
                <a:cs typeface="Arial" pitchFamily="34" charset="0"/>
              </a:rPr>
              <a:t>Ca. cervix</a:t>
            </a:r>
            <a:endParaRPr lang="id-ID" sz="70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4704"/>
            <a:ext cx="8229600" cy="652934"/>
          </a:xfrm>
        </p:spPr>
        <p:txBody>
          <a:bodyPr>
            <a:normAutofit/>
          </a:bodyPr>
          <a:lstStyle/>
          <a:p>
            <a:r>
              <a:rPr lang="id-ID" sz="2800" dirty="0" smtClean="0">
                <a:solidFill>
                  <a:srgbClr val="FF0000"/>
                </a:solidFill>
                <a:latin typeface="Arial" pitchFamily="34" charset="0"/>
                <a:cs typeface="Arial" pitchFamily="34" charset="0"/>
              </a:rPr>
              <a:t>Penyebab langsung (kausal asosiasi)</a:t>
            </a:r>
            <a:endParaRPr lang="id-ID" sz="2800" dirty="0">
              <a:latin typeface="Arial" pitchFamily="34" charset="0"/>
              <a:cs typeface="Arial" pitchFamily="34" charset="0"/>
            </a:endParaRPr>
          </a:p>
        </p:txBody>
      </p:sp>
      <p:sp>
        <p:nvSpPr>
          <p:cNvPr id="7" name="Content Placeholder 6"/>
          <p:cNvSpPr>
            <a:spLocks noGrp="1"/>
          </p:cNvSpPr>
          <p:nvPr>
            <p:ph idx="1"/>
          </p:nvPr>
        </p:nvSpPr>
        <p:spPr/>
        <p:txBody>
          <a:bodyPr>
            <a:normAutofit fontScale="70000" lnSpcReduction="20000"/>
          </a:bodyPr>
          <a:lstStyle/>
          <a:p>
            <a:pPr>
              <a:buNone/>
            </a:pPr>
            <a:r>
              <a:rPr lang="id-ID" dirty="0" smtClean="0"/>
              <a:t>	</a:t>
            </a:r>
            <a:r>
              <a:rPr lang="id-ID" dirty="0">
                <a:latin typeface="Arial" pitchFamily="34" charset="0"/>
                <a:cs typeface="Arial" pitchFamily="34" charset="0"/>
              </a:rPr>
              <a:t>H</a:t>
            </a:r>
            <a:r>
              <a:rPr lang="id-ID" dirty="0" smtClean="0">
                <a:latin typeface="Arial" pitchFamily="34" charset="0"/>
                <a:cs typeface="Arial" pitchFamily="34" charset="0"/>
              </a:rPr>
              <a:t>ubungan Kausal </a:t>
            </a:r>
            <a:r>
              <a:rPr lang="en-US" dirty="0" err="1" smtClean="0">
                <a:latin typeface="Arial" pitchFamily="34" charset="0"/>
                <a:cs typeface="Arial" pitchFamily="34" charset="0"/>
              </a:rPr>
              <a:t>Kriteria</a:t>
            </a:r>
            <a:r>
              <a:rPr lang="en-US" dirty="0" smtClean="0">
                <a:latin typeface="Arial" pitchFamily="34" charset="0"/>
                <a:cs typeface="Arial" pitchFamily="34" charset="0"/>
              </a:rPr>
              <a:t> </a:t>
            </a:r>
            <a:r>
              <a:rPr lang="en-US" dirty="0">
                <a:latin typeface="Arial" pitchFamily="34" charset="0"/>
                <a:cs typeface="Arial" pitchFamily="34" charset="0"/>
              </a:rPr>
              <a:t>Bradford </a:t>
            </a:r>
            <a:r>
              <a:rPr lang="en-US" dirty="0" smtClean="0">
                <a:latin typeface="Arial" pitchFamily="34" charset="0"/>
                <a:cs typeface="Arial" pitchFamily="34" charset="0"/>
              </a:rPr>
              <a:t>Hill</a:t>
            </a:r>
            <a:r>
              <a:rPr lang="id-ID" dirty="0" smtClean="0">
                <a:latin typeface="Arial" pitchFamily="34" charset="0"/>
                <a:cs typeface="Arial" pitchFamily="34" charset="0"/>
              </a:rPr>
              <a:t> (</a:t>
            </a:r>
            <a:r>
              <a:rPr lang="id-ID" dirty="0" smtClean="0"/>
              <a:t>1897-1991)</a:t>
            </a:r>
            <a:r>
              <a:rPr lang="id-ID" dirty="0" smtClean="0">
                <a:latin typeface="Arial" pitchFamily="34" charset="0"/>
                <a:cs typeface="Arial" pitchFamily="34" charset="0"/>
              </a:rPr>
              <a:t>,</a:t>
            </a:r>
            <a:r>
              <a:rPr lang="en-US" dirty="0" smtClean="0">
                <a:latin typeface="Arial" pitchFamily="34" charset="0"/>
                <a:cs typeface="Arial" pitchFamily="34" charset="0"/>
              </a:rPr>
              <a:t> </a:t>
            </a:r>
            <a:r>
              <a:rPr lang="en-US" dirty="0" err="1">
                <a:latin typeface="Arial" pitchFamily="34" charset="0"/>
                <a:cs typeface="Arial" pitchFamily="34" charset="0"/>
              </a:rPr>
              <a:t>yakni</a:t>
            </a:r>
            <a:r>
              <a:rPr lang="en-US" dirty="0">
                <a:latin typeface="Arial" pitchFamily="34" charset="0"/>
                <a:cs typeface="Arial" pitchFamily="34" charset="0"/>
              </a:rPr>
              <a:t> </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a:buNone/>
            </a:pPr>
            <a:endParaRPr lang="id-ID" dirty="0">
              <a:latin typeface="Arial" pitchFamily="34" charset="0"/>
              <a:cs typeface="Arial" pitchFamily="34" charset="0"/>
            </a:endParaRPr>
          </a:p>
          <a:p>
            <a:pPr lvl="0">
              <a:buNone/>
            </a:pPr>
            <a:r>
              <a:rPr lang="id-ID" dirty="0" smtClean="0">
                <a:latin typeface="Arial" pitchFamily="34" charset="0"/>
                <a:cs typeface="Arial" pitchFamily="34" charset="0"/>
              </a:rPr>
              <a:t>	1. </a:t>
            </a:r>
            <a:r>
              <a:rPr lang="en-US" dirty="0" smtClean="0">
                <a:solidFill>
                  <a:srgbClr val="FF0000"/>
                </a:solidFill>
                <a:latin typeface="Arial" pitchFamily="34" charset="0"/>
                <a:cs typeface="Arial" pitchFamily="34" charset="0"/>
              </a:rPr>
              <a:t>Strength</a:t>
            </a:r>
            <a:r>
              <a:rPr lang="en-US" dirty="0" smtClean="0">
                <a:latin typeface="Arial" pitchFamily="34" charset="0"/>
                <a:cs typeface="Arial" pitchFamily="34" charset="0"/>
              </a:rPr>
              <a:t> </a:t>
            </a:r>
            <a:r>
              <a:rPr lang="en-US" dirty="0">
                <a:latin typeface="Arial" pitchFamily="34" charset="0"/>
                <a:cs typeface="Arial" pitchFamily="34" charset="0"/>
              </a:rPr>
              <a:t>(</a:t>
            </a:r>
            <a:r>
              <a:rPr lang="en-US" dirty="0" err="1" smtClean="0">
                <a:latin typeface="Arial" pitchFamily="34" charset="0"/>
                <a:cs typeface="Arial" pitchFamily="34" charset="0"/>
              </a:rPr>
              <a:t>kuat</a:t>
            </a:r>
            <a:r>
              <a:rPr lang="id-ID" dirty="0" smtClean="0">
                <a:latin typeface="Arial" pitchFamily="34" charset="0"/>
                <a:cs typeface="Arial" pitchFamily="34" charset="0"/>
              </a:rPr>
              <a:t>nya</a:t>
            </a:r>
            <a:r>
              <a:rPr lang="en-US" dirty="0" smtClean="0">
                <a:latin typeface="Arial" pitchFamily="34" charset="0"/>
                <a:cs typeface="Arial" pitchFamily="34" charset="0"/>
              </a:rPr>
              <a:t> </a:t>
            </a:r>
            <a:r>
              <a:rPr lang="en-US" dirty="0" err="1">
                <a:latin typeface="Arial" pitchFamily="34" charset="0"/>
                <a:cs typeface="Arial" pitchFamily="34" charset="0"/>
              </a:rPr>
              <a:t>hubungan</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lvl="0">
              <a:buNone/>
            </a:pPr>
            <a:r>
              <a:rPr lang="id-ID" dirty="0">
                <a:latin typeface="Arial" pitchFamily="34" charset="0"/>
                <a:cs typeface="Arial" pitchFamily="34" charset="0"/>
              </a:rPr>
              <a:t>	</a:t>
            </a:r>
            <a:r>
              <a:rPr lang="id-ID" dirty="0" smtClean="0">
                <a:latin typeface="Arial" pitchFamily="34" charset="0"/>
                <a:cs typeface="Arial" pitchFamily="34" charset="0"/>
              </a:rPr>
              <a:t>2</a:t>
            </a:r>
            <a:r>
              <a:rPr lang="id-ID" dirty="0" smtClean="0">
                <a:solidFill>
                  <a:srgbClr val="FF0000"/>
                </a:solidFill>
                <a:latin typeface="Arial" pitchFamily="34" charset="0"/>
                <a:cs typeface="Arial" pitchFamily="34" charset="0"/>
              </a:rPr>
              <a:t>. </a:t>
            </a:r>
            <a:r>
              <a:rPr lang="en-US" dirty="0" smtClean="0">
                <a:solidFill>
                  <a:srgbClr val="FF0000"/>
                </a:solidFill>
                <a:latin typeface="Arial" pitchFamily="34" charset="0"/>
                <a:cs typeface="Arial" pitchFamily="34" charset="0"/>
              </a:rPr>
              <a:t>Consistency </a:t>
            </a:r>
            <a:r>
              <a:rPr lang="en-US" dirty="0">
                <a:latin typeface="Arial" pitchFamily="34" charset="0"/>
                <a:cs typeface="Arial" pitchFamily="34" charset="0"/>
              </a:rPr>
              <a:t>(</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diperkirakan</a:t>
            </a:r>
            <a:r>
              <a:rPr lang="en-US" dirty="0">
                <a:latin typeface="Arial" pitchFamily="34" charset="0"/>
                <a:cs typeface="Arial" pitchFamily="34" charset="0"/>
              </a:rPr>
              <a:t> </a:t>
            </a:r>
            <a:r>
              <a:rPr lang="en-US" dirty="0" err="1">
                <a:latin typeface="Arial" pitchFamily="34" charset="0"/>
                <a:cs typeface="Arial" pitchFamily="34" charset="0"/>
              </a:rPr>
              <a:t>dari</a:t>
            </a:r>
            <a:r>
              <a:rPr lang="en-US" dirty="0">
                <a:latin typeface="Arial" pitchFamily="34" charset="0"/>
                <a:cs typeface="Arial" pitchFamily="34" charset="0"/>
              </a:rPr>
              <a:t> </a:t>
            </a:r>
            <a:r>
              <a:rPr lang="en-US" dirty="0" err="1">
                <a:latin typeface="Arial" pitchFamily="34" charset="0"/>
                <a:cs typeface="Arial" pitchFamily="34" charset="0"/>
              </a:rPr>
              <a:t>waktu</a:t>
            </a:r>
            <a:r>
              <a:rPr lang="en-US" dirty="0">
                <a:latin typeface="Arial" pitchFamily="34" charset="0"/>
                <a:cs typeface="Arial" pitchFamily="34" charset="0"/>
              </a:rPr>
              <a:t> </a:t>
            </a:r>
            <a:r>
              <a:rPr lang="en-US" dirty="0" err="1">
                <a:latin typeface="Arial" pitchFamily="34" charset="0"/>
                <a:cs typeface="Arial" pitchFamily="34" charset="0"/>
              </a:rPr>
              <a:t>ke</a:t>
            </a:r>
            <a:r>
              <a:rPr lang="en-US" dirty="0">
                <a:latin typeface="Arial" pitchFamily="34" charset="0"/>
                <a:cs typeface="Arial" pitchFamily="34" charset="0"/>
              </a:rPr>
              <a:t> </a:t>
            </a:r>
            <a:r>
              <a:rPr lang="en-US" dirty="0" err="1">
                <a:latin typeface="Arial" pitchFamily="34" charset="0"/>
                <a:cs typeface="Arial" pitchFamily="34" charset="0"/>
              </a:rPr>
              <a:t>waktu</a:t>
            </a:r>
            <a:r>
              <a:rPr lang="en-US" dirty="0">
                <a:latin typeface="Arial" pitchFamily="34" charset="0"/>
                <a:cs typeface="Arial" pitchFamily="34" charset="0"/>
              </a:rPr>
              <a:t>)</a:t>
            </a:r>
            <a:endParaRPr lang="id-ID" dirty="0">
              <a:latin typeface="Arial" pitchFamily="34" charset="0"/>
              <a:cs typeface="Arial" pitchFamily="34" charset="0"/>
            </a:endParaRPr>
          </a:p>
          <a:p>
            <a:pPr lvl="0">
              <a:buNone/>
            </a:pPr>
            <a:r>
              <a:rPr lang="id-ID" dirty="0" smtClean="0">
                <a:latin typeface="Arial" pitchFamily="34" charset="0"/>
                <a:cs typeface="Arial" pitchFamily="34" charset="0"/>
              </a:rPr>
              <a:t>	3. </a:t>
            </a:r>
            <a:r>
              <a:rPr lang="en-US" dirty="0" smtClean="0">
                <a:solidFill>
                  <a:srgbClr val="FF0000"/>
                </a:solidFill>
                <a:latin typeface="Arial" pitchFamily="34" charset="0"/>
                <a:cs typeface="Arial" pitchFamily="34" charset="0"/>
              </a:rPr>
              <a:t>Specificity</a:t>
            </a:r>
            <a:r>
              <a:rPr lang="en-US" dirty="0" smtClean="0">
                <a:latin typeface="Arial" pitchFamily="34" charset="0"/>
                <a:cs typeface="Arial" pitchFamily="34" charset="0"/>
              </a:rPr>
              <a:t> </a:t>
            </a:r>
            <a:r>
              <a:rPr lang="en-US" dirty="0">
                <a:latin typeface="Arial" pitchFamily="34" charset="0"/>
                <a:cs typeface="Arial" pitchFamily="34" charset="0"/>
              </a:rPr>
              <a:t>(</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karena</a:t>
            </a:r>
            <a:r>
              <a:rPr lang="en-US" dirty="0">
                <a:latin typeface="Arial" pitchFamily="34" charset="0"/>
                <a:cs typeface="Arial" pitchFamily="34" charset="0"/>
              </a:rPr>
              <a:t> </a:t>
            </a:r>
            <a:r>
              <a:rPr lang="en-US" dirty="0" err="1">
                <a:latin typeface="Arial" pitchFamily="34" charset="0"/>
                <a:cs typeface="Arial" pitchFamily="34" charset="0"/>
              </a:rPr>
              <a:t>sebab-sebab</a:t>
            </a:r>
            <a:r>
              <a:rPr lang="en-US" dirty="0">
                <a:latin typeface="Arial" pitchFamily="34" charset="0"/>
                <a:cs typeface="Arial" pitchFamily="34" charset="0"/>
              </a:rPr>
              <a:t> lain)</a:t>
            </a:r>
            <a:endParaRPr lang="id-ID" dirty="0">
              <a:latin typeface="Arial" pitchFamily="34" charset="0"/>
              <a:cs typeface="Arial" pitchFamily="34" charset="0"/>
            </a:endParaRPr>
          </a:p>
          <a:p>
            <a:pPr lvl="0">
              <a:buNone/>
            </a:pPr>
            <a:r>
              <a:rPr lang="id-ID" dirty="0" smtClean="0">
                <a:latin typeface="Arial" pitchFamily="34" charset="0"/>
                <a:cs typeface="Arial" pitchFamily="34" charset="0"/>
              </a:rPr>
              <a:t>	4. </a:t>
            </a:r>
            <a:r>
              <a:rPr lang="en-US" dirty="0" smtClean="0">
                <a:solidFill>
                  <a:srgbClr val="FF0000"/>
                </a:solidFill>
                <a:latin typeface="Arial" pitchFamily="34" charset="0"/>
                <a:cs typeface="Arial" pitchFamily="34" charset="0"/>
              </a:rPr>
              <a:t>Temporality</a:t>
            </a:r>
            <a:r>
              <a:rPr lang="en-US" dirty="0" smtClean="0">
                <a:latin typeface="Arial" pitchFamily="34" charset="0"/>
                <a:cs typeface="Arial" pitchFamily="34" charset="0"/>
              </a:rPr>
              <a:t> </a:t>
            </a:r>
            <a:r>
              <a:rPr lang="en-US" dirty="0">
                <a:latin typeface="Arial" pitchFamily="34" charset="0"/>
                <a:cs typeface="Arial" pitchFamily="34" charset="0"/>
              </a:rPr>
              <a:t>(</a:t>
            </a:r>
            <a:r>
              <a:rPr lang="en-US" dirty="0" err="1">
                <a:latin typeface="Arial" pitchFamily="34" charset="0"/>
                <a:cs typeface="Arial" pitchFamily="34" charset="0"/>
              </a:rPr>
              <a:t>sebab</a:t>
            </a:r>
            <a:r>
              <a:rPr lang="en-US" dirty="0">
                <a:latin typeface="Arial" pitchFamily="34" charset="0"/>
                <a:cs typeface="Arial" pitchFamily="34" charset="0"/>
              </a:rPr>
              <a:t> </a:t>
            </a:r>
            <a:r>
              <a:rPr lang="en-US" dirty="0" err="1">
                <a:latin typeface="Arial" pitchFamily="34" charset="0"/>
                <a:cs typeface="Arial" pitchFamily="34" charset="0"/>
              </a:rPr>
              <a:t>mendahului</a:t>
            </a:r>
            <a:r>
              <a:rPr lang="en-US" dirty="0">
                <a:latin typeface="Arial" pitchFamily="34" charset="0"/>
                <a:cs typeface="Arial" pitchFamily="34" charset="0"/>
              </a:rPr>
              <a:t> </a:t>
            </a:r>
            <a:r>
              <a:rPr lang="en-US" dirty="0" err="1">
                <a:latin typeface="Arial" pitchFamily="34" charset="0"/>
                <a:cs typeface="Arial" pitchFamily="34" charset="0"/>
              </a:rPr>
              <a:t>akibat</a:t>
            </a:r>
            <a:r>
              <a:rPr lang="en-US" dirty="0">
                <a:latin typeface="Arial" pitchFamily="34" charset="0"/>
                <a:cs typeface="Arial" pitchFamily="34" charset="0"/>
              </a:rPr>
              <a:t>)</a:t>
            </a:r>
            <a:endParaRPr lang="id-ID" dirty="0">
              <a:latin typeface="Arial" pitchFamily="34" charset="0"/>
              <a:cs typeface="Arial" pitchFamily="34" charset="0"/>
            </a:endParaRPr>
          </a:p>
          <a:p>
            <a:pPr lvl="0">
              <a:buNone/>
            </a:pPr>
            <a:r>
              <a:rPr lang="id-ID" dirty="0" smtClean="0">
                <a:latin typeface="Arial" pitchFamily="34" charset="0"/>
                <a:cs typeface="Arial" pitchFamily="34" charset="0"/>
              </a:rPr>
              <a:t>	5. </a:t>
            </a:r>
            <a:r>
              <a:rPr lang="en-US" dirty="0" smtClean="0">
                <a:solidFill>
                  <a:srgbClr val="FF0000"/>
                </a:solidFill>
                <a:latin typeface="Arial" pitchFamily="34" charset="0"/>
                <a:cs typeface="Arial" pitchFamily="34" charset="0"/>
              </a:rPr>
              <a:t>Biological </a:t>
            </a:r>
            <a:r>
              <a:rPr lang="en-US" dirty="0">
                <a:solidFill>
                  <a:srgbClr val="FF0000"/>
                </a:solidFill>
                <a:latin typeface="Arial" pitchFamily="34" charset="0"/>
                <a:cs typeface="Arial" pitchFamily="34" charset="0"/>
              </a:rPr>
              <a:t>gradient </a:t>
            </a:r>
            <a:r>
              <a:rPr lang="en-US" dirty="0">
                <a:latin typeface="Arial" pitchFamily="34" charset="0"/>
                <a:cs typeface="Arial" pitchFamily="34" charset="0"/>
              </a:rPr>
              <a:t>(</a:t>
            </a:r>
            <a:r>
              <a:rPr lang="en-US" dirty="0" err="1">
                <a:latin typeface="Arial" pitchFamily="34" charset="0"/>
                <a:cs typeface="Arial" pitchFamily="34" charset="0"/>
              </a:rPr>
              <a:t>hubungan</a:t>
            </a:r>
            <a:r>
              <a:rPr lang="en-US" dirty="0">
                <a:latin typeface="Arial" pitchFamily="34" charset="0"/>
                <a:cs typeface="Arial" pitchFamily="34" charset="0"/>
              </a:rPr>
              <a:t> </a:t>
            </a:r>
            <a:r>
              <a:rPr lang="en-US" dirty="0" err="1">
                <a:latin typeface="Arial" pitchFamily="34" charset="0"/>
                <a:cs typeface="Arial" pitchFamily="34" charset="0"/>
              </a:rPr>
              <a:t>dosis</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respons</a:t>
            </a:r>
            <a:r>
              <a:rPr lang="en-US" dirty="0">
                <a:latin typeface="Arial" pitchFamily="34" charset="0"/>
                <a:cs typeface="Arial" pitchFamily="34" charset="0"/>
              </a:rPr>
              <a:t>)</a:t>
            </a:r>
            <a:endParaRPr lang="id-ID" dirty="0">
              <a:latin typeface="Arial" pitchFamily="34" charset="0"/>
              <a:cs typeface="Arial" pitchFamily="34" charset="0"/>
            </a:endParaRPr>
          </a:p>
          <a:p>
            <a:pPr lvl="0">
              <a:buNone/>
            </a:pPr>
            <a:r>
              <a:rPr lang="id-ID" dirty="0" smtClean="0">
                <a:latin typeface="Arial" pitchFamily="34" charset="0"/>
                <a:cs typeface="Arial" pitchFamily="34" charset="0"/>
              </a:rPr>
              <a:t>	6. </a:t>
            </a:r>
            <a:r>
              <a:rPr lang="en-US" dirty="0" smtClean="0">
                <a:solidFill>
                  <a:srgbClr val="FF0000"/>
                </a:solidFill>
                <a:latin typeface="Arial" pitchFamily="34" charset="0"/>
                <a:cs typeface="Arial" pitchFamily="34" charset="0"/>
              </a:rPr>
              <a:t>Plausibility</a:t>
            </a:r>
            <a:r>
              <a:rPr lang="en-US" dirty="0" smtClean="0">
                <a:latin typeface="Arial" pitchFamily="34" charset="0"/>
                <a:cs typeface="Arial" pitchFamily="34" charset="0"/>
              </a:rPr>
              <a:t> </a:t>
            </a:r>
            <a:r>
              <a:rPr lang="en-US" dirty="0">
                <a:latin typeface="Arial" pitchFamily="34" charset="0"/>
                <a:cs typeface="Arial" pitchFamily="34" charset="0"/>
              </a:rPr>
              <a:t>(</a:t>
            </a:r>
            <a:r>
              <a:rPr lang="en-US" dirty="0" err="1">
                <a:latin typeface="Arial" pitchFamily="34" charset="0"/>
                <a:cs typeface="Arial" pitchFamily="34" charset="0"/>
              </a:rPr>
              <a:t>masuk</a:t>
            </a:r>
            <a:r>
              <a:rPr lang="en-US" dirty="0">
                <a:latin typeface="Arial" pitchFamily="34" charset="0"/>
                <a:cs typeface="Arial" pitchFamily="34" charset="0"/>
              </a:rPr>
              <a:t> </a:t>
            </a:r>
            <a:r>
              <a:rPr lang="en-US" dirty="0" err="1">
                <a:latin typeface="Arial" pitchFamily="34" charset="0"/>
                <a:cs typeface="Arial" pitchFamily="34" charset="0"/>
              </a:rPr>
              <a:t>akal</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patut</a:t>
            </a:r>
            <a:r>
              <a:rPr lang="en-US" dirty="0">
                <a:latin typeface="Arial" pitchFamily="34" charset="0"/>
                <a:cs typeface="Arial" pitchFamily="34" charset="0"/>
              </a:rPr>
              <a:t> </a:t>
            </a:r>
            <a:r>
              <a:rPr lang="en-US" dirty="0" err="1">
                <a:latin typeface="Arial" pitchFamily="34" charset="0"/>
                <a:cs typeface="Arial" pitchFamily="34" charset="0"/>
              </a:rPr>
              <a:t>diduga</a:t>
            </a:r>
            <a:r>
              <a:rPr lang="en-US" dirty="0">
                <a:latin typeface="Arial" pitchFamily="34" charset="0"/>
                <a:cs typeface="Arial" pitchFamily="34" charset="0"/>
              </a:rPr>
              <a:t>)</a:t>
            </a:r>
            <a:endParaRPr lang="id-ID" dirty="0">
              <a:latin typeface="Arial" pitchFamily="34" charset="0"/>
              <a:cs typeface="Arial" pitchFamily="34" charset="0"/>
            </a:endParaRPr>
          </a:p>
          <a:p>
            <a:pPr lvl="0">
              <a:buNone/>
            </a:pPr>
            <a:r>
              <a:rPr lang="id-ID" dirty="0" smtClean="0">
                <a:latin typeface="Arial" pitchFamily="34" charset="0"/>
                <a:cs typeface="Arial" pitchFamily="34" charset="0"/>
              </a:rPr>
              <a:t>	7. </a:t>
            </a:r>
            <a:r>
              <a:rPr lang="en-US" dirty="0" smtClean="0">
                <a:solidFill>
                  <a:srgbClr val="FF0000"/>
                </a:solidFill>
                <a:latin typeface="Arial" pitchFamily="34" charset="0"/>
                <a:cs typeface="Arial" pitchFamily="34" charset="0"/>
              </a:rPr>
              <a:t>Coherence</a:t>
            </a:r>
            <a:r>
              <a:rPr lang="en-US" dirty="0" smtClean="0">
                <a:latin typeface="Arial" pitchFamily="34" charset="0"/>
                <a:cs typeface="Arial" pitchFamily="34" charset="0"/>
              </a:rPr>
              <a:t> </a:t>
            </a:r>
            <a:r>
              <a:rPr lang="en-US" dirty="0">
                <a:latin typeface="Arial" pitchFamily="34" charset="0"/>
                <a:cs typeface="Arial" pitchFamily="34" charset="0"/>
              </a:rPr>
              <a:t>(</a:t>
            </a:r>
            <a:r>
              <a:rPr lang="en-US" dirty="0" err="1">
                <a:latin typeface="Arial" pitchFamily="34" charset="0"/>
                <a:cs typeface="Arial" pitchFamily="34" charset="0"/>
              </a:rPr>
              <a:t>secara</a:t>
            </a:r>
            <a:r>
              <a:rPr lang="en-US" dirty="0">
                <a:latin typeface="Arial" pitchFamily="34" charset="0"/>
                <a:cs typeface="Arial" pitchFamily="34" charset="0"/>
              </a:rPr>
              <a:t> </a:t>
            </a:r>
            <a:r>
              <a:rPr lang="en-US" dirty="0" err="1">
                <a:latin typeface="Arial" pitchFamily="34" charset="0"/>
                <a:cs typeface="Arial" pitchFamily="34" charset="0"/>
              </a:rPr>
              <a:t>teoritis</a:t>
            </a:r>
            <a:r>
              <a:rPr lang="en-US" dirty="0">
                <a:latin typeface="Arial" pitchFamily="34" charset="0"/>
                <a:cs typeface="Arial" pitchFamily="34" charset="0"/>
              </a:rPr>
              <a:t>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dijelaskan</a:t>
            </a:r>
            <a:r>
              <a:rPr lang="en-US" dirty="0">
                <a:latin typeface="Arial" pitchFamily="34" charset="0"/>
                <a:cs typeface="Arial" pitchFamily="34" charset="0"/>
              </a:rPr>
              <a:t>)</a:t>
            </a:r>
            <a:endParaRPr lang="id-ID" dirty="0">
              <a:latin typeface="Arial" pitchFamily="34" charset="0"/>
              <a:cs typeface="Arial" pitchFamily="34" charset="0"/>
            </a:endParaRPr>
          </a:p>
          <a:p>
            <a:pPr lvl="0">
              <a:buNone/>
            </a:pPr>
            <a:r>
              <a:rPr lang="id-ID" dirty="0" smtClean="0">
                <a:latin typeface="Arial" pitchFamily="34" charset="0"/>
                <a:cs typeface="Arial" pitchFamily="34" charset="0"/>
              </a:rPr>
              <a:t>	8. </a:t>
            </a:r>
            <a:r>
              <a:rPr lang="en-US" dirty="0" smtClean="0">
                <a:solidFill>
                  <a:srgbClr val="FF0000"/>
                </a:solidFill>
                <a:latin typeface="Arial" pitchFamily="34" charset="0"/>
                <a:cs typeface="Arial" pitchFamily="34" charset="0"/>
              </a:rPr>
              <a:t>Experimen</a:t>
            </a:r>
            <a:r>
              <a:rPr lang="en-US" dirty="0" smtClean="0">
                <a:latin typeface="Arial" pitchFamily="34" charset="0"/>
                <a:cs typeface="Arial" pitchFamily="34" charset="0"/>
              </a:rPr>
              <a:t>t </a:t>
            </a:r>
            <a:r>
              <a:rPr lang="en-US" dirty="0">
                <a:latin typeface="Arial" pitchFamily="34" charset="0"/>
                <a:cs typeface="Arial" pitchFamily="34" charset="0"/>
              </a:rPr>
              <a:t>(</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intervensi</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tanpa</a:t>
            </a:r>
            <a:r>
              <a:rPr lang="en-US" dirty="0">
                <a:latin typeface="Arial" pitchFamily="34" charset="0"/>
                <a:cs typeface="Arial" pitchFamily="34" charset="0"/>
              </a:rPr>
              <a:t> </a:t>
            </a:r>
            <a:r>
              <a:rPr lang="en-US" dirty="0" err="1">
                <a:latin typeface="Arial" pitchFamily="34" charset="0"/>
                <a:cs typeface="Arial" pitchFamily="34" charset="0"/>
              </a:rPr>
              <a:t>intervensi</a:t>
            </a:r>
            <a:r>
              <a:rPr lang="en-US" dirty="0">
                <a:latin typeface="Arial" pitchFamily="34" charset="0"/>
                <a:cs typeface="Arial" pitchFamily="34" charset="0"/>
              </a:rPr>
              <a:t> </a:t>
            </a:r>
            <a:r>
              <a:rPr lang="en-US" dirty="0" err="1">
                <a:latin typeface="Arial" pitchFamily="34" charset="0"/>
                <a:cs typeface="Arial" pitchFamily="34" charset="0"/>
              </a:rPr>
              <a:t>efek</a:t>
            </a:r>
            <a:r>
              <a:rPr lang="en-US" dirty="0">
                <a:latin typeface="Arial" pitchFamily="34" charset="0"/>
                <a:cs typeface="Arial" pitchFamily="34" charset="0"/>
              </a:rPr>
              <a:t> </a:t>
            </a:r>
            <a:endParaRPr lang="id-ID" dirty="0" smtClean="0">
              <a:latin typeface="Arial" pitchFamily="34" charset="0"/>
              <a:cs typeface="Arial" pitchFamily="34" charset="0"/>
            </a:endParaRPr>
          </a:p>
          <a:p>
            <a:pPr lvl="0">
              <a:buNone/>
            </a:pPr>
            <a:r>
              <a:rPr lang="id-ID" dirty="0">
                <a:latin typeface="Arial" pitchFamily="34" charset="0"/>
                <a:cs typeface="Arial" pitchFamily="34" charset="0"/>
              </a:rPr>
              <a:t>	</a:t>
            </a:r>
            <a:r>
              <a:rPr lang="id-ID" dirty="0" smtClean="0">
                <a:latin typeface="Arial" pitchFamily="34" charset="0"/>
                <a:cs typeface="Arial" pitchFamily="34" charset="0"/>
              </a:rPr>
              <a:t>    </a:t>
            </a:r>
            <a:r>
              <a:rPr lang="en-US" dirty="0" err="1" smtClean="0">
                <a:latin typeface="Arial" pitchFamily="34" charset="0"/>
                <a:cs typeface="Arial" pitchFamily="34" charset="0"/>
              </a:rPr>
              <a:t>berbeda</a:t>
            </a:r>
            <a:r>
              <a:rPr lang="en-US" dirty="0">
                <a:latin typeface="Arial" pitchFamily="34" charset="0"/>
                <a:cs typeface="Arial" pitchFamily="34" charset="0"/>
              </a:rPr>
              <a:t>)</a:t>
            </a:r>
            <a:endParaRPr lang="id-ID" dirty="0">
              <a:latin typeface="Arial" pitchFamily="34" charset="0"/>
              <a:cs typeface="Arial" pitchFamily="34" charset="0"/>
            </a:endParaRPr>
          </a:p>
          <a:p>
            <a:pPr lvl="0">
              <a:buNone/>
            </a:pPr>
            <a:r>
              <a:rPr lang="id-ID" dirty="0" smtClean="0">
                <a:latin typeface="Arial" pitchFamily="34" charset="0"/>
                <a:cs typeface="Arial" pitchFamily="34" charset="0"/>
              </a:rPr>
              <a:t>	9. </a:t>
            </a:r>
            <a:r>
              <a:rPr lang="en-US" dirty="0" smtClean="0">
                <a:solidFill>
                  <a:srgbClr val="FF0000"/>
                </a:solidFill>
                <a:latin typeface="Arial" pitchFamily="34" charset="0"/>
                <a:cs typeface="Arial" pitchFamily="34" charset="0"/>
              </a:rPr>
              <a:t>Analogy</a:t>
            </a:r>
            <a:r>
              <a:rPr lang="en-US" dirty="0" smtClean="0">
                <a:latin typeface="Arial" pitchFamily="34" charset="0"/>
                <a:cs typeface="Arial" pitchFamily="34" charset="0"/>
              </a:rPr>
              <a:t> </a:t>
            </a:r>
            <a:r>
              <a:rPr lang="en-US" dirty="0">
                <a:latin typeface="Arial" pitchFamily="34" charset="0"/>
                <a:cs typeface="Arial" pitchFamily="34" charset="0"/>
              </a:rPr>
              <a:t>(model </a:t>
            </a:r>
            <a:r>
              <a:rPr lang="en-US" dirty="0" err="1">
                <a:latin typeface="Arial" pitchFamily="34" charset="0"/>
                <a:cs typeface="Arial" pitchFamily="34" charset="0"/>
              </a:rPr>
              <a:t>hewan</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kemiripan</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fenomen</a:t>
            </a:r>
            <a:r>
              <a:rPr lang="en-US" dirty="0">
                <a:latin typeface="Arial" pitchFamily="34" charset="0"/>
                <a:cs typeface="Arial" pitchFamily="34" charset="0"/>
              </a:rPr>
              <a:t> </a:t>
            </a:r>
            <a:r>
              <a:rPr lang="id-ID" dirty="0">
                <a:latin typeface="Arial" pitchFamily="34" charset="0"/>
                <a:cs typeface="Arial" pitchFamily="34" charset="0"/>
              </a:rPr>
              <a:t> </a:t>
            </a:r>
            <a:r>
              <a:rPr lang="id-ID" dirty="0" smtClean="0">
                <a:latin typeface="Arial" pitchFamily="34" charset="0"/>
                <a:cs typeface="Arial" pitchFamily="34" charset="0"/>
              </a:rPr>
              <a:t>  </a:t>
            </a:r>
          </a:p>
          <a:p>
            <a:pPr lvl="0">
              <a:buNone/>
            </a:pPr>
            <a:r>
              <a:rPr lang="id-ID" dirty="0">
                <a:latin typeface="Arial" pitchFamily="34" charset="0"/>
                <a:cs typeface="Arial" pitchFamily="34" charset="0"/>
              </a:rPr>
              <a:t>	</a:t>
            </a:r>
            <a:r>
              <a:rPr lang="id-ID" dirty="0" smtClean="0">
                <a:latin typeface="Arial" pitchFamily="34" charset="0"/>
                <a:cs typeface="Arial" pitchFamily="34" charset="0"/>
              </a:rPr>
              <a:t>    </a:t>
            </a:r>
            <a:r>
              <a:rPr lang="en-US" dirty="0" err="1" smtClean="0">
                <a:latin typeface="Arial" pitchFamily="34" charset="0"/>
                <a:cs typeface="Arial" pitchFamily="34" charset="0"/>
              </a:rPr>
              <a:t>serupa</a:t>
            </a:r>
            <a:r>
              <a:rPr lang="en-US" dirty="0" smtClean="0">
                <a:latin typeface="Arial" pitchFamily="34" charset="0"/>
                <a:cs typeface="Arial" pitchFamily="34" charset="0"/>
              </a:rPr>
              <a:t>)</a:t>
            </a:r>
            <a:endParaRPr lang="id-ID" dirty="0">
              <a:latin typeface="Arial" pitchFamily="34" charset="0"/>
              <a:cs typeface="Arial" pitchFamily="34" charset="0"/>
            </a:endParaRP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solidFill>
                  <a:srgbClr val="FF0000"/>
                </a:solidFill>
              </a:rPr>
              <a:t>1. Kekuatan asosiasi</a:t>
            </a:r>
            <a:r>
              <a:rPr lang="id-ID" dirty="0" smtClean="0"/>
              <a:t/>
            </a:r>
            <a:br>
              <a:rPr lang="id-ID" dirty="0" smtClean="0"/>
            </a:br>
            <a:r>
              <a:rPr lang="id-ID" dirty="0" smtClean="0"/>
              <a:t>Semakin kuat asosiasi, maka emain sedikit hal tersebut dapat merefleksikan pengaruh dari faktor-faktor etiologis lainnya. Kriteria ini membutuhkan juga presisi statistik (pengaruh minimal dari kesempatan) dan kekakuan metodologis dari kajian kajian yang ada terhadap bias (seleksi, informasi, dan kekacauan).</a:t>
            </a:r>
            <a:br>
              <a:rPr lang="id-ID" dirty="0" smtClean="0"/>
            </a:br>
            <a:r>
              <a:rPr lang="id-ID" dirty="0" smtClean="0">
                <a:solidFill>
                  <a:srgbClr val="FF0000"/>
                </a:solidFill>
              </a:rPr>
              <a:t>2. Konsistensi</a:t>
            </a:r>
            <a:r>
              <a:rPr lang="id-ID" dirty="0" smtClean="0"/>
              <a:t/>
            </a:r>
            <a:br>
              <a:rPr lang="id-ID" dirty="0" smtClean="0"/>
            </a:br>
            <a:r>
              <a:rPr lang="id-ID" dirty="0" smtClean="0"/>
              <a:t>Replikasi dari temuan oleh investigator yang berbeda, saat yang berbeda, dalam tempat yang berbeda, dengan memakai metode berbeda dan kemampuan untuk menjelaskan dengan meyakinkan jika hasilnya berbeda</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solidFill>
                  <a:srgbClr val="FF0000"/>
                </a:solidFill>
              </a:rPr>
              <a:t>3. Spesifisitas dari asosiasi</a:t>
            </a:r>
            <a:r>
              <a:rPr lang="id-ID" dirty="0" smtClean="0"/>
              <a:t/>
            </a:r>
            <a:br>
              <a:rPr lang="id-ID" dirty="0" smtClean="0"/>
            </a:br>
            <a:r>
              <a:rPr lang="id-ID" dirty="0" smtClean="0"/>
              <a:t>Ada hubungan yang melekat antara spesifisitas dan kekuatan yang mana semakin akurat dalam mendefinisikan penyakit dan penularannya, semakin juat hubungan yang diamati tersebut. Tetapi, fakta bahwa satu agen berkontribusi terhadap penyakit-penyakit beragam bukan merupakan bukti yang melawan peran dari setiap penyakit.</a:t>
            </a:r>
            <a:br>
              <a:rPr lang="id-ID" dirty="0" smtClean="0"/>
            </a:br>
            <a:r>
              <a:rPr lang="id-ID" dirty="0" smtClean="0">
                <a:solidFill>
                  <a:srgbClr val="FF0000"/>
                </a:solidFill>
              </a:rPr>
              <a:t>4. Temporalitas</a:t>
            </a:r>
            <a:r>
              <a:rPr lang="id-ID" dirty="0" smtClean="0"/>
              <a:t/>
            </a:r>
            <a:br>
              <a:rPr lang="id-ID" dirty="0" smtClean="0"/>
            </a:br>
            <a:r>
              <a:rPr lang="id-ID" dirty="0" smtClean="0"/>
              <a:t>Kemampuan untuk mendirikan kausa dugaan bahka pada saat efek sementara diperkirakan</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solidFill>
                  <a:srgbClr val="FF0000"/>
                </a:solidFill>
              </a:rPr>
              <a:t>5. Tahapan biologis</a:t>
            </a:r>
            <a:r>
              <a:rPr lang="id-ID" dirty="0" smtClean="0"/>
              <a:t/>
            </a:r>
            <a:br>
              <a:rPr lang="id-ID" dirty="0" smtClean="0"/>
            </a:br>
            <a:r>
              <a:rPr lang="id-ID" dirty="0" smtClean="0"/>
              <a:t>Perubahan yang meningkat dalam konjungsi dengan perubahan kecocokan dalam penularan verifikasi terhadap hubungan dosis-respon konsisten dengan model konseptual yang dihipotesakan.</a:t>
            </a:r>
            <a:br>
              <a:rPr lang="id-ID" dirty="0" smtClean="0"/>
            </a:br>
            <a:r>
              <a:rPr lang="id-ID" dirty="0" smtClean="0">
                <a:solidFill>
                  <a:srgbClr val="FF0000"/>
                </a:solidFill>
              </a:rPr>
              <a:t>6. Masuk akal</a:t>
            </a:r>
            <a:r>
              <a:rPr lang="id-ID" dirty="0" smtClean="0"/>
              <a:t/>
            </a:r>
            <a:br>
              <a:rPr lang="id-ID" dirty="0" smtClean="0"/>
            </a:br>
            <a:r>
              <a:rPr lang="id-ID" dirty="0" smtClean="0"/>
              <a:t>Lebih siap untuk menerima kasus dengan hubungan yang konsisten dengan pengetahuan dan keyakinan kami secara umum. Telah jelas bahwa kecenderungan ini memiliki lubang-lugang kosong, tetapi akal sehat selalu saja membimbing kita.</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solidFill>
                  <a:srgbClr val="FF0000"/>
                </a:solidFill>
              </a:rPr>
              <a:t>7. Koherensi</a:t>
            </a:r>
            <a:r>
              <a:rPr lang="id-ID" dirty="0" smtClean="0"/>
              <a:t/>
            </a:r>
            <a:br>
              <a:rPr lang="id-ID" dirty="0" smtClean="0"/>
            </a:br>
            <a:r>
              <a:rPr lang="id-ID" dirty="0" smtClean="0"/>
              <a:t>Bagaimana semua observasi dapat cocok dengan model yang dihipotesakan untuk membentuk gambaran yang koheren?</a:t>
            </a:r>
            <a:br>
              <a:rPr lang="id-ID" dirty="0" smtClean="0"/>
            </a:br>
            <a:r>
              <a:rPr lang="id-ID" dirty="0" smtClean="0">
                <a:solidFill>
                  <a:srgbClr val="FF0000"/>
                </a:solidFill>
              </a:rPr>
              <a:t>8. Eksperimen</a:t>
            </a:r>
            <a:r>
              <a:rPr lang="id-ID" dirty="0" smtClean="0"/>
              <a:t/>
            </a:r>
            <a:br>
              <a:rPr lang="id-ID" dirty="0" smtClean="0"/>
            </a:br>
            <a:r>
              <a:rPr lang="id-ID" dirty="0" smtClean="0"/>
              <a:t>Demonstrasi yang berada dalam kondisi yang terkontrol merubah kausa bukaan untuk hasil yang merupakan nilai yang besar, beberapa orang mungkin, mengatakannya sangat diperlukan, untuk menyimpulkan kausalitas.</a:t>
            </a:r>
            <a:br>
              <a:rPr lang="id-ID" dirty="0" smtClean="0"/>
            </a:br>
            <a:r>
              <a:rPr lang="id-ID" dirty="0" smtClean="0">
                <a:solidFill>
                  <a:srgbClr val="FF0000"/>
                </a:solidFill>
              </a:rPr>
              <a:t>9. Analogi</a:t>
            </a:r>
            <a:r>
              <a:rPr lang="id-ID" dirty="0" smtClean="0"/>
              <a:t/>
            </a:r>
            <a:br>
              <a:rPr lang="id-ID" dirty="0" smtClean="0"/>
            </a:br>
            <a:r>
              <a:rPr lang="id-ID" dirty="0" smtClean="0"/>
              <a:t>Lebih siap lagi untuk menerima argumentasi-argumentasi yang menyerupai dengan yang kami dapatkan</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terimakasih</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2561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normAutofit fontScale="55000" lnSpcReduction="20000"/>
          </a:bodyPr>
          <a:lstStyle/>
          <a:p>
            <a:endParaRPr lang="id-ID" dirty="0" smtClean="0"/>
          </a:p>
          <a:p>
            <a:r>
              <a:rPr lang="id-ID" sz="3800" b="1" dirty="0" smtClean="0">
                <a:solidFill>
                  <a:srgbClr val="FF0000"/>
                </a:solidFill>
                <a:latin typeface="Arial" pitchFamily="34" charset="0"/>
                <a:cs typeface="Arial" pitchFamily="34" charset="0"/>
              </a:rPr>
              <a:t>Definisi sebab</a:t>
            </a:r>
          </a:p>
          <a:p>
            <a:endParaRPr lang="id-ID" sz="3800" dirty="0" smtClean="0">
              <a:latin typeface="Arial" pitchFamily="34" charset="0"/>
              <a:cs typeface="Arial" pitchFamily="34" charset="0"/>
            </a:endParaRPr>
          </a:p>
          <a:p>
            <a:pPr>
              <a:buNone/>
            </a:pPr>
            <a:r>
              <a:rPr lang="id-ID" sz="3800" dirty="0" smtClean="0">
                <a:latin typeface="Arial" pitchFamily="34" charset="0"/>
                <a:cs typeface="Arial" pitchFamily="34" charset="0"/>
              </a:rPr>
              <a:t>	David Hume (1772): Suatu obyek yang diikuti obyek lainnya dan dimana obyek  yang serupa dg obyek pertama diikuti dengan obyek yg serupa dg obyek kedua. </a:t>
            </a:r>
          </a:p>
          <a:p>
            <a:pPr>
              <a:buNone/>
            </a:pPr>
            <a:r>
              <a:rPr lang="id-ID" sz="3800" dirty="0" smtClean="0">
                <a:latin typeface="Arial" pitchFamily="34" charset="0"/>
                <a:cs typeface="Arial" pitchFamily="34" charset="0"/>
              </a:rPr>
              <a:t>	Dg katalain: jikaobyekpertamatidakada, obyek kedua tidak akan pernah muncul </a:t>
            </a:r>
          </a:p>
          <a:p>
            <a:endParaRPr lang="id-ID" sz="3800" dirty="0" smtClean="0">
              <a:latin typeface="Arial" pitchFamily="34" charset="0"/>
              <a:cs typeface="Arial" pitchFamily="34" charset="0"/>
            </a:endParaRPr>
          </a:p>
          <a:p>
            <a:r>
              <a:rPr lang="id-ID" sz="3800" b="1" dirty="0" smtClean="0">
                <a:solidFill>
                  <a:srgbClr val="FF0000"/>
                </a:solidFill>
                <a:latin typeface="Arial" pitchFamily="34" charset="0"/>
                <a:cs typeface="Arial" pitchFamily="34" charset="0"/>
              </a:rPr>
              <a:t>Definisi penyebab</a:t>
            </a:r>
          </a:p>
          <a:p>
            <a:endParaRPr lang="id-ID" sz="3800" dirty="0" smtClean="0">
              <a:latin typeface="Arial" pitchFamily="34" charset="0"/>
              <a:cs typeface="Arial" pitchFamily="34" charset="0"/>
            </a:endParaRPr>
          </a:p>
          <a:p>
            <a:r>
              <a:rPr lang="id-ID" sz="3800" dirty="0" smtClean="0">
                <a:latin typeface="Arial" pitchFamily="34" charset="0"/>
                <a:cs typeface="Arial" pitchFamily="34" charset="0"/>
              </a:rPr>
              <a:t>Kamus Oxford &amp; Webster: sebab adalahs esuatu yg menghasilkan / membawa efek/ pengaruh/ hasil</a:t>
            </a:r>
          </a:p>
          <a:p>
            <a:pPr>
              <a:buNone/>
            </a:pPr>
            <a:r>
              <a:rPr lang="id-ID" sz="3800" dirty="0" smtClean="0">
                <a:latin typeface="Arial" pitchFamily="34" charset="0"/>
                <a:cs typeface="Arial" pitchFamily="34" charset="0"/>
              </a:rPr>
              <a:t>	Suatu faktor yang dapat menimbulkan akibat (suatu kejadian, event)</a:t>
            </a:r>
          </a:p>
          <a:p>
            <a:pPr>
              <a:buNone/>
            </a:pPr>
            <a:endParaRPr lang="id-ID" dirty="0" smtClean="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lstStyle/>
          <a:p>
            <a:endParaRPr lang="id-ID" dirty="0" smtClean="0"/>
          </a:p>
          <a:p>
            <a:pPr>
              <a:buNone/>
            </a:pPr>
            <a:r>
              <a:rPr lang="id-ID" b="1" dirty="0" smtClean="0"/>
              <a:t>	</a:t>
            </a:r>
            <a:r>
              <a:rPr lang="id-ID" b="1" dirty="0" smtClean="0">
                <a:solidFill>
                  <a:srgbClr val="FF0000"/>
                </a:solidFill>
              </a:rPr>
              <a:t>Ciri-ciri penyebab</a:t>
            </a:r>
          </a:p>
          <a:p>
            <a:endParaRPr lang="id-ID" dirty="0" smtClean="0"/>
          </a:p>
          <a:p>
            <a:pPr>
              <a:buNone/>
            </a:pPr>
            <a:r>
              <a:rPr lang="id-ID" dirty="0" smtClean="0"/>
              <a:t>	Selalu mendahului akibat</a:t>
            </a:r>
          </a:p>
          <a:p>
            <a:pPr>
              <a:buNone/>
            </a:pPr>
            <a:r>
              <a:rPr lang="id-ID" dirty="0" smtClean="0"/>
              <a:t>	Bila sebab berubah akan diikuti oleh perubahan akibat</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normAutofit fontScale="70000" lnSpcReduction="20000"/>
          </a:bodyPr>
          <a:lstStyle/>
          <a:p>
            <a:pPr>
              <a:buNone/>
            </a:pPr>
            <a:r>
              <a:rPr lang="id-ID" dirty="0" smtClean="0"/>
              <a:t>	</a:t>
            </a:r>
            <a:r>
              <a:rPr lang="id-ID" dirty="0" smtClean="0">
                <a:solidFill>
                  <a:srgbClr val="FF0000"/>
                </a:solidFill>
                <a:latin typeface="Arial" pitchFamily="34" charset="0"/>
                <a:cs typeface="Arial" pitchFamily="34" charset="0"/>
              </a:rPr>
              <a:t>Penyebab  Penyakit</a:t>
            </a:r>
          </a:p>
          <a:p>
            <a:pPr>
              <a:buNone/>
            </a:pP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	1. Bakteri ( btk kokus, btk vibrio, bntk batang, spirocaheta) </a:t>
            </a:r>
          </a:p>
          <a:p>
            <a:pPr>
              <a:buNone/>
            </a:pPr>
            <a:r>
              <a:rPr lang="id-ID" i="1" dirty="0" smtClean="0">
                <a:latin typeface="Arial" pitchFamily="34" charset="0"/>
                <a:cs typeface="Arial" pitchFamily="34" charset="0"/>
              </a:rPr>
              <a:t>	</a:t>
            </a: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	2. Parasit ( Plasmodium, Cacing, Amoeba, toxoplasma</a:t>
            </a:r>
            <a:r>
              <a:rPr lang="id-ID" i="1" dirty="0" smtClean="0">
                <a:latin typeface="Arial" pitchFamily="34" charset="0"/>
                <a:cs typeface="Arial" pitchFamily="34" charset="0"/>
              </a:rPr>
              <a:t>)</a:t>
            </a:r>
          </a:p>
          <a:p>
            <a:pPr>
              <a:buNone/>
            </a:pP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	3. Jamur (Cadida, Histoplasma) </a:t>
            </a:r>
          </a:p>
          <a:p>
            <a:pPr>
              <a:buNone/>
            </a:pP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	4. Virus Rabies (SARS =</a:t>
            </a:r>
            <a:r>
              <a:rPr lang="id-ID" i="1" dirty="0" smtClean="0">
                <a:latin typeface="Arial" pitchFamily="34" charset="0"/>
                <a:cs typeface="Arial" pitchFamily="34" charset="0"/>
              </a:rPr>
              <a:t>Severe Acute Respiratory Syndrome), </a:t>
            </a:r>
            <a:r>
              <a:rPr lang="id-ID" dirty="0" smtClean="0">
                <a:latin typeface="Arial" pitchFamily="34" charset="0"/>
                <a:cs typeface="Arial" pitchFamily="34" charset="0"/>
              </a:rPr>
              <a:t>HIV/AIDS, Hepatitis</a:t>
            </a:r>
          </a:p>
          <a:p>
            <a:pPr>
              <a:buNone/>
            </a:pP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	5. Riketsia</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normAutofit fontScale="77500" lnSpcReduction="20000"/>
          </a:bodyPr>
          <a:lstStyle/>
          <a:p>
            <a:r>
              <a:rPr lang="id-ID" dirty="0" smtClean="0">
                <a:solidFill>
                  <a:srgbClr val="FF0000"/>
                </a:solidFill>
              </a:rPr>
              <a:t>Teori timbulnya Penyakit</a:t>
            </a:r>
          </a:p>
          <a:p>
            <a:endParaRPr lang="id-ID" dirty="0" smtClean="0"/>
          </a:p>
          <a:p>
            <a:pPr>
              <a:buNone/>
            </a:pPr>
            <a:r>
              <a:rPr lang="id-ID" b="1" dirty="0" smtClean="0"/>
              <a:t>	</a:t>
            </a:r>
            <a:r>
              <a:rPr lang="id-ID" b="1" dirty="0" smtClean="0">
                <a:solidFill>
                  <a:srgbClr val="FF0000"/>
                </a:solidFill>
              </a:rPr>
              <a:t>I. Penyebab tunggal  (Monokausal)</a:t>
            </a:r>
          </a:p>
          <a:p>
            <a:endParaRPr lang="id-ID" dirty="0" smtClean="0"/>
          </a:p>
          <a:p>
            <a:r>
              <a:rPr lang="id-ID" dirty="0" smtClean="0"/>
              <a:t>Penyakit disebabkan oleh satu penyebab</a:t>
            </a:r>
          </a:p>
          <a:p>
            <a:r>
              <a:rPr lang="id-ID" dirty="0" smtClean="0"/>
              <a:t>Penyebab penyakit merupakan factor yang necessary dan sufficient</a:t>
            </a:r>
          </a:p>
          <a:p>
            <a:r>
              <a:rPr lang="id-ID" dirty="0" smtClean="0"/>
              <a:t>Banyak dianut pd era biologis, saat ditemukan mikroskop &amp; jasad renik</a:t>
            </a:r>
          </a:p>
          <a:p>
            <a:r>
              <a:rPr lang="id-ID" dirty="0" smtClean="0"/>
              <a:t>Mendorong timbulnya Postulat Koch</a:t>
            </a:r>
          </a:p>
          <a:p>
            <a:endParaRPr lang="id-ID" dirty="0" smtClean="0"/>
          </a:p>
          <a:p>
            <a:pPr>
              <a:buNone/>
            </a:pPr>
            <a:r>
              <a:rPr lang="id-ID" dirty="0" smtClean="0"/>
              <a:t>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dirty="0"/>
          </a:p>
        </p:txBody>
      </p:sp>
      <p:sp>
        <p:nvSpPr>
          <p:cNvPr id="5" name="Content Placeholder 4"/>
          <p:cNvSpPr>
            <a:spLocks noGrp="1"/>
          </p:cNvSpPr>
          <p:nvPr>
            <p:ph idx="1"/>
          </p:nvPr>
        </p:nvSpPr>
        <p:spPr/>
        <p:txBody>
          <a:bodyPr>
            <a:normAutofit fontScale="85000" lnSpcReduction="20000"/>
          </a:bodyPr>
          <a:lstStyle/>
          <a:p>
            <a:pPr>
              <a:buNone/>
            </a:pPr>
            <a:r>
              <a:rPr lang="id-ID" b="1" dirty="0" smtClean="0">
                <a:latin typeface="Arial" pitchFamily="34" charset="0"/>
                <a:cs typeface="Arial" pitchFamily="34" charset="0"/>
              </a:rPr>
              <a:t>	</a:t>
            </a:r>
            <a:r>
              <a:rPr lang="id-ID" b="1" dirty="0" smtClean="0">
                <a:solidFill>
                  <a:srgbClr val="FF0000"/>
                </a:solidFill>
                <a:latin typeface="Arial" pitchFamily="34" charset="0"/>
                <a:cs typeface="Arial" pitchFamily="34" charset="0"/>
              </a:rPr>
              <a:t>II. Postulat Koch</a:t>
            </a:r>
          </a:p>
          <a:p>
            <a:pPr>
              <a:buNone/>
            </a:pPr>
            <a:endParaRPr lang="id-ID" b="1" dirty="0" smtClean="0">
              <a:latin typeface="Arial" pitchFamily="34" charset="0"/>
              <a:cs typeface="Arial" pitchFamily="34" charset="0"/>
            </a:endParaRPr>
          </a:p>
          <a:p>
            <a:pPr>
              <a:buNone/>
            </a:pPr>
            <a:r>
              <a:rPr lang="id-ID" dirty="0" smtClean="0">
                <a:latin typeface="Arial" pitchFamily="34" charset="0"/>
                <a:cs typeface="Arial" pitchFamily="34" charset="0"/>
              </a:rPr>
              <a:t>	1. Agen  penyakit hrs ditemukan pd semua penderita penyakit tsb, dg isolasi biakan murni</a:t>
            </a:r>
          </a:p>
          <a:p>
            <a:pPr>
              <a:buNone/>
            </a:pPr>
            <a:r>
              <a:rPr lang="id-ID" dirty="0" smtClean="0">
                <a:latin typeface="Arial" pitchFamily="34" charset="0"/>
                <a:cs typeface="Arial" pitchFamily="34" charset="0"/>
              </a:rPr>
              <a:t>	2.Agen  penyakit tidak boleh ada pd penderita</a:t>
            </a:r>
          </a:p>
          <a:p>
            <a:pPr>
              <a:buNone/>
            </a:pPr>
            <a:r>
              <a:rPr lang="id-ID" dirty="0" smtClean="0">
                <a:latin typeface="Arial" pitchFamily="34" charset="0"/>
                <a:cs typeface="Arial" pitchFamily="34" charset="0"/>
              </a:rPr>
              <a:t>	penyakit lain</a:t>
            </a:r>
          </a:p>
          <a:p>
            <a:pPr>
              <a:buNone/>
            </a:pPr>
            <a:r>
              <a:rPr lang="id-ID" dirty="0" smtClean="0">
                <a:latin typeface="Arial" pitchFamily="34" charset="0"/>
                <a:cs typeface="Arial" pitchFamily="34" charset="0"/>
              </a:rPr>
              <a:t>	3.Hasil isolasi biakan hrs  dpt menimbulkan  penyakit yg sama  pd binatang                                                       percobaan</a:t>
            </a:r>
          </a:p>
          <a:p>
            <a:pPr>
              <a:buNone/>
            </a:pPr>
            <a:r>
              <a:rPr lang="id-ID" dirty="0" smtClean="0">
                <a:latin typeface="Arial" pitchFamily="34" charset="0"/>
                <a:cs typeface="Arial" pitchFamily="34" charset="0"/>
              </a:rPr>
              <a:t>	4.Agen penyakit hrs dapat diisolasi dr binatang percobaan.tsb </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normAutofit fontScale="70000" lnSpcReduction="20000"/>
          </a:bodyPr>
          <a:lstStyle/>
          <a:p>
            <a:endParaRPr lang="id-ID" dirty="0" smtClean="0"/>
          </a:p>
          <a:p>
            <a:pPr>
              <a:buNone/>
            </a:pPr>
            <a:endParaRPr lang="id-ID" b="1" dirty="0" smtClean="0"/>
          </a:p>
          <a:p>
            <a:pPr>
              <a:buNone/>
            </a:pPr>
            <a:r>
              <a:rPr lang="id-ID" b="1" dirty="0" smtClean="0"/>
              <a:t>	</a:t>
            </a:r>
            <a:r>
              <a:rPr lang="id-ID" sz="3400" b="1" dirty="0" smtClean="0">
                <a:solidFill>
                  <a:srgbClr val="FF0000"/>
                </a:solidFill>
                <a:latin typeface="Arial" pitchFamily="34" charset="0"/>
                <a:cs typeface="Arial" pitchFamily="34" charset="0"/>
              </a:rPr>
              <a:t>III. Multikausal </a:t>
            </a:r>
          </a:p>
          <a:p>
            <a:endParaRPr lang="id-ID" sz="3400" dirty="0" smtClean="0">
              <a:latin typeface="Arial" pitchFamily="34" charset="0"/>
              <a:cs typeface="Arial" pitchFamily="34" charset="0"/>
            </a:endParaRPr>
          </a:p>
          <a:p>
            <a:pPr>
              <a:buNone/>
            </a:pPr>
            <a:r>
              <a:rPr lang="id-ID" sz="3400" dirty="0" smtClean="0">
                <a:latin typeface="Arial" pitchFamily="34" charset="0"/>
                <a:cs typeface="Arial" pitchFamily="34" charset="0"/>
              </a:rPr>
              <a:t>	1.Konsep Segitiga  Epidemiologi: Penyakit timbul akibat  interaksi antara inang, agen penyakit &amp; lingkungan</a:t>
            </a:r>
          </a:p>
          <a:p>
            <a:pPr>
              <a:buNone/>
            </a:pPr>
            <a:r>
              <a:rPr lang="id-ID" sz="3400" dirty="0" smtClean="0">
                <a:latin typeface="Arial" pitchFamily="34" charset="0"/>
                <a:cs typeface="Arial" pitchFamily="34" charset="0"/>
              </a:rPr>
              <a:t>	2. Konsep Jejaring, Multiple causation (Web of causation)</a:t>
            </a:r>
          </a:p>
          <a:p>
            <a:pPr>
              <a:buNone/>
            </a:pPr>
            <a:r>
              <a:rPr lang="id-ID" sz="3400" dirty="0" smtClean="0">
                <a:latin typeface="Arial" pitchFamily="34" charset="0"/>
                <a:cs typeface="Arial" pitchFamily="34" charset="0"/>
              </a:rPr>
              <a:t>	3. Konsep Roda: (wheel model), Manusia dg faktor genetiknya sbg inti dipengaruhi oleh lingkungan</a:t>
            </a:r>
          </a:p>
          <a:p>
            <a:pPr>
              <a:buNone/>
            </a:pPr>
            <a:r>
              <a:rPr lang="id-ID" sz="3400" dirty="0" smtClean="0">
                <a:latin typeface="Arial" pitchFamily="34" charset="0"/>
                <a:cs typeface="Arial" pitchFamily="34" charset="0"/>
              </a:rPr>
              <a:t>	4. Konsep Pie (Rothman): Penyakit mempunyai bbrp sufficient factors yang masing2 terdiri atas Variabel yang berbeda</a:t>
            </a:r>
            <a:endParaRPr lang="id-ID" sz="3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normAutofit fontScale="92500" lnSpcReduction="20000"/>
          </a:bodyPr>
          <a:lstStyle/>
          <a:p>
            <a:pPr>
              <a:buNone/>
            </a:pP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	Jenis penyebab:</a:t>
            </a:r>
          </a:p>
          <a:p>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	</a:t>
            </a:r>
            <a:r>
              <a:rPr lang="pt-BR" dirty="0" smtClean="0">
                <a:latin typeface="Arial" pitchFamily="34" charset="0"/>
                <a:cs typeface="Arial" pitchFamily="34" charset="0"/>
              </a:rPr>
              <a:t>1. </a:t>
            </a:r>
            <a:r>
              <a:rPr lang="pt-BR" dirty="0" smtClean="0">
                <a:solidFill>
                  <a:srgbClr val="FF0000"/>
                </a:solidFill>
                <a:latin typeface="Arial" pitchFamily="34" charset="0"/>
                <a:cs typeface="Arial" pitchFamily="34" charset="0"/>
              </a:rPr>
              <a:t>Necessary</a:t>
            </a:r>
            <a:r>
              <a:rPr lang="pt-BR" dirty="0" smtClean="0">
                <a:latin typeface="Arial" pitchFamily="34" charset="0"/>
                <a:cs typeface="Arial" pitchFamily="34" charset="0"/>
              </a:rPr>
              <a:t> factor (</a:t>
            </a:r>
            <a:r>
              <a:rPr lang="pt-BR" dirty="0" smtClean="0">
                <a:solidFill>
                  <a:srgbClr val="FF0000"/>
                </a:solidFill>
                <a:latin typeface="Arial" pitchFamily="34" charset="0"/>
                <a:cs typeface="Arial" pitchFamily="34" charset="0"/>
              </a:rPr>
              <a:t>agen</a:t>
            </a:r>
            <a:r>
              <a:rPr lang="id-ID" dirty="0" smtClean="0">
                <a:solidFill>
                  <a:srgbClr val="FF0000"/>
                </a:solidFill>
                <a:latin typeface="Arial" pitchFamily="34" charset="0"/>
                <a:cs typeface="Arial" pitchFamily="34" charset="0"/>
              </a:rPr>
              <a:t> </a:t>
            </a:r>
            <a:r>
              <a:rPr lang="pt-BR" dirty="0" smtClean="0">
                <a:solidFill>
                  <a:srgbClr val="FF0000"/>
                </a:solidFill>
                <a:latin typeface="Arial" pitchFamily="34" charset="0"/>
                <a:cs typeface="Arial" pitchFamily="34" charset="0"/>
              </a:rPr>
              <a:t>harus</a:t>
            </a:r>
            <a:r>
              <a:rPr lang="id-ID" dirty="0" smtClean="0">
                <a:solidFill>
                  <a:srgbClr val="FF0000"/>
                </a:solidFill>
                <a:latin typeface="Arial" pitchFamily="34" charset="0"/>
                <a:cs typeface="Arial" pitchFamily="34" charset="0"/>
              </a:rPr>
              <a:t>  </a:t>
            </a:r>
            <a:r>
              <a:rPr lang="pt-BR" dirty="0" smtClean="0">
                <a:solidFill>
                  <a:srgbClr val="FF0000"/>
                </a:solidFill>
                <a:latin typeface="Arial" pitchFamily="34" charset="0"/>
                <a:cs typeface="Arial" pitchFamily="34" charset="0"/>
              </a:rPr>
              <a:t>ada</a:t>
            </a:r>
            <a:r>
              <a:rPr lang="id-ID" dirty="0" smtClean="0">
                <a:solidFill>
                  <a:srgbClr val="FF0000"/>
                </a:solidFill>
                <a:latin typeface="Arial" pitchFamily="34" charset="0"/>
                <a:cs typeface="Arial" pitchFamily="34" charset="0"/>
              </a:rPr>
              <a:t> </a:t>
            </a:r>
            <a:r>
              <a:rPr lang="pt-BR" dirty="0" smtClean="0">
                <a:latin typeface="Arial" pitchFamily="34" charset="0"/>
                <a:cs typeface="Arial" pitchFamily="34" charset="0"/>
              </a:rPr>
              <a:t>agar terjadi</a:t>
            </a:r>
            <a:r>
              <a:rPr lang="id-ID" dirty="0" smtClean="0">
                <a:latin typeface="Arial" pitchFamily="34" charset="0"/>
                <a:cs typeface="Arial" pitchFamily="34" charset="0"/>
              </a:rPr>
              <a:t> </a:t>
            </a:r>
            <a:r>
              <a:rPr lang="pt-BR" dirty="0" smtClean="0">
                <a:latin typeface="Arial" pitchFamily="34" charset="0"/>
                <a:cs typeface="Arial" pitchFamily="34" charset="0"/>
              </a:rPr>
              <a:t>penyakit</a:t>
            </a:r>
            <a:r>
              <a:rPr lang="id-ID" dirty="0" smtClean="0">
                <a:latin typeface="Arial" pitchFamily="34" charset="0"/>
                <a:cs typeface="Arial" pitchFamily="34" charset="0"/>
              </a:rPr>
              <a:t>, </a:t>
            </a:r>
            <a:r>
              <a:rPr lang="en-US" dirty="0" err="1" smtClean="0">
                <a:latin typeface="Arial" pitchFamily="34" charset="0"/>
                <a:cs typeface="Arial" pitchFamily="34" charset="0"/>
                <a:sym typeface="Wingdings" pitchFamily="2" charset="2"/>
              </a:rPr>
              <a:t>penyakit</a:t>
            </a:r>
            <a:r>
              <a:rPr lang="en-US" dirty="0" smtClean="0">
                <a:latin typeface="Arial" pitchFamily="34" charset="0"/>
                <a:cs typeface="Arial" pitchFamily="34" charset="0"/>
                <a:sym typeface="Wingdings" pitchFamily="2" charset="2"/>
              </a:rPr>
              <a:t> </a:t>
            </a:r>
            <a:r>
              <a:rPr lang="en-US" dirty="0" err="1" smtClean="0">
                <a:latin typeface="Arial" pitchFamily="34" charset="0"/>
                <a:cs typeface="Arial" pitchFamily="34" charset="0"/>
                <a:sym typeface="Wingdings" pitchFamily="2" charset="2"/>
              </a:rPr>
              <a:t>tidak</a:t>
            </a:r>
            <a:r>
              <a:rPr lang="en-US" dirty="0" smtClean="0">
                <a:latin typeface="Arial" pitchFamily="34" charset="0"/>
                <a:cs typeface="Arial" pitchFamily="34" charset="0"/>
                <a:sym typeface="Wingdings" pitchFamily="2" charset="2"/>
              </a:rPr>
              <a:t> </a:t>
            </a:r>
            <a:r>
              <a:rPr lang="en-US" dirty="0" err="1" smtClean="0">
                <a:latin typeface="Arial" pitchFamily="34" charset="0"/>
                <a:cs typeface="Arial" pitchFamily="34" charset="0"/>
                <a:sym typeface="Wingdings" pitchFamily="2" charset="2"/>
              </a:rPr>
              <a:t>dapat</a:t>
            </a:r>
            <a:r>
              <a:rPr lang="en-US" dirty="0" smtClean="0">
                <a:latin typeface="Arial" pitchFamily="34" charset="0"/>
                <a:cs typeface="Arial" pitchFamily="34" charset="0"/>
                <a:sym typeface="Wingdings" pitchFamily="2" charset="2"/>
              </a:rPr>
              <a:t> </a:t>
            </a:r>
            <a:r>
              <a:rPr lang="id-ID" dirty="0" smtClean="0">
                <a:latin typeface="Arial" pitchFamily="34" charset="0"/>
                <a:cs typeface="Arial" pitchFamily="34" charset="0"/>
                <a:sym typeface="Wingdings" pitchFamily="2" charset="2"/>
              </a:rPr>
              <a:t>terjadi </a:t>
            </a:r>
            <a:r>
              <a:rPr lang="en-US" dirty="0" err="1" smtClean="0">
                <a:latin typeface="Arial" pitchFamily="34" charset="0"/>
                <a:cs typeface="Arial" pitchFamily="34" charset="0"/>
                <a:sym typeface="Wingdings" pitchFamily="2" charset="2"/>
              </a:rPr>
              <a:t>tanpa</a:t>
            </a:r>
            <a:r>
              <a:rPr lang="en-US" dirty="0" smtClean="0">
                <a:latin typeface="Arial" pitchFamily="34" charset="0"/>
                <a:cs typeface="Arial" pitchFamily="34" charset="0"/>
                <a:sym typeface="Wingdings" pitchFamily="2" charset="2"/>
              </a:rPr>
              <a:t> </a:t>
            </a:r>
            <a:r>
              <a:rPr lang="en-US" dirty="0" err="1" smtClean="0">
                <a:latin typeface="Arial" pitchFamily="34" charset="0"/>
                <a:cs typeface="Arial" pitchFamily="34" charset="0"/>
                <a:sym typeface="Wingdings" pitchFamily="2" charset="2"/>
              </a:rPr>
              <a:t>kehadirannya</a:t>
            </a:r>
            <a:r>
              <a:rPr lang="en-US" dirty="0" smtClean="0">
                <a:latin typeface="Arial" pitchFamily="34" charset="0"/>
                <a:cs typeface="Arial" pitchFamily="34" charset="0"/>
                <a:sym typeface="Wingdings" pitchFamily="2" charset="2"/>
              </a:rPr>
              <a:t> </a:t>
            </a:r>
            <a:r>
              <a:rPr lang="pt-BR" dirty="0" smtClean="0">
                <a:latin typeface="Arial" pitchFamily="34" charset="0"/>
                <a:cs typeface="Arial" pitchFamily="34" charset="0"/>
              </a:rPr>
              <a:t>) </a:t>
            </a:r>
          </a:p>
          <a:p>
            <a:pPr>
              <a:buNone/>
            </a:pPr>
            <a:r>
              <a:rPr lang="id-ID" dirty="0" smtClean="0">
                <a:latin typeface="Arial" pitchFamily="34" charset="0"/>
                <a:cs typeface="Arial" pitchFamily="34" charset="0"/>
              </a:rPr>
              <a:t>	</a:t>
            </a:r>
            <a:r>
              <a:rPr lang="en-US" dirty="0" smtClean="0">
                <a:latin typeface="Arial" pitchFamily="34" charset="0"/>
                <a:cs typeface="Arial" pitchFamily="34" charset="0"/>
              </a:rPr>
              <a:t>2</a:t>
            </a:r>
            <a:r>
              <a:rPr lang="en-US" dirty="0" smtClean="0">
                <a:solidFill>
                  <a:srgbClr val="FF0000"/>
                </a:solidFill>
                <a:latin typeface="Arial" pitchFamily="34" charset="0"/>
                <a:cs typeface="Arial" pitchFamily="34" charset="0"/>
              </a:rPr>
              <a:t>. Sufficient </a:t>
            </a:r>
            <a:r>
              <a:rPr lang="en-US" dirty="0" smtClean="0">
                <a:latin typeface="Arial" pitchFamily="34" charset="0"/>
                <a:cs typeface="Arial" pitchFamily="34" charset="0"/>
              </a:rPr>
              <a:t>factor (</a:t>
            </a:r>
            <a:r>
              <a:rPr lang="id-ID" dirty="0" smtClean="0">
                <a:latin typeface="Arial" pitchFamily="34" charset="0"/>
                <a:cs typeface="Arial" pitchFamily="34" charset="0"/>
              </a:rPr>
              <a:t> </a:t>
            </a:r>
            <a:r>
              <a:rPr lang="id-ID" dirty="0" smtClean="0">
                <a:solidFill>
                  <a:srgbClr val="FF0000"/>
                </a:solidFill>
                <a:latin typeface="Arial" pitchFamily="34" charset="0"/>
                <a:cs typeface="Arial" pitchFamily="34" charset="0"/>
              </a:rPr>
              <a:t>harus </a:t>
            </a:r>
            <a:r>
              <a:rPr lang="en-US" dirty="0" err="1" smtClean="0">
                <a:solidFill>
                  <a:srgbClr val="FF0000"/>
                </a:solidFill>
                <a:latin typeface="Arial" pitchFamily="34" charset="0"/>
                <a:cs typeface="Arial" pitchFamily="34" charset="0"/>
              </a:rPr>
              <a:t>cukup</a:t>
            </a:r>
            <a:r>
              <a:rPr lang="id-ID" dirty="0" smtClean="0">
                <a:solidFill>
                  <a:srgbClr val="FF0000"/>
                </a:solidFill>
                <a:latin typeface="Arial" pitchFamily="34" charset="0"/>
                <a:cs typeface="Arial" pitchFamily="34" charset="0"/>
              </a:rPr>
              <a:t> </a:t>
            </a:r>
            <a:r>
              <a:rPr lang="id-ID" dirty="0" smtClean="0">
                <a:latin typeface="Arial" pitchFamily="34" charset="0"/>
                <a:cs typeface="Arial" pitchFamily="34" charset="0"/>
              </a:rPr>
              <a:t>memadai, dan yang </a:t>
            </a:r>
            <a:r>
              <a:rPr lang="id-ID" dirty="0" smtClean="0">
                <a:latin typeface="Arial" pitchFamily="34" charset="0"/>
                <a:cs typeface="Arial" pitchFamily="34" charset="0"/>
                <a:sym typeface="Wingdings" pitchFamily="2" charset="2"/>
              </a:rPr>
              <a:t>m</a:t>
            </a:r>
            <a:r>
              <a:rPr lang="en-US" dirty="0" err="1" smtClean="0">
                <a:latin typeface="Arial" pitchFamily="34" charset="0"/>
                <a:cs typeface="Arial" pitchFamily="34" charset="0"/>
                <a:sym typeface="Wingdings" pitchFamily="2" charset="2"/>
              </a:rPr>
              <a:t>engawali</a:t>
            </a:r>
            <a:r>
              <a:rPr lang="en-US" dirty="0" smtClean="0">
                <a:latin typeface="Arial" pitchFamily="34" charset="0"/>
                <a:cs typeface="Arial" pitchFamily="34" charset="0"/>
                <a:sym typeface="Wingdings" pitchFamily="2" charset="2"/>
              </a:rPr>
              <a:t> </a:t>
            </a:r>
            <a:r>
              <a:rPr lang="en-US" dirty="0" err="1" smtClean="0">
                <a:latin typeface="Arial" pitchFamily="34" charset="0"/>
                <a:cs typeface="Arial" pitchFamily="34" charset="0"/>
                <a:sym typeface="Wingdings" pitchFamily="2" charset="2"/>
              </a:rPr>
              <a:t>terjadinya</a:t>
            </a:r>
            <a:r>
              <a:rPr lang="en-US" dirty="0" smtClean="0">
                <a:latin typeface="Arial" pitchFamily="34" charset="0"/>
                <a:cs typeface="Arial" pitchFamily="34" charset="0"/>
                <a:sym typeface="Wingdings" pitchFamily="2" charset="2"/>
              </a:rPr>
              <a:t>  </a:t>
            </a:r>
            <a:r>
              <a:rPr lang="en-US" dirty="0" err="1" smtClean="0">
                <a:latin typeface="Arial" pitchFamily="34" charset="0"/>
                <a:cs typeface="Arial" pitchFamily="34" charset="0"/>
                <a:sym typeface="Wingdings" pitchFamily="2" charset="2"/>
              </a:rPr>
              <a:t>penyakit</a:t>
            </a:r>
            <a:r>
              <a:rPr lang="id-ID" dirty="0" smtClean="0">
                <a:latin typeface="Arial" pitchFamily="34" charset="0"/>
                <a:cs typeface="Arial" pitchFamily="34" charset="0"/>
                <a:sym typeface="Wingdings" pitchFamily="2" charset="2"/>
              </a:rPr>
              <a:t>)</a:t>
            </a:r>
            <a:r>
              <a:rPr lang="en-US" dirty="0" smtClean="0">
                <a:latin typeface="Arial" pitchFamily="34" charset="0"/>
                <a:cs typeface="Arial" pitchFamily="34" charset="0"/>
                <a:sym typeface="Wingdings" pitchFamily="2" charset="2"/>
              </a:rPr>
              <a:t> </a:t>
            </a:r>
            <a:endParaRPr lang="en-US" dirty="0" smtClean="0">
              <a:latin typeface="Arial" pitchFamily="34" charset="0"/>
              <a:cs typeface="Arial" pitchFamily="34" charset="0"/>
            </a:endParaRPr>
          </a:p>
          <a:p>
            <a:pPr>
              <a:buNone/>
            </a:pPr>
            <a:r>
              <a:rPr lang="id-ID" dirty="0" smtClean="0">
                <a:latin typeface="Arial" pitchFamily="34" charset="0"/>
                <a:cs typeface="Arial" pitchFamily="34" charset="0"/>
              </a:rPr>
              <a:t>	3. </a:t>
            </a:r>
            <a:r>
              <a:rPr lang="id-ID" dirty="0" smtClean="0">
                <a:solidFill>
                  <a:srgbClr val="FF0000"/>
                </a:solidFill>
                <a:latin typeface="Arial" pitchFamily="34" charset="0"/>
                <a:cs typeface="Arial" pitchFamily="34" charset="0"/>
              </a:rPr>
              <a:t>Contributory</a:t>
            </a:r>
            <a:r>
              <a:rPr lang="id-ID" dirty="0" smtClean="0">
                <a:latin typeface="Arial" pitchFamily="34" charset="0"/>
                <a:cs typeface="Arial" pitchFamily="34" charset="0"/>
              </a:rPr>
              <a:t> factor (yang </a:t>
            </a:r>
            <a:r>
              <a:rPr lang="id-ID" dirty="0" smtClean="0">
                <a:solidFill>
                  <a:srgbClr val="FF0000"/>
                </a:solidFill>
                <a:latin typeface="Arial" pitchFamily="34" charset="0"/>
                <a:cs typeface="Arial" pitchFamily="34" charset="0"/>
              </a:rPr>
              <a:t>berkontribusi</a:t>
            </a:r>
            <a:r>
              <a:rPr lang="id-ID" dirty="0" smtClean="0">
                <a:latin typeface="Arial" pitchFamily="34" charset="0"/>
                <a:cs typeface="Arial" pitchFamily="34" charset="0"/>
              </a:rPr>
              <a:t>, </a:t>
            </a:r>
            <a:r>
              <a:rPr lang="id-ID" dirty="0" smtClean="0">
                <a:solidFill>
                  <a:srgbClr val="FF0000"/>
                </a:solidFill>
                <a:latin typeface="Arial" pitchFamily="34" charset="0"/>
                <a:cs typeface="Arial" pitchFamily="34" charset="0"/>
              </a:rPr>
              <a:t>menambah</a:t>
            </a:r>
            <a:r>
              <a:rPr lang="id-ID" dirty="0" smtClean="0">
                <a:latin typeface="Arial" pitchFamily="34" charset="0"/>
                <a:cs typeface="Arial" pitchFamily="34" charset="0"/>
              </a:rPr>
              <a:t> agar sufficient menjadi cukup)</a:t>
            </a:r>
            <a:endParaRPr lang="id-ID"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lstStyle/>
          <a:p>
            <a:endParaRPr lang="id-ID" dirty="0" smtClean="0"/>
          </a:p>
          <a:p>
            <a:pPr>
              <a:buNone/>
            </a:pPr>
            <a:r>
              <a:rPr lang="id-ID" i="1" dirty="0" smtClean="0"/>
              <a:t>	</a:t>
            </a:r>
            <a:r>
              <a:rPr lang="id-ID" i="1" dirty="0" smtClean="0">
                <a:solidFill>
                  <a:srgbClr val="FF0000"/>
                </a:solidFill>
              </a:rPr>
              <a:t>N</a:t>
            </a:r>
            <a:r>
              <a:rPr lang="en-US" i="1" dirty="0" err="1" smtClean="0">
                <a:solidFill>
                  <a:srgbClr val="FF0000"/>
                </a:solidFill>
              </a:rPr>
              <a:t>ecessary</a:t>
            </a:r>
            <a:r>
              <a:rPr lang="en-US" i="1" dirty="0" smtClean="0">
                <a:solidFill>
                  <a:srgbClr val="FF0000"/>
                </a:solidFill>
              </a:rPr>
              <a:t> cause</a:t>
            </a:r>
            <a:r>
              <a:rPr lang="en-US" dirty="0" smtClean="0">
                <a:solidFill>
                  <a:srgbClr val="FF0000"/>
                </a:solidFill>
              </a:rPr>
              <a:t> </a:t>
            </a:r>
            <a:r>
              <a:rPr lang="en-US" dirty="0" smtClean="0"/>
              <a:t>(</a:t>
            </a:r>
            <a:r>
              <a:rPr lang="en-US" dirty="0" err="1" smtClean="0"/>
              <a:t>penyebab</a:t>
            </a:r>
            <a:r>
              <a:rPr lang="en-US" dirty="0" smtClean="0"/>
              <a:t> yang </a:t>
            </a:r>
            <a:r>
              <a:rPr lang="en-US" dirty="0" err="1" smtClean="0"/>
              <a:t>penting</a:t>
            </a:r>
            <a:r>
              <a:rPr lang="en-US" dirty="0" smtClean="0"/>
              <a:t>) </a:t>
            </a:r>
            <a:endParaRPr lang="id-ID" dirty="0" smtClean="0"/>
          </a:p>
          <a:p>
            <a:pPr>
              <a:buNone/>
            </a:pPr>
            <a:r>
              <a:rPr lang="id-ID" i="1" dirty="0" smtClean="0"/>
              <a:t>	</a:t>
            </a:r>
            <a:r>
              <a:rPr lang="en-US" i="1" dirty="0" smtClean="0">
                <a:solidFill>
                  <a:srgbClr val="FF0000"/>
                </a:solidFill>
              </a:rPr>
              <a:t>Sufficient cause</a:t>
            </a:r>
            <a:r>
              <a:rPr lang="en-US" dirty="0" smtClean="0">
                <a:solidFill>
                  <a:srgbClr val="FF0000"/>
                </a:solidFill>
              </a:rPr>
              <a:t> </a:t>
            </a:r>
            <a:r>
              <a:rPr lang="en-US" dirty="0" smtClean="0"/>
              <a:t>(</a:t>
            </a:r>
            <a:r>
              <a:rPr lang="en-US" dirty="0" err="1" smtClean="0"/>
              <a:t>penyebab</a:t>
            </a:r>
            <a:r>
              <a:rPr lang="en-US" dirty="0" smtClean="0"/>
              <a:t> yang </a:t>
            </a:r>
            <a:r>
              <a:rPr lang="en-US" dirty="0" err="1" smtClean="0"/>
              <a:t>cukup</a:t>
            </a:r>
            <a:r>
              <a:rPr lang="en-US" dirty="0" smtClean="0"/>
              <a:t>)</a:t>
            </a:r>
            <a:endParaRPr lang="id-ID" dirty="0" smtClean="0"/>
          </a:p>
          <a:p>
            <a:pPr>
              <a:buNone/>
            </a:pPr>
            <a:r>
              <a:rPr lang="id-ID" dirty="0" smtClean="0"/>
              <a:t>	</a:t>
            </a:r>
            <a:r>
              <a:rPr lang="id-ID" dirty="0" smtClean="0">
                <a:solidFill>
                  <a:srgbClr val="FF0000"/>
                </a:solidFill>
              </a:rPr>
              <a:t>Contributary cause</a:t>
            </a:r>
            <a:r>
              <a:rPr lang="en-US" dirty="0" smtClean="0">
                <a:solidFill>
                  <a:srgbClr val="FF0000"/>
                </a:solidFill>
              </a:rPr>
              <a:t> </a:t>
            </a:r>
            <a:r>
              <a:rPr lang="id-ID" dirty="0" smtClean="0"/>
              <a:t>(penyebab tambahan)</a:t>
            </a:r>
            <a:endParaRPr lang="id-ID" dirty="0"/>
          </a:p>
        </p:txBody>
      </p:sp>
    </p:spTree>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Template-PPT-UEU-Pertemuan-2-dan-seterusnya</Template>
  <TotalTime>730</TotalTime>
  <Words>32</Words>
  <Application>Microsoft Macintosh PowerPoint</Application>
  <PresentationFormat>On-screen Show (4:3)</PresentationFormat>
  <Paragraphs>120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Template PPT UEU Pertemuan 1 - Copy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Bukan penyebab langsung (nonkausal) disebabkan     </vt:lpstr>
      <vt:lpstr>Penyebab langsung (kausal asosiasi)</vt:lpstr>
      <vt:lpstr>PowerPoint Presentation</vt:lpstr>
      <vt:lpstr>PowerPoint Presentation</vt:lpstr>
      <vt:lpstr>PowerPoint Presentation</vt:lpstr>
      <vt:lpstr>PowerPoint Presentation</vt:lpstr>
      <vt:lpstr>terimakasih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Asosiasi Epidemiologi</dc:title>
  <dc:creator>sdffnsdf</dc:creator>
  <cp:lastModifiedBy>Microsoft Office User</cp:lastModifiedBy>
  <cp:revision>78</cp:revision>
  <dcterms:created xsi:type="dcterms:W3CDTF">2016-10-19T09:54:41Z</dcterms:created>
  <dcterms:modified xsi:type="dcterms:W3CDTF">2018-09-30T09:15:30Z</dcterms:modified>
</cp:coreProperties>
</file>