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9D01-A2E2-4681-AF2F-D45B0A707524}" type="datetimeFigureOut">
              <a:rPr lang="id-ID" smtClean="0"/>
              <a:t>06/12/2017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DD93-465A-4D89-A0A9-9CAFE42898D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09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hape 109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123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hape 123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123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hape 123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12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hape 124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hape 133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hape 133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hape 136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hape 136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hape 148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hape 148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hape 148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hape 149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hape 149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hape 149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hape 149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hape 150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hape 150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hape 150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09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hape 109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hape 150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hape 151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110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hape 110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11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8611" name="Shape 111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33000"/>
              </a:lnSpc>
              <a:spcBef>
                <a:spcPct val="0"/>
              </a:spcBef>
              <a:buSzPct val="25000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Saudara-saudara,</a:t>
            </a:r>
          </a:p>
          <a:p>
            <a:pPr algn="just" eaLnBrk="1" hangingPunct="1">
              <a:lnSpc>
                <a:spcPct val="133000"/>
              </a:lnSpc>
              <a:spcBef>
                <a:spcPts val="600"/>
              </a:spcBef>
              <a:buSzPct val="25000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Pembangunan kesehatan diselenggarakan dengan mengacu pada visi misi Presiden. Visi Presiden adalah "Terwujudnya Indonesia yang Berdaulat, Mandiri dan Berkepribadian Berlandaskan Gotong-royong". Upaya untuk mewujudkan visi ini dilakukan melalui 7 misi pembangunan, dimana pada misi ke-4 adalah mewujudkan kualitas hidup manusia lndonesia yang tinggi, maju dan sejahtera. </a:t>
            </a:r>
          </a:p>
          <a:p>
            <a:pPr algn="just" eaLnBrk="1" hangingPunct="1">
              <a:lnSpc>
                <a:spcPct val="133000"/>
              </a:lnSpc>
              <a:spcBef>
                <a:spcPts val="600"/>
              </a:spcBef>
              <a:buSzPct val="25000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Dalam pembangunan nasional 2015-2019 kita juga ingin membangun kemandirian di bidang ekonomi, berdaulat di bidang politik dan berkepribadian dalam budaya yang dikenal dengan TRISAKTI.  Untuk mewujudkan TRISAKTI tersebut maka ditetapkan 9 agenda prioritas (NAWACITA), dimana  pada agenda ke-5 dimaksudkan untuk meningkatkan kualitas hidup manusia Indonesia yang  akan dicapai melalui program Indonesia pintar, program Indonesia sehat dan program Indonesia kerja dan program Indonesia sejahtera.</a:t>
            </a:r>
          </a:p>
          <a:p>
            <a:pPr algn="just" eaLnBrk="1" hangingPunct="1">
              <a:lnSpc>
                <a:spcPct val="133000"/>
              </a:lnSpc>
              <a:spcBef>
                <a:spcPts val="600"/>
              </a:spcBef>
              <a:buSzPct val="25000"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Program Indonesia sehat terdapat 3 komponen yang akan kita lakukan yaitu: 1) Mewujudkan paradigma sehat; 2) Penguatan Pelayanan Kesehatan; dan 3) Jaminan Kesehatan Nasional.  Dalam rangka penguatan pelayanan kesehatan di daerah terpencil dan perbatasan maka Kemenkes akan menempatkan tenaga kesehatan secara tim yang kita namakan program “nusantara sehat”. </a:t>
            </a:r>
          </a:p>
          <a:p>
            <a:pPr algn="just" eaLnBrk="1" hangingPunct="1">
              <a:lnSpc>
                <a:spcPct val="133000"/>
              </a:lnSpc>
              <a:spcBef>
                <a:spcPts val="600"/>
              </a:spcBef>
              <a:buSzPct val="25000"/>
            </a:pP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8612" name="Shape 111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25000"/>
            </a:pPr>
            <a:fld id="{48D323B0-384F-408D-9C7C-B1293FC4E37C}" type="slidenum">
              <a:rPr lang="en-US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25000"/>
              </a:pPr>
              <a:t>14</a:t>
            </a:fld>
            <a:endParaRPr lang="en-US" smtClean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116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sp>
      <p:sp>
        <p:nvSpPr>
          <p:cNvPr id="69635" name="Shape 116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SzPct val="25000"/>
            </a:pPr>
            <a:endParaRPr lang="en-US" smtClean="0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9636" name="Shape 116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25000"/>
            </a:pPr>
            <a:fld id="{18413253-5F68-4E7F-B747-A8D85DD552BC}" type="slidenum">
              <a:rPr lang="en-US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25000"/>
              </a:pPr>
              <a:t>15</a:t>
            </a:fld>
            <a:endParaRPr lang="en-US" smtClean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179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hape 118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118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hape 118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hape 121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hape 121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122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hape 122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858944-213C-48F3-861E-5D7D178F720B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A2573D-9C9A-4468-AF01-A06FBEABB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PROMOSI KESEHATAN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ROKIAH KUSUMAPRADJA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7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PENGENDALIAN PENYAKIT</a:t>
            </a: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hape 109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hape 1101"/>
          <p:cNvSpPr txBox="1"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ct val="25000"/>
              <a:buFont typeface="Quattrocento"/>
              <a:buNone/>
              <a:defRPr/>
            </a:pPr>
            <a:endParaRPr sz="3500" b="0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3555" name="Shape 110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 lIns="91425" tIns="45700" rIns="91425" bIns="45700"/>
          <a:lstStyle/>
          <a:p>
            <a:pPr marL="341313" indent="-239713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</a:pPr>
            <a:endParaRPr lang="en-US" sz="2400" smtClean="0">
              <a:solidFill>
                <a:srgbClr val="69676D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556" name="Shape 110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hape 110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188913"/>
            <a:ext cx="91313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14"/>
          <p:cNvSpPr>
            <a:spLocks noChangeArrowheads="1"/>
          </p:cNvSpPr>
          <p:nvPr/>
        </p:nvSpPr>
        <p:spPr bwMode="auto">
          <a:xfrm>
            <a:off x="2365375" y="276225"/>
            <a:ext cx="4760913" cy="5619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2000" b="1">
                <a:solidFill>
                  <a:srgbClr val="FFFF00"/>
                </a:solidFill>
                <a:sym typeface="Arial" pitchFamily="34" charset="0"/>
              </a:rPr>
              <a:t>VISI DAN MISI PRESIDEN </a:t>
            </a:r>
          </a:p>
        </p:txBody>
      </p:sp>
      <p:sp>
        <p:nvSpPr>
          <p:cNvPr id="25603" name="Shape 1115"/>
          <p:cNvSpPr>
            <a:spLocks noChangeArrowheads="1"/>
          </p:cNvSpPr>
          <p:nvPr/>
        </p:nvSpPr>
        <p:spPr bwMode="auto">
          <a:xfrm>
            <a:off x="2530475" y="2506663"/>
            <a:ext cx="4400550" cy="944562"/>
          </a:xfrm>
          <a:prstGeom prst="rect">
            <a:avLst/>
          </a:prstGeom>
          <a:solidFill>
            <a:srgbClr val="953734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9 AGENDA PRIORITAS (NAWA CITA)</a:t>
            </a:r>
          </a:p>
          <a:p>
            <a:pPr algn="ctr">
              <a:buSzPct val="25000"/>
            </a:pPr>
            <a:r>
              <a:rPr lang="en-US" b="1">
                <a:solidFill>
                  <a:srgbClr val="FFFF00"/>
                </a:solidFill>
                <a:latin typeface="Calibri" pitchFamily="34" charset="0"/>
                <a:sym typeface="Calibri" pitchFamily="34" charset="0"/>
              </a:rPr>
              <a:t>Agenda ke 5: Meningkatkan kualitas Hidup Manusia Indonesi</a:t>
            </a:r>
            <a:r>
              <a:rPr lang="en-US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</a:t>
            </a:r>
          </a:p>
        </p:txBody>
      </p:sp>
      <p:sp>
        <p:nvSpPr>
          <p:cNvPr id="25604" name="Shape 1116"/>
          <p:cNvSpPr>
            <a:spLocks noChangeArrowheads="1"/>
          </p:cNvSpPr>
          <p:nvPr/>
        </p:nvSpPr>
        <p:spPr bwMode="auto">
          <a:xfrm>
            <a:off x="1806575" y="1162050"/>
            <a:ext cx="5881688" cy="1057275"/>
          </a:xfrm>
          <a:prstGeom prst="rect">
            <a:avLst/>
          </a:prstGeom>
          <a:solidFill>
            <a:srgbClr val="36609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2000" b="1">
                <a:solidFill>
                  <a:srgbClr val="FFFF00"/>
                </a:solidFill>
                <a:latin typeface="Calibri" pitchFamily="34" charset="0"/>
                <a:sym typeface="Calibri" pitchFamily="34" charset="0"/>
              </a:rPr>
              <a:t>TRISAKTI:</a:t>
            </a:r>
          </a:p>
          <a:p>
            <a:pPr algn="ctr">
              <a:buSzPct val="25000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  <a:sym typeface="Calibri" pitchFamily="34" charset="0"/>
              </a:rPr>
              <a:t>Mandiri di bidang ekonomi; Berdaulat di bidang politik; Berkepribadian dalam budaya</a:t>
            </a:r>
          </a:p>
        </p:txBody>
      </p:sp>
      <p:sp>
        <p:nvSpPr>
          <p:cNvPr id="25605" name="Shape 1117"/>
          <p:cNvSpPr>
            <a:spLocks noChangeArrowheads="1"/>
          </p:cNvSpPr>
          <p:nvPr/>
        </p:nvSpPr>
        <p:spPr bwMode="auto">
          <a:xfrm>
            <a:off x="3711575" y="3821113"/>
            <a:ext cx="2000250" cy="649287"/>
          </a:xfrm>
          <a:prstGeom prst="rect">
            <a:avLst/>
          </a:prstGeom>
          <a:gradFill rotWithShape="0"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400" b="1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PROGRAM INDONESIA SEHAT</a:t>
            </a:r>
          </a:p>
        </p:txBody>
      </p:sp>
      <p:sp>
        <p:nvSpPr>
          <p:cNvPr id="25606" name="Shape 1118"/>
          <p:cNvSpPr>
            <a:spLocks noChangeArrowheads="1"/>
          </p:cNvSpPr>
          <p:nvPr/>
        </p:nvSpPr>
        <p:spPr bwMode="auto">
          <a:xfrm>
            <a:off x="1216025" y="3827463"/>
            <a:ext cx="1963738" cy="630237"/>
          </a:xfrm>
          <a:prstGeom prst="rect">
            <a:avLst/>
          </a:prstGeom>
          <a:solidFill>
            <a:srgbClr val="B7CCE4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PROGRAM INDONESIA PINTAR </a:t>
            </a:r>
          </a:p>
        </p:txBody>
      </p:sp>
      <p:sp>
        <p:nvSpPr>
          <p:cNvPr id="25607" name="Shape 1119"/>
          <p:cNvSpPr>
            <a:spLocks noChangeArrowheads="1"/>
          </p:cNvSpPr>
          <p:nvPr/>
        </p:nvSpPr>
        <p:spPr bwMode="auto">
          <a:xfrm>
            <a:off x="6183313" y="3827463"/>
            <a:ext cx="2100262" cy="630237"/>
          </a:xfrm>
          <a:prstGeom prst="rect">
            <a:avLst/>
          </a:prstGeom>
          <a:solidFill>
            <a:srgbClr val="B7CCE4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PROGRAM INDONESIA KERJA </a:t>
            </a:r>
          </a:p>
          <a:p>
            <a:pPr algn="ctr">
              <a:buSzPct val="25000"/>
            </a:pPr>
            <a:r>
              <a:rPr lang="en-US" sz="11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PROGRAM INDONESIA SEJAHTERA </a:t>
            </a:r>
          </a:p>
        </p:txBody>
      </p:sp>
      <p:sp>
        <p:nvSpPr>
          <p:cNvPr id="25608" name="Shape 1120"/>
          <p:cNvSpPr>
            <a:spLocks noChangeArrowheads="1"/>
          </p:cNvSpPr>
          <p:nvPr/>
        </p:nvSpPr>
        <p:spPr bwMode="auto">
          <a:xfrm>
            <a:off x="3668713" y="4832350"/>
            <a:ext cx="2043112" cy="623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PENGUATAN YANKES</a:t>
            </a:r>
          </a:p>
        </p:txBody>
      </p:sp>
      <p:sp>
        <p:nvSpPr>
          <p:cNvPr id="25609" name="Shape 1121"/>
          <p:cNvSpPr>
            <a:spLocks noChangeArrowheads="1"/>
          </p:cNvSpPr>
          <p:nvPr/>
        </p:nvSpPr>
        <p:spPr bwMode="auto">
          <a:xfrm>
            <a:off x="1216025" y="4851400"/>
            <a:ext cx="2014538" cy="612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PARADIGMA SEHAT</a:t>
            </a:r>
          </a:p>
        </p:txBody>
      </p:sp>
      <p:sp>
        <p:nvSpPr>
          <p:cNvPr id="25610" name="Shape 1122"/>
          <p:cNvSpPr>
            <a:spLocks noChangeArrowheads="1"/>
          </p:cNvSpPr>
          <p:nvPr/>
        </p:nvSpPr>
        <p:spPr bwMode="auto">
          <a:xfrm>
            <a:off x="6183313" y="4883150"/>
            <a:ext cx="2100262" cy="581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JKN</a:t>
            </a:r>
          </a:p>
        </p:txBody>
      </p:sp>
      <p:sp>
        <p:nvSpPr>
          <p:cNvPr id="25611" name="Shape 1123"/>
          <p:cNvSpPr>
            <a:spLocks noChangeArrowheads="1"/>
          </p:cNvSpPr>
          <p:nvPr/>
        </p:nvSpPr>
        <p:spPr bwMode="auto">
          <a:xfrm>
            <a:off x="3708400" y="898525"/>
            <a:ext cx="2078038" cy="2397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2" name="Shape 1124"/>
          <p:cNvSpPr>
            <a:spLocks noChangeArrowheads="1"/>
          </p:cNvSpPr>
          <p:nvPr/>
        </p:nvSpPr>
        <p:spPr bwMode="auto">
          <a:xfrm>
            <a:off x="3708400" y="2232025"/>
            <a:ext cx="2078038" cy="24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3" name="Shape 1125"/>
          <p:cNvSpPr>
            <a:spLocks noChangeArrowheads="1"/>
          </p:cNvSpPr>
          <p:nvPr/>
        </p:nvSpPr>
        <p:spPr bwMode="auto">
          <a:xfrm>
            <a:off x="3708400" y="3517900"/>
            <a:ext cx="2078038" cy="2397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4" name="Shape 1126"/>
          <p:cNvSpPr>
            <a:spLocks noChangeArrowheads="1"/>
          </p:cNvSpPr>
          <p:nvPr/>
        </p:nvSpPr>
        <p:spPr bwMode="auto">
          <a:xfrm>
            <a:off x="1082675" y="3816350"/>
            <a:ext cx="7334250" cy="682625"/>
          </a:xfrm>
          <a:prstGeom prst="rect">
            <a:avLst/>
          </a:prstGeom>
          <a:noFill/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cxnSp>
        <p:nvCxnSpPr>
          <p:cNvPr id="25615" name="Shape 1127"/>
          <p:cNvCxnSpPr>
            <a:cxnSpLocks noChangeShapeType="1"/>
          </p:cNvCxnSpPr>
          <p:nvPr/>
        </p:nvCxnSpPr>
        <p:spPr bwMode="auto">
          <a:xfrm>
            <a:off x="3448050" y="3811588"/>
            <a:ext cx="0" cy="687387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/>
          </a:ln>
        </p:spPr>
      </p:cxnSp>
      <p:cxnSp>
        <p:nvCxnSpPr>
          <p:cNvPr id="25616" name="Shape 1128"/>
          <p:cNvCxnSpPr>
            <a:cxnSpLocks noChangeShapeType="1"/>
          </p:cNvCxnSpPr>
          <p:nvPr/>
        </p:nvCxnSpPr>
        <p:spPr bwMode="auto">
          <a:xfrm>
            <a:off x="5992813" y="3811588"/>
            <a:ext cx="0" cy="687387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/>
          </a:ln>
        </p:spPr>
      </p:cxnSp>
      <p:sp>
        <p:nvSpPr>
          <p:cNvPr id="25617" name="Shape 1129"/>
          <p:cNvSpPr>
            <a:spLocks noChangeArrowheads="1"/>
          </p:cNvSpPr>
          <p:nvPr/>
        </p:nvSpPr>
        <p:spPr bwMode="auto">
          <a:xfrm>
            <a:off x="1082675" y="4794250"/>
            <a:ext cx="7334250" cy="973138"/>
          </a:xfrm>
          <a:prstGeom prst="rect">
            <a:avLst/>
          </a:prstGeom>
          <a:noFill/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8" name="Shape 1130"/>
          <p:cNvSpPr>
            <a:spLocks noChangeArrowheads="1"/>
          </p:cNvSpPr>
          <p:nvPr/>
        </p:nvSpPr>
        <p:spPr bwMode="auto">
          <a:xfrm>
            <a:off x="3692525" y="4498975"/>
            <a:ext cx="2078038" cy="2397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19" name="Shape 1131"/>
          <p:cNvSpPr txBox="1">
            <a:spLocks noChangeArrowheads="1"/>
          </p:cNvSpPr>
          <p:nvPr/>
        </p:nvSpPr>
        <p:spPr bwMode="auto">
          <a:xfrm rot="-5400000">
            <a:off x="-2560637" y="3727450"/>
            <a:ext cx="5713412" cy="534988"/>
          </a:xfrm>
          <a:prstGeom prst="rect">
            <a:avLst/>
          </a:prstGeom>
          <a:gradFill rotWithShape="0">
            <a:gsLst>
              <a:gs pos="0">
                <a:srgbClr val="9FC3FF"/>
              </a:gs>
              <a:gs pos="35001">
                <a:srgbClr val="BDD5FF"/>
              </a:gs>
              <a:gs pos="100000">
                <a:srgbClr val="E4EEFF"/>
              </a:gs>
            </a:gsLst>
            <a:lin ang="16200000"/>
          </a:gradFill>
          <a:ln w="9525">
            <a:solidFill>
              <a:srgbClr val="4A7DBA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400" b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3 DIMENSI PEMBANGUNAN: PEMBANGUNAN MANUSIA, SEKTOR UNGGULAN, PEMERATAAN DAN KEWILAYAHAN</a:t>
            </a:r>
          </a:p>
        </p:txBody>
      </p:sp>
      <p:sp>
        <p:nvSpPr>
          <p:cNvPr id="25620" name="Shape 1132"/>
          <p:cNvSpPr txBox="1">
            <a:spLocks noChangeArrowheads="1"/>
          </p:cNvSpPr>
          <p:nvPr/>
        </p:nvSpPr>
        <p:spPr bwMode="auto">
          <a:xfrm rot="5400000">
            <a:off x="5917406" y="3734594"/>
            <a:ext cx="5897563" cy="307975"/>
          </a:xfrm>
          <a:prstGeom prst="rect">
            <a:avLst/>
          </a:prstGeom>
          <a:gradFill rotWithShape="0">
            <a:gsLst>
              <a:gs pos="0">
                <a:srgbClr val="9FC3FF"/>
              </a:gs>
              <a:gs pos="35001">
                <a:srgbClr val="BDD5FF"/>
              </a:gs>
              <a:gs pos="100000">
                <a:srgbClr val="E4EEFF"/>
              </a:gs>
            </a:gsLst>
            <a:lin ang="16200000"/>
          </a:gradFill>
          <a:ln w="9525">
            <a:solidFill>
              <a:srgbClr val="4A7DBA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1400" b="1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NORMA PEMBANGUNAN KABINET KERJA</a:t>
            </a:r>
          </a:p>
        </p:txBody>
      </p:sp>
      <p:sp>
        <p:nvSpPr>
          <p:cNvPr id="25621" name="Shape 1133"/>
          <p:cNvSpPr>
            <a:spLocks noChangeArrowheads="1"/>
          </p:cNvSpPr>
          <p:nvPr/>
        </p:nvSpPr>
        <p:spPr bwMode="auto">
          <a:xfrm>
            <a:off x="557213" y="2301875"/>
            <a:ext cx="285750" cy="2955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BF8E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22" name="Shape 1134"/>
          <p:cNvSpPr>
            <a:spLocks noChangeArrowheads="1"/>
          </p:cNvSpPr>
          <p:nvPr/>
        </p:nvSpPr>
        <p:spPr bwMode="auto">
          <a:xfrm flipH="1">
            <a:off x="8464550" y="2225675"/>
            <a:ext cx="276225" cy="3052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BF8E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5623" name="Shape 113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513" y="6280150"/>
            <a:ext cx="1801812" cy="425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24" name="Shape 1136"/>
          <p:cNvSpPr>
            <a:spLocks noChangeArrowheads="1"/>
          </p:cNvSpPr>
          <p:nvPr/>
        </p:nvSpPr>
        <p:spPr bwMode="auto">
          <a:xfrm>
            <a:off x="4105275" y="5651500"/>
            <a:ext cx="1290638" cy="412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DTPK</a:t>
            </a:r>
          </a:p>
        </p:txBody>
      </p:sp>
      <p:cxnSp>
        <p:nvCxnSpPr>
          <p:cNvPr id="25625" name="Shape 1137"/>
          <p:cNvCxnSpPr>
            <a:cxnSpLocks noChangeShapeType="1"/>
          </p:cNvCxnSpPr>
          <p:nvPr/>
        </p:nvCxnSpPr>
        <p:spPr bwMode="auto">
          <a:xfrm>
            <a:off x="2530475" y="2851150"/>
            <a:ext cx="44005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6" name="Shape 1138"/>
          <p:cNvCxnSpPr>
            <a:cxnSpLocks noChangeShapeType="1"/>
          </p:cNvCxnSpPr>
          <p:nvPr/>
        </p:nvCxnSpPr>
        <p:spPr bwMode="auto">
          <a:xfrm>
            <a:off x="3463925" y="4802188"/>
            <a:ext cx="0" cy="96520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/>
          </a:ln>
        </p:spPr>
      </p:cxnSp>
      <p:cxnSp>
        <p:nvCxnSpPr>
          <p:cNvPr id="25627" name="Shape 1139"/>
          <p:cNvCxnSpPr>
            <a:cxnSpLocks noChangeShapeType="1"/>
          </p:cNvCxnSpPr>
          <p:nvPr/>
        </p:nvCxnSpPr>
        <p:spPr bwMode="auto">
          <a:xfrm>
            <a:off x="5992813" y="4827588"/>
            <a:ext cx="0" cy="939800"/>
          </a:xfrm>
          <a:prstGeom prst="straightConnector1">
            <a:avLst/>
          </a:prstGeom>
          <a:noFill/>
          <a:ln w="9525">
            <a:solidFill>
              <a:srgbClr val="4A7DBA"/>
            </a:solidFill>
            <a:round/>
            <a:headEnd/>
            <a:tailEnd/>
          </a:ln>
        </p:spPr>
      </p:cxnSp>
      <p:sp>
        <p:nvSpPr>
          <p:cNvPr id="25628" name="Shape 1140"/>
          <p:cNvSpPr>
            <a:spLocks noChangeArrowheads="1"/>
          </p:cNvSpPr>
          <p:nvPr/>
        </p:nvSpPr>
        <p:spPr bwMode="auto">
          <a:xfrm>
            <a:off x="3975100" y="5511800"/>
            <a:ext cx="1550988" cy="144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5629" name="Shape 1141"/>
          <p:cNvSpPr>
            <a:spLocks noChangeArrowheads="1"/>
          </p:cNvSpPr>
          <p:nvPr/>
        </p:nvSpPr>
        <p:spPr bwMode="auto">
          <a:xfrm>
            <a:off x="4422775" y="6075363"/>
            <a:ext cx="619125" cy="2682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4F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>
            <a:spLocks noGrp="1"/>
          </p:cNvSpPr>
          <p:nvPr>
            <p:ph type="title"/>
          </p:nvPr>
        </p:nvSpPr>
        <p:spPr>
          <a:xfrm>
            <a:off x="793750" y="0"/>
            <a:ext cx="7594599" cy="1143000"/>
          </a:xfrm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ct val="25000"/>
              <a:buFont typeface="Nunito"/>
              <a:buNone/>
              <a:defRPr/>
            </a:pPr>
            <a:r>
              <a:rPr lang="en-US" sz="3500" dirty="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DISEASE BURDEN IN INDONESIA</a:t>
            </a:r>
          </a:p>
        </p:txBody>
      </p:sp>
      <p:pic>
        <p:nvPicPr>
          <p:cNvPr id="26627" name="Shape 1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303588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hape 1166"/>
          <p:cNvSpPr txBox="1">
            <a:spLocks noChangeArrowheads="1"/>
          </p:cNvSpPr>
          <p:nvPr/>
        </p:nvSpPr>
        <p:spPr bwMode="auto">
          <a:xfrm>
            <a:off x="398463" y="2278063"/>
            <a:ext cx="13287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4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Injury</a:t>
            </a:r>
          </a:p>
        </p:txBody>
      </p:sp>
      <p:sp>
        <p:nvSpPr>
          <p:cNvPr id="26629" name="Shape 1167"/>
          <p:cNvSpPr txBox="1">
            <a:spLocks noChangeArrowheads="1"/>
          </p:cNvSpPr>
          <p:nvPr/>
        </p:nvSpPr>
        <p:spPr bwMode="auto">
          <a:xfrm>
            <a:off x="1736725" y="2066925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000">
                <a:solidFill>
                  <a:srgbClr val="FFFFFF"/>
                </a:solidFill>
                <a:latin typeface="Book Antiqua" pitchFamily="18" charset="0"/>
              </a:rPr>
              <a:t>Penyakit</a:t>
            </a:r>
            <a:r>
              <a:rPr lang="en-US" sz="200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2000">
                <a:solidFill>
                  <a:srgbClr val="FFFFFF"/>
                </a:solidFill>
                <a:latin typeface="Book Antiqua" pitchFamily="18" charset="0"/>
              </a:rPr>
              <a:t>menular</a:t>
            </a:r>
          </a:p>
        </p:txBody>
      </p:sp>
      <p:sp>
        <p:nvSpPr>
          <p:cNvPr id="26630" name="Shape 1168"/>
          <p:cNvSpPr txBox="1">
            <a:spLocks noChangeArrowheads="1"/>
          </p:cNvSpPr>
          <p:nvPr/>
        </p:nvSpPr>
        <p:spPr bwMode="auto">
          <a:xfrm>
            <a:off x="304800" y="5219700"/>
            <a:ext cx="20113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600">
                <a:solidFill>
                  <a:srgbClr val="FFFFFF"/>
                </a:solidFill>
                <a:latin typeface="Book Antiqua" pitchFamily="18" charset="0"/>
              </a:rPr>
              <a:t>Non Communicable Disease</a:t>
            </a:r>
          </a:p>
        </p:txBody>
      </p:sp>
      <p:pic>
        <p:nvPicPr>
          <p:cNvPr id="26631" name="Shape 1169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1066800"/>
            <a:ext cx="3213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Shape 1170"/>
          <p:cNvSpPr txBox="1">
            <a:spLocks noChangeArrowheads="1"/>
          </p:cNvSpPr>
          <p:nvPr/>
        </p:nvSpPr>
        <p:spPr bwMode="auto">
          <a:xfrm>
            <a:off x="3275013" y="5283200"/>
            <a:ext cx="157321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Non Comm Disease</a:t>
            </a:r>
          </a:p>
        </p:txBody>
      </p:sp>
      <p:sp>
        <p:nvSpPr>
          <p:cNvPr id="26633" name="Shape 1171"/>
          <p:cNvSpPr txBox="1">
            <a:spLocks noChangeArrowheads="1"/>
          </p:cNvSpPr>
          <p:nvPr/>
        </p:nvSpPr>
        <p:spPr bwMode="auto">
          <a:xfrm>
            <a:off x="3352800" y="2327275"/>
            <a:ext cx="1171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0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Injury</a:t>
            </a:r>
          </a:p>
        </p:txBody>
      </p:sp>
      <p:sp>
        <p:nvSpPr>
          <p:cNvPr id="26634" name="Shape 1172"/>
          <p:cNvSpPr txBox="1">
            <a:spLocks noChangeArrowheads="1"/>
          </p:cNvSpPr>
          <p:nvPr/>
        </p:nvSpPr>
        <p:spPr bwMode="auto">
          <a:xfrm>
            <a:off x="4521200" y="2012950"/>
            <a:ext cx="12620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Comm Disease</a:t>
            </a:r>
          </a:p>
        </p:txBody>
      </p:sp>
      <p:pic>
        <p:nvPicPr>
          <p:cNvPr id="26635" name="Shape 117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613" y="1066800"/>
            <a:ext cx="31257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Shape 1174"/>
          <p:cNvSpPr txBox="1">
            <a:spLocks noChangeArrowheads="1"/>
          </p:cNvSpPr>
          <p:nvPr/>
        </p:nvSpPr>
        <p:spPr bwMode="auto">
          <a:xfrm>
            <a:off x="6018213" y="2178050"/>
            <a:ext cx="1131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000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Injury</a:t>
            </a:r>
          </a:p>
        </p:txBody>
      </p:sp>
      <p:sp>
        <p:nvSpPr>
          <p:cNvPr id="26637" name="Shape 1175"/>
          <p:cNvSpPr txBox="1">
            <a:spLocks noChangeArrowheads="1"/>
          </p:cNvSpPr>
          <p:nvPr/>
        </p:nvSpPr>
        <p:spPr bwMode="auto">
          <a:xfrm>
            <a:off x="7208838" y="2022475"/>
            <a:ext cx="108743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Comm Disease</a:t>
            </a:r>
          </a:p>
        </p:txBody>
      </p:sp>
      <p:sp>
        <p:nvSpPr>
          <p:cNvPr id="26638" name="Shape 1176"/>
          <p:cNvSpPr txBox="1">
            <a:spLocks noChangeArrowheads="1"/>
          </p:cNvSpPr>
          <p:nvPr/>
        </p:nvSpPr>
        <p:spPr bwMode="auto">
          <a:xfrm>
            <a:off x="6018213" y="5354638"/>
            <a:ext cx="14668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rPr>
              <a:t>Non Comm Disease</a:t>
            </a:r>
          </a:p>
        </p:txBody>
      </p:sp>
      <p:sp>
        <p:nvSpPr>
          <p:cNvPr id="26639" name="Shape 1177"/>
          <p:cNvSpPr txBox="1">
            <a:spLocks noChangeArrowheads="1"/>
          </p:cNvSpPr>
          <p:nvPr/>
        </p:nvSpPr>
        <p:spPr bwMode="auto">
          <a:xfrm>
            <a:off x="1663700" y="2230438"/>
            <a:ext cx="1590675" cy="646112"/>
          </a:xfrm>
          <a:prstGeom prst="rect">
            <a:avLst/>
          </a:prstGeom>
          <a:solidFill>
            <a:srgbClr val="9CA03E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Communicable Disease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1143000"/>
          </a:xfrm>
          <a:solidFill>
            <a:srgbClr val="002060"/>
          </a:solidFill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  <a:defRPr/>
            </a:pPr>
            <a:r>
              <a:rPr lang="en-US" sz="315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10 PENYEBAB KEMATIAN TERTINGGI / TERBANYAK DI INDONESIA</a:t>
            </a:r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323850" y="1371600"/>
            <a:ext cx="8640763" cy="4525963"/>
          </a:xfrm>
        </p:spPr>
        <p:txBody>
          <a:bodyPr lIns="91425" tIns="45700" rIns="91425" bIns="45700">
            <a:noAutofit/>
          </a:bodyPr>
          <a:lstStyle/>
          <a:p>
            <a:pPr marL="514328" indent="-514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cerebrovascular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diseases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ischaemic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heart disease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diabetes mellitus with complication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respiratory tuberculosis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hypertensive disease with complication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chronic lower respiratory disease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disease of liver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transport accidents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pneumonia 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diarrhoea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and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gastroentritis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of presumed infectious origin.</a:t>
            </a:r>
          </a:p>
          <a:p>
            <a:pPr marL="342885" indent="-241285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 txBox="1">
            <a:spLocks noGrp="1"/>
          </p:cNvSpPr>
          <p:nvPr>
            <p:ph type="title"/>
          </p:nvPr>
        </p:nvSpPr>
        <p:spPr>
          <a:xfrm>
            <a:off x="426127" y="408372"/>
            <a:ext cx="8260672" cy="1039426"/>
          </a:xfrm>
          <a:solidFill>
            <a:srgbClr val="002060"/>
          </a:solidFill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  <a:defRPr/>
            </a:pPr>
            <a:r>
              <a:rPr lang="en-US" sz="315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(AV) PADA 4.014 KEJADIAN KEMATIAN - RISKESDAS 2007</a:t>
            </a:r>
          </a:p>
        </p:txBody>
      </p:sp>
      <p:sp>
        <p:nvSpPr>
          <p:cNvPr id="1189" name="Shape 1189"/>
          <p:cNvSpPr txBox="1">
            <a:spLocks noGrp="1"/>
          </p:cNvSpPr>
          <p:nvPr>
            <p:ph type="body" idx="1"/>
          </p:nvPr>
        </p:nvSpPr>
        <p:spPr>
          <a:xfrm>
            <a:off x="457200" y="1557338"/>
            <a:ext cx="8229600" cy="4373562"/>
          </a:xfrm>
        </p:spPr>
        <p:txBody>
          <a:bodyPr lIns="91425" tIns="45700" rIns="91425" bIns="45700">
            <a:noAutofit/>
          </a:bodyPr>
          <a:lstStyle/>
          <a:p>
            <a:pPr marL="514328" indent="-514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Stroke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Tuberkulosis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Hipertensi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Cidera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Perinatal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Diabetes Mellitus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Tumor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Ganas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Penyakit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Hati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Penyakit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jantung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Iskemik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Penyakit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saluran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nafas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bawah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‎</a:t>
            </a:r>
          </a:p>
          <a:p>
            <a:pPr marL="342885" indent="-241285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10599" cy="1295400"/>
          </a:xfrm>
          <a:solidFill>
            <a:srgbClr val="002060"/>
          </a:solidFill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  <a:defRPr/>
            </a:pPr>
            <a:r>
              <a:rPr lang="en-US" sz="4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PENYEBAB KEMATIAN</a:t>
            </a:r>
          </a:p>
        </p:txBody>
      </p:sp>
      <p:graphicFrame>
        <p:nvGraphicFramePr>
          <p:cNvPr id="1215" name="Shape 1215"/>
          <p:cNvGraphicFramePr/>
          <p:nvPr/>
        </p:nvGraphicFramePr>
        <p:xfrm>
          <a:off x="4152900" y="1828800"/>
          <a:ext cx="4533900" cy="21542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97950"/>
                <a:gridCol w="1435950"/>
              </a:tblGrid>
              <a:tr h="4365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Homes 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64.5 %</a:t>
                      </a:r>
                    </a:p>
                  </a:txBody>
                  <a:tcPr marL="9525" marR="9525" marT="9528" marB="0"/>
                </a:tc>
              </a:tr>
              <a:tr h="17176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2800" u="none" strike="noStrike" cap="none"/>
                        <a:t>Hospitals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2800" u="none" strike="noStrike" cap="none"/>
                        <a:t>Other places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Other health facilities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30.1%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/>
                        <a:t>  3.4%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1.5%</a:t>
                      </a:r>
                    </a:p>
                  </a:txBody>
                  <a:tcPr marL="9525" marR="9525" marT="9528" marB="0"/>
                </a:tc>
              </a:tr>
            </a:tbl>
          </a:graphicData>
        </a:graphic>
      </p:graphicFrame>
      <p:sp>
        <p:nvSpPr>
          <p:cNvPr id="29710" name="Shape 1216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29711" name="Shape 1217"/>
          <p:cNvSpPr>
            <a:spLocks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en-US">
              <a:solidFill>
                <a:srgbClr val="000000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29712" name="Shape 121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3970338"/>
            <a:ext cx="45339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Shape 1219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3" y="1828800"/>
            <a:ext cx="30607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Shape 122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70338"/>
            <a:ext cx="29813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15" name="Shape 1221"/>
          <p:cNvCxnSpPr>
            <a:cxnSpLocks noChangeShapeType="1"/>
          </p:cNvCxnSpPr>
          <p:nvPr/>
        </p:nvCxnSpPr>
        <p:spPr bwMode="auto">
          <a:xfrm>
            <a:off x="1143000" y="2133600"/>
            <a:ext cx="228600" cy="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9716" name="Shape 1222"/>
          <p:cNvCxnSpPr>
            <a:cxnSpLocks noChangeShapeType="1"/>
          </p:cNvCxnSpPr>
          <p:nvPr/>
        </p:nvCxnSpPr>
        <p:spPr bwMode="auto">
          <a:xfrm flipH="1">
            <a:off x="1981200" y="5029200"/>
            <a:ext cx="76200" cy="228600"/>
          </a:xfrm>
          <a:prstGeom prst="straightConnector1">
            <a:avLst/>
          </a:prstGeom>
          <a:noFill/>
          <a:ln w="57150">
            <a:solidFill>
              <a:srgbClr val="8E9E94"/>
            </a:solidFill>
            <a:round/>
            <a:headEnd/>
            <a:tailEnd/>
          </a:ln>
        </p:spPr>
      </p:cxnSp>
      <p:cxnSp>
        <p:nvCxnSpPr>
          <p:cNvPr id="29717" name="Shape 1223"/>
          <p:cNvCxnSpPr>
            <a:cxnSpLocks noChangeShapeType="1"/>
          </p:cNvCxnSpPr>
          <p:nvPr/>
        </p:nvCxnSpPr>
        <p:spPr bwMode="auto">
          <a:xfrm rot="10800000" flipH="1">
            <a:off x="2209800" y="4960938"/>
            <a:ext cx="119063" cy="68262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>
            <a:spLocks noGrp="1"/>
          </p:cNvSpPr>
          <p:nvPr>
            <p:ph type="title"/>
          </p:nvPr>
        </p:nvSpPr>
        <p:spPr/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defRPr/>
            </a:pPr>
            <a:endParaRPr sz="44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23" name="Shape 1229"/>
          <p:cNvPicPr preferRelativeResize="0">
            <a:picLocks noGrp="1"/>
          </p:cNvPicPr>
          <p:nvPr>
            <p:ph type="body" idx="1"/>
          </p:nvPr>
        </p:nvPicPr>
        <p:blipFill>
          <a:blip r:embed="rId3" cstate="print"/>
          <a:srcRect l="22488" t="16656" r="25755" b="21011"/>
          <a:stretch>
            <a:fillRect/>
          </a:stretch>
        </p:blipFill>
        <p:spPr>
          <a:xfrm>
            <a:off x="395288" y="176213"/>
            <a:ext cx="8353425" cy="6591300"/>
          </a:xfr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PROMOSI KESEHATAN DUNIA/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Konstitusi</a:t>
            </a:r>
            <a:r>
              <a:rPr lang="en-US" dirty="0"/>
              <a:t> WHO (1946);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azasi</a:t>
            </a:r>
            <a:r>
              <a:rPr lang="en-US" dirty="0"/>
              <a:t> 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bagisetiap</a:t>
            </a:r>
            <a:r>
              <a:rPr lang="en-US" dirty="0"/>
              <a:t> orang:</a:t>
            </a:r>
          </a:p>
          <a:p>
            <a:r>
              <a:rPr lang="en-US" b="1" dirty="0"/>
              <a:t>1.Hak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endParaRPr lang="en-US" dirty="0"/>
          </a:p>
          <a:p>
            <a:r>
              <a:rPr lang="en-US" dirty="0"/>
              <a:t>2.Hak </a:t>
            </a:r>
            <a:r>
              <a:rPr lang="en-US" dirty="0" err="1"/>
              <a:t>atas</a:t>
            </a:r>
            <a:r>
              <a:rPr lang="en-US" dirty="0"/>
              <a:t> privasi3.Hak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kesehatan4.Hak 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gizi5.Hak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 </a:t>
            </a:r>
            <a:r>
              <a:rPr lang="en-US" dirty="0" err="1"/>
              <a:t>jaminan</a:t>
            </a:r>
            <a:r>
              <a:rPr lang="en-US" dirty="0"/>
              <a:t> 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 optimal6.Hak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 </a:t>
            </a:r>
            <a:r>
              <a:rPr lang="en-US" dirty="0" err="1"/>
              <a:t>sosial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57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 txBox="1">
            <a:spLocks noGrp="1"/>
          </p:cNvSpPr>
          <p:nvPr>
            <p:ph type="title"/>
          </p:nvPr>
        </p:nvSpPr>
        <p:spPr>
          <a:xfrm>
            <a:off x="426127" y="408372"/>
            <a:ext cx="8260672" cy="1039426"/>
          </a:xfrm>
          <a:solidFill>
            <a:srgbClr val="002060"/>
          </a:solidFill>
        </p:spPr>
        <p:txBody>
          <a:bodyPr lIns="91425" tIns="45700" rIns="91425" bIns="45700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"/>
              <a:buNone/>
              <a:defRPr/>
            </a:pPr>
            <a:r>
              <a:rPr lang="en-US" sz="315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ESTIMASI WHO - 10 PENYEBAB KEMATIAN DUNIA PADA 2015</a:t>
            </a:r>
          </a:p>
        </p:txBody>
      </p:sp>
      <p:sp>
        <p:nvSpPr>
          <p:cNvPr id="1235" name="Shape 1235"/>
          <p:cNvSpPr txBox="1">
            <a:spLocks noGrp="1"/>
          </p:cNvSpPr>
          <p:nvPr>
            <p:ph type="body" idx="1"/>
          </p:nvPr>
        </p:nvSpPr>
        <p:spPr>
          <a:xfrm>
            <a:off x="457200" y="1557338"/>
            <a:ext cx="8229600" cy="4373562"/>
          </a:xfrm>
        </p:spPr>
        <p:txBody>
          <a:bodyPr lIns="91425" tIns="45700" rIns="91425" bIns="45700">
            <a:noAutofit/>
          </a:bodyPr>
          <a:lstStyle/>
          <a:p>
            <a:pPr marL="514328" indent="-514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Penyakit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jantung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iskemik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Stroke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Infeksi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saluran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napas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bawah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PPOK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Diare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HIV/AIDS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Kanker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paru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bronkus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dan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trakea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Diabetes Mellitus</a:t>
            </a: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Kecelakaan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Lalu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Lintas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14328" indent="-514328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attrocento"/>
              <a:buAutoNum type="arabicPeriod"/>
              <a:defRPr/>
            </a:pP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Penyakit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jantung</a:t>
            </a:r>
            <a:r>
              <a:rPr lang="en-US" dirty="0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Questrial"/>
                <a:ea typeface="Questrial"/>
                <a:cs typeface="Questrial"/>
                <a:sym typeface="Questrial"/>
              </a:rPr>
              <a:t>hipertensif</a:t>
            </a:r>
            <a:endParaRPr lang="en-US"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885" indent="-241285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dirty="0">
              <a:solidFill>
                <a:srgbClr val="00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hape 124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hape 124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Shape 133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Shape 136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hape 148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Shape 149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Shape 149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hape 150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Shape 15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PROMOSI KESEHATAN DUNIA/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Deklarasi</a:t>
            </a:r>
            <a:r>
              <a:rPr lang="en-US" dirty="0"/>
              <a:t> Alma Ata (1978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KonferensiInternasional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Primer(</a:t>
            </a:r>
          </a:p>
          <a:p>
            <a:r>
              <a:rPr lang="en-US" i="1" dirty="0"/>
              <a:t>Primary Health </a:t>
            </a:r>
            <a:r>
              <a:rPr lang="en-US" i="1" dirty="0" smtClean="0"/>
              <a:t>Care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Yankes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merupakanstrategi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untuksemua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perwujudan</a:t>
            </a:r>
            <a:r>
              <a:rPr lang="en-US" dirty="0"/>
              <a:t> HAM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for all by the year 2000” </a:t>
            </a:r>
          </a:p>
          <a:p>
            <a:pPr lvl="1"/>
            <a:r>
              <a:rPr lang="en-US" dirty="0"/>
              <a:t> 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di Indonesia</a:t>
            </a:r>
          </a:p>
          <a:p>
            <a:pPr lvl="1"/>
            <a:r>
              <a:rPr lang="en-US" dirty="0"/>
              <a:t> PKMD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608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Shape 151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1196975"/>
            <a:ext cx="826135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Shape 1513"/>
          <p:cNvSpPr txBox="1">
            <a:spLocks noChangeArrowheads="1"/>
          </p:cNvSpPr>
          <p:nvPr/>
        </p:nvSpPr>
        <p:spPr bwMode="auto">
          <a:xfrm>
            <a:off x="179388" y="211138"/>
            <a:ext cx="87137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44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DOUBLE BURDEN</a:t>
            </a: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8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PROMOSI KESEHATAN DUNIA/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Deklarasi</a:t>
            </a:r>
            <a:r>
              <a:rPr lang="en-US" dirty="0"/>
              <a:t> Alma </a:t>
            </a:r>
            <a:r>
              <a:rPr lang="en-US" dirty="0" smtClean="0"/>
              <a:t>Ata 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 </a:t>
            </a:r>
            <a:r>
              <a:rPr lang="en-US" dirty="0" err="1"/>
              <a:t>kesehatanuntuk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2000 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kesehatandasar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minimal 8 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:</a:t>
            </a:r>
          </a:p>
          <a:p>
            <a:r>
              <a:rPr lang="en-US" b="1" dirty="0"/>
              <a:t>1.Pendidikan </a:t>
            </a:r>
            <a:r>
              <a:rPr lang="en-US" b="1" dirty="0" err="1"/>
              <a:t>kesehatan</a:t>
            </a:r>
            <a:endParaRPr lang="en-US" dirty="0"/>
          </a:p>
          <a:p>
            <a:r>
              <a:rPr lang="en-US" dirty="0"/>
              <a:t>2.Peningkatan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gizi</a:t>
            </a:r>
            <a:endParaRPr lang="en-US" dirty="0" smtClean="0"/>
          </a:p>
          <a:p>
            <a:r>
              <a:rPr lang="en-US" dirty="0" smtClean="0"/>
              <a:t>3.Penyediaan</a:t>
            </a:r>
            <a:r>
              <a:rPr lang="en-US" dirty="0"/>
              <a:t> air </a:t>
            </a:r>
            <a:r>
              <a:rPr lang="en-US" dirty="0" err="1"/>
              <a:t>bersih</a:t>
            </a:r>
            <a:r>
              <a:rPr lang="en-US" dirty="0"/>
              <a:t> yang </a:t>
            </a:r>
            <a:r>
              <a:rPr lang="en-US" dirty="0" err="1"/>
              <a:t>cukup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 smtClean="0"/>
              <a:t>sanitasidasar</a:t>
            </a:r>
            <a:endParaRPr lang="en-US" dirty="0" smtClean="0"/>
          </a:p>
          <a:p>
            <a:r>
              <a:rPr lang="en-US" dirty="0" smtClean="0"/>
              <a:t>4.Pelayanan</a:t>
            </a:r>
            <a:r>
              <a:rPr lang="en-US" dirty="0"/>
              <a:t> KIA </a:t>
            </a:r>
            <a:r>
              <a:rPr lang="en-US" dirty="0" err="1"/>
              <a:t>termasuk</a:t>
            </a:r>
            <a:r>
              <a:rPr lang="en-US" dirty="0"/>
              <a:t> </a:t>
            </a:r>
            <a:r>
              <a:rPr lang="en-US" dirty="0" smtClean="0"/>
              <a:t>KB</a:t>
            </a:r>
          </a:p>
          <a:p>
            <a:r>
              <a:rPr lang="en-US" dirty="0" smtClean="0"/>
              <a:t>5.Imunisasi</a:t>
            </a:r>
          </a:p>
          <a:p>
            <a:r>
              <a:rPr lang="en-US" dirty="0" smtClean="0"/>
              <a:t>6.Pencegahan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 smtClean="0"/>
              <a:t>endemik</a:t>
            </a:r>
            <a:endParaRPr lang="en-US" dirty="0" smtClean="0"/>
          </a:p>
          <a:p>
            <a:r>
              <a:rPr lang="en-US" dirty="0" smtClean="0"/>
              <a:t>7.Pengobatan </a:t>
            </a:r>
            <a:r>
              <a:rPr lang="en-US" dirty="0" err="1"/>
              <a:t>penyakit-penyakit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smtClean="0"/>
              <a:t>8.Penyediaan</a:t>
            </a:r>
            <a:r>
              <a:rPr lang="en-US" dirty="0"/>
              <a:t> </a:t>
            </a:r>
            <a:r>
              <a:rPr lang="en-US" dirty="0" err="1"/>
              <a:t>obat</a:t>
            </a:r>
            <a:r>
              <a:rPr lang="en-US" dirty="0"/>
              <a:t> </a:t>
            </a:r>
            <a:r>
              <a:rPr lang="en-US" dirty="0" err="1"/>
              <a:t>esensial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54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PROMOSI KESEHATAN DUNIA/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Konferensi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/>
              <a:t>Ottawa, Canada </a:t>
            </a:r>
            <a:r>
              <a:rPr lang="en-US" dirty="0" err="1"/>
              <a:t>tgl</a:t>
            </a:r>
            <a:r>
              <a:rPr lang="en-US" dirty="0"/>
              <a:t> </a:t>
            </a:r>
            <a:r>
              <a:rPr lang="en-US" dirty="0" smtClean="0"/>
              <a:t>17– </a:t>
            </a:r>
            <a:r>
              <a:rPr lang="en-US" dirty="0"/>
              <a:t> 21 </a:t>
            </a:r>
            <a:r>
              <a:rPr lang="en-US" dirty="0" err="1"/>
              <a:t>Nopember</a:t>
            </a:r>
            <a:r>
              <a:rPr lang="en-US" dirty="0"/>
              <a:t> </a:t>
            </a:r>
            <a:r>
              <a:rPr lang="en-US" dirty="0" smtClean="0"/>
              <a:t>1986 dg </a:t>
            </a:r>
            <a:r>
              <a:rPr lang="en-US" dirty="0" err="1" smtClean="0"/>
              <a:t>tema</a:t>
            </a:r>
            <a:r>
              <a:rPr lang="en-US" dirty="0" smtClean="0"/>
              <a:t>  ” </a:t>
            </a:r>
            <a:r>
              <a:rPr lang="en-US" dirty="0" err="1" smtClean="0"/>
              <a:t>Menuju</a:t>
            </a:r>
            <a:r>
              <a:rPr lang="en-US" dirty="0"/>
              <a:t> 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” dg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/>
              <a:t>sekitar</a:t>
            </a:r>
            <a:r>
              <a:rPr lang="en-US" dirty="0"/>
              <a:t> 100 </a:t>
            </a:r>
            <a:r>
              <a:rPr lang="en-US" dirty="0" err="1"/>
              <a:t>negara</a:t>
            </a:r>
            <a:endParaRPr lang="en-US" dirty="0"/>
          </a:p>
          <a:p>
            <a:r>
              <a:rPr lang="en-US" dirty="0" err="1" smtClean="0"/>
              <a:t>Peletakan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Piagam</a:t>
            </a:r>
            <a:r>
              <a:rPr lang="en-US" dirty="0"/>
              <a:t> Ottawa </a:t>
            </a:r>
            <a:r>
              <a:rPr lang="en-US" dirty="0" smtClean="0"/>
              <a:t>(</a:t>
            </a:r>
            <a:r>
              <a:rPr lang="en-US" dirty="0" err="1" smtClean="0"/>
              <a:t>OttawaCharter</a:t>
            </a:r>
            <a:r>
              <a:rPr lang="en-US" dirty="0"/>
              <a:t> 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0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/>
              <a:t>Piagam</a:t>
            </a:r>
            <a:r>
              <a:rPr lang="en-US" sz="11200" dirty="0"/>
              <a:t> Ottawa </a:t>
            </a:r>
            <a:r>
              <a:rPr lang="en-US" sz="11200" dirty="0" smtClean="0"/>
              <a:t>(Ottawa </a:t>
            </a:r>
            <a:r>
              <a:rPr lang="en-US" sz="11200" dirty="0"/>
              <a:t>Charter </a:t>
            </a:r>
            <a:r>
              <a:rPr lang="en-US" sz="11200" dirty="0" smtClean="0"/>
              <a:t>) </a:t>
            </a:r>
            <a:r>
              <a:rPr lang="en-US" sz="11200" dirty="0"/>
              <a:t> 9 </a:t>
            </a:r>
            <a:r>
              <a:rPr lang="en-US" sz="11200" dirty="0" err="1"/>
              <a:t>faktor</a:t>
            </a:r>
            <a:r>
              <a:rPr lang="en-US" sz="11200" dirty="0"/>
              <a:t> </a:t>
            </a:r>
            <a:r>
              <a:rPr lang="en-US" sz="11200" dirty="0" err="1"/>
              <a:t>prasyaratuntuk</a:t>
            </a:r>
            <a:r>
              <a:rPr lang="en-US" sz="11200" dirty="0"/>
              <a:t> </a:t>
            </a:r>
            <a:r>
              <a:rPr lang="en-US" sz="11200" dirty="0" err="1"/>
              <a:t>kesehatan</a:t>
            </a:r>
            <a:r>
              <a:rPr lang="en-US" sz="11200" dirty="0" smtClean="0"/>
              <a:t>:</a:t>
            </a:r>
          </a:p>
          <a:p>
            <a:r>
              <a:rPr lang="en-US" sz="11200" dirty="0" smtClean="0"/>
              <a:t>1.Perdamaian </a:t>
            </a:r>
            <a:r>
              <a:rPr lang="en-US" sz="11200" dirty="0"/>
              <a:t>/ </a:t>
            </a:r>
            <a:r>
              <a:rPr lang="en-US" sz="11200" dirty="0" err="1"/>
              <a:t>keamanan</a:t>
            </a:r>
            <a:r>
              <a:rPr lang="en-US" sz="11200" dirty="0"/>
              <a:t> </a:t>
            </a:r>
            <a:r>
              <a:rPr lang="en-US" sz="11200" dirty="0" smtClean="0"/>
              <a:t>(</a:t>
            </a:r>
            <a:r>
              <a:rPr lang="en-US" sz="11200" dirty="0"/>
              <a:t> </a:t>
            </a:r>
            <a:r>
              <a:rPr lang="en-US" sz="11200" dirty="0" smtClean="0"/>
              <a:t>peace)</a:t>
            </a:r>
          </a:p>
          <a:p>
            <a:r>
              <a:rPr lang="en-US" sz="11200" dirty="0" smtClean="0"/>
              <a:t>2.Tempat</a:t>
            </a:r>
            <a:r>
              <a:rPr lang="en-US" sz="11200" dirty="0"/>
              <a:t> </a:t>
            </a:r>
            <a:r>
              <a:rPr lang="en-US" sz="11200" dirty="0" err="1"/>
              <a:t>tinggal</a:t>
            </a:r>
            <a:r>
              <a:rPr lang="en-US" sz="11200" dirty="0"/>
              <a:t> </a:t>
            </a:r>
            <a:r>
              <a:rPr lang="en-US" sz="11200" dirty="0" smtClean="0"/>
              <a:t>(shelter</a:t>
            </a:r>
            <a:r>
              <a:rPr lang="en-US" sz="11200" dirty="0"/>
              <a:t> 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3.Pendidikan (education)</a:t>
            </a:r>
          </a:p>
          <a:p>
            <a:r>
              <a:rPr lang="en-US" sz="11200" dirty="0" smtClean="0"/>
              <a:t>4.Makanan</a:t>
            </a:r>
            <a:r>
              <a:rPr lang="en-US" sz="11200" dirty="0"/>
              <a:t> </a:t>
            </a:r>
            <a:r>
              <a:rPr lang="en-US" sz="11200" dirty="0" smtClean="0"/>
              <a:t>(</a:t>
            </a:r>
            <a:r>
              <a:rPr lang="en-US" sz="11200" dirty="0"/>
              <a:t> food 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5.Pendapatan</a:t>
            </a:r>
            <a:r>
              <a:rPr lang="en-US" sz="11200" dirty="0"/>
              <a:t> </a:t>
            </a:r>
            <a:r>
              <a:rPr lang="en-US" sz="11200" dirty="0" smtClean="0"/>
              <a:t>(income)</a:t>
            </a:r>
          </a:p>
          <a:p>
            <a:r>
              <a:rPr lang="en-US" sz="11200" dirty="0" smtClean="0"/>
              <a:t>6.Ekosistem</a:t>
            </a:r>
            <a:r>
              <a:rPr lang="en-US" sz="11200" dirty="0"/>
              <a:t> yang </a:t>
            </a:r>
            <a:r>
              <a:rPr lang="en-US" sz="11200" dirty="0" err="1"/>
              <a:t>stabil</a:t>
            </a:r>
            <a:r>
              <a:rPr lang="en-US" sz="11200" dirty="0"/>
              <a:t> &amp; </a:t>
            </a:r>
            <a:r>
              <a:rPr lang="en-US" sz="11200" dirty="0" err="1"/>
              <a:t>seimbang</a:t>
            </a:r>
            <a:r>
              <a:rPr lang="en-US" sz="11200" dirty="0"/>
              <a:t> </a:t>
            </a:r>
            <a:r>
              <a:rPr lang="en-US" sz="11200" dirty="0" smtClean="0"/>
              <a:t>(a </a:t>
            </a:r>
            <a:r>
              <a:rPr lang="en-US" sz="11200" dirty="0"/>
              <a:t>stable </a:t>
            </a:r>
            <a:r>
              <a:rPr lang="en-US" sz="11200" dirty="0" smtClean="0"/>
              <a:t>eco-system)</a:t>
            </a:r>
          </a:p>
          <a:p>
            <a:r>
              <a:rPr lang="en-US" sz="11200" dirty="0" smtClean="0"/>
              <a:t>7.Sumber </a:t>
            </a:r>
            <a:r>
              <a:rPr lang="en-US" sz="11200" dirty="0" err="1"/>
              <a:t>daya</a:t>
            </a:r>
            <a:r>
              <a:rPr lang="en-US" sz="11200" dirty="0"/>
              <a:t> yang </a:t>
            </a:r>
            <a:r>
              <a:rPr lang="en-US" sz="11200" dirty="0" err="1"/>
              <a:t>berkesinambungan</a:t>
            </a:r>
            <a:r>
              <a:rPr lang="en-US" sz="11200" dirty="0"/>
              <a:t> </a:t>
            </a:r>
            <a:r>
              <a:rPr lang="en-US" sz="11200" dirty="0" smtClean="0"/>
              <a:t>(</a:t>
            </a:r>
            <a:r>
              <a:rPr lang="en-US" sz="11200" dirty="0" err="1" smtClean="0"/>
              <a:t>sustainableresources</a:t>
            </a:r>
            <a:r>
              <a:rPr lang="en-US" sz="11200" dirty="0" smtClean="0"/>
              <a:t>)</a:t>
            </a:r>
          </a:p>
          <a:p>
            <a:r>
              <a:rPr lang="en-US" sz="11200" dirty="0" smtClean="0"/>
              <a:t>8.Keadilan</a:t>
            </a:r>
            <a:r>
              <a:rPr lang="en-US" sz="11200" dirty="0"/>
              <a:t> </a:t>
            </a:r>
            <a:r>
              <a:rPr lang="en-US" sz="11200" dirty="0" err="1"/>
              <a:t>sosial</a:t>
            </a:r>
            <a:r>
              <a:rPr lang="en-US" sz="11200" dirty="0"/>
              <a:t> </a:t>
            </a:r>
            <a:r>
              <a:rPr lang="en-US" sz="11200" dirty="0" smtClean="0"/>
              <a:t>(social justice)</a:t>
            </a:r>
          </a:p>
          <a:p>
            <a:r>
              <a:rPr lang="en-US" sz="11200" dirty="0" smtClean="0"/>
              <a:t>9.Pemerataan</a:t>
            </a:r>
            <a:r>
              <a:rPr lang="en-US" sz="11200" dirty="0"/>
              <a:t> </a:t>
            </a:r>
            <a:r>
              <a:rPr lang="en-US" sz="11200" dirty="0" smtClean="0"/>
              <a:t>(equity</a:t>
            </a:r>
            <a:r>
              <a:rPr lang="en-US" sz="11200" dirty="0"/>
              <a:t> </a:t>
            </a:r>
            <a:r>
              <a:rPr lang="en-US" sz="11200" dirty="0" smtClean="0"/>
              <a:t>)</a:t>
            </a:r>
            <a:endParaRPr lang="en-US" sz="1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Piagam</a:t>
            </a:r>
            <a:r>
              <a:rPr lang="en-US" dirty="0"/>
              <a:t> Ottawa </a:t>
            </a:r>
            <a:r>
              <a:rPr lang="en-US" dirty="0" smtClean="0"/>
              <a:t>(Ottawa </a:t>
            </a:r>
            <a:r>
              <a:rPr lang="en-US" dirty="0"/>
              <a:t>Charter 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Misipromosi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1.Advokasi (advocacy</a:t>
            </a:r>
            <a:r>
              <a:rPr lang="en-US" dirty="0"/>
              <a:t> 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2.Memampukan</a:t>
            </a:r>
            <a:r>
              <a:rPr lang="en-US" dirty="0"/>
              <a:t> / </a:t>
            </a:r>
            <a:r>
              <a:rPr lang="en-US" dirty="0" err="1" smtClean="0"/>
              <a:t>memperkuat</a:t>
            </a:r>
            <a:r>
              <a:rPr lang="en-US" dirty="0" smtClean="0"/>
              <a:t>(enable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3.Menjembatani </a:t>
            </a:r>
            <a:r>
              <a:rPr lang="en-US" dirty="0" smtClean="0"/>
              <a:t>(mediate)</a:t>
            </a:r>
            <a:endParaRPr lang="en-US" dirty="0"/>
          </a:p>
          <a:p>
            <a:r>
              <a:rPr lang="en-US" dirty="0" err="1"/>
              <a:t>Strategi</a:t>
            </a:r>
            <a:r>
              <a:rPr lang="en-US" dirty="0"/>
              <a:t> </a:t>
            </a:r>
            <a:r>
              <a:rPr lang="en-US" dirty="0" err="1" smtClean="0"/>
              <a:t>Promkes</a:t>
            </a:r>
            <a:endParaRPr lang="en-US" dirty="0" smtClean="0"/>
          </a:p>
          <a:p>
            <a:pPr lvl="1"/>
            <a:r>
              <a:rPr lang="en-US" dirty="0" smtClean="0"/>
              <a:t>1.Mengembangkan</a:t>
            </a:r>
            <a:r>
              <a:rPr lang="en-US" dirty="0"/>
              <a:t> </a:t>
            </a:r>
            <a:r>
              <a:rPr lang="en-US" dirty="0" err="1"/>
              <a:t>kebijakan</a:t>
            </a:r>
            <a:r>
              <a:rPr lang="en-US" dirty="0"/>
              <a:t> </a:t>
            </a:r>
            <a:r>
              <a:rPr lang="en-US" dirty="0" err="1"/>
              <a:t>publikberwawasan</a:t>
            </a:r>
            <a:r>
              <a:rPr lang="en-US" dirty="0"/>
              <a:t> 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lvl="1"/>
            <a:r>
              <a:rPr lang="en-US" dirty="0" smtClean="0"/>
              <a:t>2.Menciptakan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 smtClean="0"/>
              <a:t>mendukung</a:t>
            </a:r>
            <a:endParaRPr lang="en-US" dirty="0" smtClean="0"/>
          </a:p>
          <a:p>
            <a:pPr lvl="1"/>
            <a:r>
              <a:rPr lang="en-US" dirty="0" smtClean="0"/>
              <a:t>3.Memperkuat</a:t>
            </a:r>
            <a:r>
              <a:rPr lang="en-US" dirty="0"/>
              <a:t> </a:t>
            </a:r>
            <a:r>
              <a:rPr lang="en-US" dirty="0" err="1"/>
              <a:t>aksi</a:t>
            </a:r>
            <a:r>
              <a:rPr lang="en-US" dirty="0"/>
              <a:t>/</a:t>
            </a:r>
            <a:r>
              <a:rPr lang="en-US" dirty="0" err="1"/>
              <a:t>gerakan</a:t>
            </a:r>
            <a:r>
              <a:rPr lang="en-US" dirty="0"/>
              <a:t> 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lvl="1"/>
            <a:r>
              <a:rPr lang="en-US" dirty="0" smtClean="0"/>
              <a:t>4.Pengembangan</a:t>
            </a:r>
            <a:r>
              <a:rPr lang="en-US" dirty="0"/>
              <a:t> </a:t>
            </a:r>
            <a:r>
              <a:rPr lang="en-US" dirty="0" err="1"/>
              <a:t>keterampilan</a:t>
            </a:r>
            <a:r>
              <a:rPr lang="en-US" dirty="0"/>
              <a:t> </a:t>
            </a:r>
            <a:r>
              <a:rPr lang="en-US" dirty="0" err="1" smtClean="0"/>
              <a:t>perorangan</a:t>
            </a:r>
            <a:endParaRPr lang="en-US" dirty="0" smtClean="0"/>
          </a:p>
          <a:p>
            <a:pPr lvl="1"/>
            <a:r>
              <a:rPr lang="en-US" dirty="0" smtClean="0"/>
              <a:t>5.Reorientasi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34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err="1">
                <a:latin typeface="Arial" pitchFamily="34" charset="0"/>
                <a:cs typeface="Arial" pitchFamily="34" charset="0"/>
              </a:rPr>
              <a:t>Konferensi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Promosi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/>
              <a:t>Kesehatan</a:t>
            </a:r>
            <a:r>
              <a:rPr lang="en-US" dirty="0"/>
              <a:t> II </a:t>
            </a:r>
            <a:r>
              <a:rPr lang="en-US" dirty="0" err="1"/>
              <a:t>diAdelaide</a:t>
            </a:r>
            <a:r>
              <a:rPr lang="en-US" dirty="0"/>
              <a:t>, Australia </a:t>
            </a:r>
            <a:r>
              <a:rPr lang="en-US" dirty="0" err="1"/>
              <a:t>tgl</a:t>
            </a:r>
            <a:r>
              <a:rPr lang="en-US" dirty="0"/>
              <a:t> </a:t>
            </a:r>
            <a:r>
              <a:rPr lang="en-US" dirty="0" smtClean="0"/>
              <a:t>5 –</a:t>
            </a:r>
            <a:r>
              <a:rPr lang="en-US" dirty="0"/>
              <a:t> 9 April 1988 dg </a:t>
            </a:r>
            <a:r>
              <a:rPr lang="en-US" dirty="0" err="1" smtClean="0"/>
              <a:t>tema</a:t>
            </a:r>
            <a:r>
              <a:rPr lang="en-US" dirty="0" smtClean="0"/>
              <a:t> ”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 smtClean="0"/>
              <a:t>BerwawasanKesehatan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terciptanya</a:t>
            </a:r>
            <a:r>
              <a:rPr lang="en-US" dirty="0"/>
              <a:t> </a:t>
            </a:r>
            <a:r>
              <a:rPr lang="en-US" dirty="0" err="1"/>
              <a:t>masyarakatyang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&amp;</a:t>
            </a:r>
            <a:r>
              <a:rPr lang="en-US" dirty="0" err="1"/>
              <a:t>berperilaku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 smtClean="0"/>
              <a:t>: 1.Kebijakan</a:t>
            </a:r>
            <a:r>
              <a:rPr lang="en-US" dirty="0"/>
              <a:t> </a:t>
            </a:r>
            <a:r>
              <a:rPr lang="en-US" dirty="0" err="1"/>
              <a:t>publik</a:t>
            </a:r>
            <a:r>
              <a:rPr lang="en-US" dirty="0"/>
              <a:t> </a:t>
            </a: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smtClean="0"/>
              <a:t>2.Mendorong </a:t>
            </a:r>
            <a:r>
              <a:rPr lang="en-US" dirty="0" err="1"/>
              <a:t>terwujudnya</a:t>
            </a:r>
            <a:r>
              <a:rPr lang="en-US" dirty="0"/>
              <a:t> </a:t>
            </a:r>
            <a:r>
              <a:rPr lang="en-US" dirty="0" err="1"/>
              <a:t>revitalisasi</a:t>
            </a:r>
            <a:r>
              <a:rPr lang="en-US" dirty="0"/>
              <a:t> </a:t>
            </a:r>
            <a:r>
              <a:rPr lang="en-US" dirty="0" err="1"/>
              <a:t>nilai-nilaiasasi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smtClean="0"/>
              <a:t>3.Pemerataan </a:t>
            </a:r>
            <a:r>
              <a:rPr lang="en-US" dirty="0" err="1"/>
              <a:t>akses</a:t>
            </a:r>
            <a:r>
              <a:rPr lang="en-US" dirty="0"/>
              <a:t> 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terhadappelayanan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smtClean="0"/>
              <a:t>4.Akuntabilitas</a:t>
            </a:r>
            <a:r>
              <a:rPr lang="en-US" dirty="0"/>
              <a:t> </a:t>
            </a:r>
            <a:r>
              <a:rPr lang="en-US" dirty="0" err="1"/>
              <a:t>dalam</a:t>
            </a:r>
            <a:r>
              <a:rPr lang="en-US" dirty="0"/>
              <a:t> program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smtClean="0"/>
              <a:t>5.Meningkatkan </a:t>
            </a:r>
            <a:r>
              <a:rPr lang="en-US" dirty="0"/>
              <a:t>program </a:t>
            </a:r>
            <a:r>
              <a:rPr lang="en-US" dirty="0" err="1"/>
              <a:t>melampaui</a:t>
            </a:r>
            <a:r>
              <a:rPr lang="en-US" dirty="0"/>
              <a:t> </a:t>
            </a:r>
            <a:r>
              <a:rPr lang="en-US" dirty="0" err="1" smtClean="0"/>
              <a:t>pelayanan</a:t>
            </a:r>
            <a:endParaRPr lang="en-US" dirty="0" smtClean="0"/>
          </a:p>
          <a:p>
            <a:r>
              <a:rPr lang="en-US" dirty="0" smtClean="0"/>
              <a:t>6.Kemitraan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65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area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 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publikberwawasan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1.Dukungan </a:t>
            </a:r>
            <a:r>
              <a:rPr lang="en-US" dirty="0" err="1"/>
              <a:t>terhadap</a:t>
            </a:r>
            <a:r>
              <a:rPr lang="en-US" dirty="0"/>
              <a:t> program </a:t>
            </a:r>
            <a:r>
              <a:rPr lang="en-US" dirty="0" err="1" smtClean="0"/>
              <a:t>kesehatanperempuan</a:t>
            </a:r>
            <a:endParaRPr lang="en-US" dirty="0" smtClean="0"/>
          </a:p>
          <a:p>
            <a:r>
              <a:rPr lang="en-US" dirty="0" smtClean="0"/>
              <a:t>2.Pangan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 smtClean="0"/>
              <a:t>gizi</a:t>
            </a:r>
            <a:endParaRPr lang="en-US" dirty="0" smtClean="0"/>
          </a:p>
          <a:p>
            <a:r>
              <a:rPr lang="en-US" dirty="0" smtClean="0"/>
              <a:t>3.Tembakau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alkohol</a:t>
            </a:r>
            <a:endParaRPr lang="en-US" dirty="0" smtClean="0"/>
          </a:p>
          <a:p>
            <a:r>
              <a:rPr lang="en-US" dirty="0" smtClean="0"/>
              <a:t>4.Menciptakan</a:t>
            </a:r>
            <a:r>
              <a:rPr lang="en-US" dirty="0"/>
              <a:t> </a:t>
            </a:r>
            <a:r>
              <a:rPr lang="en-US" dirty="0" err="1"/>
              <a:t>lingkungan</a:t>
            </a:r>
            <a:r>
              <a:rPr lang="en-US" dirty="0"/>
              <a:t> yang </a:t>
            </a:r>
            <a:r>
              <a:rPr lang="en-US" dirty="0" err="1"/>
              <a:t>mendukung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188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438</Words>
  <Application>Microsoft Office PowerPoint</Application>
  <PresentationFormat>On-screen Show (4:3)</PresentationFormat>
  <Paragraphs>138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PROMOSI KESEHATAN GLOBAL</vt:lpstr>
      <vt:lpstr>PROMOSI KESEHATAN DUNIA/ GLOBAL</vt:lpstr>
      <vt:lpstr>PROMOSI KESEHATAN DUNIA/ GLOBAL</vt:lpstr>
      <vt:lpstr>PROMOSI KESEHATAN DUNIA/ GLOBAL</vt:lpstr>
      <vt:lpstr>PROMOSI KESEHATAN DUNIA/ GLOBAL</vt:lpstr>
      <vt:lpstr>Slide 6</vt:lpstr>
      <vt:lpstr>Slide 7</vt:lpstr>
      <vt:lpstr>Slide 8</vt:lpstr>
      <vt:lpstr>Slide 9</vt:lpstr>
      <vt:lpstr>PENGENDALIAN PENYAKIT</vt:lpstr>
      <vt:lpstr>Slide 11</vt:lpstr>
      <vt:lpstr>Slide 12</vt:lpstr>
      <vt:lpstr>Slide 13</vt:lpstr>
      <vt:lpstr>Slide 14</vt:lpstr>
      <vt:lpstr>DISEASE BURDEN IN INDONESIA</vt:lpstr>
      <vt:lpstr>10 PENYEBAB KEMATIAN TERTINGGI / TERBANYAK DI INDONESIA</vt:lpstr>
      <vt:lpstr>(AV) PADA 4.014 KEJADIAN KEMATIAN - RISKESDAS 2007</vt:lpstr>
      <vt:lpstr>PENYEBAB KEMATIAN</vt:lpstr>
      <vt:lpstr>Slide 19</vt:lpstr>
      <vt:lpstr>ESTIMASI WHO - 10 PENYEBAB KEMATIAN DUNIA PADA 2015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PROMOSI KESEHATAN GLOBAL</dc:title>
  <dc:creator>Class</dc:creator>
  <cp:lastModifiedBy>user</cp:lastModifiedBy>
  <cp:revision>4</cp:revision>
  <dcterms:created xsi:type="dcterms:W3CDTF">2017-12-06T05:31:45Z</dcterms:created>
  <dcterms:modified xsi:type="dcterms:W3CDTF">2017-12-06T08:05:11Z</dcterms:modified>
</cp:coreProperties>
</file>