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7" r:id="rId4"/>
    <p:sldId id="344" r:id="rId5"/>
    <p:sldId id="311" r:id="rId6"/>
    <p:sldId id="288" r:id="rId7"/>
    <p:sldId id="345" r:id="rId8"/>
    <p:sldId id="292" r:id="rId9"/>
    <p:sldId id="346" r:id="rId10"/>
    <p:sldId id="343" r:id="rId11"/>
    <p:sldId id="348" r:id="rId12"/>
    <p:sldId id="321" r:id="rId13"/>
    <p:sldId id="349" r:id="rId14"/>
    <p:sldId id="326" r:id="rId15"/>
    <p:sldId id="322" r:id="rId16"/>
    <p:sldId id="328" r:id="rId17"/>
    <p:sldId id="330" r:id="rId18"/>
    <p:sldId id="331" r:id="rId19"/>
    <p:sldId id="340" r:id="rId20"/>
    <p:sldId id="350" r:id="rId21"/>
    <p:sldId id="342"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246234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307001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347173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64775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15010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5C906C2-4EF5-499F-A9D6-F08EF6CAAA34}" type="datetimeFigureOut">
              <a:rPr lang="id-ID" smtClean="0"/>
              <a:t>08/11/2017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5439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5C906C2-4EF5-499F-A9D6-F08EF6CAAA34}" type="datetimeFigureOut">
              <a:rPr lang="id-ID" smtClean="0"/>
              <a:t>08/11/2017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93181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5C906C2-4EF5-499F-A9D6-F08EF6CAAA34}" type="datetimeFigureOut">
              <a:rPr lang="id-ID" smtClean="0"/>
              <a:t>08/11/2017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48139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906C2-4EF5-499F-A9D6-F08EF6CAAA34}" type="datetimeFigureOut">
              <a:rPr lang="id-ID" smtClean="0"/>
              <a:t>08/11/2017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49602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906C2-4EF5-499F-A9D6-F08EF6CAAA34}" type="datetimeFigureOut">
              <a:rPr lang="id-ID" smtClean="0"/>
              <a:t>08/11/2017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234711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906C2-4EF5-499F-A9D6-F08EF6CAAA34}" type="datetimeFigureOut">
              <a:rPr lang="id-ID" smtClean="0"/>
              <a:t>08/11/2017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218396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906C2-4EF5-499F-A9D6-F08EF6CAAA34}" type="datetimeFigureOut">
              <a:rPr lang="id-ID" smtClean="0"/>
              <a:t>08/11/2017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BE232-1832-4E53-9AEF-E6042797F427}" type="slidenum">
              <a:rPr lang="id-ID" smtClean="0"/>
              <a:t>‹#›</a:t>
            </a:fld>
            <a:endParaRPr lang="id-ID"/>
          </a:p>
        </p:txBody>
      </p:sp>
    </p:spTree>
    <p:extLst>
      <p:ext uri="{BB962C8B-B14F-4D97-AF65-F5344CB8AC3E}">
        <p14:creationId xmlns:p14="http://schemas.microsoft.com/office/powerpoint/2010/main" val="150416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87424"/>
            <a:ext cx="9144000" cy="753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71800" y="3322851"/>
            <a:ext cx="6340989" cy="15463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4000" b="1" dirty="0" smtClean="0">
                <a:solidFill>
                  <a:schemeClr val="tx1"/>
                </a:solidFill>
              </a:rPr>
              <a:t>Gizi Dalam daur Kehidupan II (GDDK)</a:t>
            </a:r>
            <a:endParaRPr lang="id-ID" sz="4000" b="1" dirty="0">
              <a:solidFill>
                <a:schemeClr val="tx1"/>
              </a:solidFill>
            </a:endParaRPr>
          </a:p>
        </p:txBody>
      </p:sp>
    </p:spTree>
    <p:extLst>
      <p:ext uri="{BB962C8B-B14F-4D97-AF65-F5344CB8AC3E}">
        <p14:creationId xmlns:p14="http://schemas.microsoft.com/office/powerpoint/2010/main" val="210540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8" name="Rectangle 2"/>
          <p:cNvSpPr txBox="1">
            <a:spLocks noChangeArrowheads="1"/>
          </p:cNvSpPr>
          <p:nvPr/>
        </p:nvSpPr>
        <p:spPr>
          <a:xfrm>
            <a:off x="457200" y="673660"/>
            <a:ext cx="8229600" cy="1084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pt-BR" sz="3200" b="1" dirty="0"/>
              <a:t>Cara Mengatasi Masalah Nutrisi Pada Usia Remaja</a:t>
            </a:r>
            <a:endParaRPr lang="en-US" sz="3200" dirty="0" smtClean="0">
              <a:latin typeface="Tahoma" pitchFamily="34" charset="0"/>
            </a:endParaRPr>
          </a:p>
        </p:txBody>
      </p:sp>
      <p:sp>
        <p:nvSpPr>
          <p:cNvPr id="10" name="Rectangle 3"/>
          <p:cNvSpPr txBox="1">
            <a:spLocks noChangeArrowheads="1"/>
          </p:cNvSpPr>
          <p:nvPr/>
        </p:nvSpPr>
        <p:spPr>
          <a:xfrm>
            <a:off x="457200" y="2060848"/>
            <a:ext cx="8229600" cy="4070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id-ID" sz="2800" b="1" i="1" dirty="0"/>
              <a:t>Program Edukasi </a:t>
            </a:r>
            <a:r>
              <a:rPr lang="id-ID" sz="2800" b="1" i="1" dirty="0" smtClean="0"/>
              <a:t>Gizi</a:t>
            </a:r>
          </a:p>
          <a:p>
            <a:pPr>
              <a:defRPr/>
            </a:pPr>
            <a:r>
              <a:rPr lang="id-ID" sz="2800" b="1" i="1" dirty="0"/>
              <a:t>Program Suplementasi Gizi </a:t>
            </a:r>
            <a:endParaRPr lang="id-ID" sz="2800" b="1" i="1" dirty="0" smtClean="0"/>
          </a:p>
          <a:p>
            <a:pPr>
              <a:defRPr/>
            </a:pPr>
            <a:r>
              <a:rPr lang="id-ID" sz="2800" b="1" i="1" dirty="0"/>
              <a:t>Program Fortifikasi Bahan Makanan </a:t>
            </a:r>
            <a:endParaRPr lang="en-US" sz="2800" dirty="0" smtClean="0"/>
          </a:p>
        </p:txBody>
      </p:sp>
    </p:spTree>
    <p:extLst>
      <p:ext uri="{BB962C8B-B14F-4D97-AF65-F5344CB8AC3E}">
        <p14:creationId xmlns:p14="http://schemas.microsoft.com/office/powerpoint/2010/main" val="489769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8" name="Rectangle 2"/>
          <p:cNvSpPr txBox="1">
            <a:spLocks noChangeArrowheads="1"/>
          </p:cNvSpPr>
          <p:nvPr/>
        </p:nvSpPr>
        <p:spPr>
          <a:xfrm>
            <a:off x="457200" y="673660"/>
            <a:ext cx="8229600" cy="1084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d-ID" sz="3200" dirty="0" smtClean="0">
                <a:latin typeface="Tahoma" pitchFamily="34" charset="0"/>
              </a:rPr>
              <a:t>5. Kelompok Ibu Hamil</a:t>
            </a:r>
            <a:endParaRPr lang="en-US" sz="3200" dirty="0" smtClean="0">
              <a:latin typeface="Tahoma" pitchFamily="34" charset="0"/>
            </a:endParaRPr>
          </a:p>
        </p:txBody>
      </p:sp>
      <p:sp>
        <p:nvSpPr>
          <p:cNvPr id="10" name="Rectangle 3"/>
          <p:cNvSpPr txBox="1">
            <a:spLocks noChangeArrowheads="1"/>
          </p:cNvSpPr>
          <p:nvPr/>
        </p:nvSpPr>
        <p:spPr>
          <a:xfrm>
            <a:off x="479122" y="1756228"/>
            <a:ext cx="8229600" cy="4070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id-ID" sz="2800" dirty="0"/>
              <a:t>Gizi ibu hamil mempengaruhi pertumbuhan janin</a:t>
            </a:r>
            <a:r>
              <a:rPr lang="id-ID" sz="2800" dirty="0" smtClean="0"/>
              <a:t>.</a:t>
            </a:r>
          </a:p>
          <a:p>
            <a:pPr marL="0" indent="0">
              <a:buNone/>
              <a:defRPr/>
            </a:pPr>
            <a:endParaRPr lang="id-ID" sz="2800" dirty="0" smtClean="0"/>
          </a:p>
          <a:p>
            <a:pPr>
              <a:defRPr/>
            </a:pPr>
            <a:r>
              <a:rPr lang="id-ID" sz="2800" dirty="0"/>
              <a:t>Perubahan fisiologis pada Ibu mempunyai dampak besar terhadap diet ibu dan kebutuhan nutrien, karena selama kehamilan ibu harus memenuhi kebutuhan pertumbuhan janin  yang sangat pesat, dan agar keluaran kehamian nya behasil baik dan sempurna. </a:t>
            </a:r>
            <a:r>
              <a:rPr lang="id-ID" sz="2800" dirty="0" smtClean="0"/>
              <a:t> </a:t>
            </a:r>
          </a:p>
          <a:p>
            <a:pPr>
              <a:defRPr/>
            </a:pPr>
            <a:endParaRPr lang="en-US" sz="2800" dirty="0" smtClean="0"/>
          </a:p>
        </p:txBody>
      </p:sp>
    </p:spTree>
    <p:extLst>
      <p:ext uri="{BB962C8B-B14F-4D97-AF65-F5344CB8AC3E}">
        <p14:creationId xmlns:p14="http://schemas.microsoft.com/office/powerpoint/2010/main" val="325473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9" name="Rectangle 3"/>
          <p:cNvSpPr txBox="1">
            <a:spLocks noChangeArrowheads="1"/>
          </p:cNvSpPr>
          <p:nvPr/>
        </p:nvSpPr>
        <p:spPr>
          <a:xfrm>
            <a:off x="318356" y="692696"/>
            <a:ext cx="8507288" cy="51845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id-ID" sz="2800" dirty="0"/>
              <a:t>Kebutuhan ini meningkat secara berangsur hingga bayi lahir. Pada saat dalam kandungan, zat zat gizi hendaknya berada dalam keadaan seimbang dalam darah </a:t>
            </a:r>
            <a:r>
              <a:rPr lang="id-ID" sz="2800" dirty="0" smtClean="0"/>
              <a:t>ibu</a:t>
            </a:r>
          </a:p>
          <a:p>
            <a:pPr marL="0" indent="0">
              <a:lnSpc>
                <a:spcPct val="80000"/>
              </a:lnSpc>
              <a:buNone/>
              <a:defRPr/>
            </a:pPr>
            <a:endParaRPr lang="id-ID" sz="2800" dirty="0" smtClean="0"/>
          </a:p>
          <a:p>
            <a:pPr>
              <a:lnSpc>
                <a:spcPct val="80000"/>
              </a:lnSpc>
              <a:defRPr/>
            </a:pPr>
            <a:r>
              <a:rPr lang="id-ID" sz="2800" dirty="0" smtClean="0"/>
              <a:t>Dasar </a:t>
            </a:r>
            <a:r>
              <a:rPr lang="id-ID" sz="2800" dirty="0"/>
              <a:t>dari pertambahan energy yang dibutuhkan oleh ibu hamil adalah jenis energy dan harga metabolik yang berhubungan dengan jaringan maternal dan fetus yang terbentuk selama kehamilan</a:t>
            </a:r>
            <a:r>
              <a:rPr lang="id-ID" sz="2800" dirty="0" smtClean="0"/>
              <a:t>.</a:t>
            </a:r>
          </a:p>
          <a:p>
            <a:pPr>
              <a:lnSpc>
                <a:spcPct val="80000"/>
              </a:lnSpc>
              <a:defRPr/>
            </a:pPr>
            <a:endParaRPr lang="id-ID" sz="2800" dirty="0"/>
          </a:p>
          <a:p>
            <a:pPr>
              <a:lnSpc>
                <a:spcPct val="80000"/>
              </a:lnSpc>
              <a:defRPr/>
            </a:pPr>
            <a:r>
              <a:rPr lang="id-ID" sz="2800" dirty="0"/>
              <a:t>Keadaan gizi ibu hamil yang tidak seimbang berpengaruh negative terhadap bayi, antara lain berat badan rendah (BBLR), pertumbuhan terhambar, lahir cacat hingga kematian</a:t>
            </a:r>
            <a:endParaRPr lang="id-ID" sz="2800" dirty="0" smtClean="0"/>
          </a:p>
          <a:p>
            <a:pPr>
              <a:lnSpc>
                <a:spcPct val="80000"/>
              </a:lnSpc>
              <a:defRPr/>
            </a:pPr>
            <a:endParaRPr lang="id-ID" sz="2800" dirty="0"/>
          </a:p>
          <a:p>
            <a:pPr>
              <a:lnSpc>
                <a:spcPct val="80000"/>
              </a:lnSpc>
              <a:defRPr/>
            </a:pPr>
            <a:endParaRPr lang="id-ID" sz="2800" dirty="0" smtClean="0"/>
          </a:p>
          <a:p>
            <a:pPr>
              <a:lnSpc>
                <a:spcPct val="80000"/>
              </a:lnSpc>
              <a:defRPr/>
            </a:pPr>
            <a:endParaRPr lang="en-US" sz="2800" dirty="0" smtClean="0"/>
          </a:p>
        </p:txBody>
      </p:sp>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8" name="Rectangle 2"/>
          <p:cNvSpPr txBox="1">
            <a:spLocks noChangeArrowheads="1"/>
          </p:cNvSpPr>
          <p:nvPr/>
        </p:nvSpPr>
        <p:spPr>
          <a:xfrm>
            <a:off x="179512" y="692696"/>
            <a:ext cx="8507288"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id-ID" sz="3200" dirty="0" smtClean="0">
                <a:latin typeface="Tahoma" pitchFamily="34" charset="0"/>
              </a:rPr>
              <a:t>Kebutuhan Gizi Ibu Hamil</a:t>
            </a:r>
            <a:endParaRPr lang="en-US" sz="3200" dirty="0" smtClean="0">
              <a:latin typeface="Tahoma" pitchFamily="34" charset="0"/>
            </a:endParaRPr>
          </a:p>
        </p:txBody>
      </p:sp>
      <p:sp>
        <p:nvSpPr>
          <p:cNvPr id="9" name="Rectangle 3"/>
          <p:cNvSpPr txBox="1">
            <a:spLocks noChangeArrowheads="1"/>
          </p:cNvSpPr>
          <p:nvPr/>
        </p:nvSpPr>
        <p:spPr>
          <a:xfrm>
            <a:off x="179512" y="1828800"/>
            <a:ext cx="858348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0">
              <a:lnSpc>
                <a:spcPct val="80000"/>
              </a:lnSpc>
              <a:buNone/>
              <a:defRPr/>
            </a:pPr>
            <a:endParaRPr lang="en-US" sz="2800" dirty="0" smtClean="0">
              <a:latin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5" t="22000" r="35577" b="9897"/>
          <a:stretch/>
        </p:blipFill>
        <p:spPr bwMode="auto">
          <a:xfrm>
            <a:off x="-4863" y="1480891"/>
            <a:ext cx="8969351" cy="487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2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00" r="42067" b="12359"/>
          <a:stretch/>
        </p:blipFill>
        <p:spPr bwMode="auto">
          <a:xfrm>
            <a:off x="0" y="580456"/>
            <a:ext cx="8964488" cy="56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07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00" r="42788" b="10307"/>
          <a:stretch/>
        </p:blipFill>
        <p:spPr bwMode="auto">
          <a:xfrm>
            <a:off x="-1" y="674240"/>
            <a:ext cx="9144001" cy="577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7" name="Rectangle 2"/>
          <p:cNvSpPr txBox="1">
            <a:spLocks noChangeArrowheads="1"/>
          </p:cNvSpPr>
          <p:nvPr/>
        </p:nvSpPr>
        <p:spPr>
          <a:xfrm>
            <a:off x="179512" y="523696"/>
            <a:ext cx="8784976" cy="1085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d-ID" sz="3200" dirty="0" smtClean="0">
                <a:latin typeface="Tahoma" pitchFamily="34" charset="0"/>
              </a:rPr>
              <a:t>Upaya dalam Mengatasi Masalah Gizi Pada Kehamilan</a:t>
            </a:r>
            <a:endParaRPr lang="en-US" sz="3200" dirty="0" smtClean="0">
              <a:latin typeface="Tahoma"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1" t="22410" r="44231" b="11128"/>
          <a:stretch/>
        </p:blipFill>
        <p:spPr bwMode="auto">
          <a:xfrm>
            <a:off x="0" y="1633772"/>
            <a:ext cx="9144000" cy="481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562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410" r="44231" b="9897"/>
          <a:stretch/>
        </p:blipFill>
        <p:spPr bwMode="auto">
          <a:xfrm>
            <a:off x="0" y="476672"/>
            <a:ext cx="914400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77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7" name="Rectangle 2"/>
          <p:cNvSpPr txBox="1">
            <a:spLocks noChangeArrowheads="1"/>
          </p:cNvSpPr>
          <p:nvPr/>
        </p:nvSpPr>
        <p:spPr>
          <a:xfrm>
            <a:off x="228600" y="692696"/>
            <a:ext cx="8735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d-ID" sz="3200" dirty="0" smtClean="0">
                <a:latin typeface="Tahoma" pitchFamily="34" charset="0"/>
              </a:rPr>
              <a:t>6. Keelompok Ibu Menyusui</a:t>
            </a:r>
            <a:endParaRPr lang="en-US" sz="3200" dirty="0" smtClean="0">
              <a:latin typeface="Tahoma" pitchFamily="34" charset="0"/>
            </a:endParaRPr>
          </a:p>
        </p:txBody>
      </p:sp>
      <p:sp>
        <p:nvSpPr>
          <p:cNvPr id="8" name="Rectangle 3"/>
          <p:cNvSpPr txBox="1">
            <a:spLocks noChangeArrowheads="1"/>
          </p:cNvSpPr>
          <p:nvPr/>
        </p:nvSpPr>
        <p:spPr>
          <a:xfrm>
            <a:off x="304800" y="1844824"/>
            <a:ext cx="8382000" cy="44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id-ID" sz="2800" dirty="0"/>
              <a:t>Air susu ibu atau ASI diciptakan untuk memenuhi kebutuhan bayi, dan untuk keberhasilan ini diperlukan dukungan </a:t>
            </a:r>
            <a:r>
              <a:rPr lang="id-ID" sz="2800" dirty="0" smtClean="0"/>
              <a:t>gizi</a:t>
            </a:r>
          </a:p>
          <a:p>
            <a:pPr>
              <a:lnSpc>
                <a:spcPct val="80000"/>
              </a:lnSpc>
              <a:defRPr/>
            </a:pPr>
            <a:endParaRPr lang="id-ID" sz="2800" dirty="0"/>
          </a:p>
          <a:p>
            <a:pPr>
              <a:lnSpc>
                <a:spcPct val="80000"/>
              </a:lnSpc>
              <a:defRPr/>
            </a:pPr>
            <a:r>
              <a:rPr lang="id-ID" sz="2800" dirty="0"/>
              <a:t>Tambahan kebutuhan gizi untuk menyusui dapat diestimasikan dari jumlah dan komposisi asi yang dikeluarkandismping jumlah asi yang dikeluarkan berbeda npada masing-masing ibu, dan tergantung pada tahap laktasi, komposisi dari asi sendiri berbeda tergantung dari waktu menyusui (pagi,siang, sore, malam) dan tahap dari pemeberian ASI:</a:t>
            </a:r>
            <a:endParaRPr lang="en-US" sz="2800" dirty="0" smtClean="0"/>
          </a:p>
        </p:txBody>
      </p:sp>
    </p:spTree>
    <p:extLst>
      <p:ext uri="{BB962C8B-B14F-4D97-AF65-F5344CB8AC3E}">
        <p14:creationId xmlns:p14="http://schemas.microsoft.com/office/powerpoint/2010/main" val="2245277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7" name="Rectangle 6"/>
          <p:cNvSpPr/>
          <p:nvPr/>
        </p:nvSpPr>
        <p:spPr>
          <a:xfrm>
            <a:off x="395536" y="1124744"/>
            <a:ext cx="8352928" cy="27723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2800" dirty="0"/>
              <a:t>Agar asi dapat dokeluarkan, diperlukan hormone Oxytocin yang disekresi oleh glandula pituitaria bagian posterior atas rangsangan isapan bayi</a:t>
            </a:r>
            <a:endParaRPr lang="id-ID" sz="2800" dirty="0"/>
          </a:p>
        </p:txBody>
      </p:sp>
    </p:spTree>
    <p:extLst>
      <p:ext uri="{BB962C8B-B14F-4D97-AF65-F5344CB8AC3E}">
        <p14:creationId xmlns:p14="http://schemas.microsoft.com/office/powerpoint/2010/main" val="3608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0" name="Rectangle 2"/>
          <p:cNvSpPr txBox="1">
            <a:spLocks noChangeArrowheads="1"/>
          </p:cNvSpPr>
          <p:nvPr/>
        </p:nvSpPr>
        <p:spPr>
          <a:xfrm>
            <a:off x="457200" y="404664"/>
            <a:ext cx="8229600" cy="10129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600" dirty="0" smtClean="0">
              <a:latin typeface="Tahoma" pitchFamily="34" charset="0"/>
            </a:endParaRPr>
          </a:p>
        </p:txBody>
      </p:sp>
      <p:sp>
        <p:nvSpPr>
          <p:cNvPr id="11" name="Text Box 3"/>
          <p:cNvSpPr txBox="1">
            <a:spLocks noChangeArrowheads="1"/>
          </p:cNvSpPr>
          <p:nvPr/>
        </p:nvSpPr>
        <p:spPr bwMode="auto">
          <a:xfrm>
            <a:off x="457200" y="1857652"/>
            <a:ext cx="8229600" cy="437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lnSpc>
                <a:spcPct val="105000"/>
              </a:lnSpc>
              <a:spcBef>
                <a:spcPct val="50000"/>
              </a:spcBef>
              <a:buFont typeface="Arial" pitchFamily="34" charset="0"/>
              <a:buChar char="•"/>
            </a:pPr>
            <a:r>
              <a:rPr lang="id-ID" sz="2800" dirty="0"/>
              <a:t>Remaja merupakan masa transisi anak dan dewasa. Selama remaja perubahan hormonal mempercepat pertubuhan</a:t>
            </a:r>
            <a:r>
              <a:rPr lang="id-ID" sz="2800" dirty="0" smtClean="0"/>
              <a:t>.</a:t>
            </a:r>
          </a:p>
          <a:p>
            <a:pPr marL="457200" indent="-457200">
              <a:lnSpc>
                <a:spcPct val="105000"/>
              </a:lnSpc>
              <a:spcBef>
                <a:spcPct val="50000"/>
              </a:spcBef>
              <a:buFont typeface="Arial" pitchFamily="34" charset="0"/>
              <a:buChar char="•"/>
            </a:pPr>
            <a:r>
              <a:rPr lang="id-ID" sz="2800" dirty="0"/>
              <a:t>Masa remaja mulai pasa saat timbulnya perubahanperubahan berkaitan dengan tanda-tanda kedewasaaan fisik yakni pada umur 11 tahun atau mungkin 12 tahun pada wanita dan pada laki-laki lebih tua sedikit.</a:t>
            </a:r>
            <a:endParaRPr lang="en-US" sz="2800" dirty="0">
              <a:latin typeface="Tahoma" pitchFamily="34" charset="0"/>
            </a:endParaRPr>
          </a:p>
        </p:txBody>
      </p:sp>
      <p:sp>
        <p:nvSpPr>
          <p:cNvPr id="9" name="Rectangle 2"/>
          <p:cNvSpPr txBox="1">
            <a:spLocks noChangeArrowheads="1"/>
          </p:cNvSpPr>
          <p:nvPr/>
        </p:nvSpPr>
        <p:spPr>
          <a:xfrm>
            <a:off x="457200" y="692696"/>
            <a:ext cx="8229600" cy="831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d-ID" sz="3600" dirty="0" smtClean="0">
                <a:latin typeface="Tahoma" pitchFamily="34" charset="0"/>
              </a:rPr>
              <a:t>4. Kelompok Remaja</a:t>
            </a:r>
            <a:endParaRPr lang="en-US" sz="3600" dirty="0" smtClean="0">
              <a:latin typeface="Tahoma" pitchFamily="34" charset="0"/>
            </a:endParaRPr>
          </a:p>
        </p:txBody>
      </p:sp>
    </p:spTree>
    <p:extLst>
      <p:ext uri="{BB962C8B-B14F-4D97-AF65-F5344CB8AC3E}">
        <p14:creationId xmlns:p14="http://schemas.microsoft.com/office/powerpoint/2010/main" val="261135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7" name="Rectangle 2"/>
          <p:cNvSpPr txBox="1">
            <a:spLocks noChangeArrowheads="1"/>
          </p:cNvSpPr>
          <p:nvPr/>
        </p:nvSpPr>
        <p:spPr>
          <a:xfrm>
            <a:off x="228600" y="692696"/>
            <a:ext cx="8735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d-ID" sz="3200" dirty="0" smtClean="0">
                <a:latin typeface="Tahoma" pitchFamily="34" charset="0"/>
              </a:rPr>
              <a:t>6. Kelompok Lansia</a:t>
            </a:r>
            <a:endParaRPr lang="en-US" sz="3200" dirty="0" smtClean="0">
              <a:latin typeface="Tahoma" pitchFamily="34" charset="0"/>
            </a:endParaRPr>
          </a:p>
        </p:txBody>
      </p:sp>
      <p:sp>
        <p:nvSpPr>
          <p:cNvPr id="8" name="Rectangle 3"/>
          <p:cNvSpPr txBox="1">
            <a:spLocks noChangeArrowheads="1"/>
          </p:cNvSpPr>
          <p:nvPr/>
        </p:nvSpPr>
        <p:spPr>
          <a:xfrm>
            <a:off x="304800" y="1844824"/>
            <a:ext cx="8382000" cy="44525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id-ID" sz="2800" dirty="0"/>
              <a:t>Gizi yang adekuat, proses penuaan yang sehat dan mempunyai kemandirian daam berfungsi merupakan hal-hal esensial dari kualitas hidup yang prima</a:t>
            </a:r>
            <a:r>
              <a:rPr lang="id-ID" sz="2800" dirty="0" smtClean="0"/>
              <a:t>.</a:t>
            </a:r>
          </a:p>
          <a:p>
            <a:pPr>
              <a:lnSpc>
                <a:spcPct val="80000"/>
              </a:lnSpc>
              <a:defRPr/>
            </a:pPr>
            <a:endParaRPr lang="id-ID" sz="2800" dirty="0"/>
          </a:p>
          <a:p>
            <a:pPr>
              <a:lnSpc>
                <a:spcPct val="80000"/>
              </a:lnSpc>
              <a:defRPr/>
            </a:pPr>
            <a:r>
              <a:rPr lang="id-ID" sz="2800" dirty="0"/>
              <a:t>Dengan bertambahnya umur, lansia cenderung untuk mengurangi aktivitasnya. Dan dalam usahanya untuk mengurangi berat tubuh agar tidak kelebihan, perlu </a:t>
            </a:r>
            <a:r>
              <a:rPr lang="id-ID" sz="2800" i="1" dirty="0"/>
              <a:t>“energy intake”</a:t>
            </a:r>
            <a:r>
              <a:rPr lang="id-ID" sz="2800" dirty="0"/>
              <a:t> </a:t>
            </a:r>
            <a:r>
              <a:rPr lang="id-ID" sz="2800" dirty="0" smtClean="0"/>
              <a:t>diturunkan</a:t>
            </a:r>
          </a:p>
          <a:p>
            <a:pPr>
              <a:lnSpc>
                <a:spcPct val="80000"/>
              </a:lnSpc>
              <a:defRPr/>
            </a:pPr>
            <a:endParaRPr lang="id-ID" sz="2800" dirty="0"/>
          </a:p>
          <a:p>
            <a:pPr>
              <a:lnSpc>
                <a:spcPct val="80000"/>
              </a:lnSpc>
              <a:defRPr/>
            </a:pPr>
            <a:r>
              <a:rPr lang="id-ID" sz="2800" dirty="0"/>
              <a:t>Disamping gizi , perlu diperhatikan hal - hal seperti: aktivitas fisik yang teratur, ada aktivitas sosial, dan menghindari makanan yang merusak, misalnya tembakau, alcohol, kafein yang berlebihan, dan obat-obatan yang tidak perlu.</a:t>
            </a:r>
            <a:endParaRPr lang="en-US" sz="2800" dirty="0" smtClean="0"/>
          </a:p>
        </p:txBody>
      </p:sp>
    </p:spTree>
    <p:extLst>
      <p:ext uri="{BB962C8B-B14F-4D97-AF65-F5344CB8AC3E}">
        <p14:creationId xmlns:p14="http://schemas.microsoft.com/office/powerpoint/2010/main" val="2913682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7" name="Rectangle 6"/>
          <p:cNvSpPr/>
          <p:nvPr/>
        </p:nvSpPr>
        <p:spPr>
          <a:xfrm>
            <a:off x="395536" y="1124744"/>
            <a:ext cx="8208912" cy="48245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id-ID" sz="2800" dirty="0"/>
              <a:t>Pada umumnya proses menua menyebabkan terjadinya penurunan bertahap fungsi fisiologis yang normal. </a:t>
            </a:r>
            <a:endParaRPr lang="id-ID" sz="2800" dirty="0" smtClean="0"/>
          </a:p>
          <a:p>
            <a:pPr marL="285750" indent="-285750">
              <a:buFont typeface="Arial" pitchFamily="34" charset="0"/>
              <a:buChar char="•"/>
            </a:pPr>
            <a:endParaRPr lang="id-ID" sz="2800" dirty="0"/>
          </a:p>
          <a:p>
            <a:pPr marL="285750" indent="-285750">
              <a:buFont typeface="Arial" pitchFamily="34" charset="0"/>
              <a:buChar char="•"/>
            </a:pPr>
            <a:r>
              <a:rPr lang="id-ID" sz="2800" dirty="0"/>
              <a:t>Banyak perubahan fisiologis dan penyakit kronis  yang berkaitan dengan proses menua dapat dihindarkan atau ditunda melalui gaya hidup sehat</a:t>
            </a:r>
            <a:endParaRPr lang="id-ID" sz="2800" dirty="0"/>
          </a:p>
        </p:txBody>
      </p:sp>
    </p:spTree>
    <p:extLst>
      <p:ext uri="{BB962C8B-B14F-4D97-AF65-F5344CB8AC3E}">
        <p14:creationId xmlns:p14="http://schemas.microsoft.com/office/powerpoint/2010/main" val="3608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1" name="Rectangle 3"/>
          <p:cNvSpPr txBox="1">
            <a:spLocks noChangeArrowheads="1"/>
          </p:cNvSpPr>
          <p:nvPr/>
        </p:nvSpPr>
        <p:spPr>
          <a:xfrm>
            <a:off x="356456" y="1772816"/>
            <a:ext cx="8431088"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2425" indent="-352425">
              <a:buNone/>
              <a:defRPr/>
            </a:pPr>
            <a:endParaRPr lang="en-US" sz="2800" dirty="0" smtClean="0"/>
          </a:p>
        </p:txBody>
      </p:sp>
      <p:sp>
        <p:nvSpPr>
          <p:cNvPr id="8" name="Rectangle 2"/>
          <p:cNvSpPr txBox="1">
            <a:spLocks noChangeArrowheads="1"/>
          </p:cNvSpPr>
          <p:nvPr/>
        </p:nvSpPr>
        <p:spPr>
          <a:xfrm>
            <a:off x="457200" y="692696"/>
            <a:ext cx="8229600" cy="831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id-ID" sz="3600" dirty="0" smtClean="0">
                <a:latin typeface="Tahoma" pitchFamily="34" charset="0"/>
              </a:rPr>
              <a:t>Gizi Remaja</a:t>
            </a:r>
            <a:endParaRPr lang="en-US" sz="3600" dirty="0" smtClean="0">
              <a:latin typeface="Tahoma" pitchFamily="34" charset="0"/>
            </a:endParaRPr>
          </a:p>
        </p:txBody>
      </p:sp>
      <p:sp>
        <p:nvSpPr>
          <p:cNvPr id="9" name="Text Box 3"/>
          <p:cNvSpPr txBox="1">
            <a:spLocks noChangeArrowheads="1"/>
          </p:cNvSpPr>
          <p:nvPr/>
        </p:nvSpPr>
        <p:spPr bwMode="auto">
          <a:xfrm>
            <a:off x="457200" y="1857652"/>
            <a:ext cx="8229600" cy="39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lnSpc>
                <a:spcPct val="105000"/>
              </a:lnSpc>
              <a:spcBef>
                <a:spcPct val="50000"/>
              </a:spcBef>
              <a:buFont typeface="Arial" pitchFamily="34" charset="0"/>
              <a:buChar char="•"/>
            </a:pPr>
            <a:r>
              <a:rPr lang="id-ID" sz="2800" dirty="0"/>
              <a:t>Cukup banyak masalah yang berdampak negative terhadap kesehatan dan gizi remaja</a:t>
            </a:r>
            <a:r>
              <a:rPr lang="id-ID" sz="2800" dirty="0" smtClean="0"/>
              <a:t>.</a:t>
            </a:r>
          </a:p>
          <a:p>
            <a:pPr marL="457200" indent="-457200">
              <a:lnSpc>
                <a:spcPct val="105000"/>
              </a:lnSpc>
              <a:spcBef>
                <a:spcPct val="50000"/>
              </a:spcBef>
              <a:buFont typeface="Arial" pitchFamily="34" charset="0"/>
              <a:buChar char="•"/>
            </a:pPr>
            <a:r>
              <a:rPr lang="id-ID" sz="2800" dirty="0" smtClean="0"/>
              <a:t>Masalah </a:t>
            </a:r>
            <a:r>
              <a:rPr lang="id-ID" sz="2800" dirty="0"/>
              <a:t>gizi remaja serupa, atau merupakan kelanjutan dari masalah gizi pada usia anak, yaitu anemia defisiensi besi, kelebihan dan kekurangan berat badan, yang agak (sedikit) berbeda</a:t>
            </a:r>
            <a:endParaRPr lang="id-ID" sz="2800" dirty="0">
              <a:latin typeface="Tahoma" pitchFamily="34" charset="0"/>
            </a:endParaRPr>
          </a:p>
        </p:txBody>
      </p:sp>
    </p:spTree>
    <p:extLst>
      <p:ext uri="{BB962C8B-B14F-4D97-AF65-F5344CB8AC3E}">
        <p14:creationId xmlns:p14="http://schemas.microsoft.com/office/powerpoint/2010/main" val="192723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1" name="Rectangle 3"/>
          <p:cNvSpPr txBox="1">
            <a:spLocks noChangeArrowheads="1"/>
          </p:cNvSpPr>
          <p:nvPr/>
        </p:nvSpPr>
        <p:spPr>
          <a:xfrm>
            <a:off x="356456" y="1772816"/>
            <a:ext cx="8431088"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2425" indent="-352425">
              <a:buNone/>
              <a:defRPr/>
            </a:pPr>
            <a:endParaRPr lang="en-US" sz="2800" dirty="0" smtClean="0"/>
          </a:p>
        </p:txBody>
      </p:sp>
      <p:sp>
        <p:nvSpPr>
          <p:cNvPr id="8" name="Rectangle 2"/>
          <p:cNvSpPr txBox="1">
            <a:spLocks noChangeArrowheads="1"/>
          </p:cNvSpPr>
          <p:nvPr/>
        </p:nvSpPr>
        <p:spPr>
          <a:xfrm>
            <a:off x="457200" y="692696"/>
            <a:ext cx="8229600" cy="83130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id-ID" sz="3600" dirty="0"/>
              <a:t>Faktor-faktor yang mempengaruhi terhadap keadaan nutrisi </a:t>
            </a:r>
            <a:r>
              <a:rPr lang="id-ID" sz="3600" dirty="0" smtClean="0"/>
              <a:t>remaja </a:t>
            </a:r>
            <a:endParaRPr lang="en-US" sz="3600" dirty="0" smtClean="0">
              <a:latin typeface="Tahoma" pitchFamily="34" charset="0"/>
            </a:endParaRPr>
          </a:p>
        </p:txBody>
      </p:sp>
      <p:sp>
        <p:nvSpPr>
          <p:cNvPr id="9" name="Text Box 3"/>
          <p:cNvSpPr txBox="1">
            <a:spLocks noChangeArrowheads="1"/>
          </p:cNvSpPr>
          <p:nvPr/>
        </p:nvSpPr>
        <p:spPr bwMode="auto">
          <a:xfrm>
            <a:off x="457200" y="1857652"/>
            <a:ext cx="8229600" cy="29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514350" indent="-514350">
              <a:buFont typeface="+mj-lt"/>
              <a:buAutoNum type="arabicPeriod"/>
            </a:pPr>
            <a:r>
              <a:rPr lang="id-ID" sz="2800" dirty="0" smtClean="0"/>
              <a:t>Psikologis.</a:t>
            </a:r>
          </a:p>
          <a:p>
            <a:pPr marL="514350" indent="-514350">
              <a:buFont typeface="+mj-lt"/>
              <a:buAutoNum type="arabicPeriod"/>
            </a:pPr>
            <a:r>
              <a:rPr lang="id-ID" sz="2800" dirty="0" smtClean="0"/>
              <a:t>Lingkungan </a:t>
            </a:r>
            <a:r>
              <a:rPr lang="id-ID" sz="2800" dirty="0"/>
              <a:t>sekolah.</a:t>
            </a:r>
            <a:endParaRPr lang="id-ID" sz="2800" dirty="0"/>
          </a:p>
          <a:p>
            <a:r>
              <a:rPr lang="id-ID" sz="2800" dirty="0"/>
              <a:t>3. Konsumsi makanan tidak cukup.</a:t>
            </a:r>
            <a:endParaRPr lang="id-ID" sz="2800" dirty="0"/>
          </a:p>
          <a:p>
            <a:r>
              <a:rPr lang="id-ID" sz="2800" dirty="0"/>
              <a:t>4. Pilihan terhadap makanan.</a:t>
            </a:r>
            <a:endParaRPr lang="id-ID" sz="2800" dirty="0"/>
          </a:p>
          <a:p>
            <a:r>
              <a:rPr lang="id-ID" sz="2800" dirty="0"/>
              <a:t>5. Tidak ada nafsu makan.</a:t>
            </a:r>
            <a:endParaRPr lang="id-ID" sz="2800" dirty="0"/>
          </a:p>
          <a:p>
            <a:pPr marL="457200" indent="-457200">
              <a:lnSpc>
                <a:spcPct val="105000"/>
              </a:lnSpc>
              <a:spcBef>
                <a:spcPct val="50000"/>
              </a:spcBef>
              <a:buFont typeface="Arial" pitchFamily="34" charset="0"/>
              <a:buChar char="•"/>
            </a:pPr>
            <a:endParaRPr lang="id-ID" sz="2800" dirty="0">
              <a:latin typeface="Tahoma" pitchFamily="34" charset="0"/>
            </a:endParaRPr>
          </a:p>
        </p:txBody>
      </p:sp>
    </p:spTree>
    <p:extLst>
      <p:ext uri="{BB962C8B-B14F-4D97-AF65-F5344CB8AC3E}">
        <p14:creationId xmlns:p14="http://schemas.microsoft.com/office/powerpoint/2010/main" val="202041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1" name="Rectangle 3"/>
          <p:cNvSpPr txBox="1">
            <a:spLocks noChangeArrowheads="1"/>
          </p:cNvSpPr>
          <p:nvPr/>
        </p:nvSpPr>
        <p:spPr>
          <a:xfrm>
            <a:off x="179512" y="1607278"/>
            <a:ext cx="8784976" cy="4342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id-ID" sz="2800" dirty="0" smtClean="0">
                <a:latin typeface="Comic Sans MS" pitchFamily="66" charset="0"/>
              </a:rPr>
              <a:t>Masalah </a:t>
            </a:r>
            <a:r>
              <a:rPr lang="id-ID" sz="2800" dirty="0">
                <a:latin typeface="Comic Sans MS" pitchFamily="66" charset="0"/>
              </a:rPr>
              <a:t>gizi remaja serupa, atau merupakan kelanjutan dari masalah gizi pada usia anak, yaitu anemia defisiensi besi, kelebihan dan kekuranga berat badan</a:t>
            </a:r>
            <a:r>
              <a:rPr lang="id-ID" sz="2800" dirty="0" smtClean="0">
                <a:latin typeface="Comic Sans MS" pitchFamily="66" charset="0"/>
              </a:rPr>
              <a:t>.</a:t>
            </a:r>
          </a:p>
          <a:p>
            <a:pPr>
              <a:lnSpc>
                <a:spcPct val="90000"/>
              </a:lnSpc>
              <a:defRPr/>
            </a:pPr>
            <a:endParaRPr lang="id-ID" sz="2800" dirty="0">
              <a:latin typeface="Comic Sans MS" pitchFamily="66" charset="0"/>
            </a:endParaRPr>
          </a:p>
          <a:p>
            <a:pPr>
              <a:lnSpc>
                <a:spcPct val="90000"/>
              </a:lnSpc>
              <a:defRPr/>
            </a:pPr>
            <a:r>
              <a:rPr lang="id-ID" sz="2800" dirty="0">
                <a:latin typeface="Comic Sans MS" pitchFamily="66" charset="0"/>
              </a:rPr>
              <a:t>Masalah ini berpangkal pada </a:t>
            </a:r>
            <a:r>
              <a:rPr lang="id-ID" sz="2800" i="1" dirty="0">
                <a:latin typeface="Comic Sans MS" pitchFamily="66" charset="0"/>
              </a:rPr>
              <a:t>“kegemaran yang tidak lazim, lupa makan, dan hamil”.</a:t>
            </a:r>
            <a:r>
              <a:rPr lang="id-ID" sz="2800" dirty="0">
                <a:latin typeface="Comic Sans MS" pitchFamily="66" charset="0"/>
              </a:rPr>
              <a:t> Yang sedikit berbeda adalah cara mengenai masalah tersebut. </a:t>
            </a:r>
            <a:endParaRPr lang="en-US" sz="2800" dirty="0" smtClean="0">
              <a:latin typeface="Comic Sans MS" pitchFamily="66" charset="0"/>
            </a:endParaRPr>
          </a:p>
        </p:txBody>
      </p:sp>
    </p:spTree>
    <p:extLst>
      <p:ext uri="{BB962C8B-B14F-4D97-AF65-F5344CB8AC3E}">
        <p14:creationId xmlns:p14="http://schemas.microsoft.com/office/powerpoint/2010/main" val="144341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1" name="Rectangle 3"/>
          <p:cNvSpPr txBox="1">
            <a:spLocks noChangeArrowheads="1"/>
          </p:cNvSpPr>
          <p:nvPr/>
        </p:nvSpPr>
        <p:spPr>
          <a:xfrm>
            <a:off x="319672" y="739307"/>
            <a:ext cx="8458200" cy="51379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id-ID" sz="2800" dirty="0"/>
              <a:t>Ada 3 alasan mengapa remaja diaktegorikan rentan</a:t>
            </a:r>
            <a:r>
              <a:rPr lang="id-ID" sz="2800" dirty="0" smtClean="0"/>
              <a:t>:</a:t>
            </a:r>
          </a:p>
          <a:p>
            <a:pPr marL="514350" lvl="0" indent="-161925">
              <a:buFont typeface="+mj-lt"/>
              <a:buAutoNum type="arabicPeriod"/>
            </a:pPr>
            <a:r>
              <a:rPr lang="id-ID" sz="2800" dirty="0"/>
              <a:t>Percepatan pertumbuhan dan perkembangan tubuh memerlukan energy dan zat gizi yang lebih </a:t>
            </a:r>
            <a:r>
              <a:rPr lang="id-ID" sz="2800" dirty="0" smtClean="0"/>
              <a:t>banyak.</a:t>
            </a:r>
          </a:p>
          <a:p>
            <a:pPr marL="514350" lvl="0" indent="-161925">
              <a:buFont typeface="+mj-lt"/>
              <a:buAutoNum type="arabicPeriod"/>
            </a:pPr>
            <a:r>
              <a:rPr lang="id-ID" sz="2800" dirty="0" smtClean="0"/>
              <a:t>Perubahan </a:t>
            </a:r>
            <a:r>
              <a:rPr lang="id-ID" sz="2800" dirty="0"/>
              <a:t>gaya hidup dan kebiasaan pangan menuntut penyesuaian masukan energy dan zat </a:t>
            </a:r>
            <a:r>
              <a:rPr lang="id-ID" sz="2800" dirty="0" smtClean="0"/>
              <a:t>gizi.</a:t>
            </a:r>
          </a:p>
          <a:p>
            <a:pPr marL="514350" lvl="0" indent="-161925">
              <a:buFont typeface="+mj-lt"/>
              <a:buAutoNum type="arabicPeriod"/>
            </a:pPr>
            <a:r>
              <a:rPr lang="id-ID" sz="2800" dirty="0" smtClean="0"/>
              <a:t>Kehamilan</a:t>
            </a:r>
            <a:r>
              <a:rPr lang="id-ID" sz="2800" dirty="0"/>
              <a:t>, keikutsertaan dalam olahraga, kecanduan alcohol dan obat, meningkatkan kebutuhan energy dan zat gizi, di samping itu tidak sedikit remaja yang makan secara berlebihan dan akhirnya mengalami obesitas.</a:t>
            </a:r>
            <a:endParaRPr lang="id-ID" sz="2800" dirty="0"/>
          </a:p>
          <a:p>
            <a:pPr marL="771525" indent="-514350">
              <a:buFont typeface="+mj-lt"/>
              <a:buAutoNum type="arabicPeriod"/>
              <a:defRPr/>
            </a:pPr>
            <a:endParaRPr lang="en-US" sz="2800" dirty="0" smtClean="0"/>
          </a:p>
        </p:txBody>
      </p:sp>
    </p:spTree>
    <p:extLst>
      <p:ext uri="{BB962C8B-B14F-4D97-AF65-F5344CB8AC3E}">
        <p14:creationId xmlns:p14="http://schemas.microsoft.com/office/powerpoint/2010/main" val="78782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1" name="Rectangle 3"/>
          <p:cNvSpPr txBox="1">
            <a:spLocks noChangeArrowheads="1"/>
          </p:cNvSpPr>
          <p:nvPr/>
        </p:nvSpPr>
        <p:spPr>
          <a:xfrm>
            <a:off x="356456" y="1772816"/>
            <a:ext cx="8431088"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2425" indent="-352425">
              <a:buNone/>
              <a:defRPr/>
            </a:pPr>
            <a:endParaRPr lang="en-US" sz="2800" dirty="0" smtClean="0"/>
          </a:p>
        </p:txBody>
      </p:sp>
      <p:sp>
        <p:nvSpPr>
          <p:cNvPr id="8" name="Rectangle 2"/>
          <p:cNvSpPr txBox="1">
            <a:spLocks noChangeArrowheads="1"/>
          </p:cNvSpPr>
          <p:nvPr/>
        </p:nvSpPr>
        <p:spPr>
          <a:xfrm>
            <a:off x="457200" y="692696"/>
            <a:ext cx="8229600" cy="83130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id-ID" sz="3600" b="1" dirty="0" smtClean="0"/>
              <a:t>Kebutuhan </a:t>
            </a:r>
            <a:r>
              <a:rPr lang="id-ID" sz="3600" b="1" dirty="0"/>
              <a:t>Akan Zat Gizi Pada Usia Remaja</a:t>
            </a:r>
            <a:endParaRPr lang="en-US" sz="3600" dirty="0" smtClean="0">
              <a:latin typeface="Tahoma" pitchFamily="34" charset="0"/>
            </a:endParaRPr>
          </a:p>
        </p:txBody>
      </p:sp>
      <p:sp>
        <p:nvSpPr>
          <p:cNvPr id="9" name="Text Box 3"/>
          <p:cNvSpPr txBox="1">
            <a:spLocks noChangeArrowheads="1"/>
          </p:cNvSpPr>
          <p:nvPr/>
        </p:nvSpPr>
        <p:spPr bwMode="auto">
          <a:xfrm>
            <a:off x="457200" y="1857652"/>
            <a:ext cx="8229600" cy="45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lnSpc>
                <a:spcPct val="105000"/>
              </a:lnSpc>
              <a:spcBef>
                <a:spcPct val="50000"/>
              </a:spcBef>
              <a:buFont typeface="Arial" pitchFamily="34" charset="0"/>
              <a:buChar char="•"/>
            </a:pPr>
            <a:r>
              <a:rPr lang="id-ID" sz="2800" dirty="0"/>
              <a:t>Penentuan kebutuhan akan zat gizi remaja secara umum didasarkan pada </a:t>
            </a:r>
            <a:r>
              <a:rPr lang="id-ID" sz="2800" i="1" dirty="0"/>
              <a:t>Recommended Daily Allowances </a:t>
            </a:r>
            <a:r>
              <a:rPr lang="id-ID" sz="2800" dirty="0"/>
              <a:t>(RDA</a:t>
            </a:r>
            <a:r>
              <a:rPr lang="id-ID" sz="2800" dirty="0" smtClean="0"/>
              <a:t>).</a:t>
            </a:r>
          </a:p>
          <a:p>
            <a:pPr marL="457200" indent="-457200">
              <a:lnSpc>
                <a:spcPct val="105000"/>
              </a:lnSpc>
              <a:spcBef>
                <a:spcPct val="50000"/>
              </a:spcBef>
              <a:buFont typeface="Arial" pitchFamily="34" charset="0"/>
              <a:buChar char="•"/>
            </a:pPr>
            <a:r>
              <a:rPr lang="id-ID" sz="2800" dirty="0"/>
              <a:t>R</a:t>
            </a:r>
            <a:r>
              <a:rPr lang="id-ID" sz="2800" dirty="0" smtClean="0"/>
              <a:t>emaja </a:t>
            </a:r>
            <a:r>
              <a:rPr lang="id-ID" sz="2800" dirty="0"/>
              <a:t>putra memerlukan lebih banyak energy ketimbang remaja putri</a:t>
            </a:r>
            <a:r>
              <a:rPr lang="id-ID" sz="2800" dirty="0" smtClean="0"/>
              <a:t>.</a:t>
            </a:r>
          </a:p>
          <a:p>
            <a:pPr marL="457200" indent="-457200">
              <a:lnSpc>
                <a:spcPct val="105000"/>
              </a:lnSpc>
              <a:spcBef>
                <a:spcPct val="50000"/>
              </a:spcBef>
              <a:buFont typeface="Arial" pitchFamily="34" charset="0"/>
              <a:buChar char="•"/>
            </a:pPr>
            <a:r>
              <a:rPr lang="id-ID" sz="2800" dirty="0"/>
              <a:t>Pada usia 16 tahun remaja putera membutuhkan sekitar 3.470 kkal per hari, dan menurun menjadi 2.900 pada usia 16-19 tahun. </a:t>
            </a:r>
            <a:endParaRPr lang="id-ID" sz="2800" dirty="0" smtClean="0"/>
          </a:p>
        </p:txBody>
      </p:sp>
    </p:spTree>
    <p:extLst>
      <p:ext uri="{BB962C8B-B14F-4D97-AF65-F5344CB8AC3E}">
        <p14:creationId xmlns:p14="http://schemas.microsoft.com/office/powerpoint/2010/main" val="2724284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2" name="Rectangle 3"/>
          <p:cNvSpPr txBox="1">
            <a:spLocks noChangeArrowheads="1"/>
          </p:cNvSpPr>
          <p:nvPr/>
        </p:nvSpPr>
        <p:spPr>
          <a:xfrm>
            <a:off x="309736" y="950422"/>
            <a:ext cx="83820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id-ID" sz="2800" dirty="0"/>
              <a:t>Kebutuhan remaja putri memuncak pada usai 12 tahun (2.550 kkal), kemudian menurun menjadi 2.200 kkal pada usia 18 tahun. </a:t>
            </a:r>
            <a:endParaRPr lang="id-ID" sz="2800" dirty="0" smtClean="0"/>
          </a:p>
          <a:p>
            <a:pPr>
              <a:lnSpc>
                <a:spcPct val="90000"/>
              </a:lnSpc>
              <a:defRPr/>
            </a:pPr>
            <a:r>
              <a:rPr lang="id-ID" sz="2800" dirty="0"/>
              <a:t>Perhitungan besarnya kebutuhan akan protein berkaitan dengan pola </a:t>
            </a:r>
            <a:r>
              <a:rPr lang="id-ID" sz="2800" dirty="0" smtClean="0"/>
              <a:t>tumbuh.</a:t>
            </a:r>
          </a:p>
          <a:p>
            <a:pPr>
              <a:lnSpc>
                <a:spcPct val="90000"/>
              </a:lnSpc>
              <a:defRPr/>
            </a:pPr>
            <a:r>
              <a:rPr lang="id-ID" sz="2800" dirty="0"/>
              <a:t>Penigkatan kebutuhan akan besi dan kalsium paling mencolok karena kedua mineral ini merupakan komponen penting pembentuk tulang dan </a:t>
            </a:r>
            <a:r>
              <a:rPr lang="id-ID" sz="2800" dirty="0" smtClean="0"/>
              <a:t>otot.</a:t>
            </a:r>
          </a:p>
          <a:p>
            <a:pPr>
              <a:lnSpc>
                <a:spcPct val="90000"/>
              </a:lnSpc>
              <a:defRPr/>
            </a:pPr>
            <a:r>
              <a:rPr lang="id-ID" sz="2800" dirty="0" smtClean="0"/>
              <a:t>Asupan </a:t>
            </a:r>
            <a:r>
              <a:rPr lang="id-ID" sz="2800" dirty="0"/>
              <a:t>kalsium yang dianjurkan sebesar 800 mg (praremaja) sampai 1.200 mg remaja.</a:t>
            </a:r>
            <a:endParaRPr lang="id-ID" sz="2800" dirty="0">
              <a:latin typeface="Tahoma" pitchFamily="34" charset="0"/>
            </a:endParaRPr>
          </a:p>
          <a:p>
            <a:pPr>
              <a:lnSpc>
                <a:spcPct val="90000"/>
              </a:lnSpc>
              <a:defRPr/>
            </a:pPr>
            <a:endParaRPr lang="en-US" sz="2800" dirty="0" smtClean="0"/>
          </a:p>
        </p:txBody>
      </p:sp>
    </p:spTree>
    <p:extLst>
      <p:ext uri="{BB962C8B-B14F-4D97-AF65-F5344CB8AC3E}">
        <p14:creationId xmlns:p14="http://schemas.microsoft.com/office/powerpoint/2010/main" val="32194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1" name="Rectangle 3"/>
          <p:cNvSpPr txBox="1">
            <a:spLocks noChangeArrowheads="1"/>
          </p:cNvSpPr>
          <p:nvPr/>
        </p:nvSpPr>
        <p:spPr>
          <a:xfrm>
            <a:off x="356456" y="1772816"/>
            <a:ext cx="8431088"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2425" indent="-352425">
              <a:buNone/>
              <a:defRPr/>
            </a:pPr>
            <a:endParaRPr lang="en-US" sz="2800" dirty="0" smtClean="0"/>
          </a:p>
        </p:txBody>
      </p:sp>
      <p:sp>
        <p:nvSpPr>
          <p:cNvPr id="8" name="Rectangle 2"/>
          <p:cNvSpPr txBox="1">
            <a:spLocks noChangeArrowheads="1"/>
          </p:cNvSpPr>
          <p:nvPr/>
        </p:nvSpPr>
        <p:spPr>
          <a:xfrm>
            <a:off x="457200" y="692696"/>
            <a:ext cx="8229600" cy="831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id-ID" sz="3600" b="1" dirty="0"/>
              <a:t>Akibat Kekurangan Gizi Pada Usia Remaja</a:t>
            </a:r>
            <a:endParaRPr lang="en-US" sz="3600" dirty="0" smtClean="0">
              <a:latin typeface="Tahoma" pitchFamily="34" charset="0"/>
            </a:endParaRPr>
          </a:p>
        </p:txBody>
      </p:sp>
      <p:sp>
        <p:nvSpPr>
          <p:cNvPr id="9" name="Text Box 3"/>
          <p:cNvSpPr txBox="1">
            <a:spLocks noChangeArrowheads="1"/>
          </p:cNvSpPr>
          <p:nvPr/>
        </p:nvSpPr>
        <p:spPr bwMode="auto">
          <a:xfrm>
            <a:off x="457200" y="1857652"/>
            <a:ext cx="8229600" cy="43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lnSpc>
                <a:spcPct val="105000"/>
              </a:lnSpc>
              <a:spcBef>
                <a:spcPct val="50000"/>
              </a:spcBef>
              <a:buFont typeface="Arial" pitchFamily="34" charset="0"/>
              <a:buChar char="•"/>
            </a:pPr>
            <a:r>
              <a:rPr lang="id-ID" sz="2400" dirty="0"/>
              <a:t>Remaja putri rentan mengalami kurang gizi pada periode puncak tumbuh kembang yang kedua kurang asupan zat gizi karena pola makan yang </a:t>
            </a:r>
            <a:r>
              <a:rPr lang="id-ID" sz="2400" dirty="0" smtClean="0"/>
              <a:t>salah</a:t>
            </a:r>
          </a:p>
          <a:p>
            <a:pPr marL="457200" indent="-457200">
              <a:lnSpc>
                <a:spcPct val="105000"/>
              </a:lnSpc>
              <a:spcBef>
                <a:spcPct val="50000"/>
              </a:spcBef>
              <a:buFont typeface="Arial" pitchFamily="34" charset="0"/>
              <a:buChar char="•"/>
            </a:pPr>
            <a:r>
              <a:rPr lang="id-ID" sz="2400" dirty="0"/>
              <a:t>Remaja putri yang kurang gizi tidak dapat mencapai status gizi yang optimal (kurus, pendek dan pertumbuhan tulang tidak proporsional). </a:t>
            </a:r>
            <a:endParaRPr lang="id-ID" sz="2400" dirty="0" smtClean="0"/>
          </a:p>
          <a:p>
            <a:pPr marL="457200" indent="-457200">
              <a:lnSpc>
                <a:spcPct val="105000"/>
              </a:lnSpc>
              <a:spcBef>
                <a:spcPct val="50000"/>
              </a:spcBef>
              <a:buFont typeface="Arial" pitchFamily="34" charset="0"/>
              <a:buChar char="•"/>
            </a:pPr>
            <a:r>
              <a:rPr lang="id-ID" sz="2400" dirty="0" smtClean="0"/>
              <a:t>Kurang </a:t>
            </a:r>
            <a:r>
              <a:rPr lang="id-ID" sz="2400" dirty="0"/>
              <a:t>zat besi dan gizi lain yang penting untuk tumbuh kembang (zinc), sering sakit-sakitan</a:t>
            </a:r>
            <a:endParaRPr lang="id-ID" sz="2400" dirty="0" smtClean="0"/>
          </a:p>
        </p:txBody>
      </p:sp>
    </p:spTree>
    <p:extLst>
      <p:ext uri="{BB962C8B-B14F-4D97-AF65-F5344CB8AC3E}">
        <p14:creationId xmlns:p14="http://schemas.microsoft.com/office/powerpoint/2010/main" val="305249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790</Words>
  <Application>Microsoft Office PowerPoint</Application>
  <PresentationFormat>On-screen Show (4:3)</PresentationFormat>
  <Paragraphs>62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c:creator>
  <cp:lastModifiedBy>mc</cp:lastModifiedBy>
  <cp:revision>55</cp:revision>
  <dcterms:created xsi:type="dcterms:W3CDTF">2017-10-24T04:34:39Z</dcterms:created>
  <dcterms:modified xsi:type="dcterms:W3CDTF">2017-11-08T13:58:08Z</dcterms:modified>
</cp:coreProperties>
</file>