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5" r:id="rId3"/>
    <p:sldId id="307" r:id="rId4"/>
    <p:sldId id="309" r:id="rId5"/>
    <p:sldId id="311" r:id="rId6"/>
    <p:sldId id="288" r:id="rId7"/>
    <p:sldId id="290" r:id="rId8"/>
    <p:sldId id="292" r:id="rId9"/>
    <p:sldId id="315" r:id="rId10"/>
    <p:sldId id="317" r:id="rId11"/>
    <p:sldId id="318" r:id="rId12"/>
    <p:sldId id="321" r:id="rId13"/>
    <p:sldId id="322"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27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5C906C2-4EF5-499F-A9D6-F08EF6CAAA34}" type="datetimeFigureOut">
              <a:rPr lang="id-ID" smtClean="0"/>
              <a:t>08/11/2017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69BE232-1832-4E53-9AEF-E6042797F427}" type="slidenum">
              <a:rPr lang="id-ID" smtClean="0"/>
              <a:t>‹#›</a:t>
            </a:fld>
            <a:endParaRPr lang="id-ID"/>
          </a:p>
        </p:txBody>
      </p:sp>
    </p:spTree>
    <p:extLst>
      <p:ext uri="{BB962C8B-B14F-4D97-AF65-F5344CB8AC3E}">
        <p14:creationId xmlns:p14="http://schemas.microsoft.com/office/powerpoint/2010/main" val="246234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5C906C2-4EF5-499F-A9D6-F08EF6CAAA34}" type="datetimeFigureOut">
              <a:rPr lang="id-ID" smtClean="0"/>
              <a:t>08/11/2017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69BE232-1832-4E53-9AEF-E6042797F427}" type="slidenum">
              <a:rPr lang="id-ID" smtClean="0"/>
              <a:t>‹#›</a:t>
            </a:fld>
            <a:endParaRPr lang="id-ID"/>
          </a:p>
        </p:txBody>
      </p:sp>
    </p:spTree>
    <p:extLst>
      <p:ext uri="{BB962C8B-B14F-4D97-AF65-F5344CB8AC3E}">
        <p14:creationId xmlns:p14="http://schemas.microsoft.com/office/powerpoint/2010/main" val="307001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5C906C2-4EF5-499F-A9D6-F08EF6CAAA34}" type="datetimeFigureOut">
              <a:rPr lang="id-ID" smtClean="0"/>
              <a:t>08/11/2017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69BE232-1832-4E53-9AEF-E6042797F427}" type="slidenum">
              <a:rPr lang="id-ID" smtClean="0"/>
              <a:t>‹#›</a:t>
            </a:fld>
            <a:endParaRPr lang="id-ID"/>
          </a:p>
        </p:txBody>
      </p:sp>
    </p:spTree>
    <p:extLst>
      <p:ext uri="{BB962C8B-B14F-4D97-AF65-F5344CB8AC3E}">
        <p14:creationId xmlns:p14="http://schemas.microsoft.com/office/powerpoint/2010/main" val="3471738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5C906C2-4EF5-499F-A9D6-F08EF6CAAA34}" type="datetimeFigureOut">
              <a:rPr lang="id-ID" smtClean="0"/>
              <a:t>08/11/2017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69BE232-1832-4E53-9AEF-E6042797F427}" type="slidenum">
              <a:rPr lang="id-ID" smtClean="0"/>
              <a:t>‹#›</a:t>
            </a:fld>
            <a:endParaRPr lang="id-ID"/>
          </a:p>
        </p:txBody>
      </p:sp>
    </p:spTree>
    <p:extLst>
      <p:ext uri="{BB962C8B-B14F-4D97-AF65-F5344CB8AC3E}">
        <p14:creationId xmlns:p14="http://schemas.microsoft.com/office/powerpoint/2010/main" val="64775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C906C2-4EF5-499F-A9D6-F08EF6CAAA34}" type="datetimeFigureOut">
              <a:rPr lang="id-ID" smtClean="0"/>
              <a:t>08/11/2017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69BE232-1832-4E53-9AEF-E6042797F427}" type="slidenum">
              <a:rPr lang="id-ID" smtClean="0"/>
              <a:t>‹#›</a:t>
            </a:fld>
            <a:endParaRPr lang="id-ID"/>
          </a:p>
        </p:txBody>
      </p:sp>
    </p:spTree>
    <p:extLst>
      <p:ext uri="{BB962C8B-B14F-4D97-AF65-F5344CB8AC3E}">
        <p14:creationId xmlns:p14="http://schemas.microsoft.com/office/powerpoint/2010/main" val="1501026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5C906C2-4EF5-499F-A9D6-F08EF6CAAA34}" type="datetimeFigureOut">
              <a:rPr lang="id-ID" smtClean="0"/>
              <a:t>08/11/2017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69BE232-1832-4E53-9AEF-E6042797F427}" type="slidenum">
              <a:rPr lang="id-ID" smtClean="0"/>
              <a:t>‹#›</a:t>
            </a:fld>
            <a:endParaRPr lang="id-ID"/>
          </a:p>
        </p:txBody>
      </p:sp>
    </p:spTree>
    <p:extLst>
      <p:ext uri="{BB962C8B-B14F-4D97-AF65-F5344CB8AC3E}">
        <p14:creationId xmlns:p14="http://schemas.microsoft.com/office/powerpoint/2010/main" val="54396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5C906C2-4EF5-499F-A9D6-F08EF6CAAA34}" type="datetimeFigureOut">
              <a:rPr lang="id-ID" smtClean="0"/>
              <a:t>08/11/2017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69BE232-1832-4E53-9AEF-E6042797F427}" type="slidenum">
              <a:rPr lang="id-ID" smtClean="0"/>
              <a:t>‹#›</a:t>
            </a:fld>
            <a:endParaRPr lang="id-ID"/>
          </a:p>
        </p:txBody>
      </p:sp>
    </p:spTree>
    <p:extLst>
      <p:ext uri="{BB962C8B-B14F-4D97-AF65-F5344CB8AC3E}">
        <p14:creationId xmlns:p14="http://schemas.microsoft.com/office/powerpoint/2010/main" val="931812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5C906C2-4EF5-499F-A9D6-F08EF6CAAA34}" type="datetimeFigureOut">
              <a:rPr lang="id-ID" smtClean="0"/>
              <a:t>08/11/2017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69BE232-1832-4E53-9AEF-E6042797F427}" type="slidenum">
              <a:rPr lang="id-ID" smtClean="0"/>
              <a:t>‹#›</a:t>
            </a:fld>
            <a:endParaRPr lang="id-ID"/>
          </a:p>
        </p:txBody>
      </p:sp>
    </p:spTree>
    <p:extLst>
      <p:ext uri="{BB962C8B-B14F-4D97-AF65-F5344CB8AC3E}">
        <p14:creationId xmlns:p14="http://schemas.microsoft.com/office/powerpoint/2010/main" val="481392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906C2-4EF5-499F-A9D6-F08EF6CAAA34}" type="datetimeFigureOut">
              <a:rPr lang="id-ID" smtClean="0"/>
              <a:t>08/11/2017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69BE232-1832-4E53-9AEF-E6042797F427}" type="slidenum">
              <a:rPr lang="id-ID" smtClean="0"/>
              <a:t>‹#›</a:t>
            </a:fld>
            <a:endParaRPr lang="id-ID"/>
          </a:p>
        </p:txBody>
      </p:sp>
    </p:spTree>
    <p:extLst>
      <p:ext uri="{BB962C8B-B14F-4D97-AF65-F5344CB8AC3E}">
        <p14:creationId xmlns:p14="http://schemas.microsoft.com/office/powerpoint/2010/main" val="49602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906C2-4EF5-499F-A9D6-F08EF6CAAA34}" type="datetimeFigureOut">
              <a:rPr lang="id-ID" smtClean="0"/>
              <a:t>08/11/2017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69BE232-1832-4E53-9AEF-E6042797F427}" type="slidenum">
              <a:rPr lang="id-ID" smtClean="0"/>
              <a:t>‹#›</a:t>
            </a:fld>
            <a:endParaRPr lang="id-ID"/>
          </a:p>
        </p:txBody>
      </p:sp>
    </p:spTree>
    <p:extLst>
      <p:ext uri="{BB962C8B-B14F-4D97-AF65-F5344CB8AC3E}">
        <p14:creationId xmlns:p14="http://schemas.microsoft.com/office/powerpoint/2010/main" val="2347114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906C2-4EF5-499F-A9D6-F08EF6CAAA34}" type="datetimeFigureOut">
              <a:rPr lang="id-ID" smtClean="0"/>
              <a:t>08/11/2017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69BE232-1832-4E53-9AEF-E6042797F427}" type="slidenum">
              <a:rPr lang="id-ID" smtClean="0"/>
              <a:t>‹#›</a:t>
            </a:fld>
            <a:endParaRPr lang="id-ID"/>
          </a:p>
        </p:txBody>
      </p:sp>
    </p:spTree>
    <p:extLst>
      <p:ext uri="{BB962C8B-B14F-4D97-AF65-F5344CB8AC3E}">
        <p14:creationId xmlns:p14="http://schemas.microsoft.com/office/powerpoint/2010/main" val="218396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906C2-4EF5-499F-A9D6-F08EF6CAAA34}" type="datetimeFigureOut">
              <a:rPr lang="id-ID" smtClean="0"/>
              <a:t>08/11/2017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BE232-1832-4E53-9AEF-E6042797F427}" type="slidenum">
              <a:rPr lang="id-ID" smtClean="0"/>
              <a:t>‹#›</a:t>
            </a:fld>
            <a:endParaRPr lang="id-ID"/>
          </a:p>
        </p:txBody>
      </p:sp>
    </p:spTree>
    <p:extLst>
      <p:ext uri="{BB962C8B-B14F-4D97-AF65-F5344CB8AC3E}">
        <p14:creationId xmlns:p14="http://schemas.microsoft.com/office/powerpoint/2010/main" val="1504166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87424"/>
            <a:ext cx="9144000" cy="753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3059832" y="3322851"/>
            <a:ext cx="6052957" cy="154630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id-ID" sz="3600" dirty="0"/>
              <a:t>TRANSISI EPIDEMIOLOGI GIZI</a:t>
            </a:r>
            <a:endParaRPr lang="id-ID" sz="3600" b="1" dirty="0">
              <a:solidFill>
                <a:schemeClr val="tx1"/>
              </a:solidFill>
            </a:endParaRPr>
          </a:p>
        </p:txBody>
      </p:sp>
    </p:spTree>
    <p:extLst>
      <p:ext uri="{BB962C8B-B14F-4D97-AF65-F5344CB8AC3E}">
        <p14:creationId xmlns:p14="http://schemas.microsoft.com/office/powerpoint/2010/main" val="2105401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Title 1"/>
          <p:cNvSpPr txBox="1">
            <a:spLocks/>
          </p:cNvSpPr>
          <p:nvPr/>
        </p:nvSpPr>
        <p:spPr>
          <a:xfrm>
            <a:off x="323528" y="704088"/>
            <a:ext cx="8568952"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4000" smtClean="0"/>
              <a:t>Hubungan Transisi Demografi, Epidemiologi, dan Kesehatan </a:t>
            </a:r>
            <a:endParaRPr lang="id-ID" sz="4000" dirty="0"/>
          </a:p>
        </p:txBody>
      </p:sp>
      <p:sp>
        <p:nvSpPr>
          <p:cNvPr id="9" name="Content Placeholder 2"/>
          <p:cNvSpPr txBox="1">
            <a:spLocks/>
          </p:cNvSpPr>
          <p:nvPr/>
        </p:nvSpPr>
        <p:spPr>
          <a:xfrm>
            <a:off x="457200" y="1935480"/>
            <a:ext cx="8229600" cy="43891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smtClean="0"/>
              <a:t>Menurut Last (2001), transisi demografis adalah penurunan angka kesuburan (termasuk angka kematian) pada suatu negara, yang sebelumnya dianggap sebagai akibat perubahan teknologi dan industrialisasi, namun kemudian kemungkinan disebabkan oleh makin banyaknya wanita yang melek huruf dan perubahan status wanita</a:t>
            </a:r>
            <a:endParaRPr lang="id-ID" dirty="0"/>
          </a:p>
        </p:txBody>
      </p:sp>
    </p:spTree>
    <p:extLst>
      <p:ext uri="{BB962C8B-B14F-4D97-AF65-F5344CB8AC3E}">
        <p14:creationId xmlns:p14="http://schemas.microsoft.com/office/powerpoint/2010/main" val="4055764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164" t="19128" r="19711" b="13179"/>
          <a:stretch/>
        </p:blipFill>
        <p:spPr bwMode="auto">
          <a:xfrm>
            <a:off x="58614" y="11721"/>
            <a:ext cx="9085385" cy="6846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5764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Tree>
    <p:extLst>
      <p:ext uri="{BB962C8B-B14F-4D97-AF65-F5344CB8AC3E}">
        <p14:creationId xmlns:p14="http://schemas.microsoft.com/office/powerpoint/2010/main" val="4055764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Tree>
    <p:extLst>
      <p:ext uri="{BB962C8B-B14F-4D97-AF65-F5344CB8AC3E}">
        <p14:creationId xmlns:p14="http://schemas.microsoft.com/office/powerpoint/2010/main" val="4055764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10" name="Title 1"/>
          <p:cNvSpPr txBox="1">
            <a:spLocks/>
          </p:cNvSpPr>
          <p:nvPr/>
        </p:nvSpPr>
        <p:spPr>
          <a:xfrm>
            <a:off x="457200" y="704088"/>
            <a:ext cx="8229600" cy="78069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mtClean="0"/>
              <a:t>Pendahuluan </a:t>
            </a:r>
            <a:endParaRPr lang="id-ID" dirty="0"/>
          </a:p>
        </p:txBody>
      </p:sp>
      <p:sp>
        <p:nvSpPr>
          <p:cNvPr id="11" name="Content Placeholder 2"/>
          <p:cNvSpPr txBox="1">
            <a:spLocks/>
          </p:cNvSpPr>
          <p:nvPr/>
        </p:nvSpPr>
        <p:spPr>
          <a:xfrm>
            <a:off x="467544" y="1700808"/>
            <a:ext cx="8229600" cy="438912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smtClean="0"/>
              <a:t>Konsep transisi epidemiologi timbul karena adanya perubahan pola kesehatan dan pola penyakit pada masyarakat yang rumit, salah satunya transisi demografi yang terjadi melalui proses yang panjang (Bustan, 2012)</a:t>
            </a:r>
          </a:p>
          <a:p>
            <a:pPr marL="0" indent="0">
              <a:buFont typeface="Arial" pitchFamily="34" charset="0"/>
              <a:buNone/>
            </a:pPr>
            <a:endParaRPr lang="id-ID" smtClean="0"/>
          </a:p>
          <a:p>
            <a:r>
              <a:rPr lang="id-ID" smtClean="0"/>
              <a:t>Bustan (2012) menggambarkan transisi epidemiologi adalah terjadinya perubahan distribusi dan faktor-faktor penyebab terkait yang melahirkan masalah epidemiologi baru yang ditandai dengan perubahan pola frekuensi penyakit</a:t>
            </a:r>
          </a:p>
          <a:p>
            <a:endParaRPr lang="id-ID" smtClean="0"/>
          </a:p>
          <a:p>
            <a:pPr marL="0" indent="0">
              <a:buFont typeface="Arial" pitchFamily="34" charset="0"/>
              <a:buNone/>
            </a:pPr>
            <a:endParaRPr lang="id-ID" dirty="0"/>
          </a:p>
        </p:txBody>
      </p:sp>
    </p:spTree>
    <p:extLst>
      <p:ext uri="{BB962C8B-B14F-4D97-AF65-F5344CB8AC3E}">
        <p14:creationId xmlns:p14="http://schemas.microsoft.com/office/powerpoint/2010/main" val="261135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pic>
        <p:nvPicPr>
          <p:cNvPr id="1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6202" t="19128" r="19952" b="27128"/>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7235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11" name="Content Placeholder 2"/>
          <p:cNvSpPr txBox="1">
            <a:spLocks/>
          </p:cNvSpPr>
          <p:nvPr/>
        </p:nvSpPr>
        <p:spPr>
          <a:xfrm>
            <a:off x="179512" y="836712"/>
            <a:ext cx="8784976" cy="576064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smtClean="0"/>
              <a:t>Transisi epidemiologi berjalan secara paralel/bersamaan dengan transisi demografis dan transisi teknologi di negara-negara berkembang.</a:t>
            </a:r>
          </a:p>
          <a:p>
            <a:r>
              <a:rPr lang="id-ID" smtClean="0"/>
              <a:t>Omran (2005) menyebutkan setidaknya 5 dalil yang perlu dipahami dalam transisi epidemiologi: </a:t>
            </a:r>
          </a:p>
          <a:p>
            <a:pPr marL="514350" indent="-257175">
              <a:buFont typeface="+mj-lt"/>
              <a:buAutoNum type="arabicPeriod"/>
            </a:pPr>
            <a:r>
              <a:rPr lang="id-ID" smtClean="0"/>
              <a:t> Angka kematian merupakan faktor penentu dalam dinamika kependudukan</a:t>
            </a:r>
          </a:p>
          <a:p>
            <a:pPr marL="514350" indent="-257175">
              <a:buFont typeface="+mj-lt"/>
              <a:buAutoNum type="arabicPeriod"/>
            </a:pPr>
            <a:r>
              <a:rPr lang="id-ID" smtClean="0"/>
              <a:t>Selama transisi epidemiologi berlangsung, perubahan panjang terjadi pada angka kematian dan pola penyakit.</a:t>
            </a:r>
          </a:p>
          <a:p>
            <a:pPr marL="514350" indent="-257175">
              <a:buFont typeface="+mj-lt"/>
              <a:buAutoNum type="arabicPeriod"/>
            </a:pPr>
            <a:r>
              <a:rPr lang="id-ID" smtClean="0"/>
              <a:t> Selama berlangsungnya transisi epidemiologi, perubahan pola kesehatan dan penyakit yang paling mendalam terjadi pada anak-anak dan wanita usia muda</a:t>
            </a:r>
          </a:p>
          <a:p>
            <a:pPr marL="0" indent="0">
              <a:buFont typeface="Arial" pitchFamily="34" charset="0"/>
              <a:buNone/>
            </a:pPr>
            <a:endParaRPr lang="id-ID" dirty="0"/>
          </a:p>
        </p:txBody>
      </p:sp>
    </p:spTree>
    <p:extLst>
      <p:ext uri="{BB962C8B-B14F-4D97-AF65-F5344CB8AC3E}">
        <p14:creationId xmlns:p14="http://schemas.microsoft.com/office/powerpoint/2010/main" val="971371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9" name="Content Placeholder 2"/>
          <p:cNvSpPr txBox="1">
            <a:spLocks/>
          </p:cNvSpPr>
          <p:nvPr/>
        </p:nvSpPr>
        <p:spPr>
          <a:xfrm>
            <a:off x="179512" y="908720"/>
            <a:ext cx="8784976"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161925">
              <a:buFont typeface="+mj-lt"/>
              <a:buAutoNum type="arabicPeriod" startAt="4"/>
            </a:pPr>
            <a:r>
              <a:rPr lang="id-ID" smtClean="0"/>
              <a:t> Perubahan pola sehat dan penyakit yang terjadi selama transisi epidemiologi berhubungan erat dengan transisi demografi dan transisi sosial-ekonomi</a:t>
            </a:r>
          </a:p>
          <a:p>
            <a:pPr marL="514350" indent="-161925">
              <a:buFont typeface="+mj-lt"/>
              <a:buAutoNum type="arabicPeriod" startAt="4"/>
            </a:pPr>
            <a:r>
              <a:rPr lang="id-ID" smtClean="0"/>
              <a:t>Variasi yang khas pada pola, kecepatan, dan determinan penyakit, serta perubahan populasi, menghasilkan tiga model dasar transisi epidemiologi yaitu model klasik, model akselerasi, dan model kontemporer.</a:t>
            </a:r>
            <a:endParaRPr lang="id-ID" dirty="0"/>
          </a:p>
        </p:txBody>
      </p:sp>
    </p:spTree>
    <p:extLst>
      <p:ext uri="{BB962C8B-B14F-4D97-AF65-F5344CB8AC3E}">
        <p14:creationId xmlns:p14="http://schemas.microsoft.com/office/powerpoint/2010/main" val="144341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10" name="Title 1"/>
          <p:cNvSpPr txBox="1">
            <a:spLocks/>
          </p:cNvSpPr>
          <p:nvPr/>
        </p:nvSpPr>
        <p:spPr>
          <a:xfrm>
            <a:off x="457200" y="70408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mtClean="0"/>
              <a:t>Penyebab Transisi Epidemiologi</a:t>
            </a:r>
            <a:endParaRPr lang="id-ID" dirty="0"/>
          </a:p>
        </p:txBody>
      </p:sp>
      <p:sp>
        <p:nvSpPr>
          <p:cNvPr id="11" name="Content Placeholder 2"/>
          <p:cNvSpPr txBox="1">
            <a:spLocks/>
          </p:cNvSpPr>
          <p:nvPr/>
        </p:nvSpPr>
        <p:spPr>
          <a:xfrm>
            <a:off x="457200" y="1935480"/>
            <a:ext cx="8229600" cy="438912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smtClean="0"/>
              <a:t>K</a:t>
            </a:r>
            <a:r>
              <a:rPr lang="sv-SE" smtClean="0"/>
              <a:t>ejadian transisi epidemiologi disebabkan oleh perubahan pada faktor Host dan Environment</a:t>
            </a:r>
            <a:r>
              <a:rPr lang="id-ID" smtClean="0"/>
              <a:t> :</a:t>
            </a:r>
          </a:p>
          <a:p>
            <a:pPr marL="514350" indent="-257175">
              <a:buFont typeface="+mj-lt"/>
              <a:buAutoNum type="alphaLcParenR"/>
            </a:pPr>
            <a:r>
              <a:rPr lang="id-ID" smtClean="0"/>
              <a:t> Perubahan pada Host </a:t>
            </a:r>
          </a:p>
          <a:p>
            <a:pPr marL="771525" indent="-138113">
              <a:buFont typeface="+mj-lt"/>
              <a:buAutoNum type="arabicPeriod"/>
            </a:pPr>
            <a:r>
              <a:rPr lang="id-ID" smtClean="0"/>
              <a:t> Perubahan struktur masyarakat </a:t>
            </a:r>
          </a:p>
          <a:p>
            <a:pPr marL="771525" indent="-138113">
              <a:buFont typeface="+mj-lt"/>
              <a:buAutoNum type="arabicPeriod"/>
            </a:pPr>
            <a:r>
              <a:rPr lang="id-ID" smtClean="0"/>
              <a:t> Perubahan struktur demografis </a:t>
            </a:r>
          </a:p>
          <a:p>
            <a:pPr marL="771525" indent="-138113">
              <a:buFont typeface="+mj-lt"/>
              <a:buAutoNum type="arabicPeriod"/>
            </a:pPr>
            <a:r>
              <a:rPr lang="id-ID" smtClean="0"/>
              <a:t> </a:t>
            </a:r>
            <a:r>
              <a:rPr lang="fi-FI" smtClean="0"/>
              <a:t>Perubahan pola pikir tentang kesehatan </a:t>
            </a:r>
            <a:endParaRPr lang="id-ID" smtClean="0"/>
          </a:p>
          <a:p>
            <a:pPr marL="771525" indent="-138113">
              <a:buFont typeface="+mj-lt"/>
              <a:buAutoNum type="arabicPeriod"/>
            </a:pPr>
            <a:r>
              <a:rPr lang="id-ID" smtClean="0"/>
              <a:t> Perubahan mobilitas penduduk</a:t>
            </a:r>
          </a:p>
          <a:p>
            <a:pPr marL="771525" indent="-138113">
              <a:buFont typeface="+mj-lt"/>
              <a:buAutoNum type="arabicPeriod"/>
            </a:pPr>
            <a:r>
              <a:rPr lang="id-ID" smtClean="0"/>
              <a:t> </a:t>
            </a:r>
            <a:r>
              <a:rPr lang="fi-FI" smtClean="0"/>
              <a:t>Perubahan nilai sosial dalam masyarakat</a:t>
            </a:r>
            <a:endParaRPr lang="id-ID" smtClean="0"/>
          </a:p>
          <a:p>
            <a:pPr marL="633412" indent="0">
              <a:buFont typeface="Arial" pitchFamily="34" charset="0"/>
              <a:buNone/>
            </a:pPr>
            <a:endParaRPr lang="id-ID" dirty="0"/>
          </a:p>
        </p:txBody>
      </p:sp>
    </p:spTree>
    <p:extLst>
      <p:ext uri="{BB962C8B-B14F-4D97-AF65-F5344CB8AC3E}">
        <p14:creationId xmlns:p14="http://schemas.microsoft.com/office/powerpoint/2010/main" val="787829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Content Placeholder 2"/>
          <p:cNvSpPr txBox="1">
            <a:spLocks/>
          </p:cNvSpPr>
          <p:nvPr/>
        </p:nvSpPr>
        <p:spPr>
          <a:xfrm>
            <a:off x="467544" y="908720"/>
            <a:ext cx="8229600" cy="43891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68263">
              <a:buFont typeface="+mj-lt"/>
              <a:buAutoNum type="alphaLcParenR" startAt="2"/>
            </a:pPr>
            <a:r>
              <a:rPr lang="id-ID" sz="2800" smtClean="0"/>
              <a:t> Perubahan pada Environment (lingkungan) </a:t>
            </a:r>
          </a:p>
          <a:p>
            <a:pPr marL="958850" indent="-161925">
              <a:buFont typeface="+mj-lt"/>
              <a:buAutoNum type="arabicPeriod"/>
            </a:pPr>
            <a:r>
              <a:rPr lang="id-ID" sz="2800" smtClean="0"/>
              <a:t> Perubahan sanitasi lingkungan</a:t>
            </a:r>
          </a:p>
          <a:p>
            <a:pPr marL="958850" indent="-161925">
              <a:buFont typeface="+mj-lt"/>
              <a:buAutoNum type="arabicPeriod"/>
            </a:pPr>
            <a:r>
              <a:rPr lang="id-ID" sz="2800" smtClean="0"/>
              <a:t> Peningkatan pelayanan kesehatan </a:t>
            </a:r>
          </a:p>
          <a:p>
            <a:pPr marL="796925" indent="0">
              <a:buFont typeface="Arial" pitchFamily="34" charset="0"/>
              <a:buNone/>
            </a:pPr>
            <a:endParaRPr lang="id-ID" sz="2800" dirty="0"/>
          </a:p>
        </p:txBody>
      </p:sp>
    </p:spTree>
    <p:extLst>
      <p:ext uri="{BB962C8B-B14F-4D97-AF65-F5344CB8AC3E}">
        <p14:creationId xmlns:p14="http://schemas.microsoft.com/office/powerpoint/2010/main" val="472093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Title 1"/>
          <p:cNvSpPr txBox="1">
            <a:spLocks/>
          </p:cNvSpPr>
          <p:nvPr/>
        </p:nvSpPr>
        <p:spPr>
          <a:xfrm>
            <a:off x="467544" y="836712"/>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mtClean="0"/>
              <a:t>Akibat dari Transisi Epidemiologi </a:t>
            </a:r>
            <a:br>
              <a:rPr lang="id-ID" smtClean="0"/>
            </a:br>
            <a:endParaRPr lang="id-ID" dirty="0"/>
          </a:p>
        </p:txBody>
      </p:sp>
      <p:sp>
        <p:nvSpPr>
          <p:cNvPr id="9" name="Content Placeholder 2"/>
          <p:cNvSpPr txBox="1">
            <a:spLocks/>
          </p:cNvSpPr>
          <p:nvPr/>
        </p:nvSpPr>
        <p:spPr>
          <a:xfrm>
            <a:off x="467544" y="1412776"/>
            <a:ext cx="8229600" cy="438912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smtClean="0"/>
              <a:t>Transisi epidemiologi akan mengakibatkan kondisi-kondisi sebagai berikut:</a:t>
            </a:r>
          </a:p>
          <a:p>
            <a:pPr marL="514350" indent="-257175">
              <a:buFont typeface="+mj-lt"/>
              <a:buAutoNum type="arabicPeriod"/>
            </a:pPr>
            <a:r>
              <a:rPr lang="id-ID" smtClean="0"/>
              <a:t> Gangguan bersamaan pada penyakit menular</a:t>
            </a:r>
          </a:p>
          <a:p>
            <a:pPr marL="514350" indent="-257175">
              <a:buFont typeface="+mj-lt"/>
              <a:buAutoNum type="arabicPeriod"/>
            </a:pPr>
            <a:r>
              <a:rPr lang="id-ID" smtClean="0"/>
              <a:t> Masalah gizi ganda</a:t>
            </a:r>
          </a:p>
          <a:p>
            <a:pPr marL="514350" indent="-257175">
              <a:buFont typeface="+mj-lt"/>
              <a:buAutoNum type="arabicPeriod"/>
            </a:pPr>
            <a:r>
              <a:rPr lang="id-ID" smtClean="0"/>
              <a:t> Gangguan kesehatan pada masyarakat jompo akibat meningkatnya umur harapan hidup</a:t>
            </a:r>
          </a:p>
          <a:p>
            <a:pPr marL="514350" indent="-257175">
              <a:buFont typeface="+mj-lt"/>
              <a:buAutoNum type="arabicPeriod"/>
            </a:pPr>
            <a:r>
              <a:rPr lang="id-ID" smtClean="0"/>
              <a:t> Kecenderungan perubahan pola penyakit dari penyakit menular yang mudah disembuhkan ke penyakit tidak menular yang kronis dan sulit disembuhkan. </a:t>
            </a:r>
          </a:p>
          <a:p>
            <a:pPr marL="514350" indent="-257175">
              <a:buFont typeface="+mj-lt"/>
              <a:buAutoNum type="arabicPeriod"/>
            </a:pPr>
            <a:endParaRPr lang="id-ID" dirty="0"/>
          </a:p>
        </p:txBody>
      </p:sp>
    </p:spTree>
    <p:extLst>
      <p:ext uri="{BB962C8B-B14F-4D97-AF65-F5344CB8AC3E}">
        <p14:creationId xmlns:p14="http://schemas.microsoft.com/office/powerpoint/2010/main" val="3219473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Content Placeholder 2"/>
          <p:cNvSpPr txBox="1">
            <a:spLocks/>
          </p:cNvSpPr>
          <p:nvPr/>
        </p:nvSpPr>
        <p:spPr>
          <a:xfrm>
            <a:off x="395536" y="908720"/>
            <a:ext cx="8229600" cy="43891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id-ID" smtClean="0"/>
              <a:t>Di Indonesia, transisi epidemiologi mengakibatkan berbagai kejadian yang tidak terpikirkan sebelumnya, antara lain:</a:t>
            </a:r>
          </a:p>
          <a:p>
            <a:pPr marL="514350" indent="-257175">
              <a:buFont typeface="+mj-lt"/>
              <a:buAutoNum type="arabicPeriod"/>
            </a:pPr>
            <a:r>
              <a:rPr lang="id-ID" smtClean="0"/>
              <a:t> Peningkatan prevalensi penyakit tidak menular </a:t>
            </a:r>
          </a:p>
          <a:p>
            <a:pPr marL="514350" indent="-257175">
              <a:buFont typeface="+mj-lt"/>
              <a:buAutoNum type="arabicPeriod"/>
            </a:pPr>
            <a:r>
              <a:rPr lang="id-ID" smtClean="0"/>
              <a:t> Swastanisasi di bidang pelayanan kesehatan </a:t>
            </a:r>
          </a:p>
          <a:p>
            <a:pPr marL="514350" indent="-257175">
              <a:buFont typeface="+mj-lt"/>
              <a:buAutoNum type="arabicPeriod"/>
            </a:pPr>
            <a:r>
              <a:rPr lang="es-ES" smtClean="0"/>
              <a:t>Upaya promotif dan preventif menjadi prioritas utama</a:t>
            </a:r>
            <a:endParaRPr lang="id-ID" dirty="0"/>
          </a:p>
        </p:txBody>
      </p:sp>
    </p:spTree>
    <p:extLst>
      <p:ext uri="{BB962C8B-B14F-4D97-AF65-F5344CB8AC3E}">
        <p14:creationId xmlns:p14="http://schemas.microsoft.com/office/powerpoint/2010/main" val="4055764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391</Words>
  <Application>Microsoft Office PowerPoint</Application>
  <PresentationFormat>On-screen Show (4:3)</PresentationFormat>
  <Paragraphs>35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dc:creator>
  <cp:lastModifiedBy>mc</cp:lastModifiedBy>
  <cp:revision>32</cp:revision>
  <dcterms:created xsi:type="dcterms:W3CDTF">2017-10-24T04:34:39Z</dcterms:created>
  <dcterms:modified xsi:type="dcterms:W3CDTF">2017-11-08T03:11:01Z</dcterms:modified>
</cp:coreProperties>
</file>