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05" r:id="rId3"/>
    <p:sldId id="307" r:id="rId4"/>
    <p:sldId id="309" r:id="rId5"/>
    <p:sldId id="311" r:id="rId6"/>
    <p:sldId id="288" r:id="rId7"/>
    <p:sldId id="290" r:id="rId8"/>
    <p:sldId id="292" r:id="rId9"/>
    <p:sldId id="315" r:id="rId10"/>
    <p:sldId id="317" r:id="rId11"/>
    <p:sldId id="318" r:id="rId12"/>
    <p:sldId id="321" r:id="rId13"/>
    <p:sldId id="325" r:id="rId14"/>
    <p:sldId id="326" r:id="rId15"/>
    <p:sldId id="322" r:id="rId16"/>
    <p:sldId id="328" r:id="rId17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1" d="100"/>
          <a:sy n="41" d="100"/>
        </p:scale>
        <p:origin x="-1272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906C2-4EF5-499F-A9D6-F08EF6CAAA34}" type="datetimeFigureOut">
              <a:rPr lang="id-ID" smtClean="0"/>
              <a:t>08/11/2017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BE232-1832-4E53-9AEF-E6042797F42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4623432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906C2-4EF5-499F-A9D6-F08EF6CAAA34}" type="datetimeFigureOut">
              <a:rPr lang="id-ID" smtClean="0"/>
              <a:t>08/11/2017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BE232-1832-4E53-9AEF-E6042797F42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0700161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906C2-4EF5-499F-A9D6-F08EF6CAAA34}" type="datetimeFigureOut">
              <a:rPr lang="id-ID" smtClean="0"/>
              <a:t>08/11/2017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BE232-1832-4E53-9AEF-E6042797F42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4717384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906C2-4EF5-499F-A9D6-F08EF6CAAA34}" type="datetimeFigureOut">
              <a:rPr lang="id-ID" smtClean="0"/>
              <a:t>08/11/2017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BE232-1832-4E53-9AEF-E6042797F42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6477552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906C2-4EF5-499F-A9D6-F08EF6CAAA34}" type="datetimeFigureOut">
              <a:rPr lang="id-ID" smtClean="0"/>
              <a:t>08/11/2017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BE232-1832-4E53-9AEF-E6042797F42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5010263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906C2-4EF5-499F-A9D6-F08EF6CAAA34}" type="datetimeFigureOut">
              <a:rPr lang="id-ID" smtClean="0"/>
              <a:t>08/11/2017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BE232-1832-4E53-9AEF-E6042797F42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543962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906C2-4EF5-499F-A9D6-F08EF6CAAA34}" type="datetimeFigureOut">
              <a:rPr lang="id-ID" smtClean="0"/>
              <a:t>08/11/2017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BE232-1832-4E53-9AEF-E6042797F42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9318123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906C2-4EF5-499F-A9D6-F08EF6CAAA34}" type="datetimeFigureOut">
              <a:rPr lang="id-ID" smtClean="0"/>
              <a:t>08/11/2017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BE232-1832-4E53-9AEF-E6042797F42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813928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906C2-4EF5-499F-A9D6-F08EF6CAAA34}" type="datetimeFigureOut">
              <a:rPr lang="id-ID" smtClean="0"/>
              <a:t>08/11/2017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BE232-1832-4E53-9AEF-E6042797F42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960233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906C2-4EF5-499F-A9D6-F08EF6CAAA34}" type="datetimeFigureOut">
              <a:rPr lang="id-ID" smtClean="0"/>
              <a:t>08/11/2017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BE232-1832-4E53-9AEF-E6042797F42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3471144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906C2-4EF5-499F-A9D6-F08EF6CAAA34}" type="datetimeFigureOut">
              <a:rPr lang="id-ID" smtClean="0"/>
              <a:t>08/11/2017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BE232-1832-4E53-9AEF-E6042797F42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1839610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C906C2-4EF5-499F-A9D6-F08EF6CAAA34}" type="datetimeFigureOut">
              <a:rPr lang="id-ID" smtClean="0"/>
              <a:t>08/11/2017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9BE232-1832-4E53-9AEF-E6042797F42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5041662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4" name="Picture 2" descr="C:\Users\arsil\Desktop\Smartcreativ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" r="800" b="504"/>
          <a:stretch>
            <a:fillRect/>
          </a:stretch>
        </p:blipFill>
        <p:spPr bwMode="auto">
          <a:xfrm>
            <a:off x="0" y="-387424"/>
            <a:ext cx="9144000" cy="7532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/>
          <p:cNvSpPr/>
          <p:nvPr/>
        </p:nvSpPr>
        <p:spPr>
          <a:xfrm>
            <a:off x="3059832" y="3322851"/>
            <a:ext cx="6052957" cy="154630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sz="4000" dirty="0"/>
              <a:t>Surveilance Gizi</a:t>
            </a:r>
            <a:endParaRPr lang="id-ID" sz="4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5401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4" name="Picture 3" descr="C:\Users\arsil\Desktop\Smartcreative2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156"/>
            <a:ext cx="9144000" cy="6862156"/>
          </a:xfrm>
          <a:prstGeom prst="rect">
            <a:avLst/>
          </a:prstGeom>
          <a:noFill/>
          <a:ln>
            <a:noFill/>
          </a:ln>
          <a:extLst/>
        </p:spPr>
      </p:pic>
      <p:sp>
        <p:nvSpPr>
          <p:cNvPr id="5" name="Rectangle 4"/>
          <p:cNvSpPr/>
          <p:nvPr/>
        </p:nvSpPr>
        <p:spPr>
          <a:xfrm>
            <a:off x="395536" y="692696"/>
            <a:ext cx="8568952" cy="86409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79512" y="1556792"/>
            <a:ext cx="8784976" cy="46805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 sz="3200" dirty="0"/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457200" y="1600200"/>
            <a:ext cx="8229600" cy="45307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mtClean="0"/>
              <a:t>PENGOLAHAN DAN ANALISA DATA</a:t>
            </a:r>
          </a:p>
          <a:p>
            <a:pPr>
              <a:defRPr/>
            </a:pPr>
            <a:r>
              <a:rPr lang="en-US" smtClean="0"/>
              <a:t>Memahami kualitas data yang dikumpulkan</a:t>
            </a:r>
          </a:p>
          <a:p>
            <a:pPr>
              <a:defRPr/>
            </a:pPr>
            <a:r>
              <a:rPr lang="en-US" smtClean="0"/>
              <a:t>Menarik kesimpulan</a:t>
            </a:r>
          </a:p>
          <a:p>
            <a:pPr>
              <a:defRPr/>
            </a:pPr>
            <a:r>
              <a:rPr lang="en-US" smtClean="0"/>
              <a:t>Melihat kecenderungan,perbandingan,perbandingan suatu kecenderungan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55764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4" name="Picture 3" descr="C:\Users\arsil\Desktop\Smartcreative2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156"/>
            <a:ext cx="9144000" cy="6862156"/>
          </a:xfrm>
          <a:prstGeom prst="rect">
            <a:avLst/>
          </a:prstGeom>
          <a:noFill/>
          <a:ln>
            <a:noFill/>
          </a:ln>
          <a:extLst/>
        </p:spPr>
      </p:pic>
      <p:sp>
        <p:nvSpPr>
          <p:cNvPr id="5" name="Rectangle 4"/>
          <p:cNvSpPr/>
          <p:nvPr/>
        </p:nvSpPr>
        <p:spPr>
          <a:xfrm>
            <a:off x="395536" y="692696"/>
            <a:ext cx="8568952" cy="86409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79512" y="1556792"/>
            <a:ext cx="8784976" cy="46805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 sz="3200" dirty="0"/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457200" y="1600200"/>
            <a:ext cx="8229600" cy="45307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  <a:defRPr/>
            </a:pPr>
            <a:r>
              <a:rPr lang="en-US" sz="2800" smtClean="0"/>
              <a:t>PENYAJIAN DATA</a:t>
            </a:r>
          </a:p>
          <a:p>
            <a:pPr>
              <a:lnSpc>
                <a:spcPct val="90000"/>
              </a:lnSpc>
              <a:defRPr/>
            </a:pPr>
            <a:r>
              <a:rPr lang="en-US" sz="2800" smtClean="0"/>
              <a:t>Teks </a:t>
            </a:r>
            <a:r>
              <a:rPr lang="en-US" sz="2800" smtClean="0">
                <a:sym typeface="Wingdings" pitchFamily="2" charset="2"/>
              </a:rPr>
              <a:t>gambaran variabel yang diuraikan dalam bentuk tulisan</a:t>
            </a:r>
          </a:p>
          <a:p>
            <a:pPr>
              <a:lnSpc>
                <a:spcPct val="90000"/>
              </a:lnSpc>
              <a:defRPr/>
            </a:pPr>
            <a:r>
              <a:rPr lang="en-US" sz="2800" smtClean="0">
                <a:sym typeface="Wingdings" pitchFamily="2" charset="2"/>
              </a:rPr>
              <a:t>Tabel  bila terdiri 2 variabel bisa tab.silang</a:t>
            </a:r>
          </a:p>
          <a:p>
            <a:pPr>
              <a:lnSpc>
                <a:spcPct val="90000"/>
              </a:lnSpc>
              <a:defRPr/>
            </a:pPr>
            <a:r>
              <a:rPr lang="en-US" sz="2800" smtClean="0">
                <a:sym typeface="Wingdings" pitchFamily="2" charset="2"/>
              </a:rPr>
              <a:t>Grafik  membantu membaca mengerti dengan cepat situasi masalah</a:t>
            </a:r>
          </a:p>
          <a:p>
            <a:pPr>
              <a:lnSpc>
                <a:spcPct val="90000"/>
              </a:lnSpc>
              <a:defRPr/>
            </a:pPr>
            <a:r>
              <a:rPr lang="en-US" sz="2800" smtClean="0">
                <a:sym typeface="Wingdings" pitchFamily="2" charset="2"/>
              </a:rPr>
              <a:t>Poligon menggambarkan proporsi maslah yang ada</a:t>
            </a:r>
          </a:p>
          <a:p>
            <a:pPr>
              <a:lnSpc>
                <a:spcPct val="90000"/>
              </a:lnSpc>
              <a:defRPr/>
            </a:pPr>
            <a:r>
              <a:rPr lang="en-US" sz="2800" smtClean="0">
                <a:sym typeface="Wingdings" pitchFamily="2" charset="2"/>
              </a:rPr>
              <a:t>Spot Map  membantu melihat distribusi penyebaran masalah</a:t>
            </a:r>
          </a:p>
          <a:p>
            <a:pPr>
              <a:lnSpc>
                <a:spcPct val="90000"/>
              </a:lnSpc>
              <a:defRPr/>
            </a:pPr>
            <a:endParaRPr lang="en-US" sz="2800" dirty="0" smtClean="0"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4055764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4" name="Picture 3" descr="C:\Users\arsil\Desktop\Smartcreative2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156"/>
            <a:ext cx="9144000" cy="6862156"/>
          </a:xfrm>
          <a:prstGeom prst="rect">
            <a:avLst/>
          </a:prstGeom>
          <a:noFill/>
          <a:ln>
            <a:noFill/>
          </a:ln>
          <a:extLst/>
        </p:spPr>
      </p:pic>
      <p:sp>
        <p:nvSpPr>
          <p:cNvPr id="5" name="Rectangle 4"/>
          <p:cNvSpPr/>
          <p:nvPr/>
        </p:nvSpPr>
        <p:spPr>
          <a:xfrm>
            <a:off x="395536" y="692696"/>
            <a:ext cx="8568952" cy="86409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79512" y="1556792"/>
            <a:ext cx="8784976" cy="46805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 sz="3200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457200" y="1600200"/>
            <a:ext cx="8229600" cy="45307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  <a:defRPr/>
            </a:pPr>
            <a:r>
              <a:rPr lang="en-US" sz="2800" smtClean="0"/>
              <a:t>PENYEBARAN LUASAN HASIL</a:t>
            </a:r>
          </a:p>
          <a:p>
            <a:pPr>
              <a:lnSpc>
                <a:spcPct val="90000"/>
              </a:lnSpc>
              <a:defRPr/>
            </a:pPr>
            <a:r>
              <a:rPr lang="en-US" sz="2800" smtClean="0"/>
              <a:t>Hasil surveilans gizi akan bermanfaatn bila diinformasikan pada pihak-pihak yang berkepentingan : kepala Daerah,pengambil keputusan,pembuat perencanaan</a:t>
            </a:r>
          </a:p>
          <a:p>
            <a:pPr>
              <a:lnSpc>
                <a:spcPct val="90000"/>
              </a:lnSpc>
              <a:defRPr/>
            </a:pPr>
            <a:r>
              <a:rPr lang="en-US" sz="2800" smtClean="0"/>
              <a:t>Syarat : bahasa sederhana dan mudah dipahami</a:t>
            </a:r>
          </a:p>
          <a:p>
            <a:pPr>
              <a:lnSpc>
                <a:spcPct val="90000"/>
              </a:lnSpc>
              <a:defRPr/>
            </a:pPr>
            <a:r>
              <a:rPr lang="en-US" sz="2800" smtClean="0"/>
              <a:t>Cara : membuat laporan tertulis , presentasikan hasil pada pertemuan yang ilmiah/rapat koordinasi, membuat tulisan pada media massa</a:t>
            </a:r>
          </a:p>
          <a:p>
            <a:pPr>
              <a:lnSpc>
                <a:spcPct val="90000"/>
              </a:lnSpc>
              <a:defRPr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4055764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4" name="Picture 3" descr="C:\Users\arsil\Desktop\Smartcreative2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156"/>
            <a:ext cx="9144000" cy="6862156"/>
          </a:xfrm>
          <a:prstGeom prst="rect">
            <a:avLst/>
          </a:prstGeom>
          <a:noFill/>
          <a:ln>
            <a:noFill/>
          </a:ln>
          <a:extLst/>
        </p:spPr>
      </p:pic>
      <p:sp>
        <p:nvSpPr>
          <p:cNvPr id="5" name="Rectangle 4"/>
          <p:cNvSpPr/>
          <p:nvPr/>
        </p:nvSpPr>
        <p:spPr>
          <a:xfrm>
            <a:off x="395536" y="692696"/>
            <a:ext cx="8568952" cy="86409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79512" y="1556792"/>
            <a:ext cx="8784976" cy="46805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 sz="3200" dirty="0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mtClean="0"/>
              <a:t>Langkah-langkah surveilans gizi</a:t>
            </a:r>
            <a:endParaRPr lang="en-US" dirty="0" smtClean="0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457200" y="1600200"/>
            <a:ext cx="8229600" cy="45307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2800" smtClean="0"/>
              <a:t>1.Tentukan besarnya masalah </a:t>
            </a:r>
            <a:r>
              <a:rPr lang="en-US" sz="2800" smtClean="0">
                <a:sym typeface="Wingdings" pitchFamily="2" charset="2"/>
              </a:rPr>
              <a:t>penanggulangan besarnya angka kejadian,besarnya angka kematian,apakah bisa ditanggulangi/dicegah</a:t>
            </a:r>
          </a:p>
          <a:p>
            <a:pPr>
              <a:buFont typeface="Wingdings" pitchFamily="2" charset="2"/>
              <a:buNone/>
              <a:defRPr/>
            </a:pPr>
            <a:endParaRPr lang="en-US" sz="2800" smtClean="0">
              <a:sym typeface="Wingdings" pitchFamily="2" charset="2"/>
            </a:endParaRPr>
          </a:p>
          <a:p>
            <a:pPr>
              <a:defRPr/>
            </a:pPr>
            <a:r>
              <a:rPr lang="en-US" sz="2800" smtClean="0">
                <a:sym typeface="Wingdings" pitchFamily="2" charset="2"/>
              </a:rPr>
              <a:t>2. Diskripsikan dng jelas sistem surveilans yang akan dikembangkan  tujuan,masalah gizi yang mana yang diamati,bagan alur dari sistem,uraikan komponen operasional</a:t>
            </a:r>
            <a:endParaRPr lang="en-US" sz="2800" dirty="0" smtClean="0"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584073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4" name="Picture 3" descr="C:\Users\arsil\Desktop\Smartcreative2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156"/>
            <a:ext cx="9144000" cy="6862156"/>
          </a:xfrm>
          <a:prstGeom prst="rect">
            <a:avLst/>
          </a:prstGeom>
          <a:noFill/>
          <a:ln>
            <a:noFill/>
          </a:ln>
          <a:extLst/>
        </p:spPr>
      </p:pic>
      <p:sp>
        <p:nvSpPr>
          <p:cNvPr id="5" name="Rectangle 4"/>
          <p:cNvSpPr/>
          <p:nvPr/>
        </p:nvSpPr>
        <p:spPr>
          <a:xfrm>
            <a:off x="395536" y="692696"/>
            <a:ext cx="8568952" cy="86409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79512" y="1556792"/>
            <a:ext cx="8784976" cy="46805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 sz="3200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457200" y="1600200"/>
            <a:ext cx="8229600" cy="45307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defRPr/>
            </a:pPr>
            <a:r>
              <a:rPr lang="en-US" sz="2400" smtClean="0"/>
              <a:t>KOMPONEN  OPERASIONAL</a:t>
            </a:r>
          </a:p>
          <a:p>
            <a:pPr>
              <a:lnSpc>
                <a:spcPct val="80000"/>
              </a:lnSpc>
              <a:defRPr/>
            </a:pPr>
            <a:r>
              <a:rPr lang="en-US" sz="2400" smtClean="0"/>
              <a:t>Siapa yang diamati</a:t>
            </a:r>
          </a:p>
          <a:p>
            <a:pPr>
              <a:lnSpc>
                <a:spcPct val="80000"/>
              </a:lnSpc>
              <a:defRPr/>
            </a:pPr>
            <a:r>
              <a:rPr lang="en-US" sz="2400" smtClean="0"/>
              <a:t> Dimana lokasi pengamatan</a:t>
            </a:r>
          </a:p>
          <a:p>
            <a:pPr>
              <a:lnSpc>
                <a:spcPct val="80000"/>
              </a:lnSpc>
              <a:defRPr/>
            </a:pPr>
            <a:r>
              <a:rPr lang="en-US" sz="2400" smtClean="0"/>
              <a:t>Bahan dan data apa yang akan dikumpulkan</a:t>
            </a:r>
          </a:p>
          <a:p>
            <a:pPr>
              <a:lnSpc>
                <a:spcPct val="80000"/>
              </a:lnSpc>
              <a:defRPr/>
            </a:pPr>
            <a:r>
              <a:rPr lang="en-US" sz="2400" smtClean="0"/>
              <a:t>Siapa yang memberi bahan/data tersebut</a:t>
            </a:r>
          </a:p>
          <a:p>
            <a:pPr>
              <a:lnSpc>
                <a:spcPct val="80000"/>
              </a:lnSpc>
              <a:defRPr/>
            </a:pPr>
            <a:r>
              <a:rPr lang="en-US" sz="2400" smtClean="0"/>
              <a:t>Bagaimana data tersebut akan diolah dan cara pengolahannya</a:t>
            </a:r>
          </a:p>
          <a:p>
            <a:pPr>
              <a:lnSpc>
                <a:spcPct val="80000"/>
              </a:lnSpc>
              <a:defRPr/>
            </a:pPr>
            <a:r>
              <a:rPr lang="en-US" sz="2400" smtClean="0"/>
              <a:t>Siapa yang akan melakukan analisis data</a:t>
            </a:r>
          </a:p>
          <a:p>
            <a:pPr>
              <a:lnSpc>
                <a:spcPct val="80000"/>
              </a:lnSpc>
              <a:defRPr/>
            </a:pPr>
            <a:r>
              <a:rPr lang="en-US" sz="2400" smtClean="0"/>
              <a:t>Bagaimana cara menganalisis dan seberapa sering dilakukan analisa</a:t>
            </a:r>
          </a:p>
          <a:p>
            <a:pPr>
              <a:lnSpc>
                <a:spcPct val="80000"/>
              </a:lnSpc>
              <a:defRPr/>
            </a:pPr>
            <a:r>
              <a:rPr lang="en-US" sz="2400" smtClean="0"/>
              <a:t>Informasi untuk siapa,bagaimana cara menyampaikan hasil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584073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4" name="Picture 3" descr="C:\Users\arsil\Desktop\Smartcreative2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156"/>
            <a:ext cx="9144000" cy="6862156"/>
          </a:xfrm>
          <a:prstGeom prst="rect">
            <a:avLst/>
          </a:prstGeom>
          <a:noFill/>
          <a:ln>
            <a:noFill/>
          </a:ln>
          <a:extLst/>
        </p:spPr>
      </p:pic>
      <p:sp>
        <p:nvSpPr>
          <p:cNvPr id="5" name="Rectangle 4"/>
          <p:cNvSpPr/>
          <p:nvPr/>
        </p:nvSpPr>
        <p:spPr>
          <a:xfrm>
            <a:off x="395536" y="692696"/>
            <a:ext cx="8568952" cy="86409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79512" y="1556792"/>
            <a:ext cx="8784976" cy="46805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 sz="3200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457200" y="1124744"/>
            <a:ext cx="8229600" cy="50061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  <a:defRPr/>
            </a:pPr>
            <a:r>
              <a:rPr lang="en-US" smtClean="0"/>
              <a:t>3. Buat perencanan sumber daya(tenaga,dana,sarana) yang berperan </a:t>
            </a:r>
            <a:r>
              <a:rPr lang="en-US" smtClean="0">
                <a:sym typeface="Wingdings" pitchFamily="2" charset="2"/>
              </a:rPr>
              <a:t> mendukung sistem surveilans  keberlangsungan sistem surveilans tsb.</a:t>
            </a:r>
          </a:p>
          <a:p>
            <a:pPr>
              <a:lnSpc>
                <a:spcPct val="90000"/>
              </a:lnSpc>
              <a:defRPr/>
            </a:pPr>
            <a:r>
              <a:rPr lang="en-US" smtClean="0">
                <a:sym typeface="Wingdings" pitchFamily="2" charset="2"/>
              </a:rPr>
              <a:t>4. Bat perencanaan untuk tindakan monitoring dan evaluasi dari sistenm surveilans serta kemungkinan untuk memodifikasi sistem surveilans untuk perkembangan lebih lanjut.</a:t>
            </a:r>
            <a:endParaRPr lang="en-US" dirty="0" smtClean="0"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4055764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4" name="Picture 3" descr="C:\Users\arsil\Desktop\Smartcreative2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156"/>
            <a:ext cx="9144000" cy="6862156"/>
          </a:xfrm>
          <a:prstGeom prst="rect">
            <a:avLst/>
          </a:prstGeom>
          <a:noFill/>
          <a:ln>
            <a:noFill/>
          </a:ln>
          <a:extLst/>
        </p:spPr>
      </p:pic>
      <p:sp>
        <p:nvSpPr>
          <p:cNvPr id="5" name="Rectangle 4"/>
          <p:cNvSpPr/>
          <p:nvPr/>
        </p:nvSpPr>
        <p:spPr>
          <a:xfrm>
            <a:off x="395536" y="692696"/>
            <a:ext cx="8568952" cy="86409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79512" y="1556792"/>
            <a:ext cx="8784976" cy="46805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 sz="3200" dirty="0"/>
          </a:p>
        </p:txBody>
      </p:sp>
    </p:spTree>
    <p:extLst>
      <p:ext uri="{BB962C8B-B14F-4D97-AF65-F5344CB8AC3E}">
        <p14:creationId xmlns:p14="http://schemas.microsoft.com/office/powerpoint/2010/main" val="1020562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4" name="Picture 3" descr="C:\Users\arsil\Desktop\Smartcreative2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156"/>
            <a:ext cx="9144000" cy="6862156"/>
          </a:xfrm>
          <a:prstGeom prst="rect">
            <a:avLst/>
          </a:prstGeom>
          <a:noFill/>
          <a:ln>
            <a:noFill/>
          </a:ln>
          <a:extLst/>
        </p:spPr>
      </p:pic>
      <p:sp>
        <p:nvSpPr>
          <p:cNvPr id="5" name="Rectangle 4"/>
          <p:cNvSpPr/>
          <p:nvPr/>
        </p:nvSpPr>
        <p:spPr>
          <a:xfrm>
            <a:off x="395536" y="692696"/>
            <a:ext cx="8568952" cy="86409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79512" y="1556792"/>
            <a:ext cx="8784976" cy="46805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 sz="3200" dirty="0"/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365121" y="893331"/>
            <a:ext cx="822960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sv-SE" b="1" dirty="0" smtClean="0"/>
              <a:t>Pengertian</a:t>
            </a:r>
            <a:endParaRPr lang="en-US" dirty="0" smtClean="0"/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>
          <a:xfrm>
            <a:off x="211378" y="1750858"/>
            <a:ext cx="8537086" cy="449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09600" indent="-609600">
              <a:defRPr/>
            </a:pPr>
            <a:r>
              <a:rPr lang="en-US" b="1" dirty="0" err="1" smtClean="0"/>
              <a:t>Surveilans</a:t>
            </a:r>
            <a:r>
              <a:rPr lang="en-US" b="1" dirty="0" smtClean="0"/>
              <a:t> </a:t>
            </a:r>
            <a:r>
              <a:rPr lang="en-US" b="1" dirty="0" err="1" smtClean="0"/>
              <a:t>gizi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proses </a:t>
            </a:r>
            <a:r>
              <a:rPr lang="en-US" dirty="0" err="1" smtClean="0"/>
              <a:t>pengamatan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 </a:t>
            </a:r>
            <a:r>
              <a:rPr lang="id-ID" dirty="0" smtClean="0"/>
              <a:t> dan program gizi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terus</a:t>
            </a:r>
            <a:r>
              <a:rPr lang="en-US" dirty="0" smtClean="0"/>
              <a:t> </a:t>
            </a:r>
            <a:r>
              <a:rPr lang="en-US" dirty="0" err="1" smtClean="0"/>
              <a:t>menerus</a:t>
            </a:r>
            <a:r>
              <a:rPr lang="en-US" dirty="0" smtClean="0"/>
              <a:t>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situasi</a:t>
            </a:r>
            <a:r>
              <a:rPr lang="en-US" dirty="0" smtClean="0"/>
              <a:t> normal </a:t>
            </a:r>
            <a:r>
              <a:rPr lang="en-US" dirty="0" err="1" smtClean="0"/>
              <a:t>maupun</a:t>
            </a:r>
            <a:r>
              <a:rPr lang="en-US" dirty="0" smtClean="0"/>
              <a:t> </a:t>
            </a:r>
            <a:r>
              <a:rPr lang="en-US" dirty="0" err="1" smtClean="0"/>
              <a:t>darurat</a:t>
            </a:r>
            <a:r>
              <a:rPr lang="en-US" dirty="0" smtClean="0"/>
              <a:t>, </a:t>
            </a:r>
            <a:r>
              <a:rPr lang="en-US" dirty="0" err="1" smtClean="0"/>
              <a:t>meliputi</a:t>
            </a:r>
            <a:r>
              <a:rPr lang="en-US" dirty="0" smtClean="0"/>
              <a:t> : </a:t>
            </a:r>
            <a:r>
              <a:rPr lang="en-US" b="1" i="1" dirty="0" err="1" smtClean="0"/>
              <a:t>pengumpulan</a:t>
            </a:r>
            <a:r>
              <a:rPr lang="en-US" b="1" i="1" dirty="0" smtClean="0"/>
              <a:t>, </a:t>
            </a:r>
            <a:r>
              <a:rPr lang="en-US" b="1" i="1" dirty="0" err="1" smtClean="0"/>
              <a:t>pengolahan</a:t>
            </a:r>
            <a:r>
              <a:rPr lang="en-US" b="1" i="1" dirty="0" smtClean="0"/>
              <a:t>, </a:t>
            </a:r>
            <a:r>
              <a:rPr lang="en-US" b="1" i="1" dirty="0" err="1" smtClean="0"/>
              <a:t>analisis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b="1" i="1" dirty="0" err="1" smtClean="0"/>
              <a:t>pengkajian</a:t>
            </a:r>
            <a:r>
              <a:rPr lang="en-US" b="1" i="1" dirty="0" smtClean="0"/>
              <a:t> data </a:t>
            </a:r>
            <a:r>
              <a:rPr lang="en-US" b="1" i="1" dirty="0" err="1" smtClean="0"/>
              <a:t>secara</a:t>
            </a:r>
            <a:r>
              <a:rPr lang="en-US" b="1" i="1" dirty="0" smtClean="0"/>
              <a:t> </a:t>
            </a:r>
            <a:r>
              <a:rPr lang="en-US" b="1" i="1" dirty="0" err="1" smtClean="0"/>
              <a:t>sistematis</a:t>
            </a:r>
            <a:r>
              <a:rPr lang="en-US" b="1" i="1" dirty="0" smtClean="0"/>
              <a:t>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penyebarluasan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pengambilan</a:t>
            </a:r>
            <a:r>
              <a:rPr lang="en-US" dirty="0" smtClean="0"/>
              <a:t> </a:t>
            </a:r>
            <a:r>
              <a:rPr lang="en-US" dirty="0" err="1" smtClean="0"/>
              <a:t>tindakan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respon</a:t>
            </a:r>
            <a:r>
              <a:rPr lang="en-US" dirty="0" smtClean="0"/>
              <a:t> </a:t>
            </a:r>
            <a:r>
              <a:rPr lang="en-US" dirty="0" err="1" smtClean="0"/>
              <a:t>segera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terencana</a:t>
            </a:r>
            <a:r>
              <a:rPr lang="en-US" dirty="0" smtClean="0"/>
              <a:t>.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61135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4" name="Picture 3" descr="C:\Users\arsil\Desktop\Smartcreative2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156"/>
            <a:ext cx="9144000" cy="6862156"/>
          </a:xfrm>
          <a:prstGeom prst="rect">
            <a:avLst/>
          </a:prstGeom>
          <a:noFill/>
          <a:ln>
            <a:noFill/>
          </a:ln>
          <a:extLst/>
        </p:spPr>
      </p:pic>
      <p:sp>
        <p:nvSpPr>
          <p:cNvPr id="5" name="Rectangle 4"/>
          <p:cNvSpPr/>
          <p:nvPr/>
        </p:nvSpPr>
        <p:spPr>
          <a:xfrm>
            <a:off x="395536" y="692696"/>
            <a:ext cx="8568952" cy="86409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79512" y="1556792"/>
            <a:ext cx="8784976" cy="46805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 sz="3200" dirty="0"/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457200" y="580292"/>
            <a:ext cx="82296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nb-NO" b="1" dirty="0" smtClean="0"/>
              <a:t>Prinsip Dasar Surveilans Gizi</a:t>
            </a:r>
            <a:endParaRPr lang="en-US" b="1" dirty="0" smtClean="0"/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457200" y="1586100"/>
            <a:ext cx="8507288" cy="4724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1313" indent="-341313">
              <a:spcBef>
                <a:spcPct val="50000"/>
              </a:spcBef>
              <a:defRPr/>
            </a:pPr>
            <a:r>
              <a:rPr lang="nb-NO" sz="2400" dirty="0" smtClean="0"/>
              <a:t>Tersedia informasi gizi secara terus menerus dan teratur. </a:t>
            </a:r>
            <a:endParaRPr lang="en-US" sz="2400" dirty="0" smtClean="0"/>
          </a:p>
          <a:p>
            <a:pPr marL="341313" indent="-341313">
              <a:spcBef>
                <a:spcPct val="50000"/>
              </a:spcBef>
              <a:defRPr/>
            </a:pPr>
            <a:r>
              <a:rPr lang="nb-NO" sz="2400" dirty="0" smtClean="0"/>
              <a:t>Proses analisis/kajian perkembangan informasi gizi : status gizi balita, distribusi kapsul vitamin A pada balita dan distribusi tablet Fe3.</a:t>
            </a:r>
            <a:endParaRPr lang="en-US" sz="2400" dirty="0" smtClean="0"/>
          </a:p>
          <a:p>
            <a:pPr marL="341313" indent="-341313">
              <a:spcBef>
                <a:spcPct val="50000"/>
              </a:spcBef>
              <a:defRPr/>
            </a:pPr>
            <a:r>
              <a:rPr lang="nb-NO" sz="2400" dirty="0" smtClean="0"/>
              <a:t>Proses penyebarluasan informasi hasil analisis atau kajian perkembangan </a:t>
            </a:r>
            <a:r>
              <a:rPr lang="nb-NO" sz="2400" dirty="0" smtClean="0">
                <a:sym typeface="Wingdings" pitchFamily="2" charset="2"/>
              </a:rPr>
              <a:t></a:t>
            </a:r>
            <a:r>
              <a:rPr lang="nb-NO" sz="2400" dirty="0" smtClean="0"/>
              <a:t> untuk menentukan tindakan yang diperlukan. </a:t>
            </a:r>
            <a:endParaRPr lang="en-US" sz="2400" dirty="0" smtClean="0"/>
          </a:p>
          <a:p>
            <a:pPr marL="341313" indent="-341313">
              <a:spcBef>
                <a:spcPct val="50000"/>
              </a:spcBef>
              <a:defRPr/>
            </a:pPr>
            <a:r>
              <a:rPr lang="nb-NO" sz="2400" dirty="0" smtClean="0"/>
              <a:t>Tindakan kongkrit sebagai respon terhadap perkembangan data status gizi balita, distribusi  vitamin A balita, dan distribusi Fe3.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927235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4" name="Picture 3" descr="C:\Users\arsil\Desktop\Smartcreative2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156"/>
            <a:ext cx="9144000" cy="6862156"/>
          </a:xfrm>
          <a:prstGeom prst="rect">
            <a:avLst/>
          </a:prstGeom>
          <a:noFill/>
          <a:ln>
            <a:noFill/>
          </a:ln>
          <a:extLst/>
        </p:spPr>
      </p:pic>
      <p:sp>
        <p:nvSpPr>
          <p:cNvPr id="5" name="Rectangle 4"/>
          <p:cNvSpPr/>
          <p:nvPr/>
        </p:nvSpPr>
        <p:spPr>
          <a:xfrm>
            <a:off x="395536" y="692696"/>
            <a:ext cx="8568952" cy="86409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79512" y="1556792"/>
            <a:ext cx="8784976" cy="46805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 sz="3200" dirty="0"/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485800" y="527173"/>
            <a:ext cx="8229600" cy="11398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dirty="0" err="1" smtClean="0"/>
              <a:t>Ruang</a:t>
            </a:r>
            <a:r>
              <a:rPr lang="en-US" dirty="0" smtClean="0"/>
              <a:t> </a:t>
            </a:r>
            <a:r>
              <a:rPr lang="en-US" dirty="0" err="1" smtClean="0"/>
              <a:t>lingkup</a:t>
            </a:r>
            <a:r>
              <a:rPr lang="en-US" dirty="0" smtClean="0"/>
              <a:t> </a:t>
            </a:r>
            <a:r>
              <a:rPr lang="en-US" dirty="0" err="1" smtClean="0"/>
              <a:t>surveilans</a:t>
            </a:r>
            <a:r>
              <a:rPr lang="en-US" dirty="0" smtClean="0"/>
              <a:t> </a:t>
            </a:r>
            <a:r>
              <a:rPr lang="en-US" dirty="0" err="1" smtClean="0"/>
              <a:t>gizi</a:t>
            </a:r>
            <a:endParaRPr lang="en-US" dirty="0" smtClean="0"/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395536" y="1600200"/>
            <a:ext cx="8291264" cy="45307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:</a:t>
            </a:r>
          </a:p>
          <a:p>
            <a:pPr>
              <a:defRPr/>
            </a:pPr>
            <a:r>
              <a:rPr lang="en-US" dirty="0" err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Komponen</a:t>
            </a:r>
            <a:r>
              <a:rPr lang="en-US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informasi</a:t>
            </a:r>
            <a:r>
              <a:rPr lang="en-US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,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gunanya</a:t>
            </a:r>
            <a:r>
              <a:rPr lang="en-US" dirty="0" smtClean="0"/>
              <a:t> </a:t>
            </a:r>
            <a:r>
              <a:rPr lang="en-US" dirty="0" err="1" smtClean="0"/>
              <a:t>bila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bahan</a:t>
            </a:r>
            <a:r>
              <a:rPr lang="en-US" dirty="0" smtClean="0"/>
              <a:t> </a:t>
            </a:r>
            <a:r>
              <a:rPr lang="en-US" dirty="0" err="1" smtClean="0"/>
              <a:t>pertimbangan</a:t>
            </a:r>
            <a:r>
              <a:rPr lang="en-US" dirty="0" smtClean="0"/>
              <a:t>/</a:t>
            </a:r>
            <a:r>
              <a:rPr lang="en-US" dirty="0" err="1" smtClean="0"/>
              <a:t>tindakan</a:t>
            </a:r>
            <a:endParaRPr lang="en-US" dirty="0" smtClean="0"/>
          </a:p>
          <a:p>
            <a:pPr>
              <a:defRPr/>
            </a:pPr>
            <a:r>
              <a:rPr lang="en-US" dirty="0" err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Komponen</a:t>
            </a:r>
            <a:r>
              <a:rPr lang="en-US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tindakan</a:t>
            </a:r>
            <a:r>
              <a:rPr lang="en-US" dirty="0" smtClean="0"/>
              <a:t>, </a:t>
            </a:r>
            <a:r>
              <a:rPr lang="en-US" dirty="0" err="1" smtClean="0"/>
              <a:t>tindakan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selalu</a:t>
            </a:r>
            <a:r>
              <a:rPr lang="en-US" dirty="0" smtClean="0"/>
              <a:t> </a:t>
            </a: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yang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 </a:t>
            </a:r>
            <a:r>
              <a:rPr lang="en-US" dirty="0" err="1" smtClean="0">
                <a:sym typeface="Wingdings" pitchFamily="2" charset="2"/>
              </a:rPr>
              <a:t>harus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tepat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waktu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berdasarkan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kebutuhan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para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pengambil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keputusan</a:t>
            </a:r>
            <a:endParaRPr lang="en-US" dirty="0" smtClean="0">
              <a:sym typeface="Wingdings" pitchFamily="2" charset="2"/>
            </a:endParaRPr>
          </a:p>
          <a:p>
            <a:pPr>
              <a:defRPr/>
            </a:pPr>
            <a:endParaRPr lang="en-US" dirty="0" smtClean="0"/>
          </a:p>
          <a:p>
            <a:pPr>
              <a:buFont typeface="Wingdings" pitchFamily="2" charset="2"/>
              <a:buNone/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71371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4" name="Picture 3" descr="C:\Users\arsil\Desktop\Smartcreative2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156"/>
            <a:ext cx="9144000" cy="6862156"/>
          </a:xfrm>
          <a:prstGeom prst="rect">
            <a:avLst/>
          </a:prstGeom>
          <a:noFill/>
          <a:ln>
            <a:noFill/>
          </a:ln>
          <a:extLst/>
        </p:spPr>
      </p:pic>
      <p:sp>
        <p:nvSpPr>
          <p:cNvPr id="5" name="Rectangle 4"/>
          <p:cNvSpPr/>
          <p:nvPr/>
        </p:nvSpPr>
        <p:spPr>
          <a:xfrm>
            <a:off x="395536" y="692696"/>
            <a:ext cx="8568952" cy="86409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79512" y="1556792"/>
            <a:ext cx="8784976" cy="46805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 sz="3200" dirty="0"/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mtClean="0"/>
              <a:t>Manfaat surveilans gizi</a:t>
            </a:r>
            <a:endParaRPr lang="en-US" dirty="0" smtClean="0"/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457200" y="1600200"/>
            <a:ext cx="8229600" cy="45307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  <a:defRPr/>
            </a:pPr>
            <a:r>
              <a:rPr lang="en-US" sz="2800" smtClean="0"/>
              <a:t>Monotoring program gizi </a:t>
            </a:r>
            <a:r>
              <a:rPr lang="en-US" sz="2800" smtClean="0">
                <a:sym typeface="Wingdings" pitchFamily="2" charset="2"/>
              </a:rPr>
              <a:t> perencanaan program,prediksi masa depan</a:t>
            </a:r>
            <a:endParaRPr lang="en-US" sz="2800" smtClean="0"/>
          </a:p>
          <a:p>
            <a:pPr>
              <a:lnSpc>
                <a:spcPct val="90000"/>
              </a:lnSpc>
              <a:defRPr/>
            </a:pPr>
            <a:r>
              <a:rPr lang="en-US" sz="2800" smtClean="0"/>
              <a:t>Manajemen dan evaluasi program </a:t>
            </a:r>
            <a:r>
              <a:rPr lang="en-US" sz="2800" smtClean="0">
                <a:sym typeface="Wingdings" pitchFamily="2" charset="2"/>
              </a:rPr>
              <a:t>mencari/mengobservasi indikator</a:t>
            </a:r>
            <a:r>
              <a:rPr lang="en-US" sz="2800" smtClean="0">
                <a:cs typeface="Arial" charset="0"/>
                <a:sym typeface="Wingdings" pitchFamily="2" charset="2"/>
              </a:rPr>
              <a:t>² masalah gizi baru dalam program yang sedang brejalan</a:t>
            </a:r>
            <a:endParaRPr lang="en-US" sz="2800" smtClean="0">
              <a:cs typeface="Arial" charset="0"/>
            </a:endParaRPr>
          </a:p>
          <a:p>
            <a:pPr>
              <a:lnSpc>
                <a:spcPct val="90000"/>
              </a:lnSpc>
              <a:defRPr/>
            </a:pPr>
            <a:r>
              <a:rPr lang="en-US" sz="2800" i="1" smtClean="0"/>
              <a:t>Timely warning and intervention system </a:t>
            </a:r>
            <a:r>
              <a:rPr lang="en-US" sz="2800" i="1" smtClean="0">
                <a:sym typeface="Wingdings" pitchFamily="2" charset="2"/>
              </a:rPr>
              <a:t>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smtClean="0"/>
              <a:t> sistem Isyatat Dizi dan intervensi </a:t>
            </a:r>
            <a:r>
              <a:rPr lang="en-US" sz="2800" smtClean="0">
                <a:sym typeface="Wingdings" pitchFamily="2" charset="2"/>
              </a:rPr>
              <a:t>suatu sistem yang ditujukan untuk mencegah malnutrisi dengan cara melihat ketersediaan makanan yang dikonsumsi</a:t>
            </a:r>
            <a:endParaRPr lang="en-US" sz="2800" dirty="0" smtClean="0"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44341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4" name="Picture 3" descr="C:\Users\arsil\Desktop\Smartcreative2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156"/>
            <a:ext cx="9144000" cy="6862156"/>
          </a:xfrm>
          <a:prstGeom prst="rect">
            <a:avLst/>
          </a:prstGeom>
          <a:noFill/>
          <a:ln>
            <a:noFill/>
          </a:ln>
          <a:extLst/>
        </p:spPr>
      </p:pic>
      <p:sp>
        <p:nvSpPr>
          <p:cNvPr id="5" name="Rectangle 4"/>
          <p:cNvSpPr/>
          <p:nvPr/>
        </p:nvSpPr>
        <p:spPr>
          <a:xfrm>
            <a:off x="395536" y="692696"/>
            <a:ext cx="8568952" cy="86409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79512" y="1556792"/>
            <a:ext cx="8784976" cy="46805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 sz="3200" dirty="0"/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mtClean="0"/>
              <a:t>Peranan Surveilans Gizi</a:t>
            </a:r>
            <a:endParaRPr lang="en-US" dirty="0" smtClean="0"/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>
          <a:xfrm>
            <a:off x="457200" y="1600200"/>
            <a:ext cx="8229600" cy="45307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  <a:defRPr/>
            </a:pPr>
            <a:r>
              <a:rPr lang="en-US" smtClean="0"/>
              <a:t>Memonitoring variabel-variabel yang menyebabkan timbulnya masalah gizi </a:t>
            </a:r>
            <a:r>
              <a:rPr lang="en-US" smtClean="0">
                <a:sym typeface="Wingdings" pitchFamily="2" charset="2"/>
              </a:rPr>
              <a:t> variabel makanan dan variabel non makanan</a:t>
            </a:r>
          </a:p>
          <a:p>
            <a:pPr>
              <a:lnSpc>
                <a:spcPct val="90000"/>
              </a:lnSpc>
              <a:defRPr/>
            </a:pPr>
            <a:r>
              <a:rPr lang="en-US" smtClean="0">
                <a:sym typeface="Wingdings" pitchFamily="2" charset="2"/>
              </a:rPr>
              <a:t>Faktor yang berpengaruh pada variabel makanan  produksi ,keberadaan ,daya keterjangkauan,keamanan dst</a:t>
            </a:r>
          </a:p>
          <a:p>
            <a:pPr>
              <a:lnSpc>
                <a:spcPct val="90000"/>
              </a:lnSpc>
              <a:defRPr/>
            </a:pPr>
            <a:r>
              <a:rPr lang="en-US" smtClean="0">
                <a:sym typeface="Wingdings" pitchFamily="2" charset="2"/>
              </a:rPr>
              <a:t>Faktor yang berpengaruh pada variabel non makanan  infeksi,sanitasi,pelayanan</a:t>
            </a:r>
            <a:endParaRPr lang="en-US" dirty="0" smtClean="0"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787829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4" name="Picture 3" descr="C:\Users\arsil\Desktop\Smartcreative2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156"/>
            <a:ext cx="9144000" cy="6862156"/>
          </a:xfrm>
          <a:prstGeom prst="rect">
            <a:avLst/>
          </a:prstGeom>
          <a:noFill/>
          <a:ln>
            <a:noFill/>
          </a:ln>
          <a:extLst/>
        </p:spPr>
      </p:pic>
      <p:sp>
        <p:nvSpPr>
          <p:cNvPr id="5" name="Rectangle 4"/>
          <p:cNvSpPr/>
          <p:nvPr/>
        </p:nvSpPr>
        <p:spPr>
          <a:xfrm>
            <a:off x="395536" y="692696"/>
            <a:ext cx="8568952" cy="86409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79512" y="1556792"/>
            <a:ext cx="8784976" cy="46805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 sz="3200" dirty="0"/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mtClean="0"/>
              <a:t>Tujuan surveilans gizi</a:t>
            </a:r>
            <a:endParaRPr lang="en-US" dirty="0" smtClean="0"/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457200" y="1600200"/>
            <a:ext cx="8229600" cy="45307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defRPr/>
            </a:pPr>
            <a:r>
              <a:rPr lang="en-US" sz="2800" smtClean="0"/>
              <a:t>Menentukan status gizi penduduk dan pend yang mempunyai resiko </a:t>
            </a:r>
            <a:r>
              <a:rPr lang="en-US" sz="2800" smtClean="0">
                <a:sym typeface="Wingdings" pitchFamily="2" charset="2"/>
              </a:rPr>
              <a:t> tanda,luas dan pasang surutnya kejadian</a:t>
            </a:r>
          </a:p>
          <a:p>
            <a:pPr>
              <a:lnSpc>
                <a:spcPct val="80000"/>
              </a:lnSpc>
              <a:defRPr/>
            </a:pPr>
            <a:r>
              <a:rPr lang="en-US" sz="2800" smtClean="0">
                <a:sym typeface="Wingdings" pitchFamily="2" charset="2"/>
              </a:rPr>
              <a:t>Menyediakan informasi yang dpt digunakan untuk analisa sebab dan faktor terkait</a:t>
            </a:r>
          </a:p>
          <a:p>
            <a:pPr>
              <a:lnSpc>
                <a:spcPct val="80000"/>
              </a:lnSpc>
              <a:defRPr/>
            </a:pPr>
            <a:r>
              <a:rPr lang="en-US" sz="2800" smtClean="0">
                <a:sym typeface="Wingdings" pitchFamily="2" charset="2"/>
              </a:rPr>
              <a:t>Menyediakan informasi bagi pemerintah untuk menentukan prioritas.</a:t>
            </a:r>
          </a:p>
          <a:p>
            <a:pPr>
              <a:lnSpc>
                <a:spcPct val="80000"/>
              </a:lnSpc>
              <a:defRPr/>
            </a:pPr>
            <a:r>
              <a:rPr lang="en-US" sz="2800" smtClean="0">
                <a:sym typeface="Wingdings" pitchFamily="2" charset="2"/>
              </a:rPr>
              <a:t>Memberikan peramalan tentang perkembangan masalah gizi y.a.d berdasarkan </a:t>
            </a:r>
            <a:r>
              <a:rPr lang="en-US" sz="2800" i="1" smtClean="0">
                <a:sym typeface="Wingdings" pitchFamily="2" charset="2"/>
              </a:rPr>
              <a:t>trend</a:t>
            </a:r>
            <a:r>
              <a:rPr lang="en-US" sz="2800" smtClean="0">
                <a:sym typeface="Wingdings" pitchFamily="2" charset="2"/>
              </a:rPr>
              <a:t> yang ada</a:t>
            </a:r>
          </a:p>
          <a:p>
            <a:pPr>
              <a:lnSpc>
                <a:spcPct val="80000"/>
              </a:lnSpc>
              <a:defRPr/>
            </a:pPr>
            <a:r>
              <a:rPr lang="en-US" sz="2800" smtClean="0">
                <a:sym typeface="Wingdings" pitchFamily="2" charset="2"/>
              </a:rPr>
              <a:t>Melakukan pemantauan program pangan dan gizi serta menilai efektifitasnya</a:t>
            </a:r>
            <a:endParaRPr lang="en-US" sz="2800" dirty="0" smtClean="0"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472093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4" name="Picture 3" descr="C:\Users\arsil\Desktop\Smartcreative2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156"/>
            <a:ext cx="9144000" cy="6862156"/>
          </a:xfrm>
          <a:prstGeom prst="rect">
            <a:avLst/>
          </a:prstGeom>
          <a:noFill/>
          <a:ln>
            <a:noFill/>
          </a:ln>
          <a:extLst/>
        </p:spPr>
      </p:pic>
      <p:sp>
        <p:nvSpPr>
          <p:cNvPr id="5" name="Rectangle 4"/>
          <p:cNvSpPr/>
          <p:nvPr/>
        </p:nvSpPr>
        <p:spPr>
          <a:xfrm>
            <a:off x="395536" y="692696"/>
            <a:ext cx="8568952" cy="86409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79512" y="1556792"/>
            <a:ext cx="8784976" cy="46805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 sz="3200" dirty="0"/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mtClean="0"/>
              <a:t>Kegiatan surveilans</a:t>
            </a:r>
            <a:endParaRPr lang="en-US" dirty="0" smtClean="0"/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>
          <a:xfrm>
            <a:off x="457200" y="1600200"/>
            <a:ext cx="8229600" cy="45307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  <a:defRPr/>
            </a:pPr>
            <a:r>
              <a:rPr lang="en-US" sz="2400" smtClean="0"/>
              <a:t>PENILAIAN PENDAHULUAN </a:t>
            </a:r>
          </a:p>
          <a:p>
            <a:pPr>
              <a:lnSpc>
                <a:spcPct val="90000"/>
              </a:lnSpc>
              <a:defRPr/>
            </a:pPr>
            <a:r>
              <a:rPr lang="en-US" sz="2400" smtClean="0"/>
              <a:t>Tentukan jenis,tingkat luas/besar maslah dan waktu terjadinya </a:t>
            </a:r>
            <a:r>
              <a:rPr lang="en-US" sz="2400" smtClean="0">
                <a:sym typeface="Wingdings" pitchFamily="2" charset="2"/>
              </a:rPr>
              <a:t> masalah pangan: cadangan/ketersediaan makanan,makanan pokok penduduk,pola konsumsi </a:t>
            </a:r>
          </a:p>
          <a:p>
            <a:pPr>
              <a:lnSpc>
                <a:spcPct val="90000"/>
              </a:lnSpc>
              <a:defRPr/>
            </a:pPr>
            <a:r>
              <a:rPr lang="en-US" sz="2400" smtClean="0"/>
              <a:t>Pengenalan &amp; penggambaran kelompok</a:t>
            </a:r>
            <a:r>
              <a:rPr lang="en-US" sz="2400" smtClean="0">
                <a:cs typeface="Arial" charset="0"/>
              </a:rPr>
              <a:t>² khusus yang mempunyai resiko </a:t>
            </a:r>
            <a:r>
              <a:rPr lang="en-US" sz="2400" smtClean="0">
                <a:sym typeface="Wingdings" pitchFamily="2" charset="2"/>
              </a:rPr>
              <a:t> biologis(kelompok umur,jenis kelamin,status faal), situasi fisik ( pedesaan,perkotaan,daerah ekologi  gurun,hutan hujan,sumber pangan pertanian)</a:t>
            </a:r>
            <a:endParaRPr lang="en-US" sz="2400" smtClean="0">
              <a:cs typeface="Arial" charset="0"/>
            </a:endParaRPr>
          </a:p>
          <a:p>
            <a:pPr>
              <a:lnSpc>
                <a:spcPct val="90000"/>
              </a:lnSpc>
              <a:defRPr/>
            </a:pPr>
            <a:r>
              <a:rPr lang="en-US" sz="2400" smtClean="0">
                <a:cs typeface="Arial" charset="0"/>
              </a:rPr>
              <a:t>Sebab-sebab terjadinya masalah </a:t>
            </a:r>
            <a:r>
              <a:rPr lang="en-US" sz="2400" smtClean="0">
                <a:sym typeface="Wingdings" pitchFamily="2" charset="2"/>
              </a:rPr>
              <a:t> status gizi dan faktor penyebabnya</a:t>
            </a:r>
            <a:endParaRPr lang="en-US" sz="2400" dirty="0" smtClean="0"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219473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4" name="Picture 3" descr="C:\Users\arsil\Desktop\Smartcreative2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156"/>
            <a:ext cx="9144000" cy="6862156"/>
          </a:xfrm>
          <a:prstGeom prst="rect">
            <a:avLst/>
          </a:prstGeom>
          <a:noFill/>
          <a:ln>
            <a:noFill/>
          </a:ln>
          <a:extLst/>
        </p:spPr>
      </p:pic>
      <p:sp>
        <p:nvSpPr>
          <p:cNvPr id="5" name="Rectangle 4"/>
          <p:cNvSpPr/>
          <p:nvPr/>
        </p:nvSpPr>
        <p:spPr>
          <a:xfrm>
            <a:off x="395536" y="692696"/>
            <a:ext cx="8568952" cy="86409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79512" y="1556792"/>
            <a:ext cx="8784976" cy="46805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 sz="3200" dirty="0"/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387260" y="1161559"/>
            <a:ext cx="8577227" cy="50757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itchFamily="2" charset="2"/>
              <a:buNone/>
              <a:defRPr/>
            </a:pPr>
            <a:r>
              <a:rPr lang="en-US" sz="2400" dirty="0" smtClean="0"/>
              <a:t>PENGUMPULAN DATA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400" dirty="0" smtClean="0"/>
              <a:t>1.Sifat </a:t>
            </a:r>
            <a:r>
              <a:rPr lang="en-US" sz="2400" dirty="0" err="1" smtClean="0"/>
              <a:t>indikator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digunakan</a:t>
            </a:r>
            <a:r>
              <a:rPr lang="en-US" sz="2400" dirty="0" smtClean="0"/>
              <a:t> :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400" dirty="0" smtClean="0"/>
              <a:t>   </a:t>
            </a:r>
            <a:r>
              <a:rPr lang="en-US" sz="2400" dirty="0" err="1" smtClean="0"/>
              <a:t>sensitif,sederhana,fleksibel,cukup</a:t>
            </a:r>
            <a:r>
              <a:rPr lang="en-US" sz="2400" dirty="0" smtClean="0"/>
              <a:t> </a:t>
            </a:r>
            <a:r>
              <a:rPr lang="en-US" sz="2400" dirty="0" err="1" smtClean="0"/>
              <a:t>mewakili,kecepatan,frekuensi</a:t>
            </a:r>
            <a:r>
              <a:rPr lang="en-US" sz="2400" dirty="0" smtClean="0"/>
              <a:t> </a:t>
            </a:r>
            <a:r>
              <a:rPr lang="en-US" sz="2400" dirty="0" err="1" smtClean="0"/>
              <a:t>tersedianay</a:t>
            </a:r>
            <a:r>
              <a:rPr lang="en-US" sz="2400" dirty="0" smtClean="0"/>
              <a:t> </a:t>
            </a:r>
            <a:r>
              <a:rPr lang="en-US" sz="2400" dirty="0" err="1" smtClean="0"/>
              <a:t>data,biaya</a:t>
            </a:r>
            <a:endParaRPr lang="en-US" sz="2400" dirty="0" smtClean="0"/>
          </a:p>
          <a:p>
            <a:pPr>
              <a:buFont typeface="Wingdings" pitchFamily="2" charset="2"/>
              <a:buNone/>
              <a:defRPr/>
            </a:pPr>
            <a:r>
              <a:rPr lang="en-US" sz="2400" dirty="0" smtClean="0"/>
              <a:t>	</a:t>
            </a:r>
            <a:r>
              <a:rPr lang="en-US" sz="2400" dirty="0" smtClean="0">
                <a:sym typeface="Wingdings" pitchFamily="2" charset="2"/>
              </a:rPr>
              <a:t> </a:t>
            </a:r>
            <a:r>
              <a:rPr lang="en-US" sz="2400" dirty="0" err="1" smtClean="0">
                <a:sym typeface="Wingdings" pitchFamily="2" charset="2"/>
              </a:rPr>
              <a:t>peristiwa,pengukuran,indikator,parameter</a:t>
            </a:r>
            <a:endParaRPr lang="en-US" sz="2400" dirty="0" smtClean="0">
              <a:sym typeface="Wingdings" pitchFamily="2" charset="2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sz="2400" dirty="0" smtClean="0">
                <a:sym typeface="Wingdings" pitchFamily="2" charset="2"/>
              </a:rPr>
              <a:t>2.Sumber data/</a:t>
            </a:r>
            <a:r>
              <a:rPr lang="en-US" sz="2400" dirty="0" err="1" smtClean="0">
                <a:sym typeface="Wingdings" pitchFamily="2" charset="2"/>
              </a:rPr>
              <a:t>indikator</a:t>
            </a:r>
            <a:endParaRPr lang="en-US" sz="2400" dirty="0" smtClean="0">
              <a:sym typeface="Wingdings" pitchFamily="2" charset="2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sz="2400" dirty="0" smtClean="0">
                <a:sym typeface="Wingdings" pitchFamily="2" charset="2"/>
              </a:rPr>
              <a:t>  	- data yang </a:t>
            </a:r>
            <a:r>
              <a:rPr lang="en-US" sz="2400" dirty="0" err="1" smtClean="0">
                <a:sym typeface="Wingdings" pitchFamily="2" charset="2"/>
              </a:rPr>
              <a:t>dicatat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rutin,yang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selalu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tersedia</a:t>
            </a:r>
            <a:endParaRPr lang="en-US" sz="2400" dirty="0" smtClean="0">
              <a:sym typeface="Wingdings" pitchFamily="2" charset="2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sz="2400" dirty="0" smtClean="0">
                <a:sym typeface="Wingdings" pitchFamily="2" charset="2"/>
              </a:rPr>
              <a:t>	- data yang </a:t>
            </a:r>
            <a:r>
              <a:rPr lang="en-US" sz="2400" dirty="0" err="1" smtClean="0">
                <a:sym typeface="Wingdings" pitchFamily="2" charset="2"/>
              </a:rPr>
              <a:t>insedental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yaitu</a:t>
            </a:r>
            <a:r>
              <a:rPr lang="en-US" sz="2400" dirty="0" smtClean="0">
                <a:sym typeface="Wingdings" pitchFamily="2" charset="2"/>
              </a:rPr>
              <a:t> yang </a:t>
            </a:r>
            <a:r>
              <a:rPr lang="en-US" sz="2400" dirty="0" err="1" smtClean="0">
                <a:sym typeface="Wingdings" pitchFamily="2" charset="2"/>
              </a:rPr>
              <a:t>dikumpulkan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sewaktu</a:t>
            </a:r>
            <a:endParaRPr lang="en-US" sz="2400" dirty="0" smtClean="0">
              <a:sym typeface="Wingdings" pitchFamily="2" charset="2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sz="2400" dirty="0" smtClean="0">
                <a:sym typeface="Wingdings" pitchFamily="2" charset="2"/>
              </a:rPr>
              <a:t>	- data </a:t>
            </a:r>
            <a:r>
              <a:rPr lang="en-US" sz="2400" dirty="0" err="1" smtClean="0">
                <a:sym typeface="Wingdings" pitchFamily="2" charset="2"/>
              </a:rPr>
              <a:t>tambahan</a:t>
            </a:r>
            <a:r>
              <a:rPr lang="en-US" sz="2400" dirty="0" smtClean="0">
                <a:sym typeface="Wingdings" pitchFamily="2" charset="2"/>
              </a:rPr>
              <a:t> yang </a:t>
            </a:r>
            <a:r>
              <a:rPr lang="en-US" sz="2400" dirty="0" err="1" smtClean="0">
                <a:sym typeface="Wingdings" pitchFamily="2" charset="2"/>
              </a:rPr>
              <a:t>diperoleh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dari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instansi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terkait</a:t>
            </a:r>
            <a:endParaRPr lang="en-US" sz="2400" dirty="0" smtClean="0">
              <a:sym typeface="Wingdings" pitchFamily="2" charset="2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sz="2400" dirty="0" smtClean="0">
                <a:sym typeface="Wingdings" pitchFamily="2" charset="2"/>
              </a:rPr>
              <a:t>		 </a:t>
            </a:r>
            <a:r>
              <a:rPr lang="en-US" sz="2400" dirty="0" err="1" smtClean="0">
                <a:sym typeface="Wingdings" pitchFamily="2" charset="2"/>
              </a:rPr>
              <a:t>sumber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data,variabel</a:t>
            </a:r>
            <a:endParaRPr lang="en-US" sz="2400" dirty="0" smtClean="0">
              <a:sym typeface="Wingdings" pitchFamily="2" charset="2"/>
            </a:endParaRPr>
          </a:p>
          <a:p>
            <a:pPr>
              <a:buFont typeface="Wingdings" pitchFamily="2" charset="2"/>
              <a:buNone/>
              <a:defRPr/>
            </a:pPr>
            <a:endParaRPr lang="en-US" sz="2400" dirty="0" smtClean="0"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4055764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217</TotalTime>
  <Words>604</Words>
  <Application>Microsoft Office PowerPoint</Application>
  <PresentationFormat>On-screen Show (4:3)</PresentationFormat>
  <Paragraphs>70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mc</dc:creator>
  <cp:lastModifiedBy>mc</cp:lastModifiedBy>
  <cp:revision>34</cp:revision>
  <dcterms:created xsi:type="dcterms:W3CDTF">2017-10-24T04:34:39Z</dcterms:created>
  <dcterms:modified xsi:type="dcterms:W3CDTF">2017-11-08T03:57:50Z</dcterms:modified>
</cp:coreProperties>
</file>