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307" r:id="rId4"/>
    <p:sldId id="309" r:id="rId5"/>
    <p:sldId id="311" r:id="rId6"/>
    <p:sldId id="288" r:id="rId7"/>
    <p:sldId id="290" r:id="rId8"/>
    <p:sldId id="292" r:id="rId9"/>
    <p:sldId id="315" r:id="rId10"/>
    <p:sldId id="343" r:id="rId11"/>
    <p:sldId id="318" r:id="rId12"/>
    <p:sldId id="321" r:id="rId13"/>
    <p:sldId id="325" r:id="rId14"/>
    <p:sldId id="326" r:id="rId15"/>
    <p:sldId id="322" r:id="rId16"/>
    <p:sldId id="328" r:id="rId17"/>
    <p:sldId id="330" r:id="rId18"/>
    <p:sldId id="331" r:id="rId19"/>
    <p:sldId id="340" r:id="rId20"/>
    <p:sldId id="341" r:id="rId21"/>
    <p:sldId id="342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2343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0016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7173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775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10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396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181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81392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602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4711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8396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416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-387424"/>
            <a:ext cx="9144000" cy="753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771800" y="3322851"/>
            <a:ext cx="6340989" cy="1546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4000" b="1" dirty="0" smtClean="0">
                <a:solidFill>
                  <a:schemeClr val="tx1"/>
                </a:solidFill>
              </a:rPr>
              <a:t>Gizi Dalam daur Kehidupan I (GDDK)</a:t>
            </a:r>
            <a:endParaRPr lang="id-ID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40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673660"/>
            <a:ext cx="8229600" cy="10849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Font typeface="+mj-lt"/>
              <a:buAutoNum type="arabicPeriod" startAt="2"/>
              <a:defRPr/>
            </a:pPr>
            <a:r>
              <a:rPr lang="id-ID" sz="3200" dirty="0" smtClean="0">
                <a:latin typeface="Tahoma" pitchFamily="34" charset="0"/>
              </a:rPr>
              <a:t>Kelompok Balita</a:t>
            </a:r>
            <a:endParaRPr lang="en-US" sz="3200" dirty="0" smtClean="0">
              <a:latin typeface="Tahoma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2060848"/>
            <a:ext cx="8229600" cy="4070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d-ID" sz="2800" dirty="0"/>
              <a:t>Balita adalah individu atau sekelompok individu dari suatu penduduk yang berada dalam rentang usia tertentu</a:t>
            </a:r>
            <a:r>
              <a:rPr lang="id-ID" sz="2800" dirty="0" smtClean="0"/>
              <a:t>.</a:t>
            </a:r>
          </a:p>
          <a:p>
            <a:pPr>
              <a:defRPr/>
            </a:pPr>
            <a:endParaRPr lang="id-ID" sz="2800" dirty="0" smtClean="0"/>
          </a:p>
          <a:p>
            <a:pPr>
              <a:defRPr/>
            </a:pPr>
            <a:r>
              <a:rPr lang="id-ID" sz="2800" dirty="0"/>
              <a:t>Rentang usia balita ddimulai daru satu sampai dengan lima tahun, atau bisa digunakan perhitungan bulan yaitu usia 12-59 bulan.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8976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65212" y="1098884"/>
            <a:ext cx="8229600" cy="4070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d-ID" sz="2800" dirty="0"/>
              <a:t>Pada masa balita ini adalah masa pertumbuhan dan perkembangan yang </a:t>
            </a:r>
            <a:r>
              <a:rPr lang="id-ID" sz="2800" dirty="0" smtClean="0"/>
              <a:t>cepat.</a:t>
            </a:r>
          </a:p>
          <a:p>
            <a:pPr marL="0" indent="0">
              <a:buNone/>
              <a:defRPr/>
            </a:pPr>
            <a:endParaRPr lang="id-ID" sz="2800" dirty="0" smtClean="0"/>
          </a:p>
          <a:p>
            <a:pPr>
              <a:defRPr/>
            </a:pPr>
            <a:r>
              <a:rPr lang="id-ID" sz="2800" dirty="0" smtClean="0"/>
              <a:t>Pertumbuhan </a:t>
            </a:r>
            <a:r>
              <a:rPr lang="id-ID" sz="2800" dirty="0"/>
              <a:t>berarti bertambah besar dalam ukuran fisik akibat bercepat gandanya sel untuk mengetahui keadaan pertumbuhan dan perkembangan anak yang paling baik dapat dilihat dari status gizi.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557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952" y="692696"/>
            <a:ext cx="87849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it-IT" sz="3200" dirty="0"/>
              <a:t>Balita rawan gizi disebabkan, antara lain:</a:t>
            </a:r>
            <a:endParaRPr lang="en-US" sz="3200" dirty="0" smtClean="0">
              <a:latin typeface="Tahoma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91271" y="1631689"/>
            <a:ext cx="8507288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id-ID" sz="2800" dirty="0"/>
              <a:t>Anak balita baru berada dalam masa transisi dari makanan bayi ke makanan orang </a:t>
            </a:r>
            <a:r>
              <a:rPr lang="id-ID" sz="2800" dirty="0" smtClean="0"/>
              <a:t>dewasa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id-ID" sz="2800" dirty="0" smtClean="0"/>
          </a:p>
          <a:p>
            <a:pPr>
              <a:lnSpc>
                <a:spcPct val="80000"/>
              </a:lnSpc>
              <a:defRPr/>
            </a:pPr>
            <a:r>
              <a:rPr lang="id-ID" sz="2800" dirty="0"/>
              <a:t>Biasanya anak balita ini sudah mempunyai adik atau ibu sudah bekerja penuh, sehingga perhatian ibu </a:t>
            </a:r>
            <a:r>
              <a:rPr lang="id-ID" sz="2800" dirty="0" smtClean="0"/>
              <a:t>kurang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id-ID" sz="2800" dirty="0" smtClean="0"/>
          </a:p>
          <a:p>
            <a:pPr>
              <a:lnSpc>
                <a:spcPct val="80000"/>
              </a:lnSpc>
              <a:defRPr/>
            </a:pPr>
            <a:r>
              <a:rPr lang="id-ID" sz="2800" dirty="0"/>
              <a:t>Anak balita belum dapat mengurus dirinya sendiri, termasuk dalam memilih makanan</a:t>
            </a:r>
            <a:endParaRPr lang="id-ID" sz="2800" dirty="0" smtClean="0"/>
          </a:p>
          <a:p>
            <a:pPr>
              <a:lnSpc>
                <a:spcPct val="80000"/>
              </a:lnSpc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557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75" t="46615" r="13702" b="32462"/>
          <a:stretch/>
        </p:blipFill>
        <p:spPr bwMode="auto">
          <a:xfrm>
            <a:off x="-1" y="958915"/>
            <a:ext cx="9144001" cy="203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407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79512" y="692696"/>
            <a:ext cx="850728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id-ID" sz="3200" dirty="0"/>
              <a:t>Faktor yang Mempengaruhi Status Gizi Balita</a:t>
            </a:r>
            <a:endParaRPr lang="en-US" sz="3200" dirty="0" smtClean="0">
              <a:latin typeface="Tahoma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79512" y="1828800"/>
            <a:ext cx="8583488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id-ID" sz="2800" dirty="0"/>
              <a:t>Status gizi dapat dipengaruhi oleh beberapa faktor yang dapat mempengaruhi kondisi balita baik dari faktor internal maupun </a:t>
            </a:r>
            <a:r>
              <a:rPr lang="id-ID" sz="2800" dirty="0" smtClean="0"/>
              <a:t>eksternal, antara lain : </a:t>
            </a:r>
          </a:p>
          <a:p>
            <a:pPr marL="714375" indent="-457200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id-ID" sz="2800" dirty="0" smtClean="0">
                <a:latin typeface="Times New Roman" pitchFamily="18" charset="0"/>
              </a:rPr>
              <a:t>Pendidikan Ibu</a:t>
            </a:r>
          </a:p>
          <a:p>
            <a:pPr marL="714375" indent="-457200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id-ID" sz="2800" dirty="0" smtClean="0">
                <a:latin typeface="Times New Roman" pitchFamily="18" charset="0"/>
              </a:rPr>
              <a:t>Pengetahuan ibu tentang gizi</a:t>
            </a:r>
          </a:p>
          <a:p>
            <a:pPr marL="714375" indent="-457200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id-ID" sz="2800" dirty="0" smtClean="0">
                <a:latin typeface="Times New Roman" pitchFamily="18" charset="0"/>
              </a:rPr>
              <a:t> Pendapatan keluarga</a:t>
            </a:r>
          </a:p>
          <a:p>
            <a:pPr marL="714375" indent="-457200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id-ID" sz="2800" dirty="0" smtClean="0">
                <a:latin typeface="Times New Roman" pitchFamily="18" charset="0"/>
              </a:rPr>
              <a:t>Pekerjaan</a:t>
            </a:r>
          </a:p>
          <a:p>
            <a:pPr marL="714375" indent="-457200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id-ID" sz="2800" dirty="0" smtClean="0">
                <a:latin typeface="Times New Roman" pitchFamily="18" charset="0"/>
              </a:rPr>
              <a:t>Jumlah anggota keluarga</a:t>
            </a:r>
          </a:p>
          <a:p>
            <a:pPr marL="714375" indent="-457200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id-ID" sz="2800" dirty="0" smtClean="0">
                <a:latin typeface="Times New Roman" pitchFamily="18" charset="0"/>
              </a:rPr>
              <a:t>Penyakit infeksi</a:t>
            </a:r>
          </a:p>
          <a:p>
            <a:pPr marL="714375" indent="-457200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id-ID" sz="2800" dirty="0" smtClean="0">
                <a:latin typeface="Times New Roman" pitchFamily="18" charset="0"/>
              </a:rPr>
              <a:t>Asupan gizi</a:t>
            </a:r>
          </a:p>
          <a:p>
            <a:pPr marL="257175" indent="0">
              <a:lnSpc>
                <a:spcPct val="80000"/>
              </a:lnSpc>
              <a:buNone/>
              <a:defRPr/>
            </a:pPr>
            <a:endParaRPr lang="en-US" sz="2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07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476672"/>
            <a:ext cx="8229600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z="3200" dirty="0"/>
              <a:t>Gangguan Gizi pada Balita</a:t>
            </a:r>
            <a:endParaRPr lang="en-US" sz="3200" dirty="0" smtClean="0">
              <a:latin typeface="Tahoma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14863" y="1556792"/>
            <a:ext cx="8382000" cy="4825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id-ID" sz="2800" dirty="0" smtClean="0"/>
              <a:t>Faktor penyebab terjadinya </a:t>
            </a:r>
            <a:r>
              <a:rPr lang="id-ID" sz="2800" dirty="0"/>
              <a:t>gangguan gizi terutama pada anak balita antara lain sebagai </a:t>
            </a:r>
            <a:r>
              <a:rPr lang="id-ID" sz="2800" dirty="0" smtClean="0"/>
              <a:t>berikut : </a:t>
            </a:r>
          </a:p>
          <a:p>
            <a:pPr marL="457200" indent="-104775">
              <a:lnSpc>
                <a:spcPct val="80000"/>
              </a:lnSpc>
              <a:buFont typeface="+mj-lt"/>
              <a:buAutoNum type="arabicPeriod"/>
              <a:defRPr/>
            </a:pPr>
            <a:r>
              <a:rPr lang="id-ID" sz="2800" dirty="0"/>
              <a:t> </a:t>
            </a:r>
            <a:r>
              <a:rPr lang="id-ID" sz="2800" dirty="0"/>
              <a:t>Ketidaktahuan akan hubungan makanan dan </a:t>
            </a:r>
            <a:r>
              <a:rPr lang="id-ID" sz="2800" dirty="0" smtClean="0"/>
              <a:t>kesehatan</a:t>
            </a:r>
          </a:p>
          <a:p>
            <a:pPr marL="457200" indent="-104775">
              <a:lnSpc>
                <a:spcPct val="80000"/>
              </a:lnSpc>
              <a:buFont typeface="+mj-lt"/>
              <a:buAutoNum type="arabicPeriod"/>
              <a:defRPr/>
            </a:pPr>
            <a:r>
              <a:rPr lang="sv-SE" sz="2800" dirty="0"/>
              <a:t>Prasangka buruk terhadap bahan makanan tertentu</a:t>
            </a:r>
            <a:r>
              <a:rPr lang="sv-SE" sz="2800" dirty="0" smtClean="0"/>
              <a:t>.</a:t>
            </a:r>
            <a:endParaRPr lang="id-ID" sz="2800" dirty="0" smtClean="0"/>
          </a:p>
          <a:p>
            <a:pPr marL="457200" indent="-104775">
              <a:lnSpc>
                <a:spcPct val="80000"/>
              </a:lnSpc>
              <a:buFont typeface="+mj-lt"/>
              <a:buAutoNum type="arabicPeriod"/>
              <a:defRPr/>
            </a:pPr>
            <a:r>
              <a:rPr lang="id-ID" sz="2800" dirty="0"/>
              <a:t> </a:t>
            </a:r>
            <a:r>
              <a:rPr lang="id-ID" sz="2800" dirty="0"/>
              <a:t>Adanya kebiasaan atau pantangan yang </a:t>
            </a:r>
            <a:r>
              <a:rPr lang="id-ID" sz="2800" dirty="0" smtClean="0"/>
              <a:t>merugikan</a:t>
            </a:r>
          </a:p>
          <a:p>
            <a:pPr marL="457200" indent="-104775">
              <a:lnSpc>
                <a:spcPct val="80000"/>
              </a:lnSpc>
              <a:buFont typeface="+mj-lt"/>
              <a:buAutoNum type="arabicPeriod"/>
              <a:defRPr/>
            </a:pPr>
            <a:r>
              <a:rPr lang="id-ID" sz="2800" dirty="0" smtClean="0"/>
              <a:t>K</a:t>
            </a:r>
            <a:r>
              <a:rPr lang="fi-FI" sz="2800" dirty="0" smtClean="0"/>
              <a:t>esukaan </a:t>
            </a:r>
            <a:r>
              <a:rPr lang="fi-FI" sz="2800" dirty="0"/>
              <a:t>yang berlebihan terhadap jenis makanan </a:t>
            </a:r>
            <a:r>
              <a:rPr lang="fi-FI" sz="2800" dirty="0" smtClean="0"/>
              <a:t>tertentu</a:t>
            </a:r>
            <a:endParaRPr lang="id-ID" sz="2800" dirty="0" smtClean="0"/>
          </a:p>
          <a:p>
            <a:pPr marL="457200" indent="-104775">
              <a:lnSpc>
                <a:spcPct val="80000"/>
              </a:lnSpc>
              <a:buFont typeface="+mj-lt"/>
              <a:buAutoNum type="arabicPeriod"/>
              <a:defRPr/>
            </a:pPr>
            <a:r>
              <a:rPr lang="id-ID" sz="2800" dirty="0"/>
              <a:t> </a:t>
            </a:r>
            <a:r>
              <a:rPr lang="id-ID" sz="2800" dirty="0"/>
              <a:t>Jarak kelahiran yang terlalu rapat</a:t>
            </a:r>
            <a:r>
              <a:rPr lang="id-ID" sz="2800" dirty="0" smtClean="0"/>
              <a:t>.</a:t>
            </a:r>
          </a:p>
          <a:p>
            <a:pPr marL="457200" indent="-104775">
              <a:lnSpc>
                <a:spcPct val="80000"/>
              </a:lnSpc>
              <a:buFont typeface="+mj-lt"/>
              <a:buAutoNum type="arabicPeriod"/>
              <a:defRPr/>
            </a:pPr>
            <a:r>
              <a:rPr lang="id-ID" sz="2800" dirty="0"/>
              <a:t> </a:t>
            </a:r>
            <a:r>
              <a:rPr lang="id-ID" sz="2800" dirty="0" smtClean="0"/>
              <a:t>Sosial ekonomi</a:t>
            </a:r>
          </a:p>
          <a:p>
            <a:pPr marL="457200" indent="-104775">
              <a:lnSpc>
                <a:spcPct val="80000"/>
              </a:lnSpc>
              <a:buFont typeface="+mj-lt"/>
              <a:buAutoNum type="arabicPeriod"/>
              <a:defRPr/>
            </a:pPr>
            <a:r>
              <a:rPr lang="id-ID" sz="2800" dirty="0"/>
              <a:t> </a:t>
            </a:r>
            <a:r>
              <a:rPr lang="id-ID" sz="2800" dirty="0" smtClean="0"/>
              <a:t>Penyakit infeksi</a:t>
            </a:r>
          </a:p>
          <a:p>
            <a:pPr marL="352425" indent="0">
              <a:lnSpc>
                <a:spcPct val="80000"/>
              </a:lnSpc>
              <a:buNone/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557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33400" y="523696"/>
            <a:ext cx="7958138" cy="1085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z="3200" dirty="0" smtClean="0">
                <a:latin typeface="Tahoma" pitchFamily="34" charset="0"/>
              </a:rPr>
              <a:t>3. Kelompok Anak</a:t>
            </a:r>
            <a:endParaRPr lang="en-US" sz="3200" dirty="0" smtClean="0">
              <a:latin typeface="Tahom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09546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id-ID" sz="2800" dirty="0"/>
              <a:t>Masa yang terentang antara usia satu tahun sampai remaja boleh dikatakan sebagai periode laten, karena pertumbuhan </a:t>
            </a:r>
            <a:r>
              <a:rPr lang="id-ID" sz="2800" dirty="0" smtClean="0"/>
              <a:t>fisik berlangsung </a:t>
            </a:r>
            <a:r>
              <a:rPr lang="id-ID" sz="2800" dirty="0"/>
              <a:t>tidak secepat ketika masih berstatus bayi. </a:t>
            </a:r>
            <a:endParaRPr lang="id-ID" sz="2800" dirty="0" smtClean="0"/>
          </a:p>
          <a:p>
            <a:pPr marL="0" indent="0">
              <a:lnSpc>
                <a:spcPct val="90000"/>
              </a:lnSpc>
              <a:buNone/>
              <a:defRPr/>
            </a:pPr>
            <a:endParaRPr lang="id-ID" sz="2800" dirty="0" smtClean="0"/>
          </a:p>
          <a:p>
            <a:pPr>
              <a:lnSpc>
                <a:spcPct val="90000"/>
              </a:lnSpc>
              <a:defRPr/>
            </a:pPr>
            <a:r>
              <a:rPr lang="id-ID" sz="2800" dirty="0" smtClean="0"/>
              <a:t>Pertambahan </a:t>
            </a:r>
            <a:r>
              <a:rPr lang="id-ID" sz="2800" dirty="0"/>
              <a:t>anak usia prasekolah berkisar antara 0,7-2,3 kg dan tinggi 0,9-1,2 cm/tahun sehingga menyebabkan tubuh mereka tampak kurus</a:t>
            </a:r>
            <a:r>
              <a:rPr lang="id-ID" sz="2800" dirty="0" smtClean="0"/>
              <a:t>.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id-ID" sz="2800" dirty="0" smtClean="0"/>
          </a:p>
          <a:p>
            <a:pPr>
              <a:lnSpc>
                <a:spcPct val="90000"/>
              </a:lnSpc>
              <a:defRPr/>
            </a:pPr>
            <a:r>
              <a:rPr lang="id-ID" sz="2800" dirty="0"/>
              <a:t>Anak sekolah adalah anak yang berada pada usia sekolah yaitu antara 6- 12 tahun.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2056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09854" y="1124744"/>
            <a:ext cx="8610618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id-ID" sz="2800" dirty="0"/>
              <a:t>Anak sekolah adalah anak yang berada pada usia sekolah yaitu antara 6- 12 tahun</a:t>
            </a:r>
            <a:r>
              <a:rPr lang="id-ID" sz="2800" dirty="0" smtClean="0"/>
              <a:t>.</a:t>
            </a:r>
          </a:p>
          <a:p>
            <a:pPr>
              <a:lnSpc>
                <a:spcPct val="90000"/>
              </a:lnSpc>
              <a:defRPr/>
            </a:pPr>
            <a:endParaRPr lang="id-ID" sz="2800" dirty="0"/>
          </a:p>
          <a:p>
            <a:pPr>
              <a:lnSpc>
                <a:spcPct val="90000"/>
              </a:lnSpc>
              <a:defRPr/>
            </a:pPr>
            <a:r>
              <a:rPr lang="id-ID" sz="2800" dirty="0" smtClean="0"/>
              <a:t>Pada </a:t>
            </a:r>
            <a:r>
              <a:rPr lang="id-ID" sz="2800" dirty="0"/>
              <a:t>masa sekolah dasar </a:t>
            </a:r>
            <a:r>
              <a:rPr lang="id-ID" sz="2800" dirty="0" smtClean="0"/>
              <a:t>merupakan  </a:t>
            </a:r>
            <a:r>
              <a:rPr lang="id-ID" sz="2800" dirty="0"/>
              <a:t>saat anak anak berada pada masa awal belajar yang nantinya dapat mempengaruhi proses belajar pada masa yang akan datang</a:t>
            </a:r>
            <a:r>
              <a:rPr lang="id-ID" sz="2800" dirty="0" smtClean="0"/>
              <a:t>.</a:t>
            </a:r>
          </a:p>
          <a:p>
            <a:pPr>
              <a:lnSpc>
                <a:spcPct val="90000"/>
              </a:lnSpc>
              <a:defRPr/>
            </a:pPr>
            <a:endParaRPr lang="id-ID" sz="2800" dirty="0"/>
          </a:p>
          <a:p>
            <a:pPr>
              <a:lnSpc>
                <a:spcPct val="90000"/>
              </a:lnSpc>
              <a:defRPr/>
            </a:pPr>
            <a:r>
              <a:rPr lang="id-ID" sz="2800" dirty="0"/>
              <a:t>Status gizi anak sekolah perlu diperhatikan untuk menunjang kondisi fisik otak yang merupakan syarat agar anak dapat mempunyai kecerdasan tingg</a:t>
            </a:r>
            <a:endParaRPr lang="id-ID" sz="2800" dirty="0"/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452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28600" y="692696"/>
            <a:ext cx="873588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id-ID" sz="3200" dirty="0"/>
              <a:t>Pertumbuhan dan Perkembangan Anak Sekolah</a:t>
            </a:r>
            <a:endParaRPr lang="en-US" sz="3200" dirty="0" smtClean="0">
              <a:latin typeface="Tahom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04800" y="1844824"/>
            <a:ext cx="8382000" cy="44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Pertumbuhan </a:t>
            </a:r>
            <a:r>
              <a:rPr lang="id-ID" sz="2800" dirty="0"/>
              <a:t>rerata 5 cm per tahun untuk tinggi badan menigkat 2-3 kg per tahun untuk berat badan. 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Anak </a:t>
            </a:r>
            <a:r>
              <a:rPr lang="id-ID" sz="2800" dirty="0"/>
              <a:t>laki-laki cenderung kurus dan tinggi sedangkan anak perempuan cenderung gemuk. 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Kebutuhan </a:t>
            </a:r>
            <a:r>
              <a:rPr lang="id-ID" sz="2800" dirty="0"/>
              <a:t>energi tinggi karena aktivitas meningkat 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Masa </a:t>
            </a:r>
            <a:r>
              <a:rPr lang="id-ID" sz="2800" dirty="0"/>
              <a:t>pertumbuhan cepat 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Pembentukan </a:t>
            </a:r>
            <a:r>
              <a:rPr lang="id-ID" sz="2800" dirty="0"/>
              <a:t>jaringan lemak lebih cepat perkembangannya dari pada jaringan otot</a:t>
            </a:r>
          </a:p>
          <a:p>
            <a:pPr>
              <a:lnSpc>
                <a:spcPct val="80000"/>
              </a:lnSpc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452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608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57200" y="404664"/>
            <a:ext cx="8229600" cy="1012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sz="3600" dirty="0" smtClean="0">
              <a:latin typeface="Tahoma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57200" y="2204864"/>
            <a:ext cx="8229600" cy="2768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id-ID" sz="2800" dirty="0"/>
              <a:t>Daur kehidupan manusia adalah rangkaian perjalanan hidup seseorang, mulai dari kelahiran hingga berakhir pada saat seseorang tersebut meninggal dunia dari waktu-kewaktu, manusia menghadapi berbagai perubahan dalam kehidupannya</a:t>
            </a:r>
            <a:endParaRPr lang="en-US" sz="2800" dirty="0">
              <a:latin typeface="Tahoma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692696"/>
            <a:ext cx="8229600" cy="831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z="3600" dirty="0" smtClean="0">
                <a:latin typeface="Tahoma" pitchFamily="34" charset="0"/>
              </a:rPr>
              <a:t>Pengertian GDDK </a:t>
            </a:r>
            <a:endParaRPr lang="en-US" sz="3600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3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608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608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56456" y="738917"/>
            <a:ext cx="8431088" cy="549839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d-ID" sz="2800" dirty="0"/>
              <a:t>Daur kehidupan tersebut berlaku bagi setiap manusia tanpa terkecuali, dengan urutan dan tahapan yang sama. Daur kehidupan tersebut meliputi pertumbuhan dan perkembangan, baik fisik maupun mental</a:t>
            </a:r>
            <a:r>
              <a:rPr lang="id-ID" sz="2800" dirty="0" smtClean="0"/>
              <a:t>.</a:t>
            </a:r>
          </a:p>
          <a:p>
            <a:pPr>
              <a:defRPr/>
            </a:pPr>
            <a:endParaRPr lang="id-ID" sz="2800" dirty="0"/>
          </a:p>
          <a:p>
            <a:pPr>
              <a:defRPr/>
            </a:pPr>
            <a:r>
              <a:rPr lang="id-ID" sz="2800" dirty="0"/>
              <a:t>Tahapan dari daur kehidupan dimulai atau diawali dari masa kehamilan, bayi, anak-anak usia sekolah dan remaja, dewasa, dan lansia</a:t>
            </a:r>
            <a:r>
              <a:rPr lang="id-ID" sz="2800" dirty="0" smtClean="0"/>
              <a:t>.</a:t>
            </a:r>
          </a:p>
          <a:p>
            <a:pPr marL="0" indent="0">
              <a:buNone/>
              <a:defRPr/>
            </a:pPr>
            <a:endParaRPr lang="id-ID" sz="2800" dirty="0" smtClean="0"/>
          </a:p>
          <a:p>
            <a:pPr>
              <a:defRPr/>
            </a:pPr>
            <a:r>
              <a:rPr lang="id-ID" sz="2800" dirty="0"/>
              <a:t>Gizi mempunyai peran besar dalam daur kehidupan. Setiap tahap daur kehidupan terkait dengan satu set prioritas nutrient yang berbeda.</a:t>
            </a:r>
            <a:endParaRPr lang="id-ID" sz="2800" dirty="0"/>
          </a:p>
          <a:p>
            <a:pPr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2723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7" name="Rectangle 6"/>
          <p:cNvSpPr/>
          <p:nvPr/>
        </p:nvSpPr>
        <p:spPr>
          <a:xfrm>
            <a:off x="179512" y="692696"/>
            <a:ext cx="8784976" cy="55446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id-ID" sz="2800" dirty="0" smtClean="0"/>
              <a:t>Zat Gizi  </a:t>
            </a:r>
            <a:r>
              <a:rPr lang="id-ID" sz="2800" dirty="0"/>
              <a:t>tertentu yang didapat dari makanan, melalui peranan fisiologis yang spesifik dan tidak tergantung pada nutrient yang lain, sang dibutuhkan untuk hidup dan sehat. </a:t>
            </a:r>
            <a:endParaRPr lang="id-ID" sz="2800" dirty="0" smtClean="0"/>
          </a:p>
          <a:p>
            <a:pPr marL="285750" indent="-285750">
              <a:buFont typeface="Arial" pitchFamily="34" charset="0"/>
              <a:buChar char="•"/>
            </a:pPr>
            <a:endParaRPr lang="id-ID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id-ID" sz="2800" dirty="0"/>
              <a:t>Kebutuhan akan </a:t>
            </a:r>
            <a:r>
              <a:rPr lang="id-ID" sz="2800" dirty="0" smtClean="0"/>
              <a:t>zat gizi berubah </a:t>
            </a:r>
            <a:r>
              <a:rPr lang="id-ID" sz="2800" dirty="0"/>
              <a:t>sepanjang daur kehidupan, dan ini terkait dengan pertumbuhan dan perkembangan masing-masing tahap kehidupan.</a:t>
            </a:r>
            <a:endParaRPr lang="id-ID" sz="2800" dirty="0"/>
          </a:p>
          <a:p>
            <a:pPr marL="285750" indent="-285750">
              <a:buFont typeface="Arial" pitchFamily="34" charset="0"/>
              <a:buChar char="•"/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97137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79512" y="495300"/>
            <a:ext cx="8507288" cy="1258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z="3200" b="1" dirty="0"/>
              <a:t>Kelompok Masyrakat dalam Sikluss Daur Kehidupan </a:t>
            </a:r>
            <a:endParaRPr lang="en-US" sz="3200" b="1" dirty="0" smtClean="0">
              <a:latin typeface="Tahoma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79512" y="1607278"/>
            <a:ext cx="878497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lnSpc>
                <a:spcPct val="90000"/>
              </a:lnSpc>
              <a:buFont typeface="+mj-lt"/>
              <a:buAutoNum type="arabicPeriod"/>
              <a:defRPr/>
            </a:pPr>
            <a:r>
              <a:rPr lang="id-ID" dirty="0" smtClean="0">
                <a:latin typeface="Times New Roman" pitchFamily="18" charset="0"/>
              </a:rPr>
              <a:t>Kelompok Bayi 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3600" dirty="0" smtClean="0"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2132856"/>
            <a:ext cx="8291264" cy="4464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Menurut </a:t>
            </a:r>
            <a:r>
              <a:rPr lang="id-ID" sz="2400" dirty="0"/>
              <a:t>Soehardjo (1992), kelompok bayi umur 0-1 tahun, didalam masa pertumbuhan dan perkembangan yang paling pesat adalah </a:t>
            </a:r>
            <a:r>
              <a:rPr lang="id-ID" sz="2400" dirty="0" smtClean="0"/>
              <a:t>bayi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400" dirty="0"/>
              <a:t>U</a:t>
            </a:r>
            <a:r>
              <a:rPr lang="id-ID" sz="2400" dirty="0" smtClean="0"/>
              <a:t>ntuk </a:t>
            </a:r>
            <a:r>
              <a:rPr lang="id-ID" sz="2400" dirty="0"/>
              <a:t>pertumbuhan bayi dengan baik zat </a:t>
            </a:r>
            <a:r>
              <a:rPr lang="id-ID" sz="2400" dirty="0" smtClean="0"/>
              <a:t>–zat </a:t>
            </a:r>
            <a:r>
              <a:rPr lang="id-ID" sz="2400" dirty="0"/>
              <a:t>gizi yang sangat dibutuhkan </a:t>
            </a:r>
            <a:r>
              <a:rPr lang="id-ID" sz="2400" dirty="0" smtClean="0"/>
              <a:t>ialah : </a:t>
            </a:r>
          </a:p>
          <a:p>
            <a:pPr marL="285750" indent="-28575">
              <a:buFont typeface="Wingdings" pitchFamily="2" charset="2"/>
              <a:buChar char="ü"/>
            </a:pPr>
            <a:r>
              <a:rPr lang="id-ID" sz="2400" dirty="0"/>
              <a:t>Protein dibutuhkan 3-4 gram/kilogram berat </a:t>
            </a:r>
            <a:r>
              <a:rPr lang="id-ID" sz="2400" dirty="0" smtClean="0"/>
              <a:t>badan.</a:t>
            </a:r>
          </a:p>
          <a:p>
            <a:pPr marL="285750" indent="-28575">
              <a:buFont typeface="Wingdings" pitchFamily="2" charset="2"/>
              <a:buChar char="ü"/>
            </a:pPr>
            <a:r>
              <a:rPr lang="id-ID" sz="2400" dirty="0" smtClean="0"/>
              <a:t>Calsium </a:t>
            </a:r>
            <a:r>
              <a:rPr lang="id-ID" sz="2400" dirty="0"/>
              <a:t>( Cl ). </a:t>
            </a:r>
            <a:endParaRPr lang="id-ID" sz="2400" dirty="0" smtClean="0"/>
          </a:p>
          <a:p>
            <a:pPr marL="285750" indent="-28575">
              <a:buFont typeface="Wingdings" pitchFamily="2" charset="2"/>
              <a:buChar char="ü"/>
            </a:pPr>
            <a:r>
              <a:rPr lang="id-ID" sz="2400" dirty="0" smtClean="0"/>
              <a:t>Vitamin </a:t>
            </a:r>
            <a:r>
              <a:rPr lang="id-ID" sz="2400" dirty="0"/>
              <a:t>D, tetapi karena Indonesia berada di daerah tropis, maka hal ini tidak begitu menjadi masalah. </a:t>
            </a:r>
          </a:p>
          <a:p>
            <a:pPr marL="285750" indent="-28575">
              <a:buFont typeface="Wingdings" pitchFamily="2" charset="2"/>
              <a:buChar char="ü"/>
            </a:pPr>
            <a:r>
              <a:rPr lang="id-ID" sz="2400" dirty="0" smtClean="0"/>
              <a:t>Vitamin </a:t>
            </a:r>
            <a:r>
              <a:rPr lang="id-ID" sz="2400" dirty="0"/>
              <a:t>A &amp; K yang harus diberikan sejak post natal. </a:t>
            </a:r>
            <a:endParaRPr lang="id-ID" sz="2400" dirty="0" smtClean="0"/>
          </a:p>
          <a:p>
            <a:pPr marL="285750" indent="-28575">
              <a:buFont typeface="Wingdings" pitchFamily="2" charset="2"/>
              <a:buChar char="ü"/>
            </a:pPr>
            <a:r>
              <a:rPr lang="id-ID" sz="2400" dirty="0"/>
              <a:t>Fe (zat besi) diperlukan karena di dalam proses kelahiran sebagian Fe ikut terbuang</a:t>
            </a:r>
          </a:p>
          <a:p>
            <a:pPr marL="542925" indent="-285750">
              <a:buFont typeface="Wingdings" pitchFamily="2" charset="2"/>
              <a:buChar char="v"/>
            </a:pPr>
            <a:endParaRPr lang="id-ID" dirty="0"/>
          </a:p>
          <a:p>
            <a:pPr marL="285750" indent="-285750">
              <a:buFont typeface="Arial" pitchFamily="34" charset="0"/>
              <a:buChar char="•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434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19672" y="739307"/>
            <a:ext cx="8458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800" dirty="0"/>
              <a:t>Secara alamiah sebenarnya zat </a:t>
            </a:r>
            <a:r>
              <a:rPr lang="id-ID" sz="2800" dirty="0" smtClean="0"/>
              <a:t>–zat </a:t>
            </a:r>
            <a:r>
              <a:rPr lang="id-ID" sz="2800" dirty="0"/>
              <a:t>gizi tersebut sudah terkandung didalam ASI. </a:t>
            </a:r>
            <a:endParaRPr lang="id-ID" sz="2800" dirty="0" smtClean="0"/>
          </a:p>
          <a:p>
            <a:pPr marL="0" indent="0">
              <a:buNone/>
            </a:pPr>
            <a:endParaRPr lang="id-ID" sz="2800" dirty="0" smtClean="0"/>
          </a:p>
          <a:p>
            <a:r>
              <a:rPr lang="id-ID" sz="2800" dirty="0" smtClean="0"/>
              <a:t>Pemberian </a:t>
            </a:r>
            <a:r>
              <a:rPr lang="id-ID" sz="2800" dirty="0"/>
              <a:t>ASI saja tanpa makanan tambahan lain sampai pada umur 6 bulan ini disebut pemberian ASI eksklusif </a:t>
            </a:r>
            <a:r>
              <a:rPr lang="id-ID" sz="2800" dirty="0" smtClean="0"/>
              <a:t>, di </a:t>
            </a:r>
            <a:r>
              <a:rPr lang="id-ID" sz="2800" dirty="0"/>
              <a:t>samping itu ASI juga mempunyai keunggulan yakni mengandung immunoglobolin yang memberi daya tahan tubuh pada bayi yang berasal dari ibu.</a:t>
            </a:r>
          </a:p>
          <a:p>
            <a:pPr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8782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30" t="30615" r="17789" b="20975"/>
          <a:stretch/>
        </p:blipFill>
        <p:spPr bwMode="auto">
          <a:xfrm>
            <a:off x="28382" y="660276"/>
            <a:ext cx="9115618" cy="579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209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495300"/>
            <a:ext cx="8229600" cy="1258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z="3600" b="1" dirty="0"/>
              <a:t>Pesan Gizi Seimbang untuk Bayi (0-6) bulan</a:t>
            </a:r>
            <a:endParaRPr lang="id-ID" sz="3600" b="1" dirty="0" smtClean="0">
              <a:latin typeface="Tahoma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09736" y="1754188"/>
            <a:ext cx="8382000" cy="495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fi-FI" sz="2800" dirty="0" smtClean="0"/>
              <a:t>Melakukan </a:t>
            </a:r>
            <a:r>
              <a:rPr lang="fi-FI" sz="2800" dirty="0"/>
              <a:t>Inisiasi Menyusu Dini (IMD</a:t>
            </a:r>
            <a:r>
              <a:rPr lang="fi-FI" sz="2800" dirty="0" smtClean="0"/>
              <a:t>)</a:t>
            </a:r>
            <a:r>
              <a:rPr lang="id-ID" sz="2800" dirty="0" smtClean="0"/>
              <a:t> : </a:t>
            </a:r>
            <a:r>
              <a:rPr lang="id-ID" sz="2800" dirty="0"/>
              <a:t>proses menyusu dimulai secepatnya dengan cara segera setelah lahir bayi ditengkurapkan di dada ibu sehingga kulit ibu melekat pada kulit bayi minimal 1 </a:t>
            </a:r>
            <a:r>
              <a:rPr lang="id-ID" sz="2800" dirty="0" smtClean="0"/>
              <a:t>jam.</a:t>
            </a:r>
            <a:endParaRPr lang="id-ID" sz="2800" dirty="0"/>
          </a:p>
          <a:p>
            <a:pPr marL="457200" indent="-457200">
              <a:buFont typeface="+mj-lt"/>
              <a:buAutoNum type="arabicPeriod"/>
            </a:pPr>
            <a:r>
              <a:rPr lang="id-ID" sz="2800" dirty="0"/>
              <a:t>Berikan ASI Eksklusif sampai umur 6 </a:t>
            </a:r>
            <a:r>
              <a:rPr lang="id-ID" sz="2800" dirty="0" smtClean="0"/>
              <a:t>bulan : Pemberian </a:t>
            </a:r>
            <a:r>
              <a:rPr lang="id-ID" sz="2800" dirty="0"/>
              <a:t>ASI Eksklusif berarti bayi selama 6 bulan hanya diberi ASI </a:t>
            </a:r>
            <a:r>
              <a:rPr lang="id-ID" sz="2800" dirty="0" smtClean="0"/>
              <a:t>saja. </a:t>
            </a:r>
            <a:r>
              <a:rPr lang="id-ID" sz="2800" dirty="0"/>
              <a:t>pemberian ASI Ekslusif sampai dengan 6 bulan mengurangi tingkat kematian bayi yang disebabkan berbagai penyakit (Diare dan Radang Paru) </a:t>
            </a:r>
            <a:r>
              <a:rPr lang="id-ID" sz="2800" dirty="0" smtClean="0"/>
              <a:t>dan pempercepat pemulihan bila sakit.</a:t>
            </a:r>
          </a:p>
          <a:p>
            <a:pPr marL="0" indent="0">
              <a:buNone/>
            </a:pPr>
            <a:endParaRPr lang="fi-FI" sz="2800" dirty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1947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89003" y="548680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50255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80000"/>
              </a:lnSpc>
              <a:buFont typeface="+mj-lt"/>
              <a:buAutoNum type="arabicPeriod" startAt="3"/>
              <a:defRPr/>
            </a:pPr>
            <a:r>
              <a:rPr lang="fi-FI" sz="2800" dirty="0"/>
              <a:t>Berikan Makanan Pendamping ASI mulai Usia 6 </a:t>
            </a:r>
            <a:r>
              <a:rPr lang="fi-FI" sz="2800" dirty="0" smtClean="0"/>
              <a:t>Bulan</a:t>
            </a:r>
            <a:r>
              <a:rPr lang="id-ID" sz="2800" dirty="0" smtClean="0"/>
              <a:t> : </a:t>
            </a:r>
            <a:r>
              <a:rPr lang="id-ID" sz="2800" dirty="0"/>
              <a:t>MP-ASI yang tepat dan baik merupakan makanan yang dapat memenuhi kebutuhan gizi terutama zat gizi mikro sehingga bayi dan anak dapat tumbuh kembang dengan </a:t>
            </a:r>
            <a:r>
              <a:rPr lang="id-ID" sz="2800" dirty="0" smtClean="0"/>
              <a:t>optimal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 startAt="3"/>
              <a:defRPr/>
            </a:pPr>
            <a:endParaRPr lang="id-ID" sz="2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557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801</Words>
  <Application>Microsoft Office PowerPoint</Application>
  <PresentationFormat>On-screen Show (4:3)</PresentationFormat>
  <Paragraphs>76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</dc:creator>
  <cp:lastModifiedBy>mc</cp:lastModifiedBy>
  <cp:revision>47</cp:revision>
  <dcterms:created xsi:type="dcterms:W3CDTF">2017-10-24T04:34:39Z</dcterms:created>
  <dcterms:modified xsi:type="dcterms:W3CDTF">2017-11-08T08:06:59Z</dcterms:modified>
</cp:coreProperties>
</file>