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handoutMasterIdLst>
    <p:handoutMasterId r:id="rId30"/>
  </p:handoutMasterIdLst>
  <p:sldIdLst>
    <p:sldId id="286" r:id="rId4"/>
    <p:sldId id="259" r:id="rId5"/>
    <p:sldId id="276" r:id="rId6"/>
    <p:sldId id="257" r:id="rId7"/>
    <p:sldId id="284" r:id="rId8"/>
    <p:sldId id="266" r:id="rId9"/>
    <p:sldId id="267" r:id="rId10"/>
    <p:sldId id="268" r:id="rId11"/>
    <p:sldId id="258" r:id="rId12"/>
    <p:sldId id="277" r:id="rId13"/>
    <p:sldId id="278" r:id="rId14"/>
    <p:sldId id="269" r:id="rId15"/>
    <p:sldId id="261" r:id="rId16"/>
    <p:sldId id="262" r:id="rId17"/>
    <p:sldId id="26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5" r:id="rId26"/>
    <p:sldId id="264" r:id="rId27"/>
    <p:sldId id="271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FF"/>
    <a:srgbClr val="FF99FF"/>
    <a:srgbClr val="AB9D37"/>
    <a:srgbClr val="40BEA6"/>
    <a:srgbClr val="E78075"/>
    <a:srgbClr val="9966FF"/>
    <a:srgbClr val="E5C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4B63-7E97-4A73-B145-BA4389CE9E9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C079-D325-4908-A98E-F64E01EE9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4C3F-B1A3-4882-AD58-DF75C6D26AA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2298-58B2-4A36-AE2C-8E3EE17983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95599" y="3550557"/>
            <a:ext cx="63785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Aspek Kesehatan dan Penyediaan Air Bersih dan Air Minum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2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Peranan</a:t>
            </a:r>
            <a:r>
              <a:rPr lang="en-US" b="1" dirty="0"/>
              <a:t> air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 smtClean="0"/>
              <a:t>kehidupan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id-ID" dirty="0"/>
              <a:t>Air merupakan komponen penting dalam kehidupan, semua jenis makhluk hidup memerlukan air untuk kelangsungan hidupnya.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Air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melarutkan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tubuh.Misalnya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melarutkan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i="1" dirty="0" err="1"/>
              <a:t>alveoli.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–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pelarutnya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air.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/>
              <a:t>B</a:t>
            </a:r>
            <a:r>
              <a:rPr lang="en-US" dirty="0" err="1" smtClean="0"/>
              <a:t>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air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err="1">
                <a:cs typeface="Calibri"/>
              </a:rPr>
              <a:t>a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, </a:t>
            </a:r>
            <a:r>
              <a:rPr lang="en-US" dirty="0" err="1" smtClean="0"/>
              <a:t>cuci</a:t>
            </a:r>
            <a:r>
              <a:rPr lang="en-US" dirty="0" smtClean="0"/>
              <a:t>, </a:t>
            </a:r>
            <a:r>
              <a:rPr lang="en-US" dirty="0" err="1" smtClean="0"/>
              <a:t>kakus</a:t>
            </a:r>
            <a:r>
              <a:rPr lang="en-US" dirty="0" smtClean="0"/>
              <a:t>,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bercocok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, 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, </a:t>
            </a:r>
            <a:r>
              <a:rPr lang="en-US" dirty="0" err="1" smtClean="0"/>
              <a:t>wudhu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Air </a:t>
            </a:r>
            <a:r>
              <a:rPr lang="en-US" dirty="0" err="1" smtClean="0">
                <a:latin typeface="Calibri"/>
                <a:cs typeface="Calibri"/>
              </a:rPr>
              <a:t>Bagi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Tubuh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Manusi</a:t>
            </a:r>
            <a:r>
              <a:rPr lang="en-US" dirty="0" err="1">
                <a:cs typeface="Calibri"/>
              </a:rPr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dirty="0" smtClean="0"/>
              <a:t>    1</a:t>
            </a:r>
            <a:r>
              <a:rPr lang="en-US" dirty="0"/>
              <a:t>.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 smtClean="0"/>
              <a:t>rusak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Melarutkan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nutrisi-nutrisi</a:t>
            </a:r>
            <a:r>
              <a:rPr lang="en-US" dirty="0" smtClean="0"/>
              <a:t>,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3.Melarutkan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sampah-sampah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4.Katalisator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5.Pelumas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sendi-sendi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6.Menstabilkan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7. </a:t>
            </a:r>
            <a:r>
              <a:rPr lang="en-US" dirty="0" err="1"/>
              <a:t>Meredam</a:t>
            </a:r>
            <a:r>
              <a:rPr lang="en-US" dirty="0"/>
              <a:t> </a:t>
            </a:r>
            <a:r>
              <a:rPr lang="en-US" dirty="0" err="1"/>
              <a:t>benturan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organ </a:t>
            </a:r>
            <a:r>
              <a:rPr lang="en-US" dirty="0" smtClean="0"/>
              <a:t>vital                             8. </a:t>
            </a:r>
            <a:r>
              <a:rPr lang="en-US" dirty="0" err="1" smtClean="0"/>
              <a:t>Penahan</a:t>
            </a:r>
            <a:r>
              <a:rPr lang="en-US" dirty="0" smtClean="0"/>
              <a:t> </a:t>
            </a:r>
            <a:r>
              <a:rPr lang="en-US" dirty="0" err="1" smtClean="0"/>
              <a:t>lapar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9.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PENGARUH AIR TERHADAP KESEHATAN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1676400"/>
            <a:ext cx="8382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penyebar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mikroba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pathogen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insekta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penyebar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penyakit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Penyakit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disebabkan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kurangnya</a:t>
            </a:r>
            <a:r>
              <a:rPr lang="en-US" sz="3300" dirty="0" smtClean="0"/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persediaan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bersih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Penyakit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sementaranya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lang="en-US" sz="3300" dirty="0" smtClean="0"/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146175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latin typeface="Aharoni" pitchFamily="2" charset="-79"/>
                <a:cs typeface="Aharoni" pitchFamily="2" charset="-79"/>
              </a:rPr>
              <a:t>Mekanisme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b="1" dirty="0" err="1" smtClean="0">
                <a:latin typeface="Aharoni" pitchFamily="2" charset="-79"/>
                <a:cs typeface="Aharoni" pitchFamily="2" charset="-79"/>
              </a:rPr>
              <a:t>Penularan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b="1" dirty="0" err="1" smtClean="0">
                <a:latin typeface="Aharoni" pitchFamily="2" charset="-79"/>
                <a:cs typeface="Aharoni" pitchFamily="2" charset="-79"/>
              </a:rPr>
              <a:t>Penyakit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b="1" dirty="0" err="1" smtClean="0">
                <a:latin typeface="Aharoni" pitchFamily="2" charset="-79"/>
                <a:cs typeface="Aharoni" pitchFamily="2" charset="-79"/>
              </a:rPr>
              <a:t>Melalui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Air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8001000" cy="3733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penularan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penyakit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terbagi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menjadi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empat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Arial Rounded MT Bold" pitchFamily="34" charset="0"/>
              </a:rPr>
              <a:t>yaitu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: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l"/>
            <a:r>
              <a:rPr lang="en-US" sz="3100" i="1" dirty="0" smtClean="0">
                <a:solidFill>
                  <a:schemeClr val="tx1"/>
                </a:solidFill>
                <a:latin typeface="Arial Rounded MT Bold" pitchFamily="34" charset="0"/>
              </a:rPr>
              <a:t>1. </a:t>
            </a:r>
            <a:r>
              <a:rPr lang="en-US" sz="3100" i="1" dirty="0" err="1" smtClean="0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3100" i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i="1" dirty="0">
                <a:solidFill>
                  <a:schemeClr val="tx1"/>
                </a:solidFill>
                <a:latin typeface="Arial Rounded MT Bold" pitchFamily="34" charset="0"/>
              </a:rPr>
              <a:t>Waterborne </a:t>
            </a:r>
            <a:endParaRPr lang="en-US" sz="31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dimana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penyakit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ditularkan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langsung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melalui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air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minum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dimana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air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tersebut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mengandung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kuman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patogen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sehingga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menyebabkan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bersangkutan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menjadi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sakit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Contohnya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 : hepatitis</a:t>
            </a:r>
            <a:r>
              <a:rPr lang="en-US" sz="31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3100" dirty="0" err="1" smtClean="0">
                <a:solidFill>
                  <a:schemeClr val="tx1"/>
                </a:solidFill>
                <a:latin typeface="Arial Rounded MT Bold" pitchFamily="34" charset="0"/>
              </a:rPr>
              <a:t>kolera</a:t>
            </a: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endParaRPr lang="en-US" sz="3100" dirty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305800" cy="5867400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en-US" sz="4000" i="1" dirty="0" smtClean="0">
                <a:solidFill>
                  <a:schemeClr val="tx1"/>
                </a:solidFill>
                <a:latin typeface="Arial Rounded MT Bold" pitchFamily="34" charset="0"/>
              </a:rPr>
              <a:t>2.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Arial Rounded MT Bold" pitchFamily="34" charset="0"/>
              </a:rPr>
              <a:t>Waterwashed</a:t>
            </a:r>
            <a:r>
              <a:rPr lang="en-US" sz="4000" i="1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Penularan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berkaitan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kebersihan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umum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perseorangan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terdapat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tiga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cara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penularan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yaitu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infeksi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melalui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alat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,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pencernaan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kulit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mata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penularan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melalui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binatang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pengerat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l"/>
            <a:r>
              <a:rPr lang="en-US" sz="4000" i="1" dirty="0" smtClean="0">
                <a:solidFill>
                  <a:schemeClr val="tx1"/>
                </a:solidFill>
                <a:latin typeface="Arial Rounded MT Bold" pitchFamily="34" charset="0"/>
              </a:rPr>
              <a:t>3.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Arial Rounded MT Bold" pitchFamily="34" charset="0"/>
              </a:rPr>
              <a:t>Water-based </a:t>
            </a:r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Penyakit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yang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ditularkan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melalui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memiliki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bibit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penyakit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menjalani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sebagian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Rounded MT Bold" pitchFamily="34" charset="0"/>
              </a:rPr>
              <a:t>siklus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hidupnya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berhubungan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air.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Contohnya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schistosomiasis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l"/>
            <a:r>
              <a:rPr lang="en-US" sz="4000" i="1" dirty="0" smtClean="0">
                <a:solidFill>
                  <a:schemeClr val="tx1"/>
                </a:solidFill>
                <a:latin typeface="Arial Rounded MT Bold" pitchFamily="34" charset="0"/>
              </a:rPr>
              <a:t>4.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itchFamily="34" charset="0"/>
              </a:rPr>
              <a:t>Mekanisme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Arial Rounded MT Bold" pitchFamily="34" charset="0"/>
              </a:rPr>
              <a:t>Water-related insect vector </a:t>
            </a:r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penyakit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disebabkan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oleh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vektor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sebagian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seluruh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perindukannya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berada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di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air. Yang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termasuk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dalam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kategori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adalah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filariasis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, dengue, malaria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Persyaratan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Air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Minum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772400" cy="4038600"/>
          </a:xfr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sz="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Peraturan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Menteri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Kesehatan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Republik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Indonesia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Nomor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492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2010 </a:t>
            </a:r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tentang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persyaratan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kualitas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air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minum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ditinjau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meliputi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parameter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fisika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kimia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mikrobiologi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parameter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radioaktivitas</a:t>
            </a:r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762000"/>
            <a:ext cx="8077200" cy="1905000"/>
            <a:chOff x="609600" y="533400"/>
            <a:chExt cx="8077200" cy="190500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762000"/>
              <a:ext cx="2895600" cy="1295400"/>
              <a:chOff x="914400" y="2133600"/>
              <a:chExt cx="2895600" cy="1295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14400" y="2133600"/>
                <a:ext cx="2895600" cy="1295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066800" y="2209800"/>
                <a:ext cx="259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haroni" pitchFamily="2" charset="-79"/>
                    <a:cs typeface="Aharoni" pitchFamily="2" charset="-79"/>
                  </a:rPr>
                  <a:t>Parameter </a:t>
                </a:r>
                <a:r>
                  <a:rPr lang="en-US" sz="3600" dirty="0" err="1" smtClean="0">
                    <a:latin typeface="Aharoni" pitchFamily="2" charset="-79"/>
                    <a:cs typeface="Aharoni" pitchFamily="2" charset="-79"/>
                  </a:rPr>
                  <a:t>Fisika</a:t>
                </a:r>
                <a:endParaRPr lang="en-US" sz="3600" dirty="0"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05200" y="1447800"/>
              <a:ext cx="144780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5029200" y="533400"/>
              <a:ext cx="3657600" cy="1905000"/>
              <a:chOff x="5029200" y="533400"/>
              <a:chExt cx="3657600" cy="1905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029200" y="533400"/>
                <a:ext cx="3657600" cy="19050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10200" y="838200"/>
                <a:ext cx="3048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err="1" smtClean="0">
                    <a:latin typeface="Arial Rounded MT Bold" pitchFamily="34" charset="0"/>
                  </a:rPr>
                  <a:t>Bau</a:t>
                </a:r>
                <a:r>
                  <a:rPr lang="en-US" sz="2100" b="1" dirty="0" smtClean="0">
                    <a:latin typeface="Arial Rounded MT Bold" pitchFamily="34" charset="0"/>
                  </a:rPr>
                  <a:t>,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kekeruhan</a:t>
                </a:r>
                <a:r>
                  <a:rPr lang="en-US" sz="2100" b="1" dirty="0" smtClean="0">
                    <a:latin typeface="Arial Rounded MT Bold" pitchFamily="34" charset="0"/>
                  </a:rPr>
                  <a:t>, rasa,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suhu</a:t>
                </a:r>
                <a:r>
                  <a:rPr lang="en-US" sz="2100" b="1" dirty="0" smtClean="0">
                    <a:latin typeface="Arial Rounded MT Bold" pitchFamily="34" charset="0"/>
                  </a:rPr>
                  <a:t>,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warna</a:t>
                </a:r>
                <a:r>
                  <a:rPr lang="en-US" sz="2100" b="1" dirty="0" smtClean="0">
                    <a:latin typeface="Arial Rounded MT Bold" pitchFamily="34" charset="0"/>
                  </a:rPr>
                  <a:t>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dan</a:t>
                </a:r>
                <a:r>
                  <a:rPr lang="en-US" sz="2100" b="1" dirty="0" smtClean="0">
                    <a:latin typeface="Arial Rounded MT Bold" pitchFamily="34" charset="0"/>
                  </a:rPr>
                  <a:t>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jumlah</a:t>
                </a:r>
                <a:r>
                  <a:rPr lang="en-US" sz="2100" b="1" dirty="0" smtClean="0">
                    <a:latin typeface="Arial Rounded MT Bold" pitchFamily="34" charset="0"/>
                  </a:rPr>
                  <a:t>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zat</a:t>
                </a:r>
                <a:r>
                  <a:rPr lang="en-US" sz="2100" b="1" dirty="0" smtClean="0">
                    <a:latin typeface="Arial Rounded MT Bold" pitchFamily="34" charset="0"/>
                  </a:rPr>
                  <a:t>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padat</a:t>
                </a:r>
                <a:r>
                  <a:rPr lang="en-US" sz="2100" b="1" dirty="0" smtClean="0">
                    <a:latin typeface="Arial Rounded MT Bold" pitchFamily="34" charset="0"/>
                  </a:rPr>
                  <a:t> </a:t>
                </a:r>
                <a:r>
                  <a:rPr lang="en-US" sz="2100" b="1" dirty="0" err="1" smtClean="0">
                    <a:latin typeface="Arial Rounded MT Bold" pitchFamily="34" charset="0"/>
                  </a:rPr>
                  <a:t>terlarut</a:t>
                </a:r>
                <a:r>
                  <a:rPr lang="en-US" sz="2100" b="1" dirty="0" smtClean="0">
                    <a:latin typeface="Arial Rounded MT Bold" pitchFamily="34" charset="0"/>
                  </a:rPr>
                  <a:t> </a:t>
                </a:r>
                <a:endParaRPr lang="en-US" sz="2100" b="1" dirty="0">
                  <a:latin typeface="Arial Rounded MT Bold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09600" y="3581400"/>
            <a:ext cx="8077200" cy="1905000"/>
            <a:chOff x="609600" y="3429000"/>
            <a:chExt cx="8077200" cy="1905000"/>
          </a:xfrm>
        </p:grpSpPr>
        <p:grpSp>
          <p:nvGrpSpPr>
            <p:cNvPr id="21" name="Group 20"/>
            <p:cNvGrpSpPr/>
            <p:nvPr/>
          </p:nvGrpSpPr>
          <p:grpSpPr>
            <a:xfrm>
              <a:off x="609600" y="3733800"/>
              <a:ext cx="2895600" cy="1295400"/>
              <a:chOff x="914400" y="2133600"/>
              <a:chExt cx="2895600" cy="12954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914400" y="2133600"/>
                <a:ext cx="2895600" cy="12954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66800" y="2209800"/>
                <a:ext cx="2590800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haroni" pitchFamily="2" charset="-79"/>
                    <a:cs typeface="Aharoni" pitchFamily="2" charset="-79"/>
                  </a:rPr>
                  <a:t>Parameter Kimia</a:t>
                </a:r>
                <a:endParaRPr lang="en-US" sz="3600" dirty="0"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3505200" y="4419600"/>
              <a:ext cx="144780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5029200" y="3429000"/>
              <a:ext cx="3657600" cy="1905000"/>
              <a:chOff x="5029200" y="533400"/>
              <a:chExt cx="3657600" cy="1905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029200" y="533400"/>
                <a:ext cx="3657600" cy="1905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410200" y="838200"/>
                <a:ext cx="3048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 Rounded MT Bold" pitchFamily="34" charset="0"/>
                  </a:rPr>
                  <a:t>Kimia </a:t>
                </a:r>
                <a:r>
                  <a:rPr lang="en-US" sz="2200" b="1" dirty="0" err="1" smtClean="0">
                    <a:latin typeface="Arial Rounded MT Bold" pitchFamily="34" charset="0"/>
                  </a:rPr>
                  <a:t>Anorganik</a:t>
                </a:r>
                <a:r>
                  <a:rPr lang="en-US" sz="2200" b="1" dirty="0" smtClean="0">
                    <a:latin typeface="Arial Rounded MT Bold" pitchFamily="34" charset="0"/>
                  </a:rPr>
                  <a:t>, Kimia </a:t>
                </a:r>
                <a:r>
                  <a:rPr lang="en-US" sz="2200" b="1" dirty="0" err="1" smtClean="0">
                    <a:latin typeface="Arial Rounded MT Bold" pitchFamily="34" charset="0"/>
                  </a:rPr>
                  <a:t>Organik</a:t>
                </a:r>
                <a:r>
                  <a:rPr lang="en-US" sz="2200" b="1" dirty="0" smtClean="0">
                    <a:latin typeface="Arial Rounded MT Bold" pitchFamily="34" charset="0"/>
                  </a:rPr>
                  <a:t>, </a:t>
                </a:r>
                <a:r>
                  <a:rPr lang="en-US" sz="2200" b="1" dirty="0" err="1" smtClean="0">
                    <a:latin typeface="Arial Rounded MT Bold" pitchFamily="34" charset="0"/>
                  </a:rPr>
                  <a:t>Pestisida</a:t>
                </a:r>
                <a:r>
                  <a:rPr lang="en-US" sz="2200" b="1" dirty="0" smtClean="0">
                    <a:latin typeface="Arial Rounded MT Bold" pitchFamily="34" charset="0"/>
                  </a:rPr>
                  <a:t> </a:t>
                </a:r>
                <a:r>
                  <a:rPr lang="en-US" sz="2200" b="1" dirty="0" err="1" smtClean="0">
                    <a:latin typeface="Arial Rounded MT Bold" pitchFamily="34" charset="0"/>
                  </a:rPr>
                  <a:t>dan</a:t>
                </a:r>
                <a:r>
                  <a:rPr lang="en-US" sz="2200" b="1" dirty="0" smtClean="0">
                    <a:latin typeface="Arial Rounded MT Bold" pitchFamily="34" charset="0"/>
                  </a:rPr>
                  <a:t> </a:t>
                </a:r>
                <a:r>
                  <a:rPr lang="en-US" sz="2200" b="1" dirty="0" err="1" smtClean="0">
                    <a:latin typeface="Arial Rounded MT Bold" pitchFamily="34" charset="0"/>
                  </a:rPr>
                  <a:t>Insektisida</a:t>
                </a:r>
                <a:endParaRPr lang="en-US" sz="2200" b="1" dirty="0">
                  <a:latin typeface="Arial Rounded MT Bold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762000"/>
            <a:ext cx="8077200" cy="1905000"/>
            <a:chOff x="609600" y="533400"/>
            <a:chExt cx="8077200" cy="1905000"/>
          </a:xfrm>
        </p:grpSpPr>
        <p:grpSp>
          <p:nvGrpSpPr>
            <p:cNvPr id="5" name="Group 5"/>
            <p:cNvGrpSpPr/>
            <p:nvPr/>
          </p:nvGrpSpPr>
          <p:grpSpPr>
            <a:xfrm>
              <a:off x="609600" y="762000"/>
              <a:ext cx="2895600" cy="1295400"/>
              <a:chOff x="914400" y="2133600"/>
              <a:chExt cx="2895600" cy="1295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133600"/>
                <a:ext cx="2895600" cy="1295400"/>
              </a:xfrm>
              <a:prstGeom prst="rect">
                <a:avLst/>
              </a:prstGeom>
              <a:solidFill>
                <a:srgbClr val="E78075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1066800" y="2209800"/>
                <a:ext cx="2590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Aharoni" pitchFamily="2" charset="-79"/>
                    <a:cs typeface="Aharoni" pitchFamily="2" charset="-79"/>
                  </a:rPr>
                  <a:t>Parameter </a:t>
                </a:r>
                <a:r>
                  <a:rPr lang="en-US" sz="3000" dirty="0" err="1" smtClean="0">
                    <a:latin typeface="Aharoni" pitchFamily="2" charset="-79"/>
                    <a:cs typeface="Aharoni" pitchFamily="2" charset="-79"/>
                  </a:rPr>
                  <a:t>Mikrobiologi</a:t>
                </a:r>
                <a:endParaRPr lang="en-US" sz="3000" dirty="0"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3505200" y="1447800"/>
              <a:ext cx="144780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4"/>
            <p:cNvGrpSpPr/>
            <p:nvPr/>
          </p:nvGrpSpPr>
          <p:grpSpPr>
            <a:xfrm>
              <a:off x="5029200" y="533400"/>
              <a:ext cx="3657600" cy="1905000"/>
              <a:chOff x="5029200" y="533400"/>
              <a:chExt cx="3657600" cy="190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029200" y="533400"/>
                <a:ext cx="3657600" cy="1905000"/>
              </a:xfrm>
              <a:prstGeom prst="ellipse">
                <a:avLst/>
              </a:prstGeom>
              <a:solidFill>
                <a:srgbClr val="40BEA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0" y="1066800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latin typeface="Arial Rounded MT Bold" pitchFamily="34" charset="0"/>
                  </a:rPr>
                  <a:t>E. Coli</a:t>
                </a:r>
                <a:endParaRPr lang="en-US" sz="4000" b="1" dirty="0">
                  <a:latin typeface="Arial Rounded MT Bold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33400" y="3733800"/>
            <a:ext cx="8077200" cy="1905000"/>
            <a:chOff x="609600" y="533400"/>
            <a:chExt cx="8077200" cy="1905000"/>
          </a:xfrm>
        </p:grpSpPr>
        <p:grpSp>
          <p:nvGrpSpPr>
            <p:cNvPr id="13" name="Group 5"/>
            <p:cNvGrpSpPr/>
            <p:nvPr/>
          </p:nvGrpSpPr>
          <p:grpSpPr>
            <a:xfrm>
              <a:off x="609600" y="762000"/>
              <a:ext cx="2895600" cy="1295400"/>
              <a:chOff x="914400" y="2133600"/>
              <a:chExt cx="2895600" cy="12954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14400" y="2133600"/>
                <a:ext cx="2895600" cy="1295400"/>
              </a:xfrm>
              <a:prstGeom prst="rect">
                <a:avLst/>
              </a:prstGeom>
              <a:solidFill>
                <a:srgbClr val="AB9D37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1066800" y="2209800"/>
                <a:ext cx="259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haroni" pitchFamily="2" charset="-79"/>
                    <a:cs typeface="Aharoni" pitchFamily="2" charset="-79"/>
                  </a:rPr>
                  <a:t>Parameter </a:t>
                </a:r>
                <a:r>
                  <a:rPr lang="en-US" sz="3600" dirty="0" err="1" smtClean="0">
                    <a:latin typeface="Aharoni" pitchFamily="2" charset="-79"/>
                    <a:cs typeface="Aharoni" pitchFamily="2" charset="-79"/>
                  </a:rPr>
                  <a:t>Radioaktif</a:t>
                </a:r>
                <a:endParaRPr lang="en-US" sz="3600" dirty="0"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3505200" y="1447800"/>
              <a:ext cx="144780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24"/>
            <p:cNvGrpSpPr/>
            <p:nvPr/>
          </p:nvGrpSpPr>
          <p:grpSpPr>
            <a:xfrm>
              <a:off x="5029200" y="533400"/>
              <a:ext cx="3657600" cy="1905000"/>
              <a:chOff x="5029200" y="533400"/>
              <a:chExt cx="3657600" cy="1905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029200" y="533400"/>
                <a:ext cx="3657600" cy="1905000"/>
              </a:xfrm>
              <a:prstGeom prst="ellipse">
                <a:avLst/>
              </a:prstGeom>
              <a:solidFill>
                <a:srgbClr val="FF4B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57800" y="914400"/>
                <a:ext cx="3200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latin typeface="Arial Rounded MT Bold" pitchFamily="34" charset="0"/>
                  </a:rPr>
                  <a:t>Sinar</a:t>
                </a:r>
                <a:r>
                  <a:rPr lang="en-US" sz="3200" b="1" dirty="0" smtClean="0">
                    <a:latin typeface="Arial Rounded MT Bold" pitchFamily="34" charset="0"/>
                  </a:rPr>
                  <a:t> Alpha</a:t>
                </a:r>
              </a:p>
              <a:p>
                <a:pPr algn="ctr"/>
                <a:r>
                  <a:rPr lang="en-US" sz="3200" b="1" dirty="0" err="1" smtClean="0">
                    <a:latin typeface="Arial Rounded MT Bold" pitchFamily="34" charset="0"/>
                  </a:rPr>
                  <a:t>Sinar</a:t>
                </a:r>
                <a:r>
                  <a:rPr lang="en-US" sz="3200" b="1" dirty="0" smtClean="0">
                    <a:latin typeface="Arial Rounded MT Bold" pitchFamily="34" charset="0"/>
                  </a:rPr>
                  <a:t> Beta</a:t>
                </a:r>
                <a:endParaRPr lang="en-US" sz="3200" b="1" dirty="0">
                  <a:latin typeface="Arial Rounded MT Bold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gah\Desktop\d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772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gah\Desktop\d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4675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h\Desktop\d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971550"/>
            <a:ext cx="70485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gah\Desktop\d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91886"/>
            <a:ext cx="7239000" cy="510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gah\Desktop\dk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27000"/>
            <a:ext cx="85090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gah\Desktop\d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292100"/>
            <a:ext cx="8509000" cy="62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gah\Desktop\d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57150"/>
            <a:ext cx="92583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Aharoni" pitchFamily="2" charset="-79"/>
                <a:cs typeface="Aharoni" pitchFamily="2" charset="-79"/>
              </a:rPr>
              <a:t>Pengolahan</a:t>
            </a:r>
            <a:r>
              <a:rPr lang="en-US" sz="4800" b="1" dirty="0">
                <a:latin typeface="Aharoni" pitchFamily="2" charset="-79"/>
                <a:cs typeface="Aharoni" pitchFamily="2" charset="-79"/>
              </a:rPr>
              <a:t> air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77200" cy="4648200"/>
          </a:xfrm>
        </p:spPr>
        <p:txBody>
          <a:bodyPr>
            <a:normAutofit fontScale="92500"/>
          </a:bodyPr>
          <a:lstStyle/>
          <a:p>
            <a:pPr marL="514350" indent="-514350" algn="l"/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Secara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</a:rPr>
              <a:t>Sederhana</a:t>
            </a:r>
            <a:endParaRPr lang="en-US" sz="4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alamiah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penyimpanan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penyaringan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menambahkan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kimia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mengalirkan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udara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memanaskan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minum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/>
          </a:p>
          <a:p>
            <a:pPr marL="514350" lvl="0" indent="-514350" algn="l"/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153400" cy="510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air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berdasarkan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konsumennya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    -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minum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umum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    - </a:t>
            </a:r>
            <a:r>
              <a:rPr lang="en-US" dirty="0" err="1" smtClean="0">
                <a:solidFill>
                  <a:schemeClr val="tx1"/>
                </a:solidFill>
              </a:rPr>
              <a:t>Pengolahan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minum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rumah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tangga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Purifikasi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Air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a. </a:t>
            </a:r>
            <a:r>
              <a:rPr lang="en-US" dirty="0" err="1" smtClean="0">
                <a:solidFill>
                  <a:schemeClr val="tx1"/>
                </a:solidFill>
              </a:rPr>
              <a:t>Purifikasi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alamiah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b. </a:t>
            </a:r>
            <a:r>
              <a:rPr lang="en-US" dirty="0" err="1" smtClean="0">
                <a:solidFill>
                  <a:schemeClr val="tx1"/>
                </a:solidFill>
              </a:rPr>
              <a:t>Purifikasi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buatan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Aharoni" pitchFamily="2" charset="-79"/>
                <a:cs typeface="Aharoni" pitchFamily="2" charset="-79"/>
              </a:rPr>
              <a:t>TERIMA KASIH</a:t>
            </a:r>
            <a:endParaRPr lang="en-US" sz="8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gah\Desktop\d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399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0" y="838200"/>
            <a:ext cx="8001000" cy="4670286"/>
            <a:chOff x="762000" y="838200"/>
            <a:chExt cx="8001000" cy="4670286"/>
          </a:xfrm>
        </p:grpSpPr>
        <p:sp>
          <p:nvSpPr>
            <p:cNvPr id="4" name="Oval 3"/>
            <p:cNvSpPr/>
            <p:nvPr/>
          </p:nvSpPr>
          <p:spPr>
            <a:xfrm>
              <a:off x="3581400" y="2514600"/>
              <a:ext cx="1600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25908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haroni" pitchFamily="2" charset="-79"/>
                  <a:cs typeface="Aharoni" pitchFamily="2" charset="-79"/>
                </a:rPr>
                <a:t>AIR</a:t>
              </a:r>
              <a:endParaRPr lang="en-US" sz="4000" b="1" dirty="0"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>
              <a:off x="2819400" y="2057400"/>
              <a:ext cx="838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3048000" y="3352800"/>
              <a:ext cx="685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953000" y="1981200"/>
              <a:ext cx="91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953000" y="3429000"/>
              <a:ext cx="762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3848894" y="4075906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600" y="1600200"/>
              <a:ext cx="1676400" cy="70788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Pemakaian</a:t>
              </a:r>
              <a:r>
                <a:rPr lang="en-US" sz="2000" b="1" dirty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domestik</a:t>
              </a:r>
              <a:endPara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3276600"/>
              <a:ext cx="2133600" cy="70788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 err="1">
                  <a:latin typeface="Aharoni" pitchFamily="2" charset="-79"/>
                  <a:cs typeface="Aharoni" pitchFamily="2" charset="-79"/>
                </a:rPr>
                <a:t>Pemakaian</a:t>
              </a:r>
              <a:r>
                <a:rPr lang="en-US" sz="2000" b="1" dirty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000" b="1" dirty="0" err="1" smtClean="0">
                  <a:latin typeface="Aharoni" pitchFamily="2" charset="-79"/>
                  <a:cs typeface="Aharoni" pitchFamily="2" charset="-79"/>
                </a:rPr>
                <a:t>industri</a:t>
              </a:r>
              <a:endParaRPr lang="en-US" sz="20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6600" y="4800600"/>
              <a:ext cx="2286000" cy="70788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 err="1">
                  <a:latin typeface="Aharoni" pitchFamily="2" charset="-79"/>
                  <a:cs typeface="Aharoni" pitchFamily="2" charset="-79"/>
                </a:rPr>
                <a:t>Pengangkutan</a:t>
              </a:r>
              <a:r>
                <a:rPr lang="en-US" sz="2000" b="1" dirty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 /</a:t>
              </a:r>
              <a:r>
                <a:rPr lang="en-US" sz="2000" b="1" dirty="0" err="1">
                  <a:latin typeface="Aharoni" pitchFamily="2" charset="-79"/>
                  <a:cs typeface="Aharoni" pitchFamily="2" charset="-79"/>
                </a:rPr>
                <a:t>P</a:t>
              </a:r>
              <a:r>
                <a:rPr lang="en-US" sz="2000" b="1" dirty="0" err="1" smtClean="0">
                  <a:latin typeface="Aharoni" pitchFamily="2" charset="-79"/>
                  <a:cs typeface="Aharoni" pitchFamily="2" charset="-79"/>
                </a:rPr>
                <a:t>elayaran</a:t>
              </a:r>
              <a:endParaRPr lang="en-US" sz="20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3352800"/>
              <a:ext cx="2895600" cy="70788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 err="1" smtClean="0">
                  <a:latin typeface="Aharoni" pitchFamily="2" charset="-79"/>
                  <a:cs typeface="Aharoni" pitchFamily="2" charset="-79"/>
                </a:rPr>
                <a:t>Peternakan</a:t>
              </a:r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/ </a:t>
              </a:r>
              <a:r>
                <a:rPr lang="en-US" sz="2000" b="1" dirty="0" err="1" smtClean="0">
                  <a:latin typeface="Aharoni" pitchFamily="2" charset="-79"/>
                  <a:cs typeface="Aharoni" pitchFamily="2" charset="-79"/>
                </a:rPr>
                <a:t>Pertanian</a:t>
              </a:r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 /</a:t>
              </a:r>
              <a:r>
                <a:rPr lang="en-US" sz="2000" b="1" dirty="0" err="1" smtClean="0">
                  <a:latin typeface="Aharoni" pitchFamily="2" charset="-79"/>
                  <a:cs typeface="Aharoni" pitchFamily="2" charset="-79"/>
                </a:rPr>
                <a:t>Perikanan</a:t>
              </a:r>
              <a:endParaRPr lang="en-US" sz="20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9800" y="1524000"/>
              <a:ext cx="20574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 err="1">
                  <a:latin typeface="Aharoni" pitchFamily="2" charset="-79"/>
                  <a:cs typeface="Aharoni" pitchFamily="2" charset="-79"/>
                </a:rPr>
                <a:t>Penelitian</a:t>
              </a:r>
              <a:r>
                <a:rPr lang="en-US" sz="2000" b="1" dirty="0">
                  <a:latin typeface="Aharoni" pitchFamily="2" charset="-79"/>
                  <a:cs typeface="Aharoni" pitchFamily="2" charset="-79"/>
                </a:rPr>
                <a:t> &amp;</a:t>
              </a:r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 IPTEK</a:t>
              </a:r>
              <a:endParaRPr lang="en-US" sz="20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838200"/>
              <a:ext cx="1676400" cy="400110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 err="1" smtClean="0">
                  <a:latin typeface="Aharoni" pitchFamily="2" charset="-79"/>
                  <a:cs typeface="Aharoni" pitchFamily="2" charset="-79"/>
                </a:rPr>
                <a:t>Rekreasi</a:t>
              </a:r>
              <a:endParaRPr lang="en-US" sz="2000" b="1" dirty="0"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3848100" y="18669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h\Desktop\dk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8392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914400"/>
            <a:ext cx="7620000" cy="1600200"/>
            <a:chOff x="685800" y="609600"/>
            <a:chExt cx="7620000" cy="1600200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609600"/>
              <a:ext cx="7620000" cy="1600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685800"/>
              <a:ext cx="7467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Peraturan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Menteri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Kesehatan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Nomor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416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Tahun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1990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tentang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syarat-syarat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dan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pengawasan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dirty="0" err="1" smtClean="0">
                  <a:latin typeface="Aharoni" pitchFamily="2" charset="-79"/>
                  <a:cs typeface="Aharoni" pitchFamily="2" charset="-79"/>
                </a:rPr>
                <a:t>kualitas</a:t>
              </a:r>
              <a:r>
                <a:rPr lang="en-US" sz="2800" dirty="0" smtClean="0">
                  <a:latin typeface="Aharoni" pitchFamily="2" charset="-79"/>
                  <a:cs typeface="Aharoni" pitchFamily="2" charset="-79"/>
                </a:rPr>
                <a:t> air</a:t>
              </a:r>
              <a:endParaRPr lang="en-US" sz="2800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71600" y="4038600"/>
            <a:ext cx="6248400" cy="13849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Air </a:t>
            </a:r>
            <a:r>
              <a:rPr lang="en-US" sz="2800" dirty="0" err="1" smtClean="0">
                <a:latin typeface="Arial Black" pitchFamily="34" charset="0"/>
              </a:rPr>
              <a:t>adalah</a:t>
            </a:r>
            <a:r>
              <a:rPr lang="en-US" sz="2800" dirty="0" smtClean="0">
                <a:latin typeface="Arial Black" pitchFamily="34" charset="0"/>
              </a:rPr>
              <a:t> air </a:t>
            </a:r>
            <a:r>
              <a:rPr lang="en-US" sz="2800" dirty="0" err="1" smtClean="0">
                <a:latin typeface="Arial Black" pitchFamily="34" charset="0"/>
              </a:rPr>
              <a:t>minum</a:t>
            </a:r>
            <a:r>
              <a:rPr lang="en-US" sz="2800" dirty="0" smtClean="0">
                <a:latin typeface="Arial Black" pitchFamily="34" charset="0"/>
              </a:rPr>
              <a:t>, air </a:t>
            </a:r>
            <a:r>
              <a:rPr lang="en-US" sz="2800" dirty="0" err="1" smtClean="0">
                <a:latin typeface="Arial Black" pitchFamily="34" charset="0"/>
              </a:rPr>
              <a:t>bersih</a:t>
            </a:r>
            <a:r>
              <a:rPr lang="en-US" sz="2800" dirty="0" smtClean="0">
                <a:latin typeface="Arial Black" pitchFamily="34" charset="0"/>
              </a:rPr>
              <a:t>, air </a:t>
            </a:r>
            <a:r>
              <a:rPr lang="en-US" sz="2800" dirty="0" err="1" smtClean="0">
                <a:latin typeface="Arial Black" pitchFamily="34" charset="0"/>
              </a:rPr>
              <a:t>kolam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renang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dan</a:t>
            </a:r>
            <a:r>
              <a:rPr lang="en-US" sz="2800" dirty="0" smtClean="0">
                <a:latin typeface="Arial Black" pitchFamily="34" charset="0"/>
              </a:rPr>
              <a:t> air </a:t>
            </a:r>
            <a:r>
              <a:rPr lang="en-US" sz="2800" dirty="0" err="1" smtClean="0">
                <a:latin typeface="Arial Black" pitchFamily="34" charset="0"/>
              </a:rPr>
              <a:t>pemandian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umum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95600" y="2590800"/>
            <a:ext cx="28956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5400" y="609600"/>
            <a:ext cx="6705600" cy="2059126"/>
            <a:chOff x="685800" y="762000"/>
            <a:chExt cx="6705600" cy="2059126"/>
          </a:xfrm>
        </p:grpSpPr>
        <p:sp>
          <p:nvSpPr>
            <p:cNvPr id="4" name="Oval 3"/>
            <p:cNvSpPr/>
            <p:nvPr/>
          </p:nvSpPr>
          <p:spPr>
            <a:xfrm>
              <a:off x="685800" y="762000"/>
              <a:ext cx="6705600" cy="1981200"/>
            </a:xfrm>
            <a:prstGeom prst="ellipse">
              <a:avLst/>
            </a:prstGeom>
            <a:solidFill>
              <a:srgbClr val="E5C15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1066800"/>
              <a:ext cx="6172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Peraturan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Menteri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Kesehatan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Nomor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416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Tahun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1990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tentang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syarat-syarat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dan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pengawasan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</a:t>
              </a:r>
              <a:r>
                <a:rPr lang="en-US" sz="3000" b="1" dirty="0" err="1" smtClean="0">
                  <a:latin typeface="Agency FB" pitchFamily="34" charset="0"/>
                  <a:cs typeface="Aharoni" pitchFamily="2" charset="-79"/>
                </a:rPr>
                <a:t>kualitas</a:t>
              </a:r>
              <a:r>
                <a:rPr lang="en-US" sz="3000" b="1" dirty="0" smtClean="0">
                  <a:latin typeface="Agency FB" pitchFamily="34" charset="0"/>
                  <a:cs typeface="Aharoni" pitchFamily="2" charset="-79"/>
                </a:rPr>
                <a:t> air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9200" y="3352800"/>
            <a:ext cx="7696200" cy="1846659"/>
            <a:chOff x="1219200" y="3352800"/>
            <a:chExt cx="7696200" cy="1846659"/>
          </a:xfrm>
        </p:grpSpPr>
        <p:sp>
          <p:nvSpPr>
            <p:cNvPr id="7" name="Rectangle 6"/>
            <p:cNvSpPr/>
            <p:nvPr/>
          </p:nvSpPr>
          <p:spPr>
            <a:xfrm>
              <a:off x="1219200" y="3352800"/>
              <a:ext cx="7696200" cy="1600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3352800"/>
              <a:ext cx="75438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Air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bersih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air yang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keperluan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sehari-hari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kualitasnya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memenuhi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syarat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kesehatan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diminum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apabila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telah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dimasak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en-US" dirty="0"/>
            </a:p>
          </p:txBody>
        </p:sp>
      </p:grpSp>
      <p:sp>
        <p:nvSpPr>
          <p:cNvPr id="9" name="Curved Right Arrow 8"/>
          <p:cNvSpPr/>
          <p:nvPr/>
        </p:nvSpPr>
        <p:spPr>
          <a:xfrm>
            <a:off x="381000" y="1447800"/>
            <a:ext cx="838200" cy="2362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609600"/>
            <a:ext cx="7772400" cy="1524000"/>
            <a:chOff x="990600" y="1143000"/>
            <a:chExt cx="77724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1447800" y="1143000"/>
              <a:ext cx="6858000" cy="1524000"/>
            </a:xfrm>
            <a:prstGeom prst="roundRect">
              <a:avLst/>
            </a:prstGeom>
            <a:solidFill>
              <a:srgbClr val="FF99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1295400"/>
              <a:ext cx="77724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Peraturan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Menteri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Kesehatan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Nomor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492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2010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tentang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persyaratan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kualitas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 air </a:t>
              </a:r>
              <a:r>
                <a:rPr lang="en-US" sz="2500" b="1" dirty="0" err="1" smtClean="0">
                  <a:latin typeface="Arial" pitchFamily="34" charset="0"/>
                  <a:cs typeface="Arial" pitchFamily="34" charset="0"/>
                </a:rPr>
                <a:t>minum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,</a:t>
              </a:r>
              <a:endParaRPr lang="en-US" sz="25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Up-Down Arrow 6"/>
          <p:cNvSpPr/>
          <p:nvPr/>
        </p:nvSpPr>
        <p:spPr>
          <a:xfrm>
            <a:off x="3352800" y="2057400"/>
            <a:ext cx="2133600" cy="2133600"/>
          </a:xfrm>
          <a:prstGeom prst="upDownArrow">
            <a:avLst>
              <a:gd name="adj1" fmla="val 15986"/>
              <a:gd name="adj2" fmla="val 3707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267201"/>
            <a:ext cx="8001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Air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minum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air yang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diminum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9602" y="762000"/>
            <a:ext cx="8077198" cy="5139630"/>
            <a:chOff x="609602" y="762000"/>
            <a:chExt cx="8077198" cy="5139630"/>
          </a:xfrm>
        </p:grpSpPr>
        <p:sp>
          <p:nvSpPr>
            <p:cNvPr id="4" name="Rounded Rectangle 3"/>
            <p:cNvSpPr/>
            <p:nvPr/>
          </p:nvSpPr>
          <p:spPr>
            <a:xfrm>
              <a:off x="2133600" y="762000"/>
              <a:ext cx="5257800" cy="95126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838200"/>
              <a:ext cx="5334000" cy="80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err="1">
                  <a:latin typeface="Aharoni" pitchFamily="2" charset="-79"/>
                  <a:cs typeface="Aharoni" pitchFamily="2" charset="-79"/>
                </a:rPr>
                <a:t>Sumber-Sumber</a:t>
              </a:r>
              <a:r>
                <a:rPr lang="en-US" sz="4000" b="1" i="1" dirty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4000" b="1" i="1" dirty="0" smtClean="0">
                  <a:latin typeface="Aharoni" pitchFamily="2" charset="-79"/>
                  <a:cs typeface="Aharoni" pitchFamily="2" charset="-79"/>
                </a:rPr>
                <a:t>Air</a:t>
              </a:r>
              <a:endParaRPr lang="en-US" sz="40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U-Turn Arrow 6"/>
            <p:cNvSpPr/>
            <p:nvPr/>
          </p:nvSpPr>
          <p:spPr>
            <a:xfrm rot="5400000" flipV="1">
              <a:off x="-230383" y="2059185"/>
              <a:ext cx="3051572" cy="1371601"/>
            </a:xfrm>
            <a:prstGeom prst="uturnArrow">
              <a:avLst>
                <a:gd name="adj1" fmla="val 10380"/>
                <a:gd name="adj2" fmla="val 25000"/>
                <a:gd name="adj3" fmla="val 23268"/>
                <a:gd name="adj4" fmla="val 43750"/>
                <a:gd name="adj5" fmla="val 75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2362200"/>
              <a:ext cx="70104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800" b="1" dirty="0" smtClean="0">
                  <a:latin typeface="Arial Rounded MT Bold" pitchFamily="34" charset="0"/>
                </a:rPr>
                <a:t> Air </a:t>
              </a:r>
              <a:r>
                <a:rPr lang="en-US" sz="2800" b="1" dirty="0" err="1" smtClean="0">
                  <a:latin typeface="Arial Rounded MT Bold" pitchFamily="34" charset="0"/>
                </a:rPr>
                <a:t>hujan</a:t>
              </a:r>
              <a:r>
                <a:rPr lang="en-US" sz="2800" b="1" dirty="0" smtClean="0">
                  <a:latin typeface="Arial Rounded MT Bold" pitchFamily="34" charset="0"/>
                </a:rPr>
                <a:t>, </a:t>
              </a:r>
              <a:r>
                <a:rPr lang="en-US" sz="2800" b="1" dirty="0" err="1" smtClean="0">
                  <a:latin typeface="Arial Rounded MT Bold" pitchFamily="34" charset="0"/>
                </a:rPr>
                <a:t>sumber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utama</a:t>
              </a:r>
              <a:r>
                <a:rPr lang="en-US" sz="2800" b="1" dirty="0" smtClean="0">
                  <a:latin typeface="Arial Rounded MT Bold" pitchFamily="34" charset="0"/>
                </a:rPr>
                <a:t> air yang </a:t>
              </a:r>
            </a:p>
            <a:p>
              <a:r>
                <a:rPr lang="en-US" sz="2800" b="1" dirty="0" smtClean="0">
                  <a:latin typeface="Arial Rounded MT Bold" pitchFamily="34" charset="0"/>
                </a:rPr>
                <a:t>  </a:t>
              </a:r>
              <a:r>
                <a:rPr lang="en-US" sz="2800" b="1" dirty="0" err="1" smtClean="0">
                  <a:latin typeface="Arial Rounded MT Bold" pitchFamily="34" charset="0"/>
                </a:rPr>
                <a:t>sangat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bersih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dan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terjadi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pencemaran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</a:p>
            <a:p>
              <a:r>
                <a:rPr lang="en-US" sz="2800" b="1" dirty="0" smtClean="0">
                  <a:latin typeface="Arial Rounded MT Bold" pitchFamily="34" charset="0"/>
                </a:rPr>
                <a:t>  </a:t>
              </a:r>
              <a:r>
                <a:rPr lang="en-US" sz="2800" b="1" dirty="0" err="1" smtClean="0">
                  <a:latin typeface="Arial Rounded MT Bold" pitchFamily="34" charset="0"/>
                </a:rPr>
                <a:t>saat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berada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di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atmosfer</a:t>
              </a:r>
              <a:endParaRPr lang="en-US" sz="2800" b="1" dirty="0" smtClean="0">
                <a:latin typeface="Arial Rounded MT Bold" pitchFamily="34" charset="0"/>
              </a:endParaRPr>
            </a:p>
            <a:p>
              <a:pPr>
                <a:buFontTx/>
                <a:buChar char="-"/>
              </a:pPr>
              <a:r>
                <a:rPr lang="en-US" sz="2800" b="1" dirty="0" smtClean="0">
                  <a:latin typeface="Arial Rounded MT Bold" pitchFamily="34" charset="0"/>
                </a:rPr>
                <a:t> Air </a:t>
              </a:r>
              <a:r>
                <a:rPr lang="en-US" sz="2800" b="1" dirty="0" err="1" smtClean="0">
                  <a:latin typeface="Arial Rounded MT Bold" pitchFamily="34" charset="0"/>
                </a:rPr>
                <a:t>permukaan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meliputi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badan-badan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</a:p>
            <a:p>
              <a:r>
                <a:rPr lang="en-US" sz="2800" b="1" dirty="0" smtClean="0">
                  <a:latin typeface="Arial Rounded MT Bold" pitchFamily="34" charset="0"/>
                </a:rPr>
                <a:t>  air </a:t>
              </a:r>
              <a:r>
                <a:rPr lang="en-US" sz="2800" b="1" dirty="0" err="1" smtClean="0">
                  <a:latin typeface="Arial Rounded MT Bold" pitchFamily="34" charset="0"/>
                </a:rPr>
                <a:t>seperti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sungai</a:t>
              </a:r>
              <a:r>
                <a:rPr lang="en-US" sz="2800" b="1" dirty="0" smtClean="0">
                  <a:latin typeface="Arial Rounded MT Bold" pitchFamily="34" charset="0"/>
                </a:rPr>
                <a:t>, </a:t>
              </a:r>
              <a:r>
                <a:rPr lang="en-US" sz="2800" b="1" dirty="0" err="1" smtClean="0">
                  <a:latin typeface="Arial Rounded MT Bold" pitchFamily="34" charset="0"/>
                </a:rPr>
                <a:t>rawa</a:t>
              </a:r>
              <a:r>
                <a:rPr lang="en-US" sz="2800" b="1" dirty="0" smtClean="0">
                  <a:latin typeface="Arial Rounded MT Bold" pitchFamily="34" charset="0"/>
                </a:rPr>
                <a:t>, </a:t>
              </a:r>
              <a:r>
                <a:rPr lang="en-US" sz="2800" b="1" dirty="0" err="1" smtClean="0">
                  <a:latin typeface="Arial Rounded MT Bold" pitchFamily="34" charset="0"/>
                </a:rPr>
                <a:t>telaga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dan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</a:p>
            <a:p>
              <a:r>
                <a:rPr lang="en-US" sz="2800" b="1" dirty="0" smtClean="0">
                  <a:latin typeface="Arial Rounded MT Bold" pitchFamily="34" charset="0"/>
                </a:rPr>
                <a:t>  </a:t>
              </a:r>
              <a:r>
                <a:rPr lang="en-US" sz="2800" b="1" dirty="0" err="1" smtClean="0">
                  <a:latin typeface="Arial Rounded MT Bold" pitchFamily="34" charset="0"/>
                </a:rPr>
                <a:t>danau</a:t>
              </a:r>
              <a:endParaRPr lang="en-US" sz="2800" b="1" dirty="0" smtClean="0">
                <a:latin typeface="Arial Rounded MT Bold" pitchFamily="34" charset="0"/>
              </a:endParaRPr>
            </a:p>
            <a:p>
              <a:pPr>
                <a:buFontTx/>
                <a:buChar char="-"/>
              </a:pPr>
              <a:r>
                <a:rPr lang="en-US" sz="2800" b="1" dirty="0" smtClean="0">
                  <a:latin typeface="Arial Rounded MT Bold" pitchFamily="34" charset="0"/>
                </a:rPr>
                <a:t> Air </a:t>
              </a:r>
              <a:r>
                <a:rPr lang="en-US" sz="2800" b="1" dirty="0" err="1" smtClean="0">
                  <a:latin typeface="Arial Rounded MT Bold" pitchFamily="34" charset="0"/>
                </a:rPr>
                <a:t>tanah</a:t>
              </a:r>
              <a:r>
                <a:rPr lang="en-US" sz="2800" b="1" dirty="0" smtClean="0">
                  <a:latin typeface="Arial Rounded MT Bold" pitchFamily="34" charset="0"/>
                </a:rPr>
                <a:t>, air </a:t>
              </a:r>
              <a:r>
                <a:rPr lang="en-US" sz="2800" b="1" dirty="0" err="1" smtClean="0">
                  <a:latin typeface="Arial Rounded MT Bold" pitchFamily="34" charset="0"/>
                </a:rPr>
                <a:t>hujan</a:t>
              </a:r>
              <a:r>
                <a:rPr lang="en-US" sz="2800" b="1" dirty="0" smtClean="0">
                  <a:latin typeface="Arial Rounded MT Bold" pitchFamily="34" charset="0"/>
                </a:rPr>
                <a:t> yang </a:t>
              </a:r>
              <a:r>
                <a:rPr lang="en-US" sz="2800" b="1" dirty="0" err="1" smtClean="0">
                  <a:latin typeface="Arial Rounded MT Bold" pitchFamily="34" charset="0"/>
                </a:rPr>
                <a:t>meresap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</a:p>
            <a:p>
              <a:r>
                <a:rPr lang="en-US" sz="2800" b="1" dirty="0" smtClean="0">
                  <a:latin typeface="Arial Rounded MT Bold" pitchFamily="34" charset="0"/>
                </a:rPr>
                <a:t>  </a:t>
              </a:r>
              <a:r>
                <a:rPr lang="en-US" sz="2800" b="1" dirty="0" err="1" smtClean="0">
                  <a:latin typeface="Arial Rounded MT Bold" pitchFamily="34" charset="0"/>
                </a:rPr>
                <a:t>kedalam</a:t>
              </a:r>
              <a:r>
                <a:rPr lang="en-US" sz="2800" b="1" dirty="0" smtClean="0">
                  <a:latin typeface="Arial Rounded MT Bold" pitchFamily="34" charset="0"/>
                </a:rPr>
                <a:t> </a:t>
              </a:r>
              <a:r>
                <a:rPr lang="en-US" sz="2800" b="1" dirty="0" err="1" smtClean="0">
                  <a:latin typeface="Arial Rounded MT Bold" pitchFamily="34" charset="0"/>
                </a:rPr>
                <a:t>tanah</a:t>
              </a:r>
              <a:endParaRPr lang="en-US" sz="2800" b="1" dirty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641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Module</vt:lpstr>
      <vt:lpstr>esa unggul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Peranan air bagi kehidupan</vt:lpstr>
      <vt:lpstr>Fungsi Air Bagi Tubuh Manusia</vt:lpstr>
      <vt:lpstr>PENGARUH AIR TERHADAP KESEHATAN</vt:lpstr>
      <vt:lpstr>Mekanisme Penularan Penyakit Melalui Air</vt:lpstr>
      <vt:lpstr>PowerPoint Presentation</vt:lpstr>
      <vt:lpstr>Persyaratan Air Minum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Pengolahan air 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DAN KESEHATAN</dc:title>
  <dc:creator>TOSHIBA</dc:creator>
  <cp:lastModifiedBy>Asus</cp:lastModifiedBy>
  <cp:revision>49</cp:revision>
  <dcterms:created xsi:type="dcterms:W3CDTF">2013-10-16T02:52:49Z</dcterms:created>
  <dcterms:modified xsi:type="dcterms:W3CDTF">2017-09-04T16:09:29Z</dcterms:modified>
</cp:coreProperties>
</file>