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6" r:id="rId2"/>
    <p:sldId id="260" r:id="rId3"/>
    <p:sldId id="261" r:id="rId4"/>
    <p:sldId id="273" r:id="rId5"/>
    <p:sldId id="262" r:id="rId6"/>
    <p:sldId id="263" r:id="rId7"/>
    <p:sldId id="264" r:id="rId8"/>
    <p:sldId id="271" r:id="rId9"/>
    <p:sldId id="265" r:id="rId10"/>
    <p:sldId id="257" r:id="rId11"/>
    <p:sldId id="258" r:id="rId12"/>
    <p:sldId id="259" r:id="rId13"/>
    <p:sldId id="274" r:id="rId14"/>
    <p:sldId id="275"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6"/>
    <p:restoredTop sz="94671"/>
  </p:normalViewPr>
  <p:slideViewPr>
    <p:cSldViewPr>
      <p:cViewPr varScale="1">
        <p:scale>
          <a:sx n="70" d="100"/>
          <a:sy n="70" d="100"/>
        </p:scale>
        <p:origin x="184" y="6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190099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149560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35323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182936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68342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159388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711341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48250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57881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1918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2530464A-CA29-42EB-9E07-D66AF44DBE3B}" type="datetimeFigureOut">
              <a:rPr lang="en-US" smtClean="0"/>
              <a:pPr/>
              <a:t>12/6/17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8EADB-ADA6-499D-A7A2-A49C0F668D7C}" type="slidenum">
              <a:rPr lang="en-US" smtClean="0"/>
              <a:pPr/>
              <a:t>‹#›</a:t>
            </a:fld>
            <a:endParaRPr lang="en-US"/>
          </a:p>
        </p:txBody>
      </p:sp>
    </p:spTree>
    <p:extLst>
      <p:ext uri="{BB962C8B-B14F-4D97-AF65-F5344CB8AC3E}">
        <p14:creationId xmlns:p14="http://schemas.microsoft.com/office/powerpoint/2010/main" val="354403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4311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3054025" y="3933056"/>
            <a:ext cx="6158409" cy="1362075"/>
          </a:xfrm>
          <a:prstGeom prst="rect">
            <a:avLst/>
          </a:prstGeom>
        </p:spPr>
        <p:txBody>
          <a:bodyPr anchor="t">
            <a:normAutofit fontScale="85000" lnSpcReduction="10000"/>
          </a:bodyPr>
          <a:lstStyle>
            <a:lvl1pPr algn="l" rtl="0" eaLnBrk="1" fontAlgn="base" hangingPunct="1">
              <a:spcBef>
                <a:spcPct val="0"/>
              </a:spcBef>
              <a:spcAft>
                <a:spcPct val="0"/>
              </a:spcAft>
              <a:defRPr sz="4000" b="1" kern="1200" cap="all">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mtClean="0"/>
              <a:t>KETERKAITAN PERTUMBUHAN PENDUDUK DENGAN KESEHATAN</a:t>
            </a:r>
            <a:endParaRPr lang="en-US" dirty="0"/>
          </a:p>
        </p:txBody>
      </p:sp>
    </p:spTree>
    <p:extLst>
      <p:ext uri="{BB962C8B-B14F-4D97-AF65-F5344CB8AC3E}">
        <p14:creationId xmlns:p14="http://schemas.microsoft.com/office/powerpoint/2010/main" val="1137121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id-ID" sz="2800" dirty="0" smtClean="0">
              <a:latin typeface="Times New Roman" pitchFamily="18" charset="0"/>
              <a:cs typeface="Times New Roman" pitchFamily="18" charset="0"/>
            </a:endParaRPr>
          </a:p>
          <a:p>
            <a:pPr algn="just"/>
            <a:endParaRPr lang="id-ID" sz="2800" dirty="0">
              <a:latin typeface="Times New Roman" pitchFamily="18" charset="0"/>
              <a:cs typeface="Times New Roman" pitchFamily="18" charset="0"/>
            </a:endParaRPr>
          </a:p>
          <a:p>
            <a:pPr algn="just"/>
            <a:r>
              <a:rPr lang="id-ID" sz="2800" dirty="0" smtClean="0">
                <a:latin typeface="Times New Roman" pitchFamily="18" charset="0"/>
                <a:cs typeface="Times New Roman" pitchFamily="18" charset="0"/>
              </a:rPr>
              <a:t>Dari </a:t>
            </a:r>
            <a:r>
              <a:rPr lang="id-ID" sz="2800" dirty="0">
                <a:latin typeface="Times New Roman" pitchFamily="18" charset="0"/>
                <a:cs typeface="Times New Roman" pitchFamily="18" charset="0"/>
              </a:rPr>
              <a:t>tabel diatas terlihat dari angka kematian bayi neonatal di provinsi DKI Jakarta adalah sebesar 3,80. Artinya terdapat 3-4 bayi yang belum genap 1 bulan meninggal dari setiap 1000 kelahiran hidup.</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74972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09193"/>
            <a:ext cx="7498080" cy="604925"/>
          </a:xfrm>
        </p:spPr>
        <p:txBody>
          <a:bodyPr>
            <a:noAutofit/>
          </a:bodyPr>
          <a:lstStyle/>
          <a:p>
            <a:r>
              <a:rPr lang="id-ID" sz="2000" dirty="0" smtClean="0">
                <a:solidFill>
                  <a:schemeClr val="tx1"/>
                </a:solidFill>
                <a:effectLst/>
                <a:latin typeface="Times New Roman" charset="0"/>
                <a:ea typeface="Times New Roman" charset="0"/>
                <a:cs typeface="Times New Roman" charset="0"/>
              </a:rPr>
              <a:t>Angka </a:t>
            </a:r>
            <a:r>
              <a:rPr lang="id-ID" sz="2000" dirty="0">
                <a:solidFill>
                  <a:schemeClr val="tx1"/>
                </a:solidFill>
                <a:effectLst/>
                <a:latin typeface="Times New Roman" charset="0"/>
                <a:ea typeface="Times New Roman" charset="0"/>
                <a:cs typeface="Times New Roman" charset="0"/>
              </a:rPr>
              <a:t>kematian bayi lepas baru lahir (Post Neo-Natal Death Rate) di Provinsi DKI Jakarta pada tahun 2016</a:t>
            </a:r>
            <a:endParaRPr lang="en-US" sz="2000" dirty="0">
              <a:solidFill>
                <a:schemeClr val="tx1"/>
              </a:solidFill>
              <a:latin typeface="Times New Roman" charset="0"/>
              <a:ea typeface="Times New Roman" charset="0"/>
              <a:cs typeface="Times New Roman"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8373690"/>
              </p:ext>
            </p:extLst>
          </p:nvPr>
        </p:nvGraphicFramePr>
        <p:xfrm>
          <a:off x="990600" y="1412776"/>
          <a:ext cx="8001002" cy="4411197"/>
        </p:xfrm>
        <a:graphic>
          <a:graphicData uri="http://schemas.openxmlformats.org/drawingml/2006/table">
            <a:tbl>
              <a:tblPr firstRow="1" firstCol="1" bandRow="1">
                <a:tableStyleId>{5C22544A-7EE6-4342-B048-85BDC9FD1C3A}</a:tableStyleId>
              </a:tblPr>
              <a:tblGrid>
                <a:gridCol w="1669382"/>
                <a:gridCol w="977566"/>
                <a:gridCol w="977566"/>
                <a:gridCol w="1353553"/>
                <a:gridCol w="1729540"/>
                <a:gridCol w="1293395"/>
              </a:tblGrid>
              <a:tr h="763227">
                <a:tc rowSpan="2">
                  <a:txBody>
                    <a:bodyPr/>
                    <a:lstStyle/>
                    <a:p>
                      <a:pPr marL="0" marR="0" algn="ctr">
                        <a:lnSpc>
                          <a:spcPct val="150000"/>
                        </a:lnSpc>
                        <a:spcBef>
                          <a:spcPts val="0"/>
                        </a:spcBef>
                        <a:spcAft>
                          <a:spcPts val="0"/>
                        </a:spcAft>
                      </a:pPr>
                      <a:r>
                        <a:rPr lang="id-ID" sz="1200">
                          <a:effectLst/>
                        </a:rPr>
                        <a:t>Kota/kab</a:t>
                      </a:r>
                      <a:endParaRPr lang="en-US" sz="1100">
                        <a:effectLst/>
                        <a:latin typeface="Calibri"/>
                        <a:ea typeface="Calibri"/>
                        <a:cs typeface="Times New Roman"/>
                      </a:endParaRPr>
                    </a:p>
                  </a:txBody>
                  <a:tcPr marL="68580" marR="68580" marT="0" marB="0" anchor="ctr"/>
                </a:tc>
                <a:tc gridSpan="2">
                  <a:txBody>
                    <a:bodyPr/>
                    <a:lstStyle/>
                    <a:p>
                      <a:pPr marL="0" marR="0" algn="ctr">
                        <a:lnSpc>
                          <a:spcPct val="150000"/>
                        </a:lnSpc>
                        <a:spcBef>
                          <a:spcPts val="0"/>
                        </a:spcBef>
                        <a:spcAft>
                          <a:spcPts val="0"/>
                        </a:spcAft>
                      </a:pPr>
                      <a:r>
                        <a:rPr lang="id-ID" sz="1200">
                          <a:effectLst/>
                        </a:rPr>
                        <a:t>Kematian Bati Post Neonatal</a:t>
                      </a:r>
                      <a:endParaRPr lang="en-US" sz="1100">
                        <a:effectLst/>
                        <a:latin typeface="Calibri"/>
                        <a:ea typeface="Calibri"/>
                        <a:cs typeface="Times New Roman"/>
                      </a:endParaRPr>
                    </a:p>
                  </a:txBody>
                  <a:tcPr marL="68580" marR="68580" marT="0" marB="0" anchor="ctr"/>
                </a:tc>
                <a:tc hMerge="1">
                  <a:txBody>
                    <a:bodyPr/>
                    <a:lstStyle/>
                    <a:p>
                      <a:endParaRPr lang="en-US"/>
                    </a:p>
                  </a:txBody>
                  <a:tcPr/>
                </a:tc>
                <a:tc rowSpan="2">
                  <a:txBody>
                    <a:bodyPr/>
                    <a:lstStyle/>
                    <a:p>
                      <a:pPr marL="0" marR="0" algn="ctr">
                        <a:lnSpc>
                          <a:spcPct val="150000"/>
                        </a:lnSpc>
                        <a:spcBef>
                          <a:spcPts val="0"/>
                        </a:spcBef>
                        <a:spcAft>
                          <a:spcPts val="0"/>
                        </a:spcAft>
                      </a:pPr>
                      <a:r>
                        <a:rPr lang="id-ID" sz="1200" dirty="0">
                          <a:effectLst/>
                        </a:rPr>
                        <a:t>L+P</a:t>
                      </a:r>
                      <a:endParaRPr lang="en-US" sz="1100" dirty="0">
                        <a:effectLst/>
                        <a:latin typeface="Calibri"/>
                        <a:ea typeface="Calibri"/>
                        <a:cs typeface="Times New Roman"/>
                      </a:endParaRPr>
                    </a:p>
                  </a:txBody>
                  <a:tcPr marL="68580" marR="68580" marT="0" marB="0" anchor="ctr"/>
                </a:tc>
                <a:tc rowSpan="2">
                  <a:txBody>
                    <a:bodyPr/>
                    <a:lstStyle/>
                    <a:p>
                      <a:pPr marL="0" marR="0" algn="ctr">
                        <a:lnSpc>
                          <a:spcPct val="150000"/>
                        </a:lnSpc>
                        <a:spcBef>
                          <a:spcPts val="0"/>
                        </a:spcBef>
                        <a:spcAft>
                          <a:spcPts val="0"/>
                        </a:spcAft>
                      </a:pPr>
                      <a:r>
                        <a:rPr lang="id-ID" sz="1200">
                          <a:effectLst/>
                        </a:rPr>
                        <a:t>Jumlah kelahiran hidup</a:t>
                      </a:r>
                      <a:endParaRPr lang="en-US" sz="1100">
                        <a:effectLst/>
                        <a:latin typeface="Calibri"/>
                        <a:ea typeface="Calibri"/>
                        <a:cs typeface="Times New Roman"/>
                      </a:endParaRPr>
                    </a:p>
                  </a:txBody>
                  <a:tcPr marL="68580" marR="68580" marT="0" marB="0" anchor="ctr"/>
                </a:tc>
                <a:tc rowSpan="2">
                  <a:txBody>
                    <a:bodyPr/>
                    <a:lstStyle/>
                    <a:p>
                      <a:pPr marL="0" marR="0" algn="ctr">
                        <a:lnSpc>
                          <a:spcPct val="150000"/>
                        </a:lnSpc>
                        <a:spcBef>
                          <a:spcPts val="0"/>
                        </a:spcBef>
                        <a:spcAft>
                          <a:spcPts val="0"/>
                        </a:spcAft>
                      </a:pPr>
                      <a:r>
                        <a:rPr lang="id-ID" sz="1200">
                          <a:effectLst/>
                        </a:rPr>
                        <a:t>P-NNDR</a:t>
                      </a:r>
                      <a:endParaRPr lang="en-US" sz="1100">
                        <a:effectLst/>
                        <a:latin typeface="Calibri"/>
                        <a:ea typeface="Calibri"/>
                        <a:cs typeface="Times New Roman"/>
                      </a:endParaRPr>
                    </a:p>
                  </a:txBody>
                  <a:tcPr marL="68580" marR="68580" marT="0" marB="0" anchor="ctr"/>
                </a:tc>
              </a:tr>
              <a:tr h="30064">
                <a:tc vMerge="1">
                  <a:txBody>
                    <a:bodyPr/>
                    <a:lstStyle/>
                    <a:p>
                      <a:endParaRPr lang="en-US"/>
                    </a:p>
                  </a:txBody>
                  <a:tcPr/>
                </a:tc>
                <a:tc>
                  <a:txBody>
                    <a:bodyPr/>
                    <a:lstStyle/>
                    <a:p>
                      <a:pPr marL="0" marR="0" algn="ctr">
                        <a:lnSpc>
                          <a:spcPct val="150000"/>
                        </a:lnSpc>
                        <a:spcBef>
                          <a:spcPts val="0"/>
                        </a:spcBef>
                        <a:spcAft>
                          <a:spcPts val="0"/>
                        </a:spcAft>
                      </a:pPr>
                      <a:r>
                        <a:rPr lang="id-ID" sz="1200">
                          <a:effectLst/>
                        </a:rPr>
                        <a:t>L</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P</a:t>
                      </a:r>
                      <a:endParaRPr lang="en-US" sz="1100">
                        <a:effectLst/>
                        <a:latin typeface="Calibri"/>
                        <a:ea typeface="Calibri"/>
                        <a:cs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481950">
                <a:tc>
                  <a:txBody>
                    <a:bodyPr/>
                    <a:lstStyle/>
                    <a:p>
                      <a:pPr marL="0" marR="0">
                        <a:lnSpc>
                          <a:spcPct val="150000"/>
                        </a:lnSpc>
                        <a:spcBef>
                          <a:spcPts val="0"/>
                        </a:spcBef>
                        <a:spcAft>
                          <a:spcPts val="0"/>
                        </a:spcAft>
                      </a:pPr>
                      <a:r>
                        <a:rPr lang="id-ID" sz="1200">
                          <a:effectLst/>
                        </a:rPr>
                        <a:t>Kep. seribu</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2</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473</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4.23</a:t>
                      </a:r>
                      <a:endParaRPr lang="en-US" sz="1100">
                        <a:effectLst/>
                        <a:latin typeface="Calibri"/>
                        <a:ea typeface="Calibri"/>
                        <a:cs typeface="Times New Roman"/>
                      </a:endParaRPr>
                    </a:p>
                  </a:txBody>
                  <a:tcPr marL="68580" marR="68580" marT="0" marB="0" anchor="ctr"/>
                </a:tc>
              </a:tr>
              <a:tr h="481950">
                <a:tc>
                  <a:txBody>
                    <a:bodyPr/>
                    <a:lstStyle/>
                    <a:p>
                      <a:pPr marL="0" marR="0">
                        <a:lnSpc>
                          <a:spcPct val="150000"/>
                        </a:lnSpc>
                        <a:spcBef>
                          <a:spcPts val="0"/>
                        </a:spcBef>
                        <a:spcAft>
                          <a:spcPts val="0"/>
                        </a:spcAft>
                      </a:pPr>
                      <a:r>
                        <a:rPr lang="id-ID" sz="1200">
                          <a:effectLst/>
                        </a:rPr>
                        <a:t>Jakarta Pusat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31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24</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55</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13,584</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4.05</a:t>
                      </a:r>
                      <a:endParaRPr lang="en-US" sz="1100">
                        <a:effectLst/>
                        <a:latin typeface="Calibri"/>
                        <a:ea typeface="Calibri"/>
                        <a:cs typeface="Times New Roman"/>
                      </a:endParaRPr>
                    </a:p>
                  </a:txBody>
                  <a:tcPr marL="68580" marR="68580" marT="0" marB="0" anchor="ctr"/>
                </a:tc>
              </a:tr>
              <a:tr h="481950">
                <a:tc>
                  <a:txBody>
                    <a:bodyPr/>
                    <a:lstStyle/>
                    <a:p>
                      <a:pPr marL="0" marR="0">
                        <a:lnSpc>
                          <a:spcPct val="150000"/>
                        </a:lnSpc>
                        <a:spcBef>
                          <a:spcPts val="0"/>
                        </a:spcBef>
                        <a:spcAft>
                          <a:spcPts val="0"/>
                        </a:spcAft>
                      </a:pPr>
                      <a:r>
                        <a:rPr lang="id-ID" sz="1200">
                          <a:effectLst/>
                        </a:rPr>
                        <a:t>Jakarta Utara</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93</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68</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161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26,017</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6.19</a:t>
                      </a:r>
                      <a:endParaRPr lang="en-US" sz="1100">
                        <a:effectLst/>
                        <a:latin typeface="Calibri"/>
                        <a:ea typeface="Calibri"/>
                        <a:cs typeface="Times New Roman"/>
                      </a:endParaRPr>
                    </a:p>
                  </a:txBody>
                  <a:tcPr marL="68580" marR="68580" marT="0" marB="0" anchor="ctr"/>
                </a:tc>
              </a:tr>
              <a:tr h="481950">
                <a:tc>
                  <a:txBody>
                    <a:bodyPr/>
                    <a:lstStyle/>
                    <a:p>
                      <a:pPr marL="0" marR="0">
                        <a:lnSpc>
                          <a:spcPct val="150000"/>
                        </a:lnSpc>
                        <a:spcBef>
                          <a:spcPts val="0"/>
                        </a:spcBef>
                        <a:spcAft>
                          <a:spcPts val="0"/>
                        </a:spcAft>
                      </a:pPr>
                      <a:r>
                        <a:rPr lang="id-ID" sz="1200">
                          <a:effectLst/>
                        </a:rPr>
                        <a:t>Jakarta Barat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97</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dirty="0">
                          <a:effectLst/>
                        </a:rPr>
                        <a:t>66</a:t>
                      </a:r>
                      <a:endParaRPr lang="en-US" sz="11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163</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32,944</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4.95</a:t>
                      </a:r>
                      <a:endParaRPr lang="en-US" sz="1100">
                        <a:effectLst/>
                        <a:latin typeface="Calibri"/>
                        <a:ea typeface="Calibri"/>
                        <a:cs typeface="Times New Roman"/>
                      </a:endParaRPr>
                    </a:p>
                  </a:txBody>
                  <a:tcPr marL="68580" marR="68580" marT="0" marB="0" anchor="ctr"/>
                </a:tc>
              </a:tr>
              <a:tr h="481950">
                <a:tc>
                  <a:txBody>
                    <a:bodyPr/>
                    <a:lstStyle/>
                    <a:p>
                      <a:pPr marL="0" marR="0">
                        <a:lnSpc>
                          <a:spcPct val="150000"/>
                        </a:lnSpc>
                        <a:spcBef>
                          <a:spcPts val="0"/>
                        </a:spcBef>
                        <a:spcAft>
                          <a:spcPts val="0"/>
                        </a:spcAft>
                      </a:pPr>
                      <a:r>
                        <a:rPr lang="id-ID" sz="1200">
                          <a:effectLst/>
                        </a:rPr>
                        <a:t>Jakarta Selatan</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56</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45</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101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28,888</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3.50</a:t>
                      </a:r>
                      <a:endParaRPr lang="en-US" sz="1100">
                        <a:effectLst/>
                        <a:latin typeface="Calibri"/>
                        <a:ea typeface="Calibri"/>
                        <a:cs typeface="Times New Roman"/>
                      </a:endParaRPr>
                    </a:p>
                  </a:txBody>
                  <a:tcPr marL="68580" marR="68580" marT="0" marB="0" anchor="ctr"/>
                </a:tc>
              </a:tr>
              <a:tr h="481950">
                <a:tc>
                  <a:txBody>
                    <a:bodyPr/>
                    <a:lstStyle/>
                    <a:p>
                      <a:pPr marL="0" marR="0">
                        <a:lnSpc>
                          <a:spcPct val="150000"/>
                        </a:lnSpc>
                        <a:spcBef>
                          <a:spcPts val="0"/>
                        </a:spcBef>
                        <a:spcAft>
                          <a:spcPts val="0"/>
                        </a:spcAft>
                      </a:pPr>
                      <a:r>
                        <a:rPr lang="id-ID" sz="1200">
                          <a:effectLst/>
                        </a:rPr>
                        <a:t>Jakarta Timur</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121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89</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210</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42,309</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4.96</a:t>
                      </a:r>
                      <a:endParaRPr lang="en-US" sz="1100">
                        <a:effectLst/>
                        <a:latin typeface="Calibri"/>
                        <a:ea typeface="Calibri"/>
                        <a:cs typeface="Times New Roman"/>
                      </a:endParaRPr>
                    </a:p>
                  </a:txBody>
                  <a:tcPr marL="68580" marR="68580" marT="0" marB="0" anchor="ctr"/>
                </a:tc>
              </a:tr>
              <a:tr h="481950">
                <a:tc>
                  <a:txBody>
                    <a:bodyPr/>
                    <a:lstStyle/>
                    <a:p>
                      <a:pPr marL="0" marR="0">
                        <a:lnSpc>
                          <a:spcPct val="150000"/>
                        </a:lnSpc>
                        <a:spcBef>
                          <a:spcPts val="0"/>
                        </a:spcBef>
                        <a:spcAft>
                          <a:spcPts val="0"/>
                        </a:spcAft>
                      </a:pPr>
                      <a:r>
                        <a:rPr lang="id-ID" sz="1200">
                          <a:effectLst/>
                        </a:rPr>
                        <a:t>DKI JAKARTA</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id-ID" sz="1200">
                          <a:effectLst/>
                        </a:rPr>
                        <a:t>399</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293</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692</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144,215</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dirty="0">
                          <a:effectLst/>
                        </a:rPr>
                        <a:t>4.80</a:t>
                      </a:r>
                      <a:endParaRPr lang="en-US" sz="1100" dirty="0">
                        <a:effectLst/>
                        <a:latin typeface="Calibri"/>
                        <a:ea typeface="Calibri"/>
                        <a:cs typeface="Times New Roman"/>
                      </a:endParaRPr>
                    </a:p>
                  </a:txBody>
                  <a:tcPr marL="68580" marR="68580" marT="0" marB="0" anchor="ctr"/>
                </a:tc>
              </a:tr>
            </a:tbl>
          </a:graphicData>
        </a:graphic>
      </p:graphicFrame>
      <p:sp>
        <p:nvSpPr>
          <p:cNvPr id="5" name="Rectangle 1"/>
          <p:cNvSpPr>
            <a:spLocks noChangeArrowheads="1"/>
          </p:cNvSpPr>
          <p:nvPr/>
        </p:nvSpPr>
        <p:spPr bwMode="auto">
          <a:xfrm>
            <a:off x="990600" y="6021288"/>
            <a:ext cx="807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Sumber : Data kependudukan dan Pencatatan Sipil Provinsi DKI Jakarta Tahun 2016</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2469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endParaRPr lang="id-ID" dirty="0" smtClean="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Berdasarkan </a:t>
            </a:r>
            <a:r>
              <a:rPr lang="id-ID" dirty="0">
                <a:latin typeface="Times New Roman" pitchFamily="18" charset="0"/>
                <a:cs typeface="Times New Roman" pitchFamily="18" charset="0"/>
              </a:rPr>
              <a:t>data tersebut, maka nilai P-NNDR untuk provinsi DKI jakarta pada tahun 2016 adalah sebesar 4.80. ini artinya bahwa di provinsi DKI jakarta pada tahun 2016 terdapat 4-5 kematian bayi post neonatal setiap 1000 kelahiran.</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74907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solidFill>
                  <a:schemeClr val="tx1"/>
                </a:solidFill>
                <a:effectLst/>
                <a:latin typeface="Times New Roman" pitchFamily="18" charset="0"/>
                <a:cs typeface="Times New Roman" pitchFamily="18" charset="0"/>
              </a:rPr>
              <a:t>Angka</a:t>
            </a:r>
            <a:r>
              <a:rPr lang="en-US" sz="3600" b="1" dirty="0">
                <a:solidFill>
                  <a:schemeClr val="tx1"/>
                </a:solidFill>
                <a:effectLst/>
                <a:latin typeface="Times New Roman" pitchFamily="18" charset="0"/>
                <a:cs typeface="Times New Roman" pitchFamily="18" charset="0"/>
              </a:rPr>
              <a:t> </a:t>
            </a:r>
            <a:r>
              <a:rPr lang="en-US" sz="3600" b="1" dirty="0" err="1">
                <a:solidFill>
                  <a:schemeClr val="tx1"/>
                </a:solidFill>
                <a:effectLst/>
                <a:latin typeface="Times New Roman" pitchFamily="18" charset="0"/>
                <a:cs typeface="Times New Roman" pitchFamily="18" charset="0"/>
              </a:rPr>
              <a:t>Kematian</a:t>
            </a:r>
            <a:r>
              <a:rPr lang="en-US" sz="3600" b="1" dirty="0">
                <a:solidFill>
                  <a:schemeClr val="tx1"/>
                </a:solidFill>
                <a:effectLst/>
                <a:latin typeface="Times New Roman" pitchFamily="18" charset="0"/>
                <a:cs typeface="Times New Roman" pitchFamily="18" charset="0"/>
              </a:rPr>
              <a:t> </a:t>
            </a:r>
            <a:r>
              <a:rPr lang="id-ID" sz="3600" b="1" dirty="0" smtClean="0">
                <a:solidFill>
                  <a:schemeClr val="tx1"/>
                </a:solidFill>
                <a:effectLst/>
                <a:latin typeface="Times New Roman" pitchFamily="18" charset="0"/>
                <a:cs typeface="Times New Roman" pitchFamily="18" charset="0"/>
              </a:rPr>
              <a:t>Anak</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id-ID" sz="2800" dirty="0" smtClean="0">
              <a:latin typeface="Times New Roman" pitchFamily="18" charset="0"/>
              <a:cs typeface="Times New Roman" pitchFamily="18" charset="0"/>
            </a:endParaRPr>
          </a:p>
          <a:p>
            <a:pPr marL="82296" indent="0" algn="just">
              <a:buNone/>
            </a:pPr>
            <a:r>
              <a:rPr lang="id-ID" sz="2800" dirty="0" smtClean="0">
                <a:latin typeface="Times New Roman" pitchFamily="18" charset="0"/>
                <a:cs typeface="Times New Roman" pitchFamily="18" charset="0"/>
              </a:rPr>
              <a:t>Angka kematian anak adalah penduduk yang berusia 1 sampai menjelang 5 tahun atau tepatnya 1 tahun sampai dengan 4 tahun 11 bulan 29 hari. Angka kematian anak juga dapat dipengaruhi kecukupan gizi, tingginya pravelensi penyakit menular pada anak atau kecelakaan yang terjadi di sekitar rumah. Kematian anak berdasarkan Kota sebagai berikut: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628377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5521566"/>
              </p:ext>
            </p:extLst>
          </p:nvPr>
        </p:nvGraphicFramePr>
        <p:xfrm>
          <a:off x="882448" y="1060145"/>
          <a:ext cx="8001000" cy="4876797"/>
        </p:xfrm>
        <a:graphic>
          <a:graphicData uri="http://schemas.openxmlformats.org/drawingml/2006/table">
            <a:tbl>
              <a:tblPr firstRow="1" firstCol="1" bandRow="1">
                <a:tableStyleId>{5C22544A-7EE6-4342-B048-85BDC9FD1C3A}</a:tableStyleId>
              </a:tblPr>
              <a:tblGrid>
                <a:gridCol w="1484570"/>
                <a:gridCol w="1303286"/>
                <a:gridCol w="1303286"/>
                <a:gridCol w="1249391"/>
                <a:gridCol w="1175897"/>
                <a:gridCol w="1484570"/>
              </a:tblGrid>
              <a:tr h="836259">
                <a:tc rowSpan="2">
                  <a:txBody>
                    <a:bodyPr/>
                    <a:lstStyle/>
                    <a:p>
                      <a:pPr marL="0" marR="0" algn="ctr">
                        <a:lnSpc>
                          <a:spcPct val="150000"/>
                        </a:lnSpc>
                        <a:spcBef>
                          <a:spcPts val="0"/>
                        </a:spcBef>
                        <a:spcAft>
                          <a:spcPts val="0"/>
                        </a:spcAft>
                      </a:pPr>
                      <a:r>
                        <a:rPr lang="id-ID" sz="1200" dirty="0">
                          <a:effectLst/>
                        </a:rPr>
                        <a:t>Kota/kab</a:t>
                      </a:r>
                      <a:endParaRPr lang="en-US" sz="1100" dirty="0">
                        <a:effectLst/>
                        <a:latin typeface="Calibri"/>
                        <a:ea typeface="Calibri"/>
                        <a:cs typeface="Times New Roman"/>
                      </a:endParaRPr>
                    </a:p>
                  </a:txBody>
                  <a:tcPr marL="68580" marR="68580" marT="0" marB="0" anchor="ctr"/>
                </a:tc>
                <a:tc gridSpan="2">
                  <a:txBody>
                    <a:bodyPr/>
                    <a:lstStyle/>
                    <a:p>
                      <a:pPr marL="0" marR="0" algn="ctr">
                        <a:lnSpc>
                          <a:spcPct val="150000"/>
                        </a:lnSpc>
                        <a:spcBef>
                          <a:spcPts val="0"/>
                        </a:spcBef>
                        <a:spcAft>
                          <a:spcPts val="0"/>
                        </a:spcAft>
                      </a:pPr>
                      <a:r>
                        <a:rPr lang="id-ID" sz="1200" dirty="0">
                          <a:effectLst/>
                        </a:rPr>
                        <a:t>Penduduk usia 1-4 Th pada pertengahan tahun</a:t>
                      </a: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gridSpan="2">
                  <a:txBody>
                    <a:bodyPr/>
                    <a:lstStyle/>
                    <a:p>
                      <a:pPr marL="0" marR="0" algn="ctr">
                        <a:lnSpc>
                          <a:spcPct val="150000"/>
                        </a:lnSpc>
                        <a:spcBef>
                          <a:spcPts val="0"/>
                        </a:spcBef>
                        <a:spcAft>
                          <a:spcPts val="0"/>
                        </a:spcAft>
                      </a:pPr>
                      <a:r>
                        <a:rPr lang="id-ID" sz="1200" dirty="0">
                          <a:effectLst/>
                        </a:rPr>
                        <a:t>Jumlah kematian anak </a:t>
                      </a:r>
                      <a:endParaRPr lang="en-US" sz="1100" dirty="0">
                        <a:effectLst/>
                      </a:endParaRPr>
                    </a:p>
                    <a:p>
                      <a:pPr marL="0" marR="0" algn="ctr">
                        <a:lnSpc>
                          <a:spcPct val="150000"/>
                        </a:lnSpc>
                        <a:spcBef>
                          <a:spcPts val="0"/>
                        </a:spcBef>
                        <a:spcAft>
                          <a:spcPts val="0"/>
                        </a:spcAft>
                      </a:pPr>
                      <a:r>
                        <a:rPr lang="id-ID" sz="1200" dirty="0">
                          <a:effectLst/>
                        </a:rPr>
                        <a:t>(1-4 Th)</a:t>
                      </a: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rowSpan="2">
                  <a:txBody>
                    <a:bodyPr/>
                    <a:lstStyle/>
                    <a:p>
                      <a:pPr marL="0" marR="0" algn="ctr">
                        <a:lnSpc>
                          <a:spcPct val="150000"/>
                        </a:lnSpc>
                        <a:spcBef>
                          <a:spcPts val="0"/>
                        </a:spcBef>
                        <a:spcAft>
                          <a:spcPts val="0"/>
                        </a:spcAft>
                      </a:pPr>
                      <a:r>
                        <a:rPr lang="id-ID" sz="1200" dirty="0">
                          <a:effectLst/>
                        </a:rPr>
                        <a:t>AKA(CMR)</a:t>
                      </a:r>
                      <a:endParaRPr lang="en-US" sz="1100" dirty="0">
                        <a:effectLst/>
                        <a:latin typeface="Calibri"/>
                        <a:ea typeface="Calibri"/>
                        <a:cs typeface="Times New Roman"/>
                      </a:endParaRPr>
                    </a:p>
                  </a:txBody>
                  <a:tcPr marL="68580" marR="68580" marT="0" marB="0" anchor="ctr"/>
                </a:tc>
              </a:tr>
              <a:tr h="394670">
                <a:tc vMerge="1">
                  <a:txBody>
                    <a:bodyPr/>
                    <a:lstStyle/>
                    <a:p>
                      <a:endParaRPr lang="en-US"/>
                    </a:p>
                  </a:txBody>
                  <a:tcPr/>
                </a:tc>
                <a:tc>
                  <a:txBody>
                    <a:bodyPr/>
                    <a:lstStyle/>
                    <a:p>
                      <a:pPr marL="0" marR="0" algn="ctr">
                        <a:lnSpc>
                          <a:spcPct val="150000"/>
                        </a:lnSpc>
                        <a:spcBef>
                          <a:spcPts val="0"/>
                        </a:spcBef>
                        <a:spcAft>
                          <a:spcPts val="0"/>
                        </a:spcAft>
                      </a:pPr>
                      <a:r>
                        <a:rPr lang="id-ID" sz="1200">
                          <a:effectLst/>
                        </a:rPr>
                        <a:t>n</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n</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a:t>
                      </a:r>
                      <a:endParaRPr lang="en-US" sz="1100">
                        <a:effectLst/>
                        <a:latin typeface="Calibri"/>
                        <a:ea typeface="Calibri"/>
                        <a:cs typeface="Times New Roman"/>
                      </a:endParaRPr>
                    </a:p>
                  </a:txBody>
                  <a:tcPr marL="68580" marR="68580" marT="0" marB="0" anchor="ctr"/>
                </a:tc>
                <a:tc vMerge="1">
                  <a:txBody>
                    <a:bodyPr/>
                    <a:lstStyle/>
                    <a:p>
                      <a:endParaRPr lang="en-US"/>
                    </a:p>
                  </a:txBody>
                  <a:tcPr/>
                </a:tc>
              </a:tr>
              <a:tr h="394670">
                <a:tc>
                  <a:txBody>
                    <a:bodyPr/>
                    <a:lstStyle/>
                    <a:p>
                      <a:pPr marL="0" marR="0">
                        <a:lnSpc>
                          <a:spcPct val="150000"/>
                        </a:lnSpc>
                        <a:spcBef>
                          <a:spcPts val="0"/>
                        </a:spcBef>
                        <a:spcAft>
                          <a:spcPts val="0"/>
                        </a:spcAft>
                      </a:pPr>
                      <a:r>
                        <a:rPr lang="id-ID" sz="1200">
                          <a:effectLst/>
                        </a:rPr>
                        <a:t>Kep.Seribu</a:t>
                      </a:r>
                      <a:endParaRPr lang="en-US" sz="110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2,156</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0.30%</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5</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0.63%</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2.32</a:t>
                      </a:r>
                      <a:endParaRPr lang="en-US" sz="1100">
                        <a:effectLst/>
                        <a:latin typeface="Calibri"/>
                        <a:ea typeface="Calibri"/>
                        <a:cs typeface="Times New Roman"/>
                      </a:endParaRPr>
                    </a:p>
                  </a:txBody>
                  <a:tcPr marL="68580" marR="68580" marT="0" marB="0" anchor="ctr"/>
                </a:tc>
              </a:tr>
              <a:tr h="394670">
                <a:tc>
                  <a:txBody>
                    <a:bodyPr/>
                    <a:lstStyle/>
                    <a:p>
                      <a:pPr marL="0" marR="0">
                        <a:lnSpc>
                          <a:spcPct val="150000"/>
                        </a:lnSpc>
                        <a:spcBef>
                          <a:spcPts val="0"/>
                        </a:spcBef>
                        <a:spcAft>
                          <a:spcPts val="0"/>
                        </a:spcAft>
                      </a:pPr>
                      <a:r>
                        <a:rPr lang="id-ID" sz="1200">
                          <a:effectLst/>
                        </a:rPr>
                        <a:t>Jakarta Pusat</a:t>
                      </a:r>
                      <a:endParaRPr lang="en-US" sz="110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70,449</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dirty="0">
                          <a:effectLst/>
                        </a:rPr>
                        <a:t>9.78%</a:t>
                      </a:r>
                      <a:endParaRPr lang="en-US" sz="1100" dirty="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80</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10.14%</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1.14</a:t>
                      </a:r>
                      <a:endParaRPr lang="en-US" sz="1100">
                        <a:effectLst/>
                        <a:latin typeface="Calibri"/>
                        <a:ea typeface="Calibri"/>
                        <a:cs typeface="Times New Roman"/>
                      </a:endParaRPr>
                    </a:p>
                  </a:txBody>
                  <a:tcPr marL="68580" marR="68580" marT="0" marB="0" anchor="ctr"/>
                </a:tc>
              </a:tr>
              <a:tr h="394670">
                <a:tc>
                  <a:txBody>
                    <a:bodyPr/>
                    <a:lstStyle/>
                    <a:p>
                      <a:pPr marL="0" marR="0">
                        <a:lnSpc>
                          <a:spcPct val="150000"/>
                        </a:lnSpc>
                        <a:spcBef>
                          <a:spcPts val="0"/>
                        </a:spcBef>
                        <a:spcAft>
                          <a:spcPts val="0"/>
                        </a:spcAft>
                      </a:pPr>
                      <a:r>
                        <a:rPr lang="id-ID" sz="1200">
                          <a:effectLst/>
                        </a:rPr>
                        <a:t>Jakarta Utara</a:t>
                      </a:r>
                      <a:endParaRPr lang="en-US" sz="110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125,871</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17.47%</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159</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20.15%</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1.26</a:t>
                      </a:r>
                      <a:endParaRPr lang="en-US" sz="1100">
                        <a:effectLst/>
                        <a:latin typeface="Calibri"/>
                        <a:ea typeface="Calibri"/>
                        <a:cs typeface="Times New Roman"/>
                      </a:endParaRPr>
                    </a:p>
                  </a:txBody>
                  <a:tcPr marL="68580" marR="68580" marT="0" marB="0" anchor="ctr"/>
                </a:tc>
              </a:tr>
              <a:tr h="394670">
                <a:tc>
                  <a:txBody>
                    <a:bodyPr/>
                    <a:lstStyle/>
                    <a:p>
                      <a:pPr marL="0" marR="0">
                        <a:lnSpc>
                          <a:spcPct val="150000"/>
                        </a:lnSpc>
                        <a:spcBef>
                          <a:spcPts val="0"/>
                        </a:spcBef>
                        <a:spcAft>
                          <a:spcPts val="0"/>
                        </a:spcAft>
                      </a:pPr>
                      <a:r>
                        <a:rPr lang="id-ID" sz="1200">
                          <a:effectLst/>
                        </a:rPr>
                        <a:t>Jakarta Barat</a:t>
                      </a:r>
                      <a:endParaRPr lang="en-US" sz="110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165,843</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23.01%</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199</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25.22%</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1.20</a:t>
                      </a:r>
                      <a:endParaRPr lang="en-US" sz="1100">
                        <a:effectLst/>
                        <a:latin typeface="Calibri"/>
                        <a:ea typeface="Calibri"/>
                        <a:cs typeface="Times New Roman"/>
                      </a:endParaRPr>
                    </a:p>
                  </a:txBody>
                  <a:tcPr marL="68580" marR="68580" marT="0" marB="0" anchor="ctr"/>
                </a:tc>
              </a:tr>
              <a:tr h="836259">
                <a:tc>
                  <a:txBody>
                    <a:bodyPr/>
                    <a:lstStyle/>
                    <a:p>
                      <a:pPr marL="0" marR="0">
                        <a:lnSpc>
                          <a:spcPct val="150000"/>
                        </a:lnSpc>
                        <a:spcBef>
                          <a:spcPts val="0"/>
                        </a:spcBef>
                        <a:spcAft>
                          <a:spcPts val="0"/>
                        </a:spcAft>
                      </a:pPr>
                      <a:r>
                        <a:rPr lang="id-ID" sz="1200">
                          <a:effectLst/>
                        </a:rPr>
                        <a:t>Jakarta Selatan</a:t>
                      </a:r>
                      <a:endParaRPr lang="en-US" sz="110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147,763</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dirty="0">
                          <a:effectLst/>
                        </a:rPr>
                        <a:t>20.50%</a:t>
                      </a:r>
                      <a:endParaRPr lang="en-US" sz="1100" dirty="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116</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14.70%</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0.79</a:t>
                      </a:r>
                      <a:endParaRPr lang="en-US" sz="1100">
                        <a:effectLst/>
                        <a:latin typeface="Calibri"/>
                        <a:ea typeface="Calibri"/>
                        <a:cs typeface="Times New Roman"/>
                      </a:endParaRPr>
                    </a:p>
                  </a:txBody>
                  <a:tcPr marL="68580" marR="68580" marT="0" marB="0" anchor="ctr"/>
                </a:tc>
              </a:tr>
              <a:tr h="394670">
                <a:tc>
                  <a:txBody>
                    <a:bodyPr/>
                    <a:lstStyle/>
                    <a:p>
                      <a:pPr marL="0" marR="0">
                        <a:lnSpc>
                          <a:spcPct val="150000"/>
                        </a:lnSpc>
                        <a:spcBef>
                          <a:spcPts val="0"/>
                        </a:spcBef>
                        <a:spcAft>
                          <a:spcPts val="0"/>
                        </a:spcAft>
                      </a:pPr>
                      <a:r>
                        <a:rPr lang="id-ID" sz="1200">
                          <a:effectLst/>
                        </a:rPr>
                        <a:t>Jakarta Timur</a:t>
                      </a:r>
                      <a:endParaRPr lang="en-US" sz="110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208,617</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28.95%</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230</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29.15%</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1.10</a:t>
                      </a:r>
                      <a:endParaRPr lang="en-US" sz="1100">
                        <a:effectLst/>
                        <a:latin typeface="Calibri"/>
                        <a:ea typeface="Calibri"/>
                        <a:cs typeface="Times New Roman"/>
                      </a:endParaRPr>
                    </a:p>
                  </a:txBody>
                  <a:tcPr marL="68580" marR="68580" marT="0" marB="0" anchor="ctr"/>
                </a:tc>
              </a:tr>
              <a:tr h="836259">
                <a:tc>
                  <a:txBody>
                    <a:bodyPr/>
                    <a:lstStyle/>
                    <a:p>
                      <a:pPr marL="0" marR="0">
                        <a:lnSpc>
                          <a:spcPct val="150000"/>
                        </a:lnSpc>
                        <a:spcBef>
                          <a:spcPts val="0"/>
                        </a:spcBef>
                        <a:spcAft>
                          <a:spcPts val="0"/>
                        </a:spcAft>
                      </a:pPr>
                      <a:r>
                        <a:rPr lang="id-ID" sz="1200" dirty="0">
                          <a:effectLst/>
                        </a:rPr>
                        <a:t>DKI JAKARTA</a:t>
                      </a:r>
                      <a:endParaRPr lang="en-US" sz="1100" dirty="0">
                        <a:effectLst/>
                        <a:latin typeface="Calibri"/>
                        <a:ea typeface="Calibri"/>
                        <a:cs typeface="Times New Roman"/>
                      </a:endParaRPr>
                    </a:p>
                  </a:txBody>
                  <a:tcPr marL="68580" marR="68580" marT="0" marB="0"/>
                </a:tc>
                <a:tc>
                  <a:txBody>
                    <a:bodyPr/>
                    <a:lstStyle/>
                    <a:p>
                      <a:pPr marL="0" marR="0" algn="r">
                        <a:lnSpc>
                          <a:spcPct val="150000"/>
                        </a:lnSpc>
                        <a:spcBef>
                          <a:spcPts val="0"/>
                        </a:spcBef>
                        <a:spcAft>
                          <a:spcPts val="0"/>
                        </a:spcAft>
                      </a:pPr>
                      <a:r>
                        <a:rPr lang="id-ID" sz="1200">
                          <a:effectLst/>
                        </a:rPr>
                        <a:t>720,699</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100.00%</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789</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a:effectLst/>
                        </a:rPr>
                        <a:t>100.00%</a:t>
                      </a:r>
                      <a:endParaRPr lang="en-US" sz="1100">
                        <a:effectLst/>
                        <a:latin typeface="Calibri"/>
                        <a:ea typeface="Calibri"/>
                        <a:cs typeface="Times New Roman"/>
                      </a:endParaRPr>
                    </a:p>
                  </a:txBody>
                  <a:tcPr marL="68580" marR="68580" marT="0" marB="0" anchor="ctr"/>
                </a:tc>
                <a:tc>
                  <a:txBody>
                    <a:bodyPr/>
                    <a:lstStyle/>
                    <a:p>
                      <a:pPr marL="0" marR="0" algn="r">
                        <a:lnSpc>
                          <a:spcPct val="150000"/>
                        </a:lnSpc>
                        <a:spcBef>
                          <a:spcPts val="0"/>
                        </a:spcBef>
                        <a:spcAft>
                          <a:spcPts val="0"/>
                        </a:spcAft>
                      </a:pPr>
                      <a:r>
                        <a:rPr lang="id-ID" sz="1200" dirty="0">
                          <a:effectLst/>
                        </a:rPr>
                        <a:t>1.09</a:t>
                      </a:r>
                      <a:endParaRPr lang="en-US" sz="1100" dirty="0">
                        <a:effectLst/>
                        <a:latin typeface="Calibri"/>
                        <a:ea typeface="Calibri"/>
                        <a:cs typeface="Times New Roman"/>
                      </a:endParaRPr>
                    </a:p>
                  </a:txBody>
                  <a:tcPr marL="68580" marR="68580" marT="0" marB="0" anchor="ctr"/>
                </a:tc>
              </a:tr>
            </a:tbl>
          </a:graphicData>
        </a:graphic>
      </p:graphicFrame>
      <p:sp>
        <p:nvSpPr>
          <p:cNvPr id="6" name="Rectangle 5"/>
          <p:cNvSpPr/>
          <p:nvPr/>
        </p:nvSpPr>
        <p:spPr>
          <a:xfrm>
            <a:off x="1175856" y="641685"/>
            <a:ext cx="7696200" cy="369332"/>
          </a:xfrm>
          <a:prstGeom prst="rect">
            <a:avLst/>
          </a:prstGeom>
        </p:spPr>
        <p:txBody>
          <a:bodyPr wrap="square">
            <a:spAutoFit/>
          </a:bodyPr>
          <a:lstStyle/>
          <a:p>
            <a:r>
              <a:rPr lang="id-ID" dirty="0"/>
              <a:t>Angka kematian anak (</a:t>
            </a:r>
            <a:r>
              <a:rPr lang="id-ID" i="1" dirty="0"/>
              <a:t>Child Mortality Rate</a:t>
            </a:r>
            <a:r>
              <a:rPr lang="id-ID" dirty="0"/>
              <a:t>) Provinsi DKI Jakarta tahun 2016.</a:t>
            </a:r>
            <a:endParaRPr lang="en-US" dirty="0"/>
          </a:p>
        </p:txBody>
      </p:sp>
      <p:sp>
        <p:nvSpPr>
          <p:cNvPr id="7" name="Rectangle 6"/>
          <p:cNvSpPr/>
          <p:nvPr/>
        </p:nvSpPr>
        <p:spPr>
          <a:xfrm>
            <a:off x="599296" y="5968966"/>
            <a:ext cx="8936008" cy="369332"/>
          </a:xfrm>
          <a:prstGeom prst="rect">
            <a:avLst/>
          </a:prstGeom>
        </p:spPr>
        <p:txBody>
          <a:bodyPr wrap="square">
            <a:spAutoFit/>
          </a:bodyPr>
          <a:lstStyle/>
          <a:p>
            <a:r>
              <a:rPr lang="id-ID" b="1" dirty="0">
                <a:latin typeface="Times New Roman" pitchFamily="18" charset="0"/>
                <a:cs typeface="Times New Roman" pitchFamily="18" charset="0"/>
              </a:rPr>
              <a:t>Sumber : Data kependudukan dan Pencatatan Sipil Provinsi DKI Jakarta Tahun 2016</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954714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9200" y="1676400"/>
            <a:ext cx="7498080" cy="4648200"/>
          </a:xfrm>
        </p:spPr>
        <p:txBody>
          <a:bodyPr>
            <a:normAutofit/>
          </a:bodyPr>
          <a:lstStyle/>
          <a:p>
            <a:pPr algn="just"/>
            <a:endParaRPr lang="id-ID" sz="2800" dirty="0" smtClean="0">
              <a:latin typeface="Times New Roman" pitchFamily="18" charset="0"/>
              <a:cs typeface="Times New Roman" pitchFamily="18" charset="0"/>
            </a:endParaRPr>
          </a:p>
          <a:p>
            <a:pPr algn="just"/>
            <a:r>
              <a:rPr lang="id-ID" sz="2800" dirty="0" smtClean="0">
                <a:latin typeface="Times New Roman" pitchFamily="18" charset="0"/>
                <a:cs typeface="Times New Roman" pitchFamily="18" charset="0"/>
              </a:rPr>
              <a:t>Bahwa </a:t>
            </a:r>
            <a:r>
              <a:rPr lang="id-ID" sz="2800" dirty="0">
                <a:latin typeface="Times New Roman" pitchFamily="18" charset="0"/>
                <a:cs typeface="Times New Roman" pitchFamily="18" charset="0"/>
              </a:rPr>
              <a:t>angka kematian anak di provinsi DkI Jakarta tahun 2016 yakni sebesar 1.09. artinya pada tahun 2016 di provinsi DKI Jakarta terdapat 1-2 orang anak meninggal per 1000 penduduk usia anak (1-4 tahun). Angka ini menurun jika dibandingkan dengan kondisi tahun 2015 yakni 1,47 atau turun sebesar 0,38% </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3045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143000"/>
          </a:xfrm>
        </p:spPr>
        <p:txBody>
          <a:bodyPr/>
          <a:lstStyle/>
          <a:p>
            <a:r>
              <a:rPr lang="id-ID" dirty="0" smtClean="0"/>
              <a:t>Lanjutan. . .</a:t>
            </a:r>
            <a:endParaRPr lang="en-US" dirty="0"/>
          </a:p>
        </p:txBody>
      </p:sp>
      <p:sp>
        <p:nvSpPr>
          <p:cNvPr id="3" name="Content Placeholder 2"/>
          <p:cNvSpPr>
            <a:spLocks noGrp="1"/>
          </p:cNvSpPr>
          <p:nvPr>
            <p:ph idx="1"/>
          </p:nvPr>
        </p:nvSpPr>
        <p:spPr/>
        <p:txBody>
          <a:bodyPr>
            <a:normAutofit/>
          </a:bodyPr>
          <a:lstStyle/>
          <a:p>
            <a:pPr algn="just">
              <a:spcBef>
                <a:spcPts val="0"/>
              </a:spcBef>
            </a:pPr>
            <a:r>
              <a:rPr lang="id-ID" sz="2400" dirty="0" smtClean="0">
                <a:latin typeface="Times New Roman" pitchFamily="18" charset="0"/>
                <a:cs typeface="Times New Roman" pitchFamily="18" charset="0"/>
              </a:rPr>
              <a:t>Menurut wilayah kab/kota administrasi angka kematian anak tertinggi di kab. Kepulauan Seribu yaitu 2,32 . Kematian anak ini diakibatkan kondisi kesehatan lingkungan yang langsung mempengaruhi tingkat kesehatan anak, seperti :</a:t>
            </a:r>
          </a:p>
          <a:p>
            <a:pPr>
              <a:spcBef>
                <a:spcPts val="0"/>
              </a:spcBef>
            </a:pPr>
            <a:endParaRPr lang="id-ID" sz="2400" dirty="0" smtClean="0">
              <a:latin typeface="Times New Roman" pitchFamily="18" charset="0"/>
              <a:cs typeface="Times New Roman" pitchFamily="18" charset="0"/>
            </a:endParaRPr>
          </a:p>
          <a:p>
            <a:pPr>
              <a:spcBef>
                <a:spcPts val="0"/>
              </a:spcBef>
              <a:buFont typeface="Wingdings" pitchFamily="2" charset="2"/>
              <a:buChar char="Ø"/>
            </a:pPr>
            <a:r>
              <a:rPr lang="id-ID" sz="2400" dirty="0" smtClean="0">
                <a:latin typeface="Times New Roman" pitchFamily="18" charset="0"/>
                <a:cs typeface="Times New Roman" pitchFamily="18" charset="0"/>
              </a:rPr>
              <a:t>Keadaan gizi</a:t>
            </a:r>
          </a:p>
          <a:p>
            <a:pPr>
              <a:spcBef>
                <a:spcPts val="0"/>
              </a:spcBef>
              <a:buFont typeface="Wingdings" pitchFamily="2" charset="2"/>
              <a:buChar char="Ø"/>
            </a:pPr>
            <a:r>
              <a:rPr lang="id-ID" sz="2400" dirty="0" smtClean="0">
                <a:latin typeface="Times New Roman" pitchFamily="18" charset="0"/>
                <a:cs typeface="Times New Roman" pitchFamily="18" charset="0"/>
              </a:rPr>
              <a:t>Hygiene buruk</a:t>
            </a:r>
          </a:p>
          <a:p>
            <a:pPr>
              <a:spcBef>
                <a:spcPts val="0"/>
              </a:spcBef>
              <a:buFont typeface="Wingdings" pitchFamily="2" charset="2"/>
              <a:buChar char="Ø"/>
            </a:pPr>
            <a:r>
              <a:rPr lang="id-ID" sz="2400" dirty="0" smtClean="0">
                <a:latin typeface="Times New Roman" pitchFamily="18" charset="0"/>
                <a:cs typeface="Times New Roman" pitchFamily="18" charset="0"/>
              </a:rPr>
              <a:t>Tingginya pravelensi penyakit menular</a:t>
            </a:r>
          </a:p>
          <a:p>
            <a:pPr>
              <a:spcBef>
                <a:spcPts val="0"/>
              </a:spcBef>
              <a:buFont typeface="Wingdings" pitchFamily="2" charset="2"/>
              <a:buChar char="Ø"/>
            </a:pPr>
            <a:r>
              <a:rPr lang="id-ID" sz="2400" dirty="0" smtClean="0">
                <a:latin typeface="Times New Roman" pitchFamily="18" charset="0"/>
                <a:cs typeface="Times New Roman" pitchFamily="18" charset="0"/>
              </a:rPr>
              <a:t>Insiden kecelakaan dalam atau luar rumah</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16447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28" y="692696"/>
            <a:ext cx="8229600" cy="1143000"/>
          </a:xfrm>
        </p:spPr>
        <p:txBody>
          <a:bodyPr>
            <a:normAutofit/>
          </a:bodyPr>
          <a:lstStyle/>
          <a:p>
            <a:pPr algn="ctr"/>
            <a:r>
              <a:rPr lang="id-ID" sz="4000" dirty="0" smtClean="0">
                <a:solidFill>
                  <a:schemeClr val="tx1"/>
                </a:solidFill>
                <a:latin typeface="Times New Roman" pitchFamily="18" charset="0"/>
                <a:cs typeface="Times New Roman" pitchFamily="18" charset="0"/>
              </a:rPr>
              <a:t>Penduduk Miskin </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sangat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dipengaruhi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besarnya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Garis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Kemiskinan</a:t>
            </a:r>
            <a:r>
              <a:rPr lang="en-US" sz="2400" dirty="0">
                <a:latin typeface="Times New Roman" pitchFamily="18" charset="0"/>
                <a:cs typeface="Times New Roman" pitchFamily="18" charset="0"/>
              </a:rPr>
              <a:t> (GK), </a:t>
            </a:r>
            <a:r>
              <a:rPr lang="en-US" sz="2400" dirty="0" err="1">
                <a:latin typeface="Times New Roman" pitchFamily="18" charset="0"/>
                <a:cs typeface="Times New Roman" pitchFamily="18" charset="0"/>
              </a:rPr>
              <a:t>karena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memiliki</a:t>
            </a:r>
            <a:r>
              <a:rPr lang="en-US" sz="2400" dirty="0">
                <a:latin typeface="Times New Roman" pitchFamily="18" charset="0"/>
                <a:cs typeface="Times New Roman" pitchFamily="18" charset="0"/>
              </a:rPr>
              <a:t> rata-rata </a:t>
            </a:r>
            <a:r>
              <a:rPr lang="en-US" sz="2400" dirty="0" err="1">
                <a:latin typeface="Times New Roman" pitchFamily="18" charset="0"/>
                <a:cs typeface="Times New Roman" pitchFamily="18" charset="0"/>
              </a:rPr>
              <a:t>pengeluaran</a:t>
            </a:r>
            <a:r>
              <a:rPr lang="en-US" sz="2400" dirty="0">
                <a:latin typeface="Times New Roman" pitchFamily="18" charset="0"/>
                <a:cs typeface="Times New Roman" pitchFamily="18" charset="0"/>
              </a:rPr>
              <a:t> per </a:t>
            </a:r>
            <a:r>
              <a:rPr lang="en-US" sz="2400" dirty="0" err="1">
                <a:latin typeface="Times New Roman" pitchFamily="18" charset="0"/>
                <a:cs typeface="Times New Roman" pitchFamily="18" charset="0"/>
              </a:rPr>
              <a:t>kapita</a:t>
            </a:r>
            <a:r>
              <a:rPr lang="en-US" sz="2400" dirty="0">
                <a:latin typeface="Times New Roman" pitchFamily="18" charset="0"/>
                <a:cs typeface="Times New Roman" pitchFamily="18" charset="0"/>
              </a:rPr>
              <a:t> per </a:t>
            </a:r>
            <a:r>
              <a:rPr lang="en-US" sz="2400" dirty="0" err="1">
                <a:latin typeface="Times New Roman" pitchFamily="18" charset="0"/>
                <a:cs typeface="Times New Roman" pitchFamily="18" charset="0"/>
              </a:rPr>
              <a:t>bulan</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bawah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Garis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Kemiskinan</a:t>
            </a:r>
            <a:r>
              <a:rPr lang="en-US" sz="2400" dirty="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200" dirty="0" err="1" smtClean="0">
                <a:latin typeface="Times New Roman" pitchFamily="18" charset="0"/>
                <a:cs typeface="Times New Roman" pitchFamily="18" charset="0"/>
              </a:rPr>
              <a:t>Statistik</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BPS </a:t>
            </a:r>
            <a:r>
              <a:rPr lang="en-US" sz="2200" dirty="0" err="1">
                <a:latin typeface="Times New Roman" pitchFamily="18" charset="0"/>
                <a:cs typeface="Times New Roman" pitchFamily="18" charset="0"/>
              </a:rPr>
              <a:t>Provinsi</a:t>
            </a:r>
            <a:r>
              <a:rPr lang="en-US" sz="2200" dirty="0">
                <a:latin typeface="Times New Roman" pitchFamily="18" charset="0"/>
                <a:cs typeface="Times New Roman" pitchFamily="18" charset="0"/>
              </a:rPr>
              <a:t> DKI Jakarta No. 04/01/31/</a:t>
            </a:r>
            <a:r>
              <a:rPr lang="en-US" sz="2200" dirty="0" err="1">
                <a:latin typeface="Times New Roman" pitchFamily="18" charset="0"/>
                <a:cs typeface="Times New Roman" pitchFamily="18" charset="0"/>
              </a:rPr>
              <a:t>Th.XIX</a:t>
            </a:r>
            <a:r>
              <a:rPr lang="en-US" sz="2200" dirty="0" smtClean="0">
                <a:latin typeface="Times New Roman" pitchFamily="18" charset="0"/>
                <a:cs typeface="Times New Roman" pitchFamily="18" charset="0"/>
              </a:rPr>
              <a:t>,</a:t>
            </a:r>
            <a:r>
              <a:rPr lang="id-ID" sz="2200" dirty="0" smtClean="0">
                <a:latin typeface="Times New Roman" pitchFamily="18" charset="0"/>
                <a:cs typeface="Times New Roman" pitchFamily="18" charset="0"/>
              </a:rPr>
              <a:t> pada tanggal</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03 </a:t>
            </a:r>
            <a:r>
              <a:rPr lang="en-US" sz="2200" dirty="0" err="1">
                <a:latin typeface="Times New Roman" pitchFamily="18" charset="0"/>
                <a:cs typeface="Times New Roman" pitchFamily="18" charset="0"/>
              </a:rPr>
              <a:t>Januari</a:t>
            </a:r>
            <a:r>
              <a:rPr lang="en-US" sz="2200" dirty="0">
                <a:latin typeface="Times New Roman" pitchFamily="18" charset="0"/>
                <a:cs typeface="Times New Roman" pitchFamily="18" charset="0"/>
              </a:rPr>
              <a:t> 2017 </a:t>
            </a:r>
            <a:r>
              <a:rPr lang="en-US" sz="2200" dirty="0" err="1">
                <a:latin typeface="Times New Roman" pitchFamily="18" charset="0"/>
                <a:cs typeface="Times New Roman" pitchFamily="18" charset="0"/>
              </a:rPr>
              <a:t>menyebutkan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bahwa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Jumlah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penduduk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miskin</a:t>
            </a:r>
            <a:r>
              <a:rPr lang="en-US" sz="2200" dirty="0">
                <a:latin typeface="Times New Roman" pitchFamily="18" charset="0"/>
                <a:cs typeface="Times New Roman" pitchFamily="18" charset="0"/>
              </a:rPr>
              <a:t> di DKI Jakarta </a:t>
            </a:r>
            <a:r>
              <a:rPr lang="en-US" sz="2200" dirty="0" err="1">
                <a:latin typeface="Times New Roman" pitchFamily="18" charset="0"/>
                <a:cs typeface="Times New Roman" pitchFamily="18" charset="0"/>
              </a:rPr>
              <a:t>pada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bulan</a:t>
            </a:r>
            <a:r>
              <a:rPr lang="en-US" sz="2200" dirty="0">
                <a:latin typeface="Times New Roman" pitchFamily="18" charset="0"/>
                <a:cs typeface="Times New Roman" pitchFamily="18" charset="0"/>
              </a:rPr>
              <a:t> September 2016 </a:t>
            </a:r>
            <a:r>
              <a:rPr lang="en-US" sz="2200" dirty="0" err="1">
                <a:latin typeface="Times New Roman" pitchFamily="18" charset="0"/>
                <a:cs typeface="Times New Roman" pitchFamily="18" charset="0"/>
              </a:rPr>
              <a:t>sebesar</a:t>
            </a:r>
            <a:r>
              <a:rPr lang="en-US" sz="2200" dirty="0">
                <a:latin typeface="Times New Roman" pitchFamily="18" charset="0"/>
                <a:cs typeface="Times New Roman" pitchFamily="18" charset="0"/>
              </a:rPr>
              <a:t> 385,84 </a:t>
            </a:r>
            <a:r>
              <a:rPr lang="en-US" sz="2200" dirty="0" err="1">
                <a:latin typeface="Times New Roman" pitchFamily="18" charset="0"/>
                <a:cs typeface="Times New Roman" pitchFamily="18" charset="0"/>
              </a:rPr>
              <a:t>ribu</a:t>
            </a:r>
            <a:r>
              <a:rPr lang="en-US" sz="2200" dirty="0">
                <a:latin typeface="Times New Roman" pitchFamily="18" charset="0"/>
                <a:cs typeface="Times New Roman" pitchFamily="18" charset="0"/>
              </a:rPr>
              <a:t> orang (3,75 </a:t>
            </a:r>
            <a:r>
              <a:rPr lang="en-US" sz="2200" dirty="0" err="1">
                <a:latin typeface="Times New Roman" pitchFamily="18" charset="0"/>
                <a:cs typeface="Times New Roman" pitchFamily="18" charset="0"/>
              </a:rPr>
              <a:t>persen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menurun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persentase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penduduk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miskin</a:t>
            </a:r>
            <a:r>
              <a:rPr lang="en-US" sz="2200" dirty="0">
                <a:latin typeface="Times New Roman" pitchFamily="18" charset="0"/>
                <a:cs typeface="Times New Roman" pitchFamily="18" charset="0"/>
              </a:rPr>
              <a:t> September 2016 </a:t>
            </a:r>
            <a:r>
              <a:rPr lang="en-US" sz="2200" dirty="0" err="1">
                <a:latin typeface="Times New Roman" pitchFamily="18" charset="0"/>
                <a:cs typeface="Times New Roman" pitchFamily="18" charset="0"/>
              </a:rPr>
              <a:t>yaitu</a:t>
            </a:r>
            <a:r>
              <a:rPr lang="en-US" sz="2200" dirty="0">
                <a:latin typeface="Times New Roman" pitchFamily="18" charset="0"/>
                <a:cs typeface="Times New Roman" pitchFamily="18" charset="0"/>
              </a:rPr>
              <a:t> 3,61 </a:t>
            </a:r>
            <a:r>
              <a:rPr lang="en-US" sz="2200" dirty="0" err="1">
                <a:latin typeface="Times New Roman" pitchFamily="18" charset="0"/>
                <a:cs typeface="Times New Roman" pitchFamily="18" charset="0"/>
              </a:rPr>
              <a:t>persen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menurun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sebanyak</a:t>
            </a:r>
            <a:r>
              <a:rPr lang="en-US" sz="2200" dirty="0">
                <a:latin typeface="Times New Roman" pitchFamily="18" charset="0"/>
                <a:cs typeface="Times New Roman" pitchFamily="18" charset="0"/>
              </a:rPr>
              <a:t> 0,14 </a:t>
            </a:r>
            <a:r>
              <a:rPr lang="en-US" sz="2200" dirty="0" err="1">
                <a:latin typeface="Times New Roman" pitchFamily="18" charset="0"/>
                <a:cs typeface="Times New Roman" pitchFamily="18" charset="0"/>
              </a:rPr>
              <a:t>persen</a:t>
            </a:r>
            <a:r>
              <a:rPr lang="en-US" sz="2200" dirty="0">
                <a:latin typeface="Times New Roman" pitchFamily="18" charset="0"/>
                <a:cs typeface="Times New Roman" pitchFamily="18" charset="0"/>
              </a:rPr>
              <a:t>. </a:t>
            </a:r>
          </a:p>
        </p:txBody>
      </p:sp>
    </p:spTree>
    <p:extLst>
      <p:ext uri="{BB962C8B-B14F-4D97-AF65-F5344CB8AC3E}">
        <p14:creationId xmlns:p14="http://schemas.microsoft.com/office/powerpoint/2010/main" val="4051684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1693018"/>
              </p:ext>
            </p:extLst>
          </p:nvPr>
        </p:nvGraphicFramePr>
        <p:xfrm>
          <a:off x="1070264" y="1372606"/>
          <a:ext cx="7848599" cy="4576674"/>
        </p:xfrm>
        <a:graphic>
          <a:graphicData uri="http://schemas.openxmlformats.org/drawingml/2006/table">
            <a:tbl>
              <a:tblPr firstRow="1" firstCol="1" bandRow="1">
                <a:tableStyleId>{5C22544A-7EE6-4342-B048-85BDC9FD1C3A}</a:tableStyleId>
              </a:tblPr>
              <a:tblGrid>
                <a:gridCol w="1240111"/>
                <a:gridCol w="1240111"/>
                <a:gridCol w="1240111"/>
                <a:gridCol w="1240111"/>
                <a:gridCol w="1419602"/>
                <a:gridCol w="1468553"/>
              </a:tblGrid>
              <a:tr h="358552">
                <a:tc gridSpan="6">
                  <a:txBody>
                    <a:bodyPr/>
                    <a:lstStyle/>
                    <a:p>
                      <a:pPr marL="0" marR="0" algn="ctr"/>
                      <a:r>
                        <a:rPr lang="en-US" sz="1800" dirty="0" err="1">
                          <a:effectLst/>
                          <a:latin typeface="Times New Roman" pitchFamily="18" charset="0"/>
                          <a:cs typeface="Times New Roman" pitchFamily="18" charset="0"/>
                        </a:rPr>
                        <a:t>Garis</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kemiskinan</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Rp</a:t>
                      </a:r>
                      <a:r>
                        <a:rPr lang="en-US" sz="1800" dirty="0">
                          <a:effectLst/>
                          <a:latin typeface="Times New Roman" pitchFamily="18" charset="0"/>
                          <a:cs typeface="Times New Roman" pitchFamily="18" charset="0"/>
                        </a:rPr>
                        <a:t>/</a:t>
                      </a:r>
                      <a:r>
                        <a:rPr lang="en-US" sz="1800" dirty="0" err="1">
                          <a:effectLst/>
                          <a:latin typeface="Times New Roman" pitchFamily="18" charset="0"/>
                          <a:cs typeface="Times New Roman" pitchFamily="18" charset="0"/>
                        </a:rPr>
                        <a:t>Kapita</a:t>
                      </a:r>
                      <a:r>
                        <a:rPr lang="en-US" sz="1800" dirty="0">
                          <a:effectLst/>
                          <a:latin typeface="Times New Roman" pitchFamily="18" charset="0"/>
                          <a:cs typeface="Times New Roman" pitchFamily="18" charset="0"/>
                        </a:rPr>
                        <a:t>/</a:t>
                      </a:r>
                      <a:r>
                        <a:rPr lang="en-US" sz="1800" dirty="0" err="1">
                          <a:effectLst/>
                          <a:latin typeface="Times New Roman" pitchFamily="18" charset="0"/>
                          <a:cs typeface="Times New Roman" pitchFamily="18" charset="0"/>
                        </a:rPr>
                        <a:t>Bln</a:t>
                      </a:r>
                      <a:r>
                        <a:rPr lang="en-US" sz="1800" dirty="0">
                          <a:effectLst/>
                          <a:latin typeface="Times New Roman" pitchFamily="18" charset="0"/>
                          <a:cs typeface="Times New Roman" pitchFamily="18" charset="0"/>
                        </a:rPr>
                        <a:t>)</a:t>
                      </a:r>
                      <a:endParaRPr lang="en-US" sz="1800" dirty="0">
                        <a:effectLst/>
                        <a:latin typeface="Times New Roman" pitchFamily="18" charset="0"/>
                        <a:ea typeface="MS Mincho"/>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2928">
                <a:tc>
                  <a:txBody>
                    <a:bodyPr/>
                    <a:lstStyle/>
                    <a:p>
                      <a:pPr marL="0" marR="0" algn="ctr"/>
                      <a:r>
                        <a:rPr lang="en-US" sz="1400">
                          <a:effectLst/>
                          <a:latin typeface="Times New Roman" pitchFamily="18" charset="0"/>
                          <a:cs typeface="Times New Roman" pitchFamily="18" charset="0"/>
                        </a:rPr>
                        <a:t>Bulan</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600">
                          <a:effectLst/>
                          <a:latin typeface="Times New Roman" pitchFamily="18" charset="0"/>
                          <a:cs typeface="Times New Roman" pitchFamily="18" charset="0"/>
                        </a:rPr>
                        <a:t>Makanan</a:t>
                      </a:r>
                      <a:endParaRPr lang="en-US" sz="16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600" dirty="0" err="1">
                          <a:effectLst/>
                          <a:latin typeface="Times New Roman" pitchFamily="18" charset="0"/>
                          <a:cs typeface="Times New Roman" pitchFamily="18" charset="0"/>
                        </a:rPr>
                        <a:t>Bukan</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makanan</a:t>
                      </a:r>
                      <a:endParaRPr lang="en-US" sz="1600" dirty="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600">
                          <a:effectLst/>
                          <a:latin typeface="Times New Roman" pitchFamily="18" charset="0"/>
                          <a:cs typeface="Times New Roman" pitchFamily="18" charset="0"/>
                        </a:rPr>
                        <a:t>Total</a:t>
                      </a:r>
                      <a:endParaRPr lang="en-US" sz="16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600" dirty="0" err="1">
                          <a:effectLst/>
                          <a:latin typeface="Times New Roman" pitchFamily="18" charset="0"/>
                          <a:cs typeface="Times New Roman" pitchFamily="18" charset="0"/>
                        </a:rPr>
                        <a:t>Jumlah</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penduduk</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miskin</a:t>
                      </a:r>
                      <a:r>
                        <a:rPr lang="en-US" sz="1600" dirty="0">
                          <a:effectLst/>
                          <a:latin typeface="Times New Roman" pitchFamily="18" charset="0"/>
                          <a:cs typeface="Times New Roman" pitchFamily="18" charset="0"/>
                        </a:rPr>
                        <a:t> </a:t>
                      </a:r>
                      <a:endParaRPr lang="en-US" sz="1600" dirty="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600" dirty="0" err="1">
                          <a:effectLst/>
                          <a:latin typeface="Times New Roman" pitchFamily="18" charset="0"/>
                          <a:cs typeface="Times New Roman" pitchFamily="18" charset="0"/>
                        </a:rPr>
                        <a:t>Persentase</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penduduk</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miskin</a:t>
                      </a:r>
                      <a:endParaRPr lang="en-US" sz="1600" dirty="0">
                        <a:effectLst/>
                        <a:latin typeface="Times New Roman" pitchFamily="18" charset="0"/>
                        <a:ea typeface="MS Mincho"/>
                        <a:cs typeface="Times New Roman" pitchFamily="18" charset="0"/>
                      </a:endParaRPr>
                    </a:p>
                  </a:txBody>
                  <a:tcPr marL="68580" marR="68580" marT="0" marB="0" anchor="ctr"/>
                </a:tc>
              </a:tr>
              <a:tr h="418674">
                <a:tc>
                  <a:txBody>
                    <a:bodyPr/>
                    <a:lstStyle/>
                    <a:p>
                      <a:pPr marL="0" marR="0" algn="ctr"/>
                      <a:r>
                        <a:rPr lang="en-US" sz="1400">
                          <a:effectLst/>
                          <a:latin typeface="Times New Roman" pitchFamily="18" charset="0"/>
                          <a:cs typeface="Times New Roman" pitchFamily="18" charset="0"/>
                        </a:rPr>
                        <a:t>(1)</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200">
                          <a:effectLst/>
                          <a:latin typeface="Times New Roman" pitchFamily="18" charset="0"/>
                          <a:cs typeface="Times New Roman" pitchFamily="18" charset="0"/>
                        </a:rPr>
                        <a:t>(2)</a:t>
                      </a:r>
                      <a:endParaRPr lang="en-US" sz="12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200">
                          <a:effectLst/>
                          <a:latin typeface="Times New Roman" pitchFamily="18" charset="0"/>
                          <a:cs typeface="Times New Roman" pitchFamily="18" charset="0"/>
                        </a:rPr>
                        <a:t>(3)</a:t>
                      </a:r>
                      <a:endParaRPr lang="en-US" sz="12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200">
                          <a:effectLst/>
                          <a:latin typeface="Times New Roman" pitchFamily="18" charset="0"/>
                          <a:cs typeface="Times New Roman" pitchFamily="18" charset="0"/>
                        </a:rPr>
                        <a:t>(4)</a:t>
                      </a:r>
                      <a:endParaRPr lang="en-US" sz="12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200">
                          <a:effectLst/>
                          <a:latin typeface="Times New Roman" pitchFamily="18" charset="0"/>
                          <a:cs typeface="Times New Roman" pitchFamily="18" charset="0"/>
                        </a:rPr>
                        <a:t>(5)</a:t>
                      </a:r>
                      <a:endParaRPr lang="en-US" sz="1200">
                        <a:effectLst/>
                        <a:latin typeface="Times New Roman" pitchFamily="18" charset="0"/>
                        <a:ea typeface="MS Mincho"/>
                        <a:cs typeface="Times New Roman" pitchFamily="18" charset="0"/>
                      </a:endParaRPr>
                    </a:p>
                  </a:txBody>
                  <a:tcPr marL="68580" marR="68580" marT="0" marB="0" anchor="ctr"/>
                </a:tc>
                <a:tc>
                  <a:txBody>
                    <a:bodyPr/>
                    <a:lstStyle/>
                    <a:p>
                      <a:pPr marL="0" marR="0" algn="ctr"/>
                      <a:r>
                        <a:rPr lang="en-US" sz="1200" dirty="0">
                          <a:effectLst/>
                          <a:latin typeface="Times New Roman" pitchFamily="18" charset="0"/>
                          <a:cs typeface="Times New Roman" pitchFamily="18" charset="0"/>
                        </a:rPr>
                        <a:t>(6)</a:t>
                      </a:r>
                      <a:endParaRPr lang="en-US" sz="1200" dirty="0">
                        <a:effectLst/>
                        <a:latin typeface="Times New Roman" pitchFamily="18" charset="0"/>
                        <a:ea typeface="MS Mincho"/>
                        <a:cs typeface="Times New Roman" pitchFamily="18" charset="0"/>
                      </a:endParaRPr>
                    </a:p>
                  </a:txBody>
                  <a:tcPr marL="68580" marR="68580" marT="0" marB="0" anchor="ctr"/>
                </a:tc>
              </a:tr>
              <a:tr h="837347">
                <a:tc>
                  <a:txBody>
                    <a:bodyPr/>
                    <a:lstStyle/>
                    <a:p>
                      <a:pPr marL="0" marR="0"/>
                      <a:r>
                        <a:rPr lang="en-US" sz="1400">
                          <a:effectLst/>
                          <a:latin typeface="Times New Roman" pitchFamily="18" charset="0"/>
                          <a:cs typeface="Times New Roman" pitchFamily="18" charset="0"/>
                        </a:rPr>
                        <a:t>September 2015</a:t>
                      </a:r>
                      <a:endParaRPr lang="en-US" sz="1400">
                        <a:effectLst/>
                        <a:latin typeface="Times New Roman" pitchFamily="18" charset="0"/>
                        <a:ea typeface="MS Mincho"/>
                        <a:cs typeface="Times New Roman" pitchFamily="18" charset="0"/>
                      </a:endParaRPr>
                    </a:p>
                  </a:txBody>
                  <a:tcPr marL="68580" marR="68580" marT="0" marB="0"/>
                </a:tc>
                <a:tc>
                  <a:txBody>
                    <a:bodyPr/>
                    <a:lstStyle/>
                    <a:p>
                      <a:pPr marL="0" marR="0"/>
                      <a:r>
                        <a:rPr lang="en-US" sz="1400" dirty="0">
                          <a:effectLst/>
                          <a:latin typeface="Times New Roman" pitchFamily="18" charset="0"/>
                          <a:cs typeface="Times New Roman" pitchFamily="18" charset="0"/>
                        </a:rPr>
                        <a:t>327,678 </a:t>
                      </a:r>
                      <a:endParaRPr lang="en-US" sz="1400" dirty="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dirty="0">
                          <a:effectLst/>
                          <a:latin typeface="Times New Roman" pitchFamily="18" charset="0"/>
                          <a:cs typeface="Times New Roman" pitchFamily="18" charset="0"/>
                        </a:rPr>
                        <a:t>175,361 </a:t>
                      </a:r>
                    </a:p>
                    <a:p>
                      <a:pPr marL="0" marR="0"/>
                      <a:r>
                        <a:rPr lang="en-US" sz="1400" dirty="0">
                          <a:effectLst/>
                          <a:latin typeface="Times New Roman" pitchFamily="18" charset="0"/>
                          <a:cs typeface="Times New Roman" pitchFamily="18" charset="0"/>
                        </a:rPr>
                        <a:t> </a:t>
                      </a:r>
                      <a:endParaRPr lang="en-US" sz="1400" dirty="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503,038 </a:t>
                      </a:r>
                    </a:p>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368.67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dirty="0">
                          <a:effectLst/>
                          <a:latin typeface="Times New Roman" pitchFamily="18" charset="0"/>
                          <a:cs typeface="Times New Roman" pitchFamily="18" charset="0"/>
                        </a:rPr>
                        <a:t>3.61</a:t>
                      </a:r>
                      <a:endParaRPr lang="en-US" sz="1400" dirty="0">
                        <a:effectLst/>
                        <a:latin typeface="Times New Roman" pitchFamily="18" charset="0"/>
                        <a:ea typeface="MS Mincho"/>
                        <a:cs typeface="Times New Roman" pitchFamily="18" charset="0"/>
                      </a:endParaRPr>
                    </a:p>
                  </a:txBody>
                  <a:tcPr marL="68580" marR="68580" marT="0" marB="0" anchor="ctr"/>
                </a:tc>
              </a:tr>
              <a:tr h="418674">
                <a:tc>
                  <a:txBody>
                    <a:bodyPr/>
                    <a:lstStyle/>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tc>
                <a:tc>
                  <a:txBody>
                    <a:bodyPr/>
                    <a:lstStyle/>
                    <a:p>
                      <a:pPr marL="0" marR="0"/>
                      <a:r>
                        <a:rPr lang="en-US" sz="1400">
                          <a:effectLst/>
                          <a:latin typeface="Times New Roman" pitchFamily="18" charset="0"/>
                          <a:cs typeface="Times New Roman" pitchFamily="18" charset="0"/>
                        </a:rPr>
                        <a:t>(65.14%)</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(34.86%)</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(100%)</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nchor="ctr"/>
                </a:tc>
              </a:tr>
              <a:tr h="418674">
                <a:tc>
                  <a:txBody>
                    <a:bodyPr/>
                    <a:lstStyle/>
                    <a:p>
                      <a:pPr marL="0" marR="0"/>
                      <a:r>
                        <a:rPr lang="en-US" sz="1400">
                          <a:effectLst/>
                          <a:latin typeface="Times New Roman" pitchFamily="18" charset="0"/>
                          <a:cs typeface="Times New Roman" pitchFamily="18" charset="0"/>
                        </a:rPr>
                        <a:t>Maret  2016</a:t>
                      </a:r>
                      <a:endParaRPr lang="en-US" sz="1400">
                        <a:effectLst/>
                        <a:latin typeface="Times New Roman" pitchFamily="18" charset="0"/>
                        <a:ea typeface="MS Mincho"/>
                        <a:cs typeface="Times New Roman" pitchFamily="18" charset="0"/>
                      </a:endParaRPr>
                    </a:p>
                  </a:txBody>
                  <a:tcPr marL="68580" marR="68580" marT="0" marB="0"/>
                </a:tc>
                <a:tc>
                  <a:txBody>
                    <a:bodyPr/>
                    <a:lstStyle/>
                    <a:p>
                      <a:pPr marL="0" marR="0"/>
                      <a:r>
                        <a:rPr lang="en-US" sz="1400">
                          <a:effectLst/>
                          <a:latin typeface="Times New Roman" pitchFamily="18" charset="0"/>
                          <a:cs typeface="Times New Roman" pitchFamily="18" charset="0"/>
                        </a:rPr>
                        <a:t>329.644</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180.715</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dirty="0">
                          <a:effectLst/>
                          <a:latin typeface="Times New Roman" pitchFamily="18" charset="0"/>
                          <a:cs typeface="Times New Roman" pitchFamily="18" charset="0"/>
                        </a:rPr>
                        <a:t>510.359</a:t>
                      </a:r>
                      <a:endParaRPr lang="en-US" sz="1400" dirty="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384.30</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3.75</a:t>
                      </a:r>
                      <a:endParaRPr lang="en-US" sz="1400">
                        <a:effectLst/>
                        <a:latin typeface="Times New Roman" pitchFamily="18" charset="0"/>
                        <a:ea typeface="MS Mincho"/>
                        <a:cs typeface="Times New Roman" pitchFamily="18" charset="0"/>
                      </a:endParaRPr>
                    </a:p>
                  </a:txBody>
                  <a:tcPr marL="68580" marR="68580" marT="0" marB="0" anchor="ctr"/>
                </a:tc>
              </a:tr>
              <a:tr h="418674">
                <a:tc>
                  <a:txBody>
                    <a:bodyPr/>
                    <a:lstStyle/>
                    <a:p>
                      <a:pPr marL="0" marR="0"/>
                      <a:r>
                        <a:rPr lang="en-US" sz="1400" dirty="0">
                          <a:effectLst/>
                          <a:latin typeface="Times New Roman" pitchFamily="18" charset="0"/>
                          <a:cs typeface="Times New Roman" pitchFamily="18" charset="0"/>
                        </a:rPr>
                        <a:t> </a:t>
                      </a:r>
                      <a:endParaRPr lang="en-US" sz="1400" dirty="0">
                        <a:effectLst/>
                        <a:latin typeface="Times New Roman" pitchFamily="18" charset="0"/>
                        <a:ea typeface="MS Mincho"/>
                        <a:cs typeface="Times New Roman" pitchFamily="18" charset="0"/>
                      </a:endParaRPr>
                    </a:p>
                  </a:txBody>
                  <a:tcPr marL="68580" marR="68580" marT="0" marB="0"/>
                </a:tc>
                <a:tc>
                  <a:txBody>
                    <a:bodyPr/>
                    <a:lstStyle/>
                    <a:p>
                      <a:pPr marL="0" marR="0"/>
                      <a:r>
                        <a:rPr lang="en-US" sz="1400">
                          <a:effectLst/>
                          <a:latin typeface="Times New Roman" pitchFamily="18" charset="0"/>
                          <a:cs typeface="Times New Roman" pitchFamily="18" charset="0"/>
                        </a:rPr>
                        <a:t>(64.59%)</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(35.41%)</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(100%)</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nchor="ctr"/>
                </a:tc>
              </a:tr>
              <a:tr h="623221">
                <a:tc>
                  <a:txBody>
                    <a:bodyPr/>
                    <a:lstStyle/>
                    <a:p>
                      <a:pPr marL="0" marR="0"/>
                      <a:r>
                        <a:rPr lang="en-US" sz="1400" dirty="0">
                          <a:effectLst/>
                          <a:latin typeface="Times New Roman" pitchFamily="18" charset="0"/>
                          <a:cs typeface="Times New Roman" pitchFamily="18" charset="0"/>
                        </a:rPr>
                        <a:t>September 2016</a:t>
                      </a:r>
                      <a:endParaRPr lang="en-US" sz="1400" dirty="0">
                        <a:effectLst/>
                        <a:latin typeface="Times New Roman" pitchFamily="18" charset="0"/>
                        <a:ea typeface="MS Mincho"/>
                        <a:cs typeface="Times New Roman" pitchFamily="18" charset="0"/>
                      </a:endParaRPr>
                    </a:p>
                  </a:txBody>
                  <a:tcPr marL="68580" marR="68580" marT="0" marB="0"/>
                </a:tc>
                <a:tc>
                  <a:txBody>
                    <a:bodyPr/>
                    <a:lstStyle/>
                    <a:p>
                      <a:pPr marL="0" marR="0"/>
                      <a:r>
                        <a:rPr lang="en-US" sz="1400">
                          <a:effectLst/>
                          <a:latin typeface="Times New Roman" pitchFamily="18" charset="0"/>
                          <a:cs typeface="Times New Roman" pitchFamily="18" charset="0"/>
                        </a:rPr>
                        <a:t>334,938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185,752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520,690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385.84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3.75 </a:t>
                      </a:r>
                      <a:endParaRPr lang="en-US" sz="1400">
                        <a:effectLst/>
                        <a:latin typeface="Times New Roman" pitchFamily="18" charset="0"/>
                        <a:ea typeface="MS Mincho"/>
                        <a:cs typeface="Times New Roman" pitchFamily="18" charset="0"/>
                      </a:endParaRPr>
                    </a:p>
                  </a:txBody>
                  <a:tcPr marL="68580" marR="68580" marT="0" marB="0" anchor="ctr"/>
                </a:tc>
              </a:tr>
              <a:tr h="289930">
                <a:tc>
                  <a:txBody>
                    <a:bodyPr/>
                    <a:lstStyle/>
                    <a:p>
                      <a:pPr marL="0" marR="0"/>
                      <a:r>
                        <a:rPr lang="en-US" sz="900">
                          <a:effectLst/>
                        </a:rPr>
                        <a:t> </a:t>
                      </a:r>
                      <a:endParaRPr lang="en-US" sz="1000">
                        <a:effectLst/>
                        <a:latin typeface="Cambria"/>
                        <a:ea typeface="MS Mincho"/>
                        <a:cs typeface="Times New Roman"/>
                      </a:endParaRPr>
                    </a:p>
                  </a:txBody>
                  <a:tcPr marL="68580" marR="68580" marT="0" marB="0"/>
                </a:tc>
                <a:tc>
                  <a:txBody>
                    <a:bodyPr/>
                    <a:lstStyle/>
                    <a:p>
                      <a:pPr marL="0" marR="0"/>
                      <a:r>
                        <a:rPr lang="en-US" sz="1400">
                          <a:effectLst/>
                          <a:latin typeface="Times New Roman" pitchFamily="18" charset="0"/>
                          <a:cs typeface="Times New Roman" pitchFamily="18" charset="0"/>
                        </a:rPr>
                        <a:t>(64.33%)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35.67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(100%)</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a:effectLst/>
                          <a:latin typeface="Times New Roman" pitchFamily="18" charset="0"/>
                          <a:cs typeface="Times New Roman" pitchFamily="18" charset="0"/>
                        </a:rPr>
                        <a:t> </a:t>
                      </a:r>
                      <a:endParaRPr lang="en-US" sz="1400">
                        <a:effectLst/>
                        <a:latin typeface="Times New Roman" pitchFamily="18" charset="0"/>
                        <a:ea typeface="MS Mincho"/>
                        <a:cs typeface="Times New Roman" pitchFamily="18" charset="0"/>
                      </a:endParaRPr>
                    </a:p>
                  </a:txBody>
                  <a:tcPr marL="68580" marR="68580" marT="0" marB="0" anchor="ctr"/>
                </a:tc>
                <a:tc>
                  <a:txBody>
                    <a:bodyPr/>
                    <a:lstStyle/>
                    <a:p>
                      <a:pPr marL="0" marR="0"/>
                      <a:r>
                        <a:rPr lang="en-US" sz="1400" dirty="0">
                          <a:effectLst/>
                          <a:latin typeface="Times New Roman" pitchFamily="18" charset="0"/>
                          <a:cs typeface="Times New Roman" pitchFamily="18" charset="0"/>
                        </a:rPr>
                        <a:t> </a:t>
                      </a:r>
                      <a:endParaRPr lang="en-US" sz="1400" dirty="0">
                        <a:effectLst/>
                        <a:latin typeface="Times New Roman" pitchFamily="18" charset="0"/>
                        <a:ea typeface="MS Mincho"/>
                        <a:cs typeface="Times New Roman" pitchFamily="18" charset="0"/>
                      </a:endParaRPr>
                    </a:p>
                  </a:txBody>
                  <a:tcPr marL="68580" marR="68580" marT="0" marB="0" anchor="ctr"/>
                </a:tc>
              </a:tr>
            </a:tbl>
          </a:graphicData>
        </a:graphic>
      </p:graphicFrame>
      <p:sp>
        <p:nvSpPr>
          <p:cNvPr id="5" name="Rectangle 4"/>
          <p:cNvSpPr/>
          <p:nvPr/>
        </p:nvSpPr>
        <p:spPr>
          <a:xfrm>
            <a:off x="990600" y="5949280"/>
            <a:ext cx="7848600" cy="307777"/>
          </a:xfrm>
          <a:prstGeom prst="rect">
            <a:avLst/>
          </a:prstGeom>
        </p:spPr>
        <p:txBody>
          <a:bodyPr wrap="square">
            <a:spAutoFit/>
          </a:bodyPr>
          <a:lstStyle/>
          <a:p>
            <a:r>
              <a:rPr lang="en-US" sz="1400" b="1" dirty="0" err="1">
                <a:latin typeface="Times New Roman" pitchFamily="18" charset="0"/>
                <a:cs typeface="Times New Roman" pitchFamily="18" charset="0"/>
              </a:rPr>
              <a:t>Sumber</a:t>
            </a:r>
            <a:r>
              <a:rPr lang="en-US" sz="1400" b="1" dirty="0">
                <a:latin typeface="Times New Roman" pitchFamily="18" charset="0"/>
                <a:cs typeface="Times New Roman" pitchFamily="18" charset="0"/>
              </a:rPr>
              <a:t> : </a:t>
            </a:r>
            <a:r>
              <a:rPr lang="en-US" sz="1400" b="1" dirty="0" err="1" smtClean="0">
                <a:latin typeface="Times New Roman" pitchFamily="18" charset="0"/>
                <a:cs typeface="Times New Roman" pitchFamily="18" charset="0"/>
              </a:rPr>
              <a:t>Statistik</a:t>
            </a: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BPS </a:t>
            </a:r>
            <a:r>
              <a:rPr lang="en-US" sz="1400" b="1" dirty="0" err="1">
                <a:latin typeface="Times New Roman" pitchFamily="18" charset="0"/>
                <a:cs typeface="Times New Roman" pitchFamily="18" charset="0"/>
              </a:rPr>
              <a:t>Provinsi</a:t>
            </a:r>
            <a:r>
              <a:rPr lang="en-US" sz="1400" b="1" dirty="0">
                <a:latin typeface="Times New Roman" pitchFamily="18" charset="0"/>
                <a:cs typeface="Times New Roman" pitchFamily="18" charset="0"/>
              </a:rPr>
              <a:t> DKI Jakarta No. 04/01/31/</a:t>
            </a:r>
            <a:r>
              <a:rPr lang="en-US" sz="1400" b="1" dirty="0" err="1">
                <a:latin typeface="Times New Roman" pitchFamily="18" charset="0"/>
                <a:cs typeface="Times New Roman" pitchFamily="18" charset="0"/>
              </a:rPr>
              <a:t>Th.XIX</a:t>
            </a:r>
            <a:r>
              <a:rPr lang="en-US" sz="1400" b="1" dirty="0">
                <a:latin typeface="Times New Roman" pitchFamily="18" charset="0"/>
                <a:cs typeface="Times New Roman" pitchFamily="18" charset="0"/>
              </a:rPr>
              <a:t>, 03 </a:t>
            </a:r>
            <a:r>
              <a:rPr lang="en-US" sz="1400" b="1" dirty="0" err="1">
                <a:latin typeface="Times New Roman" pitchFamily="18" charset="0"/>
                <a:cs typeface="Times New Roman" pitchFamily="18" charset="0"/>
              </a:rPr>
              <a:t>Januari</a:t>
            </a:r>
            <a:r>
              <a:rPr lang="en-US" sz="1400" b="1" dirty="0">
                <a:latin typeface="Times New Roman" pitchFamily="18" charset="0"/>
                <a:cs typeface="Times New Roman" pitchFamily="18" charset="0"/>
              </a:rPr>
              <a:t> 2017 </a:t>
            </a:r>
          </a:p>
        </p:txBody>
      </p:sp>
      <p:sp>
        <p:nvSpPr>
          <p:cNvPr id="6" name="Rectangle 5"/>
          <p:cNvSpPr/>
          <p:nvPr/>
        </p:nvSpPr>
        <p:spPr>
          <a:xfrm>
            <a:off x="1092000" y="657248"/>
            <a:ext cx="7696200" cy="646331"/>
          </a:xfrm>
          <a:prstGeom prst="rect">
            <a:avLst/>
          </a:prstGeom>
        </p:spPr>
        <p:txBody>
          <a:bodyPr wrap="square">
            <a:spAutoFit/>
          </a:bodyPr>
          <a:lstStyle/>
          <a:p>
            <a:r>
              <a:rPr lang="en-US" dirty="0" err="1" smtClean="0">
                <a:latin typeface="Times New Roman" pitchFamily="18" charset="0"/>
                <a:cs typeface="Times New Roman" pitchFamily="18" charset="0"/>
              </a:rPr>
              <a:t>Jumlah</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Persentase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Penduduk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Miskin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Provinsi</a:t>
            </a:r>
            <a:r>
              <a:rPr lang="en-US" dirty="0">
                <a:latin typeface="Times New Roman" pitchFamily="18" charset="0"/>
                <a:cs typeface="Times New Roman" pitchFamily="18" charset="0"/>
              </a:rPr>
              <a:t> DKI Jakarta, September 2015 - </a:t>
            </a:r>
            <a:r>
              <a:rPr lang="en-US" dirty="0" err="1">
                <a:latin typeface="Times New Roman" pitchFamily="18" charset="0"/>
                <a:cs typeface="Times New Roman" pitchFamily="18" charset="0"/>
              </a:rPr>
              <a:t>Maret</a:t>
            </a:r>
            <a:r>
              <a:rPr lang="en-US" dirty="0">
                <a:latin typeface="Times New Roman" pitchFamily="18" charset="0"/>
                <a:cs typeface="Times New Roman" pitchFamily="18" charset="0"/>
              </a:rPr>
              <a:t> 2016 - September 2016 </a:t>
            </a:r>
          </a:p>
        </p:txBody>
      </p:sp>
    </p:spTree>
    <p:extLst>
      <p:ext uri="{BB962C8B-B14F-4D97-AF65-F5344CB8AC3E}">
        <p14:creationId xmlns:p14="http://schemas.microsoft.com/office/powerpoint/2010/main" val="2911336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r>
              <a:rPr lang="id-ID" dirty="0" smtClean="0"/>
              <a:t>Lanjutan . . .</a:t>
            </a:r>
            <a:endParaRPr lang="en-US" dirty="0"/>
          </a:p>
        </p:txBody>
      </p:sp>
      <p:sp>
        <p:nvSpPr>
          <p:cNvPr id="3" name="Content Placeholder 2"/>
          <p:cNvSpPr>
            <a:spLocks noGrp="1"/>
          </p:cNvSpPr>
          <p:nvPr>
            <p:ph idx="1"/>
          </p:nvPr>
        </p:nvSpPr>
        <p:spPr/>
        <p:txBody>
          <a:bodyPr>
            <a:normAutofit/>
          </a:bodyPr>
          <a:lstStyle/>
          <a:p>
            <a:pPr algn="just"/>
            <a:endParaRPr lang="id-ID"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Jumlah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di DKI Jakarta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bulan</a:t>
            </a:r>
            <a:r>
              <a:rPr lang="en-US" sz="2400" dirty="0">
                <a:latin typeface="Times New Roman" pitchFamily="18" charset="0"/>
                <a:cs typeface="Times New Roman" pitchFamily="18" charset="0"/>
              </a:rPr>
              <a:t> September 2016 </a:t>
            </a:r>
            <a:r>
              <a:rPr lang="en-US" sz="2400" dirty="0" err="1">
                <a:latin typeface="Times New Roman" pitchFamily="18" charset="0"/>
                <a:cs typeface="Times New Roman" pitchFamily="18" charset="0"/>
              </a:rPr>
              <a:t>sebesar</a:t>
            </a:r>
            <a:r>
              <a:rPr lang="en-US" sz="2400" dirty="0">
                <a:latin typeface="Times New Roman" pitchFamily="18" charset="0"/>
                <a:cs typeface="Times New Roman" pitchFamily="18" charset="0"/>
              </a:rPr>
              <a:t> 385,84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orang (3,75 </a:t>
            </a:r>
            <a:r>
              <a:rPr lang="en-US" sz="2400" dirty="0" err="1">
                <a:latin typeface="Times New Roman" pitchFamily="18" charset="0"/>
                <a:cs typeface="Times New Roman" pitchFamily="18" charset="0"/>
              </a:rPr>
              <a:t>persen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Dibandingkan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Maret</a:t>
            </a:r>
            <a:r>
              <a:rPr lang="en-US" sz="2400" dirty="0">
                <a:latin typeface="Times New Roman" pitchFamily="18" charset="0"/>
                <a:cs typeface="Times New Roman" pitchFamily="18" charset="0"/>
              </a:rPr>
              <a:t> 2016 (384,30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orang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3,75 </a:t>
            </a:r>
            <a:r>
              <a:rPr lang="en-US" sz="2400" dirty="0" err="1">
                <a:latin typeface="Times New Roman" pitchFamily="18" charset="0"/>
                <a:cs typeface="Times New Roman" pitchFamily="18" charset="0"/>
              </a:rPr>
              <a:t>persen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turun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sebesar</a:t>
            </a:r>
            <a:r>
              <a:rPr lang="en-US" sz="2400" dirty="0">
                <a:latin typeface="Times New Roman" pitchFamily="18" charset="0"/>
                <a:cs typeface="Times New Roman" pitchFamily="18" charset="0"/>
              </a:rPr>
              <a:t> 1,54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Sedangkan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dibandingkan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September 2015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sebesar</a:t>
            </a:r>
            <a:r>
              <a:rPr lang="en-US" sz="2400" dirty="0">
                <a:latin typeface="Times New Roman" pitchFamily="18" charset="0"/>
                <a:cs typeface="Times New Roman" pitchFamily="18" charset="0"/>
              </a:rPr>
              <a:t> 368,67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orang (3,61 </a:t>
            </a:r>
            <a:r>
              <a:rPr lang="en-US" sz="2400" dirty="0" err="1">
                <a:latin typeface="Times New Roman" pitchFamily="18" charset="0"/>
                <a:cs typeface="Times New Roman" pitchFamily="18" charset="0"/>
              </a:rPr>
              <a:t>persen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naik</a:t>
            </a:r>
            <a:r>
              <a:rPr lang="en-US" sz="2400" dirty="0">
                <a:latin typeface="Times New Roman" pitchFamily="18" charset="0"/>
                <a:cs typeface="Times New Roman" pitchFamily="18" charset="0"/>
              </a:rPr>
              <a:t> 17,17 </a:t>
            </a:r>
            <a:r>
              <a:rPr lang="en-US" sz="2400" dirty="0" err="1">
                <a:latin typeface="Times New Roman" pitchFamily="18" charset="0"/>
                <a:cs typeface="Times New Roman" pitchFamily="18" charset="0"/>
              </a:rPr>
              <a:t>ribu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turun</a:t>
            </a:r>
            <a:r>
              <a:rPr lang="en-US" sz="2400" dirty="0">
                <a:latin typeface="Times New Roman" pitchFamily="18" charset="0"/>
                <a:cs typeface="Times New Roman" pitchFamily="18" charset="0"/>
              </a:rPr>
              <a:t> 0,14 </a:t>
            </a:r>
            <a:r>
              <a:rPr lang="en-US" sz="2400" dirty="0" err="1" smtClean="0">
                <a:latin typeface="Times New Roman" pitchFamily="18" charset="0"/>
                <a:cs typeface="Times New Roman" pitchFamily="18" charset="0"/>
              </a:rPr>
              <a:t>poin</a:t>
            </a:r>
            <a:r>
              <a:rPr lang="id-ID" sz="2400" dirty="0" smtClean="0">
                <a:latin typeface="Times New Roman" pitchFamily="18" charset="0"/>
                <a:cs typeface="Times New Roman" pitchFamily="18" charset="0"/>
              </a:rPr>
              <a:t>.</a:t>
            </a:r>
          </a:p>
          <a:p>
            <a:pPr algn="just"/>
            <a:endParaRPr lang="id-ID"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39387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268524"/>
            <a:ext cx="7498080" cy="663352"/>
          </a:xfrm>
        </p:spPr>
        <p:txBody>
          <a:bodyPr>
            <a:normAutofit/>
          </a:bodyPr>
          <a:lstStyle/>
          <a:p>
            <a:pPr algn="ctr"/>
            <a:r>
              <a:rPr lang="en-US" sz="2400" b="1" dirty="0" err="1">
                <a:solidFill>
                  <a:schemeClr val="tx1"/>
                </a:solidFill>
                <a:effectLst/>
                <a:latin typeface="Times New Roman" pitchFamily="18" charset="0"/>
                <a:cs typeface="Times New Roman" pitchFamily="18" charset="0"/>
              </a:rPr>
              <a:t>Angka</a:t>
            </a:r>
            <a:r>
              <a:rPr lang="en-US" sz="2400" b="1" dirty="0">
                <a:solidFill>
                  <a:schemeClr val="tx1"/>
                </a:solidFill>
                <a:effectLst/>
                <a:latin typeface="Times New Roman" pitchFamily="18" charset="0"/>
                <a:cs typeface="Times New Roman" pitchFamily="18" charset="0"/>
              </a:rPr>
              <a:t> </a:t>
            </a:r>
            <a:r>
              <a:rPr lang="en-US" sz="2400" b="1" dirty="0" err="1">
                <a:solidFill>
                  <a:schemeClr val="tx1"/>
                </a:solidFill>
                <a:effectLst/>
                <a:latin typeface="Times New Roman" pitchFamily="18" charset="0"/>
                <a:cs typeface="Times New Roman" pitchFamily="18" charset="0"/>
              </a:rPr>
              <a:t>Kematian</a:t>
            </a:r>
            <a:r>
              <a:rPr lang="en-US" sz="2400" b="1" dirty="0">
                <a:solidFill>
                  <a:schemeClr val="tx1"/>
                </a:solidFill>
                <a:effectLst/>
                <a:latin typeface="Times New Roman" pitchFamily="18" charset="0"/>
                <a:cs typeface="Times New Roman" pitchFamily="18" charset="0"/>
              </a:rPr>
              <a:t> </a:t>
            </a:r>
            <a:r>
              <a:rPr lang="en-US" sz="2400" b="1" dirty="0" err="1">
                <a:solidFill>
                  <a:schemeClr val="tx1"/>
                </a:solidFill>
                <a:effectLst/>
                <a:latin typeface="Times New Roman" pitchFamily="18" charset="0"/>
                <a:cs typeface="Times New Roman" pitchFamily="18" charset="0"/>
              </a:rPr>
              <a:t>Ibu</a:t>
            </a:r>
            <a:r>
              <a:rPr lang="en-US" sz="2400" b="1" dirty="0">
                <a:solidFill>
                  <a:schemeClr val="tx1"/>
                </a:solidFill>
                <a:effectLst/>
                <a:latin typeface="Times New Roman" pitchFamily="18" charset="0"/>
                <a:cs typeface="Times New Roman" pitchFamily="18" charset="0"/>
              </a:rPr>
              <a:t> (Maternal Mortality Rate/AKI) </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spcBef>
                <a:spcPts val="0"/>
              </a:spcBef>
            </a:pPr>
            <a:endParaRPr lang="id-ID" sz="2400" dirty="0" smtClean="0">
              <a:latin typeface="Times New Roman" pitchFamily="18" charset="0"/>
              <a:cs typeface="Times New Roman" pitchFamily="18" charset="0"/>
            </a:endParaRPr>
          </a:p>
          <a:p>
            <a:pPr algn="just">
              <a:spcBef>
                <a:spcPts val="0"/>
              </a:spcBef>
            </a:pPr>
            <a:endParaRPr lang="id-ID" sz="2400" dirty="0">
              <a:latin typeface="Times New Roman" pitchFamily="18" charset="0"/>
              <a:cs typeface="Times New Roman" pitchFamily="18" charset="0"/>
            </a:endParaRPr>
          </a:p>
          <a:p>
            <a:pPr algn="just">
              <a:spcBef>
                <a:spcPts val="0"/>
              </a:spcBef>
            </a:pPr>
            <a:r>
              <a:rPr lang="en-US" sz="2400" dirty="0" err="1" smtClean="0">
                <a:latin typeface="Times New Roman" pitchFamily="18" charset="0"/>
                <a:cs typeface="Times New Roman" pitchFamily="18" charset="0"/>
              </a:rPr>
              <a:t>Angka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Kematian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Ibu</a:t>
            </a:r>
            <a:r>
              <a:rPr lang="en-US" sz="2400" dirty="0">
                <a:latin typeface="Times New Roman" pitchFamily="18" charset="0"/>
                <a:cs typeface="Times New Roman" pitchFamily="18" charset="0"/>
              </a:rPr>
              <a:t> (AKI)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banyaknya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kematian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perempuan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hamil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selama</a:t>
            </a:r>
            <a:r>
              <a:rPr lang="en-US" sz="2400" dirty="0">
                <a:latin typeface="Times New Roman" pitchFamily="18" charset="0"/>
                <a:cs typeface="Times New Roman" pitchFamily="18" charset="0"/>
              </a:rPr>
              <a:t> 42 </a:t>
            </a:r>
            <a:r>
              <a:rPr lang="en-US" sz="2400" dirty="0" err="1">
                <a:latin typeface="Times New Roman" pitchFamily="18" charset="0"/>
                <a:cs typeface="Times New Roman" pitchFamily="18" charset="0"/>
              </a:rPr>
              <a:t>hari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sejak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terminasi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kehamilan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tanpa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memandang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lamanya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kehamilan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tempat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persalinan</a:t>
            </a:r>
            <a:r>
              <a:rPr lang="en-US" sz="2400" dirty="0">
                <a:latin typeface="Times New Roman" pitchFamily="18" charset="0"/>
                <a:cs typeface="Times New Roman" pitchFamily="18" charset="0"/>
              </a:rPr>
              <a:t> per 100.000 </a:t>
            </a:r>
            <a:r>
              <a:rPr lang="en-US" sz="2400" dirty="0" err="1">
                <a:latin typeface="Times New Roman" pitchFamily="18" charset="0"/>
                <a:cs typeface="Times New Roman" pitchFamily="18" charset="0"/>
              </a:rPr>
              <a:t>kelahiran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hidup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Kematian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disebabkan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faktor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kehamilan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komplikasi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kehamilan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kelahiran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pengelolaannya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sebab-sebab</a:t>
            </a:r>
            <a:r>
              <a:rPr lang="en-US" sz="2400" dirty="0">
                <a:latin typeface="Times New Roman" pitchFamily="18" charset="0"/>
                <a:cs typeface="Times New Roman" pitchFamily="18" charset="0"/>
              </a:rPr>
              <a:t> lain, </a:t>
            </a:r>
            <a:r>
              <a:rPr lang="en-US" sz="2400" dirty="0" err="1">
                <a:latin typeface="Times New Roman" pitchFamily="18" charset="0"/>
                <a:cs typeface="Times New Roman" pitchFamily="18" charset="0"/>
              </a:rPr>
              <a:t>misalnya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seperti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kecelakaan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terjatuh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lain-lain. </a:t>
            </a:r>
          </a:p>
          <a:p>
            <a:pPr algn="just">
              <a:spcBef>
                <a:spcPts val="0"/>
              </a:spcBef>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30636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784" y="778995"/>
            <a:ext cx="8231832" cy="1143000"/>
          </a:xfrm>
        </p:spPr>
        <p:txBody>
          <a:bodyPr>
            <a:normAutofit/>
          </a:bodyPr>
          <a:lstStyle/>
          <a:p>
            <a:pPr algn="just"/>
            <a:r>
              <a:rPr lang="en-US" sz="2000" dirty="0" err="1">
                <a:solidFill>
                  <a:schemeClr val="tx1"/>
                </a:solidFill>
                <a:effectLst/>
                <a:latin typeface="Times New Roman" charset="0"/>
                <a:ea typeface="Times New Roman" charset="0"/>
                <a:cs typeface="Times New Roman" charset="0"/>
              </a:rPr>
              <a:t>Jumlah</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Penduduk</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Miskin</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Persentase</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Penduduk</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Miskin</a:t>
            </a:r>
            <a:r>
              <a:rPr lang="en-US" sz="2000" dirty="0">
                <a:solidFill>
                  <a:schemeClr val="tx1"/>
                </a:solidFill>
                <a:effectLst/>
                <a:latin typeface="Times New Roman" charset="0"/>
                <a:ea typeface="Times New Roman" charset="0"/>
                <a:cs typeface="Times New Roman" charset="0"/>
              </a:rPr>
              <a:t> (Po), </a:t>
            </a:r>
            <a:r>
              <a:rPr lang="en-US" sz="2000" dirty="0" err="1">
                <a:solidFill>
                  <a:schemeClr val="tx1"/>
                </a:solidFill>
                <a:effectLst/>
                <a:latin typeface="Times New Roman" charset="0"/>
                <a:ea typeface="Times New Roman" charset="0"/>
                <a:cs typeface="Times New Roman" charset="0"/>
              </a:rPr>
              <a:t>Garis</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Kemiskinan</a:t>
            </a:r>
            <a:r>
              <a:rPr lang="en-US" sz="2000" dirty="0">
                <a:solidFill>
                  <a:schemeClr val="tx1"/>
                </a:solidFill>
                <a:effectLst/>
                <a:latin typeface="Times New Roman" charset="0"/>
                <a:ea typeface="Times New Roman" charset="0"/>
                <a:cs typeface="Times New Roman" charset="0"/>
              </a:rPr>
              <a:t> (GK), </a:t>
            </a:r>
            <a:r>
              <a:rPr lang="en-US" sz="2000" dirty="0" err="1">
                <a:solidFill>
                  <a:schemeClr val="tx1"/>
                </a:solidFill>
                <a:effectLst/>
                <a:latin typeface="Times New Roman" charset="0"/>
                <a:ea typeface="Times New Roman" charset="0"/>
                <a:cs typeface="Times New Roman" charset="0"/>
              </a:rPr>
              <a:t>Indeks</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Kedalaman</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Kemiskinan</a:t>
            </a:r>
            <a:r>
              <a:rPr lang="en-US" sz="2000" dirty="0">
                <a:solidFill>
                  <a:schemeClr val="tx1"/>
                </a:solidFill>
                <a:effectLst/>
                <a:latin typeface="Times New Roman" charset="0"/>
                <a:ea typeface="Times New Roman" charset="0"/>
                <a:cs typeface="Times New Roman" charset="0"/>
              </a:rPr>
              <a:t> (P1) </a:t>
            </a:r>
            <a:r>
              <a:rPr lang="en-US" sz="2000" dirty="0" err="1">
                <a:solidFill>
                  <a:schemeClr val="tx1"/>
                </a:solidFill>
                <a:effectLst/>
                <a:latin typeface="Times New Roman" charset="0"/>
                <a:ea typeface="Times New Roman" charset="0"/>
                <a:cs typeface="Times New Roman" charset="0"/>
              </a:rPr>
              <a:t>dan</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Indeks</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Keparahan</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Kemiskinan</a:t>
            </a:r>
            <a:r>
              <a:rPr lang="en-US" sz="2000" dirty="0">
                <a:solidFill>
                  <a:schemeClr val="tx1"/>
                </a:solidFill>
                <a:effectLst/>
                <a:latin typeface="Times New Roman" charset="0"/>
                <a:ea typeface="Times New Roman" charset="0"/>
                <a:cs typeface="Times New Roman" charset="0"/>
              </a:rPr>
              <a:t> (P2) di </a:t>
            </a:r>
            <a:r>
              <a:rPr lang="en-US" sz="2000" dirty="0" err="1">
                <a:solidFill>
                  <a:schemeClr val="tx1"/>
                </a:solidFill>
                <a:effectLst/>
                <a:latin typeface="Times New Roman" charset="0"/>
                <a:ea typeface="Times New Roman" charset="0"/>
                <a:cs typeface="Times New Roman" charset="0"/>
              </a:rPr>
              <a:t>Provinsi</a:t>
            </a:r>
            <a:r>
              <a:rPr lang="en-US" sz="2000" dirty="0">
                <a:solidFill>
                  <a:schemeClr val="tx1"/>
                </a:solidFill>
                <a:effectLst/>
                <a:latin typeface="Times New Roman" charset="0"/>
                <a:ea typeface="Times New Roman" charset="0"/>
                <a:cs typeface="Times New Roman" charset="0"/>
              </a:rPr>
              <a:t> DKI Jakarta </a:t>
            </a:r>
            <a:r>
              <a:rPr lang="en-US" sz="2000" dirty="0" err="1">
                <a:solidFill>
                  <a:schemeClr val="tx1"/>
                </a:solidFill>
                <a:effectLst/>
                <a:latin typeface="Times New Roman" charset="0"/>
                <a:ea typeface="Times New Roman" charset="0"/>
                <a:cs typeface="Times New Roman" charset="0"/>
              </a:rPr>
              <a:t>dan</a:t>
            </a:r>
            <a:r>
              <a:rPr lang="en-US" sz="2000" dirty="0">
                <a:solidFill>
                  <a:schemeClr val="tx1"/>
                </a:solidFill>
                <a:effectLst/>
                <a:latin typeface="Times New Roman" charset="0"/>
                <a:ea typeface="Times New Roman" charset="0"/>
                <a:cs typeface="Times New Roman" charset="0"/>
              </a:rPr>
              <a:t> </a:t>
            </a:r>
            <a:r>
              <a:rPr lang="en-US" sz="2000" dirty="0" err="1">
                <a:solidFill>
                  <a:schemeClr val="tx1"/>
                </a:solidFill>
                <a:effectLst/>
                <a:latin typeface="Times New Roman" charset="0"/>
                <a:ea typeface="Times New Roman" charset="0"/>
                <a:cs typeface="Times New Roman" charset="0"/>
              </a:rPr>
              <a:t>Nasional</a:t>
            </a:r>
            <a:r>
              <a:rPr lang="en-US" sz="2000" dirty="0">
                <a:solidFill>
                  <a:schemeClr val="tx1"/>
                </a:solidFill>
                <a:effectLst/>
                <a:latin typeface="Times New Roman" charset="0"/>
                <a:ea typeface="Times New Roman" charset="0"/>
                <a:cs typeface="Times New Roman" charset="0"/>
              </a:rPr>
              <a:t> September 2016 </a:t>
            </a:r>
            <a:endParaRPr lang="en-US" sz="2000" dirty="0">
              <a:solidFill>
                <a:schemeClr val="tx1"/>
              </a:solidFill>
              <a:latin typeface="Times New Roman" charset="0"/>
              <a:ea typeface="Times New Roman" charset="0"/>
              <a:cs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3115557"/>
              </p:ext>
            </p:extLst>
          </p:nvPr>
        </p:nvGraphicFramePr>
        <p:xfrm>
          <a:off x="914400" y="1877380"/>
          <a:ext cx="7848600" cy="3886199"/>
        </p:xfrm>
        <a:graphic>
          <a:graphicData uri="http://schemas.openxmlformats.org/drawingml/2006/table">
            <a:tbl>
              <a:tblPr firstRow="1" firstCol="1" bandRow="1">
                <a:tableStyleId>{5C22544A-7EE6-4342-B048-85BDC9FD1C3A}</a:tableStyleId>
              </a:tblPr>
              <a:tblGrid>
                <a:gridCol w="3576890"/>
                <a:gridCol w="1783008"/>
                <a:gridCol w="2488702"/>
              </a:tblGrid>
              <a:tr h="687485">
                <a:tc>
                  <a:txBody>
                    <a:bodyPr/>
                    <a:lstStyle/>
                    <a:p>
                      <a:pPr marL="0" marR="0" algn="ctr">
                        <a:spcBef>
                          <a:spcPts val="0"/>
                        </a:spcBef>
                        <a:spcAft>
                          <a:spcPts val="0"/>
                        </a:spcAft>
                      </a:pPr>
                      <a:r>
                        <a:rPr lang="id-ID" sz="1800" dirty="0">
                          <a:effectLst/>
                          <a:latin typeface="Times New Roman" pitchFamily="18" charset="0"/>
                          <a:cs typeface="Times New Roman" pitchFamily="18" charset="0"/>
                        </a:rPr>
                        <a:t>uraian</a:t>
                      </a:r>
                      <a:endParaRPr lang="en-US" sz="1800" dirty="0">
                        <a:effectLst/>
                        <a:latin typeface="Times New Roman" pitchFamily="18" charset="0"/>
                        <a:ea typeface="MS Mincho"/>
                        <a:cs typeface="Times New Roman" pitchFamily="18" charset="0"/>
                      </a:endParaRPr>
                    </a:p>
                  </a:txBody>
                  <a:tcPr marL="68580" marR="68580" marT="0" marB="0" anchor="ctr"/>
                </a:tc>
                <a:tc>
                  <a:txBody>
                    <a:bodyPr/>
                    <a:lstStyle/>
                    <a:p>
                      <a:pPr marL="0" marR="0" algn="ctr">
                        <a:spcBef>
                          <a:spcPts val="0"/>
                        </a:spcBef>
                        <a:spcAft>
                          <a:spcPts val="0"/>
                        </a:spcAft>
                      </a:pPr>
                      <a:r>
                        <a:rPr lang="id-ID" sz="1800">
                          <a:effectLst/>
                          <a:latin typeface="Times New Roman" pitchFamily="18" charset="0"/>
                          <a:cs typeface="Times New Roman" pitchFamily="18" charset="0"/>
                        </a:rPr>
                        <a:t>DKI Jakarta</a:t>
                      </a:r>
                      <a:endParaRPr lang="en-US" sz="1800">
                        <a:effectLst/>
                        <a:latin typeface="Times New Roman" pitchFamily="18" charset="0"/>
                        <a:ea typeface="MS Mincho"/>
                        <a:cs typeface="Times New Roman" pitchFamily="18" charset="0"/>
                      </a:endParaRPr>
                    </a:p>
                  </a:txBody>
                  <a:tcPr marL="68580" marR="68580" marT="0" marB="0" anchor="ctr"/>
                </a:tc>
                <a:tc>
                  <a:txBody>
                    <a:bodyPr/>
                    <a:lstStyle/>
                    <a:p>
                      <a:pPr marL="0" marR="0" algn="ctr">
                        <a:spcBef>
                          <a:spcPts val="0"/>
                        </a:spcBef>
                        <a:spcAft>
                          <a:spcPts val="0"/>
                        </a:spcAft>
                      </a:pPr>
                      <a:r>
                        <a:rPr lang="id-ID" sz="1800" dirty="0">
                          <a:effectLst/>
                          <a:latin typeface="Times New Roman" pitchFamily="18" charset="0"/>
                          <a:cs typeface="Times New Roman" pitchFamily="18" charset="0"/>
                        </a:rPr>
                        <a:t>Nasional</a:t>
                      </a:r>
                      <a:endParaRPr lang="en-US" sz="1800" dirty="0">
                        <a:effectLst/>
                        <a:latin typeface="Times New Roman" pitchFamily="18" charset="0"/>
                        <a:ea typeface="MS Mincho"/>
                        <a:cs typeface="Times New Roman" pitchFamily="18" charset="0"/>
                      </a:endParaRPr>
                    </a:p>
                  </a:txBody>
                  <a:tcPr marL="68580" marR="68580" marT="0" marB="0" anchor="ctr"/>
                </a:tc>
              </a:tr>
              <a:tr h="658840">
                <a:tc>
                  <a:txBody>
                    <a:bodyPr/>
                    <a:lstStyle/>
                    <a:p>
                      <a:pPr marL="0" marR="0">
                        <a:spcBef>
                          <a:spcPts val="0"/>
                        </a:spcBef>
                        <a:spcAft>
                          <a:spcPts val="0"/>
                        </a:spcAft>
                      </a:pPr>
                      <a:r>
                        <a:rPr lang="en-US" sz="1600">
                          <a:effectLst/>
                          <a:latin typeface="Times New Roman" pitchFamily="18" charset="0"/>
                          <a:cs typeface="Times New Roman" pitchFamily="18" charset="0"/>
                        </a:rPr>
                        <a:t>Jumlah Penduduk Miskin (ribu)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385.84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27,760.00 </a:t>
                      </a:r>
                      <a:endParaRPr lang="en-US" sz="1600">
                        <a:effectLst/>
                        <a:latin typeface="Times New Roman" pitchFamily="18" charset="0"/>
                        <a:ea typeface="MS Mincho"/>
                        <a:cs typeface="Times New Roman" pitchFamily="18" charset="0"/>
                      </a:endParaRPr>
                    </a:p>
                  </a:txBody>
                  <a:tcPr marL="68580" marR="68580" marT="0" marB="0"/>
                </a:tc>
              </a:tr>
              <a:tr h="658840">
                <a:tc>
                  <a:txBody>
                    <a:bodyPr/>
                    <a:lstStyle/>
                    <a:p>
                      <a:pPr marL="0" marR="0">
                        <a:spcBef>
                          <a:spcPts val="0"/>
                        </a:spcBef>
                        <a:spcAft>
                          <a:spcPts val="0"/>
                        </a:spcAft>
                      </a:pPr>
                      <a:r>
                        <a:rPr lang="en-US" sz="1600">
                          <a:effectLst/>
                          <a:latin typeface="Times New Roman" pitchFamily="18" charset="0"/>
                          <a:cs typeface="Times New Roman" pitchFamily="18" charset="0"/>
                        </a:rPr>
                        <a:t>PersentasePenduduk Miskin(P0)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dirty="0">
                          <a:effectLst/>
                          <a:latin typeface="Times New Roman" pitchFamily="18" charset="0"/>
                          <a:cs typeface="Times New Roman" pitchFamily="18" charset="0"/>
                        </a:rPr>
                        <a:t>3.75 </a:t>
                      </a:r>
                      <a:endParaRPr lang="en-US" sz="1600" dirty="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dirty="0">
                          <a:effectLst/>
                          <a:latin typeface="Times New Roman" pitchFamily="18" charset="0"/>
                          <a:cs typeface="Times New Roman" pitchFamily="18" charset="0"/>
                        </a:rPr>
                        <a:t>10.70 </a:t>
                      </a:r>
                      <a:endParaRPr lang="en-US" sz="1600" dirty="0">
                        <a:effectLst/>
                        <a:latin typeface="Times New Roman" pitchFamily="18" charset="0"/>
                        <a:ea typeface="MS Mincho"/>
                        <a:cs typeface="Times New Roman" pitchFamily="18" charset="0"/>
                      </a:endParaRPr>
                    </a:p>
                  </a:txBody>
                  <a:tcPr marL="68580" marR="68580" marT="0" marB="0"/>
                </a:tc>
              </a:tr>
              <a:tr h="658840">
                <a:tc>
                  <a:txBody>
                    <a:bodyPr/>
                    <a:lstStyle/>
                    <a:p>
                      <a:pPr marL="0" marR="0">
                        <a:spcBef>
                          <a:spcPts val="0"/>
                        </a:spcBef>
                        <a:spcAft>
                          <a:spcPts val="0"/>
                        </a:spcAft>
                      </a:pPr>
                      <a:r>
                        <a:rPr lang="en-US" sz="1600">
                          <a:effectLst/>
                          <a:latin typeface="Times New Roman" pitchFamily="18" charset="0"/>
                          <a:cs typeface="Times New Roman" pitchFamily="18" charset="0"/>
                        </a:rPr>
                        <a:t>Garis Kemiskinan (Rp/Kapita/Bulan)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520,690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361,990 </a:t>
                      </a:r>
                      <a:endParaRPr lang="en-US" sz="1600">
                        <a:effectLst/>
                        <a:latin typeface="Times New Roman" pitchFamily="18" charset="0"/>
                        <a:ea typeface="MS Mincho"/>
                        <a:cs typeface="Times New Roman" pitchFamily="18" charset="0"/>
                      </a:endParaRPr>
                    </a:p>
                  </a:txBody>
                  <a:tcPr marL="68580" marR="68580" marT="0" marB="0"/>
                </a:tc>
              </a:tr>
              <a:tr h="611097">
                <a:tc>
                  <a:txBody>
                    <a:bodyPr/>
                    <a:lstStyle/>
                    <a:p>
                      <a:pPr marL="0" marR="0">
                        <a:spcBef>
                          <a:spcPts val="0"/>
                        </a:spcBef>
                        <a:spcAft>
                          <a:spcPts val="0"/>
                        </a:spcAft>
                      </a:pPr>
                      <a:r>
                        <a:rPr lang="en-US" sz="1600">
                          <a:effectLst/>
                          <a:latin typeface="Times New Roman" pitchFamily="18" charset="0"/>
                          <a:cs typeface="Times New Roman" pitchFamily="18" charset="0"/>
                        </a:rPr>
                        <a:t>Indeks Kedalaman Kemiskinan (P1)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0.433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1.74 </a:t>
                      </a:r>
                      <a:endParaRPr lang="en-US" sz="1600">
                        <a:effectLst/>
                        <a:latin typeface="Times New Roman" pitchFamily="18" charset="0"/>
                        <a:ea typeface="MS Mincho"/>
                        <a:cs typeface="Times New Roman" pitchFamily="18" charset="0"/>
                      </a:endParaRPr>
                    </a:p>
                  </a:txBody>
                  <a:tcPr marL="68580" marR="68580" marT="0" marB="0"/>
                </a:tc>
              </a:tr>
              <a:tr h="611097">
                <a:tc>
                  <a:txBody>
                    <a:bodyPr/>
                    <a:lstStyle/>
                    <a:p>
                      <a:pPr marL="0" marR="0">
                        <a:spcBef>
                          <a:spcPts val="0"/>
                        </a:spcBef>
                        <a:spcAft>
                          <a:spcPts val="0"/>
                        </a:spcAft>
                      </a:pPr>
                      <a:r>
                        <a:rPr lang="en-US" sz="1600" dirty="0" err="1">
                          <a:effectLst/>
                          <a:latin typeface="Times New Roman" pitchFamily="18" charset="0"/>
                          <a:cs typeface="Times New Roman" pitchFamily="18" charset="0"/>
                        </a:rPr>
                        <a:t>Indeks</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Keparahan</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Kemiskinan</a:t>
                      </a:r>
                      <a:r>
                        <a:rPr lang="en-US" sz="1600" dirty="0">
                          <a:effectLst/>
                          <a:latin typeface="Times New Roman" pitchFamily="18" charset="0"/>
                          <a:cs typeface="Times New Roman" pitchFamily="18" charset="0"/>
                        </a:rPr>
                        <a:t> (P2) </a:t>
                      </a:r>
                      <a:endParaRPr lang="en-US" sz="1600" dirty="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a:effectLst/>
                          <a:latin typeface="Times New Roman" pitchFamily="18" charset="0"/>
                          <a:cs typeface="Times New Roman" pitchFamily="18" charset="0"/>
                        </a:rPr>
                        <a:t>0.075 </a:t>
                      </a:r>
                      <a:endParaRPr lang="en-US" sz="16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600" dirty="0">
                          <a:effectLst/>
                          <a:latin typeface="Times New Roman" pitchFamily="18" charset="0"/>
                          <a:cs typeface="Times New Roman" pitchFamily="18" charset="0"/>
                        </a:rPr>
                        <a:t>0.44 </a:t>
                      </a:r>
                      <a:endParaRPr lang="en-US" sz="1600" dirty="0">
                        <a:effectLst/>
                        <a:latin typeface="Times New Roman" pitchFamily="18" charset="0"/>
                        <a:ea typeface="MS Mincho"/>
                        <a:cs typeface="Times New Roman" pitchFamily="18" charset="0"/>
                      </a:endParaRPr>
                    </a:p>
                  </a:txBody>
                  <a:tcPr marL="68580" marR="68580" marT="0" marB="0"/>
                </a:tc>
              </a:tr>
            </a:tbl>
          </a:graphicData>
        </a:graphic>
      </p:graphicFrame>
      <p:sp>
        <p:nvSpPr>
          <p:cNvPr id="7" name="Rectangle 6"/>
          <p:cNvSpPr/>
          <p:nvPr/>
        </p:nvSpPr>
        <p:spPr>
          <a:xfrm>
            <a:off x="914400" y="5877272"/>
            <a:ext cx="7848600" cy="338554"/>
          </a:xfrm>
          <a:prstGeom prst="rect">
            <a:avLst/>
          </a:prstGeom>
        </p:spPr>
        <p:txBody>
          <a:bodyPr wrap="square">
            <a:spAutoFit/>
          </a:bodyPr>
          <a:lstStyle/>
          <a:p>
            <a:r>
              <a:rPr lang="en-US" sz="1600" b="1" dirty="0" err="1" smtClean="0">
                <a:latin typeface="Times New Roman" charset="0"/>
                <a:ea typeface="Times New Roman" charset="0"/>
                <a:cs typeface="Times New Roman" charset="0"/>
              </a:rPr>
              <a:t>Sumber</a:t>
            </a:r>
            <a:r>
              <a:rPr lang="id-ID" sz="1600" b="1" dirty="0" smtClean="0">
                <a:latin typeface="Times New Roman" charset="0"/>
                <a:ea typeface="Times New Roman" charset="0"/>
                <a:cs typeface="Times New Roman" charset="0"/>
              </a:rPr>
              <a:t> </a:t>
            </a:r>
            <a:r>
              <a:rPr lang="en-US" sz="1600" b="1" dirty="0" smtClean="0">
                <a:latin typeface="Times New Roman" charset="0"/>
                <a:ea typeface="Times New Roman" charset="0"/>
                <a:cs typeface="Times New Roman" charset="0"/>
              </a:rPr>
              <a:t>:</a:t>
            </a:r>
            <a:r>
              <a:rPr lang="id-ID" sz="1600" b="1" dirty="0" smtClean="0">
                <a:latin typeface="Times New Roman" charset="0"/>
                <a:ea typeface="Times New Roman" charset="0"/>
                <a:cs typeface="Times New Roman" charset="0"/>
              </a:rPr>
              <a:t> </a:t>
            </a:r>
            <a:r>
              <a:rPr lang="en-US" sz="1600" b="1" dirty="0" err="1" smtClean="0">
                <a:latin typeface="Times New Roman" charset="0"/>
                <a:ea typeface="Times New Roman" charset="0"/>
                <a:cs typeface="Times New Roman" charset="0"/>
              </a:rPr>
              <a:t>Statistik</a:t>
            </a:r>
            <a:r>
              <a:rPr lang="en-US" sz="1600" b="1" dirty="0" smtClean="0">
                <a:latin typeface="Times New Roman" charset="0"/>
                <a:ea typeface="Times New Roman" charset="0"/>
                <a:cs typeface="Times New Roman" charset="0"/>
              </a:rPr>
              <a:t> </a:t>
            </a:r>
            <a:r>
              <a:rPr lang="en-US" sz="1600" b="1" dirty="0">
                <a:latin typeface="Times New Roman" charset="0"/>
                <a:ea typeface="Times New Roman" charset="0"/>
                <a:cs typeface="Times New Roman" charset="0"/>
              </a:rPr>
              <a:t>BPS </a:t>
            </a:r>
            <a:r>
              <a:rPr lang="en-US" sz="1600" b="1" dirty="0" err="1">
                <a:latin typeface="Times New Roman" charset="0"/>
                <a:ea typeface="Times New Roman" charset="0"/>
                <a:cs typeface="Times New Roman" charset="0"/>
              </a:rPr>
              <a:t>Provinsi</a:t>
            </a:r>
            <a:r>
              <a:rPr lang="en-US" sz="1600" b="1" dirty="0">
                <a:latin typeface="Times New Roman" charset="0"/>
                <a:ea typeface="Times New Roman" charset="0"/>
                <a:cs typeface="Times New Roman" charset="0"/>
              </a:rPr>
              <a:t> DKI JakartaNo.04/01/31/Th.XIX,03 </a:t>
            </a:r>
            <a:r>
              <a:rPr lang="en-US" sz="1600" b="1" dirty="0" err="1">
                <a:latin typeface="Times New Roman" charset="0"/>
                <a:ea typeface="Times New Roman" charset="0"/>
                <a:cs typeface="Times New Roman" charset="0"/>
              </a:rPr>
              <a:t>Januari</a:t>
            </a:r>
            <a:r>
              <a:rPr lang="en-US" sz="1600" b="1" dirty="0">
                <a:latin typeface="Times New Roman" charset="0"/>
                <a:ea typeface="Times New Roman" charset="0"/>
                <a:cs typeface="Times New Roman" charset="0"/>
              </a:rPr>
              <a:t> 2017 </a:t>
            </a:r>
            <a:endParaRPr lang="en-US" sz="1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27459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id-ID"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Persoalan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kemiskinan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sekadar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persentase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dimensi</a:t>
            </a:r>
            <a:r>
              <a:rPr lang="en-US" sz="2400" dirty="0">
                <a:latin typeface="Times New Roman" pitchFamily="18" charset="0"/>
                <a:cs typeface="Times New Roman" pitchFamily="18" charset="0"/>
              </a:rPr>
              <a:t> lain yang </a:t>
            </a:r>
            <a:r>
              <a:rPr lang="en-US" sz="2400" dirty="0" err="1">
                <a:latin typeface="Times New Roman" pitchFamily="18" charset="0"/>
                <a:cs typeface="Times New Roman" pitchFamily="18" charset="0"/>
              </a:rPr>
              <a:t>perlu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diperhatikan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tingkat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kedalaman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keparahan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kemiskinan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Selain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harus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mampu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memperkecil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penduduk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miskin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kebijakan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penanggulangan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kemiskinan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sekaligus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mengurangi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tingkat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kedalaman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keparahan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kemiskinan</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1791834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276" y="1172704"/>
            <a:ext cx="8248186" cy="2865895"/>
          </a:xfrm>
        </p:spPr>
      </p:pic>
    </p:spTree>
    <p:extLst>
      <p:ext uri="{BB962C8B-B14F-4D97-AF65-F5344CB8AC3E}">
        <p14:creationId xmlns:p14="http://schemas.microsoft.com/office/powerpoint/2010/main" val="1075694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48950591"/>
              </p:ext>
            </p:extLst>
          </p:nvPr>
        </p:nvGraphicFramePr>
        <p:xfrm>
          <a:off x="1219200" y="152400"/>
          <a:ext cx="7772400" cy="4419595"/>
        </p:xfrm>
        <a:graphic>
          <a:graphicData uri="http://schemas.openxmlformats.org/drawingml/2006/table">
            <a:tbl>
              <a:tblPr firstRow="1" firstCol="1" bandRow="1">
                <a:tableStyleId>{5C22544A-7EE6-4342-B048-85BDC9FD1C3A}</a:tableStyleId>
              </a:tblPr>
              <a:tblGrid>
                <a:gridCol w="1554480"/>
                <a:gridCol w="1554480"/>
                <a:gridCol w="1554480"/>
                <a:gridCol w="1554480"/>
                <a:gridCol w="1554480"/>
              </a:tblGrid>
              <a:tr h="452005">
                <a:tc>
                  <a:txBody>
                    <a:bodyPr/>
                    <a:lstStyle/>
                    <a:p>
                      <a:pPr marL="0" marR="0">
                        <a:spcBef>
                          <a:spcPts val="0"/>
                        </a:spcBef>
                        <a:spcAft>
                          <a:spcPts val="0"/>
                        </a:spcAft>
                      </a:pPr>
                      <a:r>
                        <a:rPr lang="en-US" sz="1400" dirty="0">
                          <a:effectLst/>
                        </a:rPr>
                        <a:t>PENYEBAB KEMATIAN IBU </a:t>
                      </a:r>
                      <a:endParaRPr lang="en-US" sz="1400" dirty="0">
                        <a:effectLst/>
                        <a:latin typeface="Cambria"/>
                        <a:ea typeface="MS Mincho"/>
                        <a:cs typeface="Times New Roman"/>
                      </a:endParaRPr>
                    </a:p>
                  </a:txBody>
                  <a:tcPr marL="9525" marR="9525" marT="9525" marB="9525" anchor="ctr"/>
                </a:tc>
                <a:tc>
                  <a:txBody>
                    <a:bodyPr/>
                    <a:lstStyle/>
                    <a:p>
                      <a:endParaRPr lang="en-US" sz="1400" dirty="0">
                        <a:effectLst/>
                        <a:latin typeface="Cambria"/>
                      </a:endParaRPr>
                    </a:p>
                  </a:txBody>
                  <a:tcPr marL="9525" marR="9525" marT="9525" marB="9525" anchor="ctr"/>
                </a:tc>
                <a:tc>
                  <a:txBody>
                    <a:bodyPr/>
                    <a:lstStyle/>
                    <a:p>
                      <a:endParaRPr lang="en-US" sz="1400" dirty="0">
                        <a:effectLst/>
                        <a:latin typeface="Cambria"/>
                      </a:endParaRPr>
                    </a:p>
                  </a:txBody>
                  <a:tcPr marL="9525" marR="9525" marT="9525" marB="9525" anchor="ctr"/>
                </a:tc>
                <a:tc>
                  <a:txBody>
                    <a:bodyPr/>
                    <a:lstStyle/>
                    <a:p>
                      <a:pPr marL="0" marR="0">
                        <a:spcBef>
                          <a:spcPts val="0"/>
                        </a:spcBef>
                        <a:spcAft>
                          <a:spcPts val="0"/>
                        </a:spcAft>
                      </a:pPr>
                      <a:r>
                        <a:rPr lang="en-US" sz="1400">
                          <a:effectLst/>
                        </a:rPr>
                        <a:t>Jumlah Kematian </a:t>
                      </a:r>
                      <a:endParaRPr lang="en-US" sz="1400">
                        <a:effectLst/>
                        <a:latin typeface="Cambria"/>
                        <a:ea typeface="MS Mincho"/>
                        <a:cs typeface="Times New Roman"/>
                      </a:endParaRPr>
                    </a:p>
                  </a:txBody>
                  <a:tcPr marL="9525" marR="9525" marT="9525" marB="9525" anchor="ctr"/>
                </a:tc>
                <a:tc>
                  <a:txBody>
                    <a:bodyPr/>
                    <a:lstStyle/>
                    <a:p>
                      <a:endParaRPr lang="en-US" sz="1400" dirty="0">
                        <a:effectLst/>
                        <a:latin typeface="Cambria"/>
                      </a:endParaRPr>
                    </a:p>
                  </a:txBody>
                  <a:tcPr marL="9525" marR="9525" marT="9525" marB="9525" anchor="ctr"/>
                </a:tc>
              </a:tr>
              <a:tr h="235660">
                <a:tc gridSpan="3">
                  <a:txBody>
                    <a:bodyPr/>
                    <a:lstStyle/>
                    <a:p>
                      <a:pPr marL="0" marR="0">
                        <a:spcBef>
                          <a:spcPts val="0"/>
                        </a:spcBef>
                        <a:spcAft>
                          <a:spcPts val="0"/>
                        </a:spcAft>
                      </a:pPr>
                      <a:r>
                        <a:rPr lang="en-US" sz="1400" dirty="0" err="1">
                          <a:effectLst/>
                        </a:rPr>
                        <a:t>Pendarahan</a:t>
                      </a:r>
                      <a:r>
                        <a:rPr lang="en-US" sz="1400" dirty="0">
                          <a:effectLst/>
                        </a:rPr>
                        <a:t> </a:t>
                      </a:r>
                      <a:endParaRPr lang="en-US" sz="1400" dirty="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30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dirty="0" err="1">
                          <a:effectLst/>
                        </a:rPr>
                        <a:t>Eklampsi</a:t>
                      </a:r>
                      <a:r>
                        <a:rPr lang="en-US" sz="1400" dirty="0">
                          <a:effectLst/>
                        </a:rPr>
                        <a:t> </a:t>
                      </a:r>
                      <a:endParaRPr lang="en-US" sz="1400" dirty="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25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Jantung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11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dirty="0" err="1">
                          <a:effectLst/>
                        </a:rPr>
                        <a:t>Paru</a:t>
                      </a:r>
                      <a:r>
                        <a:rPr lang="en-US" sz="1400" dirty="0">
                          <a:effectLst/>
                        </a:rPr>
                        <a:t> </a:t>
                      </a:r>
                      <a:endParaRPr lang="en-US" sz="1400" dirty="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7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Infeksi Nifas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4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Emboli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3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Ginjal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2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dirty="0">
                          <a:effectLst/>
                        </a:rPr>
                        <a:t>HIV/AIDS </a:t>
                      </a:r>
                      <a:endParaRPr lang="en-US" sz="1400" dirty="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1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DBD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dirty="0">
                          <a:effectLst/>
                        </a:rPr>
                        <a:t>1 </a:t>
                      </a:r>
                      <a:endParaRPr lang="en-US" sz="1400" dirty="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Pendarahan saluran cerna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1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a:effectLst/>
                        </a:rPr>
                        <a:t>HELLP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1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235660">
                <a:tc gridSpan="3">
                  <a:txBody>
                    <a:bodyPr/>
                    <a:lstStyle/>
                    <a:p>
                      <a:pPr marL="0" marR="0">
                        <a:spcBef>
                          <a:spcPts val="0"/>
                        </a:spcBef>
                        <a:spcAft>
                          <a:spcPts val="0"/>
                        </a:spcAft>
                      </a:pPr>
                      <a:r>
                        <a:rPr lang="en-US" sz="1400" dirty="0">
                          <a:effectLst/>
                        </a:rPr>
                        <a:t>Lain-lain </a:t>
                      </a:r>
                      <a:endParaRPr lang="en-US" sz="1400" dirty="0">
                        <a:effectLst/>
                        <a:latin typeface="Cambria"/>
                        <a:ea typeface="MS Mincho"/>
                        <a:cs typeface="Times New Roman"/>
                      </a:endParaRPr>
                    </a:p>
                  </a:txBody>
                  <a:tcPr marL="9525" marR="9525" marT="9525" marB="9525" anchor="ct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8 </a:t>
                      </a:r>
                      <a:endParaRPr lang="en-US" sz="1400">
                        <a:effectLst/>
                        <a:latin typeface="Cambria"/>
                        <a:ea typeface="MS Mincho"/>
                        <a:cs typeface="Times New Roman"/>
                      </a:endParaRPr>
                    </a:p>
                  </a:txBody>
                  <a:tcPr marL="9525" marR="9525" marT="9525" marB="9525" anchor="ctr"/>
                </a:tc>
                <a:tc hMerge="1">
                  <a:txBody>
                    <a:bodyPr/>
                    <a:lstStyle/>
                    <a:p>
                      <a:endParaRPr lang="en-US"/>
                    </a:p>
                  </a:txBody>
                  <a:tcPr/>
                </a:tc>
              </a:tr>
              <a:tr h="452005">
                <a:tc>
                  <a:txBody>
                    <a:bodyPr/>
                    <a:lstStyle/>
                    <a:p>
                      <a:pPr marL="0" marR="0">
                        <a:spcBef>
                          <a:spcPts val="0"/>
                        </a:spcBef>
                        <a:spcAft>
                          <a:spcPts val="0"/>
                        </a:spcAft>
                      </a:pPr>
                      <a:r>
                        <a:rPr lang="en-US" sz="1400">
                          <a:effectLst/>
                        </a:rPr>
                        <a:t>Jumlah Kematian Ibu </a:t>
                      </a:r>
                      <a:endParaRPr lang="en-US" sz="1400">
                        <a:effectLst/>
                        <a:latin typeface="Cambria"/>
                        <a:ea typeface="MS Mincho"/>
                        <a:cs typeface="Times New Roman"/>
                      </a:endParaRPr>
                    </a:p>
                  </a:txBody>
                  <a:tcPr marL="9525" marR="9525" marT="9525" marB="9525" anchor="ctr"/>
                </a:tc>
                <a:tc>
                  <a:txBody>
                    <a:bodyPr/>
                    <a:lstStyle/>
                    <a:p>
                      <a:endParaRPr lang="en-US" sz="1400">
                        <a:effectLst/>
                        <a:latin typeface="Cambria"/>
                      </a:endParaRPr>
                    </a:p>
                  </a:txBody>
                  <a:tcPr marL="9525" marR="9525" marT="9525" marB="9525" anchor="ctr"/>
                </a:tc>
                <a:tc>
                  <a:txBody>
                    <a:bodyPr/>
                    <a:lstStyle/>
                    <a:p>
                      <a:endParaRPr lang="en-US" sz="1400">
                        <a:effectLst/>
                        <a:latin typeface="Cambria"/>
                      </a:endParaRPr>
                    </a:p>
                  </a:txBody>
                  <a:tcPr marL="9525" marR="9525" marT="9525" marB="9525" anchor="ctr"/>
                </a:tc>
                <a:tc>
                  <a:txBody>
                    <a:bodyPr/>
                    <a:lstStyle/>
                    <a:p>
                      <a:pPr marL="0" marR="0">
                        <a:spcBef>
                          <a:spcPts val="0"/>
                        </a:spcBef>
                        <a:spcAft>
                          <a:spcPts val="0"/>
                        </a:spcAft>
                      </a:pPr>
                      <a:r>
                        <a:rPr lang="en-US" sz="1400">
                          <a:effectLst/>
                        </a:rPr>
                        <a:t>94 </a:t>
                      </a:r>
                      <a:endParaRPr lang="en-US" sz="1400">
                        <a:effectLst/>
                        <a:latin typeface="Cambria"/>
                        <a:ea typeface="MS Mincho"/>
                        <a:cs typeface="Times New Roman"/>
                      </a:endParaRPr>
                    </a:p>
                  </a:txBody>
                  <a:tcPr marL="9525" marR="9525" marT="9525" marB="9525" anchor="ctr"/>
                </a:tc>
                <a:tc>
                  <a:txBody>
                    <a:bodyPr/>
                    <a:lstStyle/>
                    <a:p>
                      <a:endParaRPr lang="en-US" sz="1400">
                        <a:effectLst/>
                        <a:latin typeface="Cambria"/>
                      </a:endParaRPr>
                    </a:p>
                  </a:txBody>
                  <a:tcPr marL="9525" marR="9525" marT="9525" marB="9525" anchor="ctr"/>
                </a:tc>
              </a:tr>
              <a:tr h="452005">
                <a:tc>
                  <a:txBody>
                    <a:bodyPr/>
                    <a:lstStyle/>
                    <a:p>
                      <a:pPr marL="0" marR="0">
                        <a:spcBef>
                          <a:spcPts val="0"/>
                        </a:spcBef>
                        <a:spcAft>
                          <a:spcPts val="0"/>
                        </a:spcAft>
                      </a:pPr>
                      <a:r>
                        <a:rPr lang="en-US" sz="1400">
                          <a:effectLst/>
                        </a:rPr>
                        <a:t>Jumlah Lahir Hidup </a:t>
                      </a:r>
                      <a:endParaRPr lang="en-US" sz="1400">
                        <a:effectLst/>
                        <a:latin typeface="Cambria"/>
                        <a:ea typeface="MS Mincho"/>
                        <a:cs typeface="Times New Roman"/>
                      </a:endParaRPr>
                    </a:p>
                  </a:txBody>
                  <a:tcPr marL="9525" marR="9525" marT="9525" marB="9525" anchor="ctr"/>
                </a:tc>
                <a:tc>
                  <a:txBody>
                    <a:bodyPr/>
                    <a:lstStyle/>
                    <a:p>
                      <a:endParaRPr lang="en-US" sz="1400">
                        <a:effectLst/>
                        <a:latin typeface="Cambria"/>
                      </a:endParaRPr>
                    </a:p>
                  </a:txBody>
                  <a:tcPr marL="9525" marR="9525" marT="9525" marB="9525" anchor="ctr"/>
                </a:tc>
                <a:tc>
                  <a:txBody>
                    <a:bodyPr/>
                    <a:lstStyle/>
                    <a:p>
                      <a:endParaRPr lang="en-US" sz="1400">
                        <a:effectLst/>
                        <a:latin typeface="Cambria"/>
                      </a:endParaRPr>
                    </a:p>
                  </a:txBody>
                  <a:tcPr marL="9525" marR="9525" marT="9525" marB="9525" anchor="ctr"/>
                </a:tc>
                <a:tc>
                  <a:txBody>
                    <a:bodyPr/>
                    <a:lstStyle/>
                    <a:p>
                      <a:pPr marL="0" marR="0">
                        <a:spcBef>
                          <a:spcPts val="0"/>
                        </a:spcBef>
                        <a:spcAft>
                          <a:spcPts val="0"/>
                        </a:spcAft>
                      </a:pPr>
                      <a:r>
                        <a:rPr lang="en-US" sz="1400">
                          <a:effectLst/>
                        </a:rPr>
                        <a:t>179,328 </a:t>
                      </a:r>
                      <a:endParaRPr lang="en-US" sz="1400">
                        <a:effectLst/>
                        <a:latin typeface="Cambria"/>
                        <a:ea typeface="MS Mincho"/>
                        <a:cs typeface="Times New Roman"/>
                      </a:endParaRPr>
                    </a:p>
                  </a:txBody>
                  <a:tcPr marL="9525" marR="9525" marT="9525" marB="9525" anchor="ctr"/>
                </a:tc>
                <a:tc>
                  <a:txBody>
                    <a:bodyPr/>
                    <a:lstStyle/>
                    <a:p>
                      <a:endParaRPr lang="en-US" sz="1400">
                        <a:effectLst/>
                        <a:latin typeface="Cambria"/>
                      </a:endParaRPr>
                    </a:p>
                  </a:txBody>
                  <a:tcPr marL="9525" marR="9525" marT="9525" marB="9525" anchor="ctr"/>
                </a:tc>
              </a:tr>
              <a:tr h="235660">
                <a:tc>
                  <a:txBody>
                    <a:bodyPr/>
                    <a:lstStyle/>
                    <a:p>
                      <a:pPr marL="0" marR="0">
                        <a:spcBef>
                          <a:spcPts val="0"/>
                        </a:spcBef>
                        <a:spcAft>
                          <a:spcPts val="0"/>
                        </a:spcAft>
                      </a:pPr>
                      <a:r>
                        <a:rPr lang="en-US" sz="1400" dirty="0">
                          <a:effectLst/>
                        </a:rPr>
                        <a:t>AKI/MM </a:t>
                      </a:r>
                      <a:endParaRPr lang="en-US" sz="1400" dirty="0">
                        <a:effectLst/>
                        <a:latin typeface="Cambria"/>
                        <a:ea typeface="MS Mincho"/>
                        <a:cs typeface="Times New Roman"/>
                      </a:endParaRPr>
                    </a:p>
                  </a:txBody>
                  <a:tcPr marL="9525" marR="9525" marT="9525" marB="9525" anchor="ctr"/>
                </a:tc>
                <a:tc>
                  <a:txBody>
                    <a:bodyPr/>
                    <a:lstStyle/>
                    <a:p>
                      <a:endParaRPr lang="en-US" sz="1400">
                        <a:effectLst/>
                        <a:latin typeface="Cambria"/>
                      </a:endParaRPr>
                    </a:p>
                  </a:txBody>
                  <a:tcPr marL="9525" marR="9525" marT="9525" marB="9525" anchor="ctr"/>
                </a:tc>
                <a:tc>
                  <a:txBody>
                    <a:bodyPr/>
                    <a:lstStyle/>
                    <a:p>
                      <a:endParaRPr lang="en-US" sz="1400" dirty="0">
                        <a:effectLst/>
                        <a:latin typeface="Cambria"/>
                      </a:endParaRPr>
                    </a:p>
                  </a:txBody>
                  <a:tcPr marL="9525" marR="9525" marT="9525" marB="9525" anchor="ctr"/>
                </a:tc>
                <a:tc>
                  <a:txBody>
                    <a:bodyPr/>
                    <a:lstStyle/>
                    <a:p>
                      <a:pPr marL="0" marR="0">
                        <a:spcBef>
                          <a:spcPts val="0"/>
                        </a:spcBef>
                        <a:spcAft>
                          <a:spcPts val="0"/>
                        </a:spcAft>
                      </a:pPr>
                      <a:r>
                        <a:rPr lang="en-US" sz="1400">
                          <a:effectLst/>
                        </a:rPr>
                        <a:t>52.42 </a:t>
                      </a:r>
                      <a:endParaRPr lang="en-US" sz="1400">
                        <a:effectLst/>
                        <a:latin typeface="Cambria"/>
                        <a:ea typeface="MS Mincho"/>
                        <a:cs typeface="Times New Roman"/>
                      </a:endParaRPr>
                    </a:p>
                  </a:txBody>
                  <a:tcPr marL="9525" marR="9525" marT="9525" marB="9525" anchor="ctr"/>
                </a:tc>
                <a:tc>
                  <a:txBody>
                    <a:bodyPr/>
                    <a:lstStyle/>
                    <a:p>
                      <a:endParaRPr lang="en-US" sz="1400" dirty="0">
                        <a:effectLst/>
                        <a:latin typeface="Cambria"/>
                      </a:endParaRPr>
                    </a:p>
                  </a:txBody>
                  <a:tcPr marL="9525" marR="9525" marT="9525" marB="9525" anchor="ctr"/>
                </a:tc>
              </a:tr>
            </a:tbl>
          </a:graphicData>
        </a:graphic>
      </p:graphicFrame>
      <p:sp>
        <p:nvSpPr>
          <p:cNvPr id="5" name="Rectangle 4"/>
          <p:cNvSpPr/>
          <p:nvPr/>
        </p:nvSpPr>
        <p:spPr>
          <a:xfrm>
            <a:off x="1336964" y="5257800"/>
            <a:ext cx="7162800" cy="1323439"/>
          </a:xfrm>
          <a:prstGeom prst="rect">
            <a:avLst/>
          </a:prstGeom>
        </p:spPr>
        <p:txBody>
          <a:bodyPr wrap="square">
            <a:spAutoFit/>
          </a:bodyPr>
          <a:lstStyle/>
          <a:p>
            <a:pPr algn="just"/>
            <a:r>
              <a:rPr lang="id-ID" sz="2000" dirty="0">
                <a:latin typeface="Times New Roman" pitchFamily="18" charset="0"/>
                <a:cs typeface="Times New Roman" pitchFamily="18" charset="0"/>
              </a:rPr>
              <a:t>B</a:t>
            </a:r>
            <a:r>
              <a:rPr lang="en-US" sz="2000" dirty="0" err="1" smtClean="0">
                <a:latin typeface="Times New Roman" pitchFamily="18" charset="0"/>
                <a:cs typeface="Times New Roman" pitchFamily="18" charset="0"/>
              </a:rPr>
              <a:t>ahwa</a:t>
            </a:r>
            <a:r>
              <a:rPr lang="id-ID" sz="2000" dirty="0" smtClean="0">
                <a:latin typeface="Times New Roman" pitchFamily="18" charset="0"/>
                <a:cs typeface="Times New Roman" pitchFamily="18" charset="0"/>
              </a:rPr>
              <a:t> tabel tersebut menunjukan </a:t>
            </a:r>
            <a:r>
              <a:rPr lang="en-US" sz="2000" dirty="0" smtClean="0">
                <a:latin typeface="Times New Roman" pitchFamily="18" charset="0"/>
                <a:cs typeface="Times New Roman" pitchFamily="18" charset="0"/>
              </a:rPr>
              <a:t> </a:t>
            </a:r>
            <a:r>
              <a:rPr lang="id-ID" sz="2000" dirty="0" err="1" smtClean="0">
                <a:latin typeface="Times New Roman" pitchFamily="18" charset="0"/>
                <a:cs typeface="Times New Roman" pitchFamily="18" charset="0"/>
              </a:rPr>
              <a:t>a</a:t>
            </a:r>
            <a:r>
              <a:rPr lang="en-US" sz="2000" dirty="0" err="1" smtClean="0">
                <a:latin typeface="Times New Roman" pitchFamily="18" charset="0"/>
                <a:cs typeface="Times New Roman" pitchFamily="18" charset="0"/>
              </a:rPr>
              <a:t>ngka</a:t>
            </a:r>
            <a:r>
              <a:rPr lang="en-US" sz="2000" dirty="0" smtClean="0">
                <a:latin typeface="Times New Roman" pitchFamily="18" charset="0"/>
                <a:cs typeface="Times New Roman" pitchFamily="18" charset="0"/>
              </a:rPr>
              <a:t> </a:t>
            </a:r>
            <a:r>
              <a:rPr lang="id-ID" sz="2000" dirty="0" err="1" smtClean="0">
                <a:latin typeface="Times New Roman" pitchFamily="18" charset="0"/>
                <a:cs typeface="Times New Roman" pitchFamily="18" charset="0"/>
              </a:rPr>
              <a:t>k</a:t>
            </a:r>
            <a:r>
              <a:rPr lang="en-US" sz="2000" dirty="0" err="1" smtClean="0">
                <a:latin typeface="Times New Roman" pitchFamily="18" charset="0"/>
                <a:cs typeface="Times New Roman" pitchFamily="18" charset="0"/>
              </a:rPr>
              <a:t>ematian</a:t>
            </a:r>
            <a:r>
              <a:rPr lang="en-US" sz="2000" dirty="0" smtClean="0">
                <a:latin typeface="Times New Roman" pitchFamily="18" charset="0"/>
                <a:cs typeface="Times New Roman" pitchFamily="18" charset="0"/>
              </a:rPr>
              <a:t> </a:t>
            </a:r>
            <a:r>
              <a:rPr lang="id-ID" sz="2000" dirty="0" err="1" smtClean="0">
                <a:latin typeface="Times New Roman" pitchFamily="18" charset="0"/>
                <a:cs typeface="Times New Roman" pitchFamily="18" charset="0"/>
              </a:rPr>
              <a:t>i</a:t>
            </a:r>
            <a:r>
              <a:rPr lang="en-US" sz="2000" dirty="0" err="1" smtClean="0">
                <a:latin typeface="Times New Roman" pitchFamily="18" charset="0"/>
                <a:cs typeface="Times New Roman" pitchFamily="18" charset="0"/>
              </a:rPr>
              <a:t>bu</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di </a:t>
            </a:r>
            <a:r>
              <a:rPr lang="en-US" sz="2000" dirty="0" err="1">
                <a:latin typeface="Times New Roman" pitchFamily="18" charset="0"/>
                <a:cs typeface="Times New Roman" pitchFamily="18" charset="0"/>
              </a:rPr>
              <a:t>Provinsi</a:t>
            </a:r>
            <a:r>
              <a:rPr lang="en-US" sz="2000" dirty="0">
                <a:latin typeface="Times New Roman" pitchFamily="18" charset="0"/>
                <a:cs typeface="Times New Roman" pitchFamily="18" charset="0"/>
              </a:rPr>
              <a:t> DKI Jakarta </a:t>
            </a:r>
            <a:r>
              <a:rPr lang="en-US" sz="2000" dirty="0" err="1">
                <a:latin typeface="Times New Roman" pitchFamily="18" charset="0"/>
                <a:cs typeface="Times New Roman" pitchFamily="18" charset="0"/>
              </a:rPr>
              <a:t>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tahun</a:t>
            </a:r>
            <a:r>
              <a:rPr lang="en-US" sz="2000" dirty="0">
                <a:latin typeface="Times New Roman" pitchFamily="18" charset="0"/>
                <a:cs typeface="Times New Roman" pitchFamily="18" charset="0"/>
              </a:rPr>
              <a:t> 2016 </a:t>
            </a:r>
            <a:r>
              <a:rPr lang="en-US" sz="2000" dirty="0" err="1">
                <a:latin typeface="Times New Roman" pitchFamily="18" charset="0"/>
                <a:cs typeface="Times New Roman" pitchFamily="18" charset="0"/>
              </a:rPr>
              <a:t>sebesar</a:t>
            </a:r>
            <a:r>
              <a:rPr lang="en-US" sz="2000" dirty="0">
                <a:latin typeface="Times New Roman" pitchFamily="18" charset="0"/>
                <a:cs typeface="Times New Roman" pitchFamily="18" charset="0"/>
              </a:rPr>
              <a:t> 52,42, </a:t>
            </a:r>
            <a:r>
              <a:rPr lang="en-US" sz="2000" dirty="0" err="1">
                <a:latin typeface="Times New Roman" pitchFamily="18" charset="0"/>
                <a:cs typeface="Times New Roman" pitchFamily="18" charset="0"/>
              </a:rPr>
              <a:t>artinya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bahwa</a:t>
            </a:r>
            <a:r>
              <a:rPr lang="en-US" sz="2000" dirty="0">
                <a:latin typeface="Times New Roman" pitchFamily="18" charset="0"/>
                <a:cs typeface="Times New Roman" pitchFamily="18" charset="0"/>
              </a:rPr>
              <a:t> di </a:t>
            </a:r>
            <a:r>
              <a:rPr lang="en-US" sz="2000" dirty="0" err="1">
                <a:latin typeface="Times New Roman" pitchFamily="18" charset="0"/>
                <a:cs typeface="Times New Roman" pitchFamily="18" charset="0"/>
              </a:rPr>
              <a:t>Provinsi</a:t>
            </a:r>
            <a:r>
              <a:rPr lang="en-US" sz="2000" dirty="0">
                <a:latin typeface="Times New Roman" pitchFamily="18" charset="0"/>
                <a:cs typeface="Times New Roman" pitchFamily="18" charset="0"/>
              </a:rPr>
              <a:t> DKI Jakarta </a:t>
            </a:r>
            <a:r>
              <a:rPr lang="en-US" sz="2000" dirty="0" err="1">
                <a:latin typeface="Times New Roman" pitchFamily="18" charset="0"/>
                <a:cs typeface="Times New Roman" pitchFamily="18" charset="0"/>
              </a:rPr>
              <a:t>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tahun</a:t>
            </a:r>
            <a:r>
              <a:rPr lang="en-US" sz="2000" dirty="0">
                <a:latin typeface="Times New Roman" pitchFamily="18" charset="0"/>
                <a:cs typeface="Times New Roman" pitchFamily="18" charset="0"/>
              </a:rPr>
              <a:t> 2016 </a:t>
            </a:r>
            <a:r>
              <a:rPr lang="en-US" sz="2000" dirty="0" err="1">
                <a:latin typeface="Times New Roman" pitchFamily="18" charset="0"/>
                <a:cs typeface="Times New Roman" pitchFamily="18" charset="0"/>
              </a:rPr>
              <a:t>terdapat</a:t>
            </a:r>
            <a:r>
              <a:rPr lang="en-US" sz="2000" dirty="0">
                <a:latin typeface="Times New Roman" pitchFamily="18" charset="0"/>
                <a:cs typeface="Times New Roman" pitchFamily="18" charset="0"/>
              </a:rPr>
              <a:t> 52 </a:t>
            </a:r>
            <a:r>
              <a:rPr lang="en-US" sz="2000" dirty="0" err="1">
                <a:latin typeface="Times New Roman" pitchFamily="18" charset="0"/>
                <a:cs typeface="Times New Roman" pitchFamily="18" charset="0"/>
              </a:rPr>
              <a:t>sampai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dengan</a:t>
            </a:r>
            <a:r>
              <a:rPr lang="en-US" sz="2000" dirty="0">
                <a:latin typeface="Times New Roman" pitchFamily="18" charset="0"/>
                <a:cs typeface="Times New Roman" pitchFamily="18" charset="0"/>
              </a:rPr>
              <a:t> 53 </a:t>
            </a:r>
            <a:r>
              <a:rPr lang="en-US" sz="2000" dirty="0" err="1">
                <a:latin typeface="Times New Roman" pitchFamily="18" charset="0"/>
                <a:cs typeface="Times New Roman" pitchFamily="18" charset="0"/>
              </a:rPr>
              <a:t>kematian</a:t>
            </a:r>
            <a:r>
              <a:rPr lang="en-US" sz="2000" dirty="0">
                <a:latin typeface="Times New Roman" pitchFamily="18" charset="0"/>
                <a:cs typeface="Times New Roman" pitchFamily="18" charset="0"/>
              </a:rPr>
              <a:t> maternal per 100.000 </a:t>
            </a:r>
            <a:r>
              <a:rPr lang="en-US" sz="2000" dirty="0" err="1">
                <a:latin typeface="Times New Roman" pitchFamily="18" charset="0"/>
                <a:cs typeface="Times New Roman" pitchFamily="18" charset="0"/>
              </a:rPr>
              <a:t>kelahiran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hidup</a:t>
            </a:r>
            <a:r>
              <a:rPr lang="en-US" sz="2000" dirty="0">
                <a:latin typeface="Times New Roman" pitchFamily="18" charset="0"/>
                <a:cs typeface="Times New Roman" pitchFamily="18" charset="0"/>
              </a:rPr>
              <a:t> di </a:t>
            </a:r>
            <a:r>
              <a:rPr lang="en-US" sz="2000" dirty="0" err="1">
                <a:latin typeface="Times New Roman" pitchFamily="18" charset="0"/>
                <a:cs typeface="Times New Roman" pitchFamily="18" charset="0"/>
              </a:rPr>
              <a:t>tahun</a:t>
            </a:r>
            <a:r>
              <a:rPr lang="en-US" sz="2000" dirty="0">
                <a:latin typeface="Times New Roman" pitchFamily="18" charset="0"/>
                <a:cs typeface="Times New Roman" pitchFamily="18" charset="0"/>
              </a:rPr>
              <a:t> 2016. </a:t>
            </a:r>
          </a:p>
        </p:txBody>
      </p:sp>
      <p:sp>
        <p:nvSpPr>
          <p:cNvPr id="6" name="Rectangle 5"/>
          <p:cNvSpPr/>
          <p:nvPr/>
        </p:nvSpPr>
        <p:spPr>
          <a:xfrm>
            <a:off x="1219200" y="4572000"/>
            <a:ext cx="7696200" cy="369332"/>
          </a:xfrm>
          <a:prstGeom prst="rect">
            <a:avLst/>
          </a:prstGeom>
        </p:spPr>
        <p:txBody>
          <a:bodyPr wrap="square">
            <a:spAutoFit/>
          </a:bodyPr>
          <a:lstStyle/>
          <a:p>
            <a:r>
              <a:rPr lang="en-US" b="1" dirty="0" err="1">
                <a:latin typeface="Times New Roman" pitchFamily="18" charset="0"/>
                <a:cs typeface="Times New Roman" pitchFamily="18" charset="0"/>
              </a:rPr>
              <a:t>Sumber</a:t>
            </a:r>
            <a:r>
              <a:rPr lang="en-US" b="1" dirty="0">
                <a:latin typeface="Times New Roman" pitchFamily="18" charset="0"/>
                <a:cs typeface="Times New Roman" pitchFamily="18" charset="0"/>
              </a:rPr>
              <a:t> : </a:t>
            </a:r>
            <a:r>
              <a:rPr lang="en-US" b="1" dirty="0" err="1">
                <a:latin typeface="Times New Roman" pitchFamily="18" charset="0"/>
                <a:cs typeface="Times New Roman" pitchFamily="18" charset="0"/>
              </a:rPr>
              <a:t>Dinas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Kesehatan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Provinsi</a:t>
            </a:r>
            <a:r>
              <a:rPr lang="en-US" b="1" dirty="0">
                <a:latin typeface="Times New Roman" pitchFamily="18" charset="0"/>
                <a:cs typeface="Times New Roman" pitchFamily="18" charset="0"/>
              </a:rPr>
              <a:t> DKI Jakarta, </a:t>
            </a:r>
            <a:r>
              <a:rPr lang="en-US" b="1" dirty="0" err="1">
                <a:latin typeface="Times New Roman" pitchFamily="18" charset="0"/>
                <a:cs typeface="Times New Roman" pitchFamily="18" charset="0"/>
              </a:rPr>
              <a:t>Tahun</a:t>
            </a:r>
            <a:r>
              <a:rPr lang="en-US" b="1" dirty="0">
                <a:latin typeface="Times New Roman" pitchFamily="18" charset="0"/>
                <a:cs typeface="Times New Roman" pitchFamily="18" charset="0"/>
              </a:rPr>
              <a:t> 2016, </a:t>
            </a:r>
          </a:p>
        </p:txBody>
      </p:sp>
    </p:spTree>
    <p:extLst>
      <p:ext uri="{BB962C8B-B14F-4D97-AF65-F5344CB8AC3E}">
        <p14:creationId xmlns:p14="http://schemas.microsoft.com/office/powerpoint/2010/main" val="1291567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200" y="620688"/>
            <a:ext cx="8229600" cy="1143000"/>
          </a:xfrm>
        </p:spPr>
        <p:txBody>
          <a:bodyPr/>
          <a:lstStyle/>
          <a:p>
            <a:r>
              <a:rPr lang="id-ID" dirty="0" smtClean="0"/>
              <a:t>Lanjutan . . .</a:t>
            </a:r>
            <a:endParaRPr lang="en-US" dirty="0"/>
          </a:p>
        </p:txBody>
      </p:sp>
      <p:sp>
        <p:nvSpPr>
          <p:cNvPr id="3" name="Content Placeholder 2"/>
          <p:cNvSpPr>
            <a:spLocks noGrp="1"/>
          </p:cNvSpPr>
          <p:nvPr>
            <p:ph idx="1"/>
          </p:nvPr>
        </p:nvSpPr>
        <p:spPr/>
        <p:txBody>
          <a:bodyPr>
            <a:normAutofit fontScale="85000" lnSpcReduction="20000"/>
          </a:bodyPr>
          <a:lstStyle/>
          <a:p>
            <a:pPr marL="82296" indent="0" algn="just">
              <a:spcBef>
                <a:spcPts val="0"/>
              </a:spcBef>
              <a:buNone/>
            </a:pPr>
            <a:r>
              <a:rPr lang="en-US" dirty="0" err="1" smtClean="0">
                <a:latin typeface="Times New Roman" pitchFamily="18" charset="0"/>
                <a:cs typeface="Times New Roman" pitchFamily="18" charset="0"/>
              </a:rPr>
              <a:t>bahwa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penyebab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terbesar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kematian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pendarahan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yakni</a:t>
            </a:r>
            <a:r>
              <a:rPr lang="en-US" dirty="0">
                <a:latin typeface="Times New Roman" pitchFamily="18" charset="0"/>
                <a:cs typeface="Times New Roman" pitchFamily="18" charset="0"/>
              </a:rPr>
              <a:t> 30 orang </a:t>
            </a:r>
            <a:r>
              <a:rPr lang="en-US" dirty="0" err="1" smtClean="0">
                <a:latin typeface="Times New Roman" pitchFamily="18" charset="0"/>
                <a:cs typeface="Times New Roman" pitchFamily="18" charset="0"/>
              </a:rPr>
              <a:t>ibu</a:t>
            </a:r>
            <a:r>
              <a:rPr lang="id-ID"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umum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kematian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ibu</a:t>
            </a:r>
            <a:r>
              <a:rPr lang="id-ID" dirty="0" smtClean="0">
                <a:latin typeface="Times New Roman" pitchFamily="18" charset="0"/>
                <a:cs typeface="Times New Roman" pitchFamily="18" charset="0"/>
              </a:rPr>
              <a:t> atau </a:t>
            </a:r>
            <a:r>
              <a:rPr lang="en-US" i="1" dirty="0" smtClean="0">
                <a:latin typeface="Times New Roman" pitchFamily="18" charset="0"/>
                <a:cs typeface="Times New Roman" pitchFamily="18" charset="0"/>
              </a:rPr>
              <a:t>maternal</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disebabkan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id-ID" dirty="0" smtClean="0">
                <a:latin typeface="Times New Roman" pitchFamily="18" charset="0"/>
                <a:cs typeface="Times New Roman" pitchFamily="18" charset="0"/>
              </a:rPr>
              <a:t> :</a:t>
            </a:r>
          </a:p>
          <a:p>
            <a:pPr marL="82296" indent="0" algn="just">
              <a:spcBef>
                <a:spcPts val="0"/>
              </a:spcBef>
              <a:buNone/>
            </a:pPr>
            <a:endParaRPr lang="id-ID" dirty="0" smtClean="0">
              <a:latin typeface="Times New Roman" pitchFamily="18" charset="0"/>
              <a:cs typeface="Times New Roman" pitchFamily="18" charset="0"/>
            </a:endParaRPr>
          </a:p>
          <a:p>
            <a:pPr algn="just">
              <a:spcBef>
                <a:spcPts val="0"/>
              </a:spcBef>
            </a:pPr>
            <a:r>
              <a:rPr lang="en-US" dirty="0" err="1" smtClean="0">
                <a:latin typeface="Times New Roman" pitchFamily="18" charset="0"/>
                <a:cs typeface="Times New Roman" pitchFamily="18" charset="0"/>
              </a:rPr>
              <a:t>penyakit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yang </a:t>
            </a:r>
            <a:r>
              <a:rPr lang="en-US" dirty="0" err="1">
                <a:latin typeface="Times New Roman" pitchFamily="18" charset="0"/>
                <a:cs typeface="Times New Roman" pitchFamily="18" charset="0"/>
              </a:rPr>
              <a:t>berkaitan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kehamilan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memburuk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akibat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kehamilan</a:t>
            </a:r>
            <a:r>
              <a:rPr lang="id-ID"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algn="just">
              <a:spcBef>
                <a:spcPts val="0"/>
              </a:spcBef>
            </a:pPr>
            <a:r>
              <a:rPr lang="en-US" dirty="0" err="1" smtClean="0">
                <a:latin typeface="Times New Roman" pitchFamily="18" charset="0"/>
                <a:cs typeface="Times New Roman" pitchFamily="18" charset="0"/>
              </a:rPr>
              <a:t>pertolongan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kelahiran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termasuk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kematian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kecelakaan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kelalaian</a:t>
            </a:r>
            <a:r>
              <a:rPr lang="id-ID"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algn="just">
              <a:spcBef>
                <a:spcPts val="0"/>
              </a:spcBef>
            </a:pPr>
            <a:endParaRPr lang="id-ID" dirty="0" smtClean="0">
              <a:latin typeface="Times New Roman" pitchFamily="18" charset="0"/>
              <a:cs typeface="Times New Roman" pitchFamily="18" charset="0"/>
            </a:endParaRPr>
          </a:p>
          <a:p>
            <a:pPr marL="82296" indent="0" algn="just">
              <a:spcBef>
                <a:spcPts val="0"/>
              </a:spcBef>
              <a:buNone/>
            </a:pPr>
            <a:r>
              <a:rPr lang="en-US" dirty="0" err="1" smtClean="0">
                <a:latin typeface="Times New Roman" pitchFamily="18" charset="0"/>
                <a:cs typeface="Times New Roman" pitchFamily="18" charset="0"/>
              </a:rPr>
              <a:t>Kematian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maternal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dicegah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penanganan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profesional</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id-ID" dirty="0">
                <a:latin typeface="Times New Roman" pitchFamily="18" charset="0"/>
                <a:cs typeface="Times New Roman" pitchFamily="18" charset="0"/>
              </a:rPr>
              <a:t> </a:t>
            </a:r>
            <a:r>
              <a:rPr lang="en-US" dirty="0" err="1" smtClean="0">
                <a:latin typeface="Times New Roman" pitchFamily="18" charset="0"/>
                <a:cs typeface="Times New Roman" pitchFamily="18" charset="0"/>
              </a:rPr>
              <a:t>pemeliharaan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kehamilan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kelahiran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peningkatan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hamil</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936098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52" y="1028700"/>
            <a:ext cx="8229600" cy="1143000"/>
          </a:xfrm>
        </p:spPr>
        <p:txBody>
          <a:bodyPr/>
          <a:lstStyle/>
          <a:p>
            <a:pPr algn="ctr"/>
            <a:r>
              <a:rPr lang="en-US" b="1" dirty="0" err="1">
                <a:solidFill>
                  <a:schemeClr val="tx1"/>
                </a:solidFill>
                <a:effectLst/>
                <a:latin typeface="Times New Roman" pitchFamily="18" charset="0"/>
                <a:cs typeface="Times New Roman" pitchFamily="18" charset="0"/>
              </a:rPr>
              <a:t>Angka</a:t>
            </a:r>
            <a:r>
              <a:rPr lang="en-US" b="1" dirty="0">
                <a:solidFill>
                  <a:schemeClr val="tx1"/>
                </a:solidFill>
                <a:effectLst/>
                <a:latin typeface="Times New Roman" pitchFamily="18" charset="0"/>
                <a:cs typeface="Times New Roman" pitchFamily="18" charset="0"/>
              </a:rPr>
              <a:t> </a:t>
            </a:r>
            <a:r>
              <a:rPr lang="en-US" b="1" dirty="0" err="1">
                <a:solidFill>
                  <a:schemeClr val="tx1"/>
                </a:solidFill>
                <a:effectLst/>
                <a:latin typeface="Times New Roman" pitchFamily="18" charset="0"/>
                <a:cs typeface="Times New Roman" pitchFamily="18" charset="0"/>
              </a:rPr>
              <a:t>Kematian</a:t>
            </a:r>
            <a:r>
              <a:rPr lang="en-US" b="1" dirty="0">
                <a:solidFill>
                  <a:schemeClr val="tx1"/>
                </a:solidFill>
                <a:effectLst/>
                <a:latin typeface="Times New Roman" pitchFamily="18" charset="0"/>
                <a:cs typeface="Times New Roman" pitchFamily="18" charset="0"/>
              </a:rPr>
              <a:t> </a:t>
            </a:r>
            <a:r>
              <a:rPr lang="en-US" b="1" dirty="0" err="1">
                <a:solidFill>
                  <a:schemeClr val="tx1"/>
                </a:solidFill>
                <a:effectLst/>
                <a:latin typeface="Times New Roman" pitchFamily="18" charset="0"/>
                <a:cs typeface="Times New Roman" pitchFamily="18" charset="0"/>
              </a:rPr>
              <a:t>Balita</a:t>
            </a:r>
            <a:r>
              <a:rPr lang="en-US" b="1" dirty="0">
                <a:solidFill>
                  <a:schemeClr val="tx1"/>
                </a:solidFill>
                <a:effectLst/>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id-ID" sz="2400" dirty="0" smtClean="0">
              <a:latin typeface="Times New Roman" pitchFamily="18" charset="0"/>
              <a:cs typeface="Times New Roman" pitchFamily="18" charset="0"/>
            </a:endParaRPr>
          </a:p>
          <a:p>
            <a:pPr algn="just"/>
            <a:endParaRPr lang="id-ID" sz="2400" dirty="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Balita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bawah</a:t>
            </a:r>
            <a:r>
              <a:rPr lang="en-US" sz="2400" dirty="0">
                <a:latin typeface="Times New Roman" pitchFamily="18" charset="0"/>
                <a:cs typeface="Times New Roman" pitchFamily="18" charset="0"/>
              </a:rPr>
              <a:t> lima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semua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termasuk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bayi</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baru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lahir</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berumur</a:t>
            </a:r>
            <a:r>
              <a:rPr lang="en-US" sz="2400" dirty="0">
                <a:latin typeface="Times New Roman" pitchFamily="18" charset="0"/>
                <a:cs typeface="Times New Roman" pitchFamily="18" charset="0"/>
              </a:rPr>
              <a:t> 0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sampai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menjelang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tepat</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umumnya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ditulis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notasi</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Angka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kematian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balita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kematian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berusia</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selama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tertentu</a:t>
            </a:r>
            <a:r>
              <a:rPr lang="en-US" sz="2400" dirty="0">
                <a:latin typeface="Times New Roman" pitchFamily="18" charset="0"/>
                <a:cs typeface="Times New Roman" pitchFamily="18" charset="0"/>
              </a:rPr>
              <a:t> per 1.000 </a:t>
            </a:r>
            <a:r>
              <a:rPr lang="en-US" sz="2400" dirty="0" err="1">
                <a:latin typeface="Times New Roman" pitchFamily="18" charset="0"/>
                <a:cs typeface="Times New Roman" pitchFamily="18" charset="0"/>
              </a:rPr>
              <a:t>anak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umur</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sama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pertengahan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tahun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itu</a:t>
            </a:r>
            <a:r>
              <a:rPr lang="en-US" sz="2400" dirty="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99084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3895585"/>
              </p:ext>
            </p:extLst>
          </p:nvPr>
        </p:nvGraphicFramePr>
        <p:xfrm>
          <a:off x="467545" y="76200"/>
          <a:ext cx="8641820" cy="5257800"/>
        </p:xfrm>
        <a:graphic>
          <a:graphicData uri="http://schemas.openxmlformats.org/drawingml/2006/table">
            <a:tbl>
              <a:tblPr firstRow="1" firstCol="1" bandRow="1">
                <a:tableStyleId>{5C22544A-7EE6-4342-B048-85BDC9FD1C3A}</a:tableStyleId>
              </a:tblPr>
              <a:tblGrid>
                <a:gridCol w="470080"/>
                <a:gridCol w="2519849"/>
                <a:gridCol w="1070251"/>
                <a:gridCol w="1362139"/>
                <a:gridCol w="1033082"/>
                <a:gridCol w="853797"/>
                <a:gridCol w="1332622"/>
              </a:tblGrid>
              <a:tr h="1333853">
                <a:tc>
                  <a:txBody>
                    <a:bodyPr/>
                    <a:lstStyle/>
                    <a:p>
                      <a:pPr marL="0" marR="0">
                        <a:spcBef>
                          <a:spcPts val="0"/>
                        </a:spcBef>
                        <a:spcAft>
                          <a:spcPts val="0"/>
                        </a:spcAft>
                      </a:pPr>
                      <a:r>
                        <a:rPr lang="en-US" sz="1200" dirty="0">
                          <a:effectLst/>
                          <a:latin typeface="Times New Roman" pitchFamily="18" charset="0"/>
                          <a:cs typeface="Times New Roman" pitchFamily="18" charset="0"/>
                        </a:rPr>
                        <a:t>NO</a:t>
                      </a:r>
                      <a:endParaRPr lang="en-US" sz="1200" dirty="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dirty="0">
                          <a:effectLst/>
                          <a:latin typeface="Times New Roman" pitchFamily="18" charset="0"/>
                          <a:cs typeface="Times New Roman" pitchFamily="18" charset="0"/>
                        </a:rPr>
                        <a:t>Wilayah Kota/</a:t>
                      </a:r>
                      <a:r>
                        <a:rPr lang="en-US" sz="1200" dirty="0" err="1">
                          <a:effectLst/>
                          <a:latin typeface="Times New Roman" pitchFamily="18" charset="0"/>
                          <a:cs typeface="Times New Roman" pitchFamily="18" charset="0"/>
                        </a:rPr>
                        <a:t>Kab</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Administrasi</a:t>
                      </a:r>
                      <a:endParaRPr lang="en-US" sz="1200" dirty="0">
                        <a:effectLst/>
                        <a:latin typeface="Times New Roman" pitchFamily="18" charset="0"/>
                        <a:ea typeface="MS Mincho"/>
                        <a:cs typeface="Times New Roman" pitchFamily="18" charset="0"/>
                      </a:endParaRPr>
                    </a:p>
                  </a:txBody>
                  <a:tcPr marL="68580" marR="68580" marT="0" marB="0" anchor="ctr"/>
                </a:tc>
                <a:tc gridSpan="2">
                  <a:txBody>
                    <a:bodyPr/>
                    <a:lstStyle/>
                    <a:p>
                      <a:pPr marL="0" marR="0" algn="ctr">
                        <a:spcBef>
                          <a:spcPts val="0"/>
                        </a:spcBef>
                        <a:spcAft>
                          <a:spcPts val="0"/>
                        </a:spcAft>
                      </a:pPr>
                      <a:r>
                        <a:rPr lang="en-US" sz="1200" dirty="0" err="1">
                          <a:effectLst/>
                          <a:latin typeface="Times New Roman" pitchFamily="18" charset="0"/>
                          <a:cs typeface="Times New Roman" pitchFamily="18" charset="0"/>
                        </a:rPr>
                        <a:t>Penduduk</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Usia</a:t>
                      </a:r>
                      <a:r>
                        <a:rPr lang="en-US" sz="1200" dirty="0">
                          <a:effectLst/>
                          <a:latin typeface="Times New Roman" pitchFamily="18" charset="0"/>
                          <a:cs typeface="Times New Roman" pitchFamily="18" charset="0"/>
                        </a:rPr>
                        <a:t> &lt;5 </a:t>
                      </a:r>
                      <a:r>
                        <a:rPr lang="en-US" sz="1200" dirty="0" err="1">
                          <a:effectLst/>
                          <a:latin typeface="Times New Roman" pitchFamily="18" charset="0"/>
                          <a:cs typeface="Times New Roman" pitchFamily="18" charset="0"/>
                        </a:rPr>
                        <a:t>Tahun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Pada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Pertengahan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Tahun</a:t>
                      </a:r>
                      <a:endParaRPr lang="en-US" sz="1200" dirty="0">
                        <a:effectLst/>
                        <a:latin typeface="Times New Roman" pitchFamily="18" charset="0"/>
                        <a:ea typeface="MS Mincho"/>
                        <a:cs typeface="Times New Roman"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200" dirty="0" err="1">
                          <a:effectLst/>
                          <a:latin typeface="Times New Roman" pitchFamily="18" charset="0"/>
                          <a:cs typeface="Times New Roman" pitchFamily="18" charset="0"/>
                        </a:rPr>
                        <a:t>Kematian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Balita</a:t>
                      </a:r>
                      <a:endParaRPr lang="en-US" sz="1200" dirty="0">
                        <a:effectLst/>
                        <a:latin typeface="Times New Roman" pitchFamily="18" charset="0"/>
                        <a:ea typeface="MS Mincho"/>
                        <a:cs typeface="Times New Roman"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Times New Roman" pitchFamily="18" charset="0"/>
                          <a:cs typeface="Times New Roman" pitchFamily="18" charset="0"/>
                        </a:rPr>
                        <a:t>AKABA</a:t>
                      </a:r>
                      <a:endParaRPr lang="en-US" sz="1200" dirty="0">
                        <a:effectLst/>
                        <a:latin typeface="Times New Roman" pitchFamily="18" charset="0"/>
                        <a:ea typeface="MS Mincho"/>
                        <a:cs typeface="Times New Roman" pitchFamily="18" charset="0"/>
                      </a:endParaRPr>
                    </a:p>
                  </a:txBody>
                  <a:tcPr marL="68580" marR="68580" marT="0" marB="0" anchor="ctr"/>
                </a:tc>
              </a:tr>
              <a:tr h="444617">
                <a:tc>
                  <a:txBody>
                    <a:bodyPr/>
                    <a:lstStyle/>
                    <a:p>
                      <a:pPr marL="0" marR="0">
                        <a:spcBef>
                          <a:spcPts val="0"/>
                        </a:spcBef>
                        <a:spcAft>
                          <a:spcPts val="0"/>
                        </a:spcAft>
                      </a:pPr>
                      <a:r>
                        <a:rPr lang="en-US" sz="1200">
                          <a:effectLst/>
                          <a:latin typeface="Times New Roman" pitchFamily="18" charset="0"/>
                          <a:cs typeface="Times New Roman" pitchFamily="18" charset="0"/>
                        </a:rPr>
                        <a:t> </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dirty="0">
                          <a:effectLst/>
                          <a:latin typeface="Times New Roman" pitchFamily="18" charset="0"/>
                          <a:cs typeface="Times New Roman" pitchFamily="18" charset="0"/>
                        </a:rPr>
                        <a:t> </a:t>
                      </a:r>
                      <a:endParaRPr lang="en-US" sz="1200" dirty="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n</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n</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dirty="0">
                          <a:effectLst/>
                          <a:latin typeface="Times New Roman" pitchFamily="18" charset="0"/>
                          <a:cs typeface="Times New Roman" pitchFamily="18" charset="0"/>
                        </a:rPr>
                        <a:t>%</a:t>
                      </a:r>
                      <a:endParaRPr lang="en-US" sz="1200" dirty="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 </a:t>
                      </a:r>
                      <a:endParaRPr lang="en-US" sz="1200">
                        <a:effectLst/>
                        <a:latin typeface="Times New Roman" pitchFamily="18" charset="0"/>
                        <a:ea typeface="MS Mincho"/>
                        <a:cs typeface="Times New Roman" pitchFamily="18" charset="0"/>
                      </a:endParaRPr>
                    </a:p>
                  </a:txBody>
                  <a:tcPr marL="68580" marR="68580" marT="0" marB="0"/>
                </a:tc>
              </a:tr>
              <a:tr h="444617">
                <a:tc>
                  <a:txBody>
                    <a:bodyPr/>
                    <a:lstStyle/>
                    <a:p>
                      <a:pPr marL="0" marR="0">
                        <a:spcBef>
                          <a:spcPts val="0"/>
                        </a:spcBef>
                        <a:spcAft>
                          <a:spcPts val="0"/>
                        </a:spcAft>
                      </a:pPr>
                      <a:r>
                        <a:rPr lang="en-US" sz="1200">
                          <a:effectLst/>
                          <a:latin typeface="Times New Roman" pitchFamily="18" charset="0"/>
                          <a:cs typeface="Times New Roman" pitchFamily="18" charset="0"/>
                        </a:rPr>
                        <a:t>1</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dirty="0">
                          <a:effectLst/>
                          <a:latin typeface="Times New Roman" pitchFamily="18" charset="0"/>
                          <a:cs typeface="Times New Roman" pitchFamily="18" charset="0"/>
                        </a:rPr>
                        <a:t>KEP.SERIBU</a:t>
                      </a:r>
                      <a:endParaRPr lang="en-US" sz="1200" dirty="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2,538</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0.31%</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7</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0.34%</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2.76</a:t>
                      </a:r>
                      <a:endParaRPr lang="en-US" sz="1200">
                        <a:effectLst/>
                        <a:latin typeface="Times New Roman" pitchFamily="18" charset="0"/>
                        <a:ea typeface="MS Mincho"/>
                        <a:cs typeface="Times New Roman" pitchFamily="18" charset="0"/>
                      </a:endParaRPr>
                    </a:p>
                  </a:txBody>
                  <a:tcPr marL="68580" marR="68580" marT="0" marB="0"/>
                </a:tc>
              </a:tr>
              <a:tr h="444617">
                <a:tc>
                  <a:txBody>
                    <a:bodyPr/>
                    <a:lstStyle/>
                    <a:p>
                      <a:pPr marL="0" marR="0">
                        <a:spcBef>
                          <a:spcPts val="0"/>
                        </a:spcBef>
                        <a:spcAft>
                          <a:spcPts val="0"/>
                        </a:spcAft>
                      </a:pPr>
                      <a:r>
                        <a:rPr lang="en-US" sz="1200">
                          <a:effectLst/>
                          <a:latin typeface="Times New Roman" pitchFamily="18" charset="0"/>
                          <a:cs typeface="Times New Roman" pitchFamily="18" charset="0"/>
                        </a:rPr>
                        <a:t>2</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a:effectLst/>
                          <a:latin typeface="Times New Roman" pitchFamily="18" charset="0"/>
                          <a:cs typeface="Times New Roman" pitchFamily="18" charset="0"/>
                        </a:rPr>
                        <a:t>JAKARTA PUSAT</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dirty="0">
                          <a:effectLst/>
                          <a:latin typeface="Times New Roman" pitchFamily="18" charset="0"/>
                          <a:cs typeface="Times New Roman" pitchFamily="18" charset="0"/>
                        </a:rPr>
                        <a:t>83,164</a:t>
                      </a:r>
                      <a:endParaRPr lang="en-US" sz="1200" dirty="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9.73%</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184</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9.07%</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2.21</a:t>
                      </a:r>
                      <a:endParaRPr lang="en-US" sz="1200">
                        <a:effectLst/>
                        <a:latin typeface="Times New Roman" pitchFamily="18" charset="0"/>
                        <a:ea typeface="MS Mincho"/>
                        <a:cs typeface="Times New Roman" pitchFamily="18" charset="0"/>
                      </a:endParaRPr>
                    </a:p>
                  </a:txBody>
                  <a:tcPr marL="68580" marR="68580" marT="0" marB="0"/>
                </a:tc>
              </a:tr>
              <a:tr h="444617">
                <a:tc>
                  <a:txBody>
                    <a:bodyPr/>
                    <a:lstStyle/>
                    <a:p>
                      <a:pPr marL="0" marR="0">
                        <a:spcBef>
                          <a:spcPts val="0"/>
                        </a:spcBef>
                        <a:spcAft>
                          <a:spcPts val="0"/>
                        </a:spcAft>
                      </a:pPr>
                      <a:r>
                        <a:rPr lang="en-US" sz="1200">
                          <a:effectLst/>
                          <a:latin typeface="Times New Roman" pitchFamily="18" charset="0"/>
                          <a:cs typeface="Times New Roman" pitchFamily="18" charset="0"/>
                        </a:rPr>
                        <a:t>3</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a:effectLst/>
                          <a:latin typeface="Times New Roman" pitchFamily="18" charset="0"/>
                          <a:cs typeface="Times New Roman" pitchFamily="18" charset="0"/>
                        </a:rPr>
                        <a:t>JAKARTA UTARA</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149,016</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17.47%</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462</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22.77%</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3.10</a:t>
                      </a:r>
                      <a:endParaRPr lang="en-US" sz="1200">
                        <a:effectLst/>
                        <a:latin typeface="Times New Roman" pitchFamily="18" charset="0"/>
                        <a:ea typeface="MS Mincho"/>
                        <a:cs typeface="Times New Roman" pitchFamily="18" charset="0"/>
                      </a:endParaRPr>
                    </a:p>
                  </a:txBody>
                  <a:tcPr marL="68580" marR="68580" marT="0" marB="0"/>
                </a:tc>
              </a:tr>
              <a:tr h="444617">
                <a:tc>
                  <a:txBody>
                    <a:bodyPr/>
                    <a:lstStyle/>
                    <a:p>
                      <a:pPr marL="0" marR="0">
                        <a:spcBef>
                          <a:spcPts val="0"/>
                        </a:spcBef>
                        <a:spcAft>
                          <a:spcPts val="0"/>
                        </a:spcAft>
                      </a:pPr>
                      <a:r>
                        <a:rPr lang="en-US" sz="1200">
                          <a:effectLst/>
                          <a:latin typeface="Times New Roman" pitchFamily="18" charset="0"/>
                          <a:cs typeface="Times New Roman" pitchFamily="18" charset="0"/>
                        </a:rPr>
                        <a:t>4</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dirty="0">
                          <a:effectLst/>
                          <a:latin typeface="Times New Roman" pitchFamily="18" charset="0"/>
                          <a:cs typeface="Times New Roman" pitchFamily="18" charset="0"/>
                        </a:rPr>
                        <a:t>JAKARTA BARAT</a:t>
                      </a:r>
                      <a:endParaRPr lang="en-US" sz="1200" dirty="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194,876</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22.96%</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490</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24.15%</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2.51</a:t>
                      </a:r>
                      <a:endParaRPr lang="en-US" sz="1200">
                        <a:effectLst/>
                        <a:latin typeface="Times New Roman" pitchFamily="18" charset="0"/>
                        <a:ea typeface="MS Mincho"/>
                        <a:cs typeface="Times New Roman" pitchFamily="18" charset="0"/>
                      </a:endParaRPr>
                    </a:p>
                  </a:txBody>
                  <a:tcPr marL="68580" marR="68580" marT="0" marB="0"/>
                </a:tc>
              </a:tr>
              <a:tr h="444617">
                <a:tc>
                  <a:txBody>
                    <a:bodyPr/>
                    <a:lstStyle/>
                    <a:p>
                      <a:pPr marL="0" marR="0">
                        <a:spcBef>
                          <a:spcPts val="0"/>
                        </a:spcBef>
                        <a:spcAft>
                          <a:spcPts val="0"/>
                        </a:spcAft>
                      </a:pPr>
                      <a:r>
                        <a:rPr lang="en-US" sz="1200">
                          <a:effectLst/>
                          <a:latin typeface="Times New Roman" pitchFamily="18" charset="0"/>
                          <a:cs typeface="Times New Roman" pitchFamily="18" charset="0"/>
                        </a:rPr>
                        <a:t>5</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a:effectLst/>
                          <a:latin typeface="Times New Roman" pitchFamily="18" charset="0"/>
                          <a:cs typeface="Times New Roman" pitchFamily="18" charset="0"/>
                        </a:rPr>
                        <a:t>JAKARTA SELATAN</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174,314</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20.48%</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272</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13.41%</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1.56</a:t>
                      </a:r>
                      <a:endParaRPr lang="en-US" sz="1200">
                        <a:effectLst/>
                        <a:latin typeface="Times New Roman" pitchFamily="18" charset="0"/>
                        <a:ea typeface="MS Mincho"/>
                        <a:cs typeface="Times New Roman" pitchFamily="18" charset="0"/>
                      </a:endParaRPr>
                    </a:p>
                  </a:txBody>
                  <a:tcPr marL="68580" marR="68580" marT="0" marB="0"/>
                </a:tc>
              </a:tr>
              <a:tr h="446676">
                <a:tc>
                  <a:txBody>
                    <a:bodyPr/>
                    <a:lstStyle/>
                    <a:p>
                      <a:pPr marL="0" marR="0">
                        <a:spcBef>
                          <a:spcPts val="0"/>
                        </a:spcBef>
                        <a:spcAft>
                          <a:spcPts val="0"/>
                        </a:spcAft>
                      </a:pPr>
                      <a:r>
                        <a:rPr lang="en-US" sz="1200">
                          <a:effectLst/>
                          <a:latin typeface="Times New Roman" pitchFamily="18" charset="0"/>
                          <a:cs typeface="Times New Roman" pitchFamily="18" charset="0"/>
                        </a:rPr>
                        <a:t>6</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spcBef>
                          <a:spcPts val="0"/>
                        </a:spcBef>
                        <a:spcAft>
                          <a:spcPts val="0"/>
                        </a:spcAft>
                      </a:pPr>
                      <a:r>
                        <a:rPr lang="en-US" sz="1200">
                          <a:effectLst/>
                          <a:latin typeface="Times New Roman" pitchFamily="18" charset="0"/>
                          <a:cs typeface="Times New Roman" pitchFamily="18" charset="0"/>
                        </a:rPr>
                        <a:t>JAKARTA TIMUR</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246,515</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29.06%</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614</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30.26%</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2.49</a:t>
                      </a:r>
                      <a:endParaRPr lang="en-US" sz="1200">
                        <a:effectLst/>
                        <a:latin typeface="Times New Roman" pitchFamily="18" charset="0"/>
                        <a:ea typeface="MS Mincho"/>
                        <a:cs typeface="Times New Roman" pitchFamily="18" charset="0"/>
                      </a:endParaRPr>
                    </a:p>
                  </a:txBody>
                  <a:tcPr marL="68580" marR="68580" marT="0" marB="0"/>
                </a:tc>
              </a:tr>
              <a:tr h="809569">
                <a:tc gridSpan="2">
                  <a:txBody>
                    <a:bodyPr/>
                    <a:lstStyle/>
                    <a:p>
                      <a:pPr marL="0" marR="0">
                        <a:spcBef>
                          <a:spcPts val="0"/>
                        </a:spcBef>
                        <a:spcAft>
                          <a:spcPts val="0"/>
                        </a:spcAft>
                      </a:pPr>
                      <a:r>
                        <a:rPr lang="en-US" sz="1200">
                          <a:effectLst/>
                          <a:latin typeface="Times New Roman" pitchFamily="18" charset="0"/>
                          <a:cs typeface="Times New Roman" pitchFamily="18" charset="0"/>
                        </a:rPr>
                        <a:t>PROVINSI DKI JAKARTA</a:t>
                      </a:r>
                      <a:endParaRPr lang="en-US" sz="1200">
                        <a:effectLst/>
                        <a:latin typeface="Times New Roman" pitchFamily="18" charset="0"/>
                        <a:ea typeface="MS Mincho"/>
                        <a:cs typeface="Times New Roman"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200">
                          <a:effectLst/>
                          <a:latin typeface="Times New Roman" pitchFamily="18" charset="0"/>
                          <a:cs typeface="Times New Roman" pitchFamily="18" charset="0"/>
                        </a:rPr>
                        <a:t>850,423</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100%</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2,029</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a:effectLst/>
                          <a:latin typeface="Times New Roman" pitchFamily="18" charset="0"/>
                          <a:cs typeface="Times New Roman" pitchFamily="18" charset="0"/>
                        </a:rPr>
                        <a:t>100.00%</a:t>
                      </a:r>
                      <a:endParaRPr lang="en-US" sz="1200">
                        <a:effectLst/>
                        <a:latin typeface="Times New Roman" pitchFamily="18" charset="0"/>
                        <a:ea typeface="MS Mincho"/>
                        <a:cs typeface="Times New Roman" pitchFamily="18" charset="0"/>
                      </a:endParaRPr>
                    </a:p>
                  </a:txBody>
                  <a:tcPr marL="68580" marR="68580" marT="0" marB="0"/>
                </a:tc>
                <a:tc>
                  <a:txBody>
                    <a:bodyPr/>
                    <a:lstStyle/>
                    <a:p>
                      <a:pPr marL="0" marR="0" algn="ctr">
                        <a:spcBef>
                          <a:spcPts val="0"/>
                        </a:spcBef>
                        <a:spcAft>
                          <a:spcPts val="0"/>
                        </a:spcAft>
                      </a:pPr>
                      <a:r>
                        <a:rPr lang="en-US" sz="1200" dirty="0">
                          <a:effectLst/>
                          <a:latin typeface="Times New Roman" pitchFamily="18" charset="0"/>
                          <a:cs typeface="Times New Roman" pitchFamily="18" charset="0"/>
                        </a:rPr>
                        <a:t>2.39</a:t>
                      </a:r>
                      <a:endParaRPr lang="en-US" sz="1200" dirty="0">
                        <a:effectLst/>
                        <a:latin typeface="Times New Roman" pitchFamily="18" charset="0"/>
                        <a:ea typeface="MS Mincho"/>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990600" y="5466546"/>
            <a:ext cx="8153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Sumber</a:t>
            </a:r>
            <a:r>
              <a:rPr kumimoji="0" lang="en-US"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Dinas</a:t>
            </a:r>
            <a:r>
              <a:rPr kumimoji="0" lang="id-ID"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Kependudukan</a:t>
            </a:r>
            <a:r>
              <a:rPr kumimoji="0" lang="id-ID"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dan</a:t>
            </a:r>
            <a:r>
              <a:rPr kumimoji="0" lang="id-ID"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Pencatatan</a:t>
            </a:r>
            <a:r>
              <a:rPr kumimoji="0" lang="id-ID"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Sipil</a:t>
            </a:r>
            <a:r>
              <a:rPr kumimoji="0" lang="id-ID"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Provinsi</a:t>
            </a:r>
            <a:r>
              <a:rPr kumimoji="0" lang="en-US" sz="1600" b="1" i="0" u="none" strike="noStrike" cap="none" normalizeH="0" baseline="0" dirty="0" smtClean="0">
                <a:ln>
                  <a:noFill/>
                </a:ln>
                <a:solidFill>
                  <a:schemeClr val="tx1"/>
                </a:solidFill>
                <a:effectLst/>
                <a:latin typeface="Times New Roman" pitchFamily="18" charset="0"/>
                <a:ea typeface="MS Mincho"/>
                <a:cs typeface="Times New Roman" pitchFamily="18" charset="0"/>
              </a:rPr>
              <a:t> DKI Jakarta, </a:t>
            </a:r>
            <a:r>
              <a:rPr kumimoji="0" lang="en-US" sz="1600" b="1" i="0" u="none" strike="noStrike" cap="none" normalizeH="0" baseline="0" dirty="0" err="1" smtClean="0">
                <a:ln>
                  <a:noFill/>
                </a:ln>
                <a:solidFill>
                  <a:schemeClr val="tx1"/>
                </a:solidFill>
                <a:effectLst/>
                <a:latin typeface="Times New Roman" pitchFamily="18" charset="0"/>
                <a:ea typeface="MS Mincho"/>
                <a:cs typeface="Times New Roman" pitchFamily="18" charset="0"/>
              </a:rPr>
              <a:t>Tahun</a:t>
            </a:r>
            <a:r>
              <a:rPr kumimoji="0" lang="id-ID" sz="1600" b="1" i="0" u="none" strike="noStrike" cap="none" normalizeH="0" dirty="0" smtClean="0">
                <a:ln>
                  <a:noFill/>
                </a:ln>
                <a:solidFill>
                  <a:schemeClr val="tx1"/>
                </a:solidFill>
                <a:effectLst/>
                <a:latin typeface="Times New Roman" pitchFamily="18" charset="0"/>
                <a:ea typeface="MS Mincho"/>
                <a:cs typeface="Times New Roman" pitchFamily="18" charset="0"/>
              </a:rPr>
              <a:t> 2016</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35881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838200"/>
            <a:ext cx="7498080" cy="4800600"/>
          </a:xfrm>
        </p:spPr>
        <p:txBody>
          <a:bodyPr>
            <a:noAutofit/>
          </a:bodyPr>
          <a:lstStyle/>
          <a:p>
            <a:pPr algn="just"/>
            <a:endParaRPr lang="id-ID" sz="2800" dirty="0" smtClean="0">
              <a:latin typeface="Times New Roman" pitchFamily="18" charset="0"/>
              <a:cs typeface="Times New Roman" pitchFamily="18" charset="0"/>
            </a:endParaRPr>
          </a:p>
          <a:p>
            <a:pPr algn="just"/>
            <a:endParaRPr lang="id-ID" sz="2800" dirty="0">
              <a:latin typeface="Times New Roman" pitchFamily="18" charset="0"/>
              <a:cs typeface="Times New Roman" pitchFamily="18" charset="0"/>
            </a:endParaRPr>
          </a:p>
          <a:p>
            <a:pPr algn="just"/>
            <a:r>
              <a:rPr lang="id-ID" sz="2800" dirty="0" smtClean="0">
                <a:latin typeface="Times New Roman" pitchFamily="18" charset="0"/>
                <a:cs typeface="Times New Roman" pitchFamily="18" charset="0"/>
              </a:rPr>
              <a:t>Tabel menunjukan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bahwa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Angka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Kematian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Balita</a:t>
            </a:r>
            <a:r>
              <a:rPr lang="en-US" sz="2800" dirty="0">
                <a:latin typeface="Times New Roman" pitchFamily="18" charset="0"/>
                <a:cs typeface="Times New Roman" pitchFamily="18" charset="0"/>
              </a:rPr>
              <a:t> di </a:t>
            </a:r>
            <a:r>
              <a:rPr lang="en-US" sz="2800" dirty="0" err="1">
                <a:latin typeface="Times New Roman" pitchFamily="18" charset="0"/>
                <a:cs typeface="Times New Roman" pitchFamily="18" charset="0"/>
              </a:rPr>
              <a:t>Provinsi</a:t>
            </a:r>
            <a:r>
              <a:rPr lang="en-US" sz="2800" dirty="0">
                <a:latin typeface="Times New Roman" pitchFamily="18" charset="0"/>
                <a:cs typeface="Times New Roman" pitchFamily="18" charset="0"/>
              </a:rPr>
              <a:t> DKI Jakarta </a:t>
            </a:r>
            <a:r>
              <a:rPr lang="en-US" sz="2800" dirty="0" err="1">
                <a:latin typeface="Times New Roman" pitchFamily="18" charset="0"/>
                <a:cs typeface="Times New Roman" pitchFamily="18" charset="0"/>
              </a:rPr>
              <a:t>tahun</a:t>
            </a:r>
            <a:r>
              <a:rPr lang="en-US" sz="2800" dirty="0">
                <a:latin typeface="Times New Roman" pitchFamily="18" charset="0"/>
                <a:cs typeface="Times New Roman" pitchFamily="18" charset="0"/>
              </a:rPr>
              <a:t> 2016 </a:t>
            </a:r>
            <a:r>
              <a:rPr lang="en-US" sz="2800" dirty="0" err="1">
                <a:latin typeface="Times New Roman" pitchFamily="18" charset="0"/>
                <a:cs typeface="Times New Roman" pitchFamily="18" charset="0"/>
              </a:rPr>
              <a:t>adalah</a:t>
            </a:r>
            <a:r>
              <a:rPr lang="en-US" sz="2800" dirty="0">
                <a:latin typeface="Times New Roman" pitchFamily="18" charset="0"/>
                <a:cs typeface="Times New Roman" pitchFamily="18" charset="0"/>
              </a:rPr>
              <a:t> 2,39, </a:t>
            </a:r>
            <a:r>
              <a:rPr lang="en-US" sz="2800" dirty="0" err="1">
                <a:latin typeface="Times New Roman" pitchFamily="18" charset="0"/>
                <a:cs typeface="Times New Roman" pitchFamily="18" charset="0"/>
              </a:rPr>
              <a:t>artinya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terdapat</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kematian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balita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setiap</a:t>
            </a:r>
            <a:r>
              <a:rPr lang="en-US" sz="2800" dirty="0">
                <a:latin typeface="Times New Roman" pitchFamily="18" charset="0"/>
                <a:cs typeface="Times New Roman" pitchFamily="18" charset="0"/>
              </a:rPr>
              <a:t> 1.000 </a:t>
            </a:r>
            <a:r>
              <a:rPr lang="en-US" sz="2800" dirty="0" err="1">
                <a:latin typeface="Times New Roman" pitchFamily="18" charset="0"/>
                <a:cs typeface="Times New Roman" pitchFamily="18" charset="0"/>
              </a:rPr>
              <a:t>balita</a:t>
            </a:r>
            <a:r>
              <a:rPr lang="en-US" sz="2800" dirty="0">
                <a:latin typeface="Times New Roman" pitchFamily="18" charset="0"/>
                <a:cs typeface="Times New Roman" pitchFamily="18" charset="0"/>
              </a:rPr>
              <a:t> di </a:t>
            </a:r>
            <a:r>
              <a:rPr lang="en-US" sz="2800" dirty="0" err="1">
                <a:latin typeface="Times New Roman" pitchFamily="18" charset="0"/>
                <a:cs typeface="Times New Roman" pitchFamily="18" charset="0"/>
              </a:rPr>
              <a:t>tahun</a:t>
            </a:r>
            <a:r>
              <a:rPr lang="en-US" sz="2800" dirty="0">
                <a:latin typeface="Times New Roman" pitchFamily="18" charset="0"/>
                <a:cs typeface="Times New Roman" pitchFamily="18" charset="0"/>
              </a:rPr>
              <a:t> 2016. </a:t>
            </a:r>
            <a:r>
              <a:rPr lang="en-US" sz="2800" dirty="0" err="1">
                <a:latin typeface="Times New Roman" pitchFamily="18" charset="0"/>
                <a:cs typeface="Times New Roman" pitchFamily="18" charset="0"/>
              </a:rPr>
              <a:t>Angka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ini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menurun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jika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dibandingkan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dengan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kondisi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tahun</a:t>
            </a:r>
            <a:r>
              <a:rPr lang="en-US" sz="2800" dirty="0">
                <a:latin typeface="Times New Roman" pitchFamily="18" charset="0"/>
                <a:cs typeface="Times New Roman" pitchFamily="18" charset="0"/>
              </a:rPr>
              <a:t> 2015 </a:t>
            </a:r>
            <a:r>
              <a:rPr lang="en-US" sz="2800" dirty="0" err="1">
                <a:latin typeface="Times New Roman" pitchFamily="18" charset="0"/>
                <a:cs typeface="Times New Roman" pitchFamily="18" charset="0"/>
              </a:rPr>
              <a:t>yakni</a:t>
            </a:r>
            <a:r>
              <a:rPr lang="en-US" sz="2800" dirty="0">
                <a:latin typeface="Times New Roman" pitchFamily="18" charset="0"/>
                <a:cs typeface="Times New Roman" pitchFamily="18" charset="0"/>
              </a:rPr>
              <a:t> 2,83 </a:t>
            </a:r>
            <a:r>
              <a:rPr lang="en-US" sz="2800" dirty="0" err="1">
                <a:latin typeface="Times New Roman" pitchFamily="18" charset="0"/>
                <a:cs typeface="Times New Roman" pitchFamily="18" charset="0"/>
              </a:rPr>
              <a:t>atau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turun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sebesar</a:t>
            </a:r>
            <a:r>
              <a:rPr lang="en-US" sz="2800" dirty="0">
                <a:latin typeface="Times New Roman" pitchFamily="18" charset="0"/>
                <a:cs typeface="Times New Roman" pitchFamily="18" charset="0"/>
              </a:rPr>
              <a:t> 0,44%. </a:t>
            </a:r>
            <a:endParaRPr lang="id-ID"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37730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498080" cy="715962"/>
          </a:xfrm>
        </p:spPr>
        <p:txBody>
          <a:bodyPr>
            <a:normAutofit fontScale="90000"/>
          </a:bodyPr>
          <a:lstStyle/>
          <a:p>
            <a:r>
              <a:rPr lang="id-ID" dirty="0" smtClean="0"/>
              <a:t>Lanjutan. .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Jakarta </a:t>
            </a:r>
            <a:r>
              <a:rPr lang="en-US" dirty="0">
                <a:latin typeface="Times New Roman" pitchFamily="18" charset="0"/>
                <a:cs typeface="Times New Roman" pitchFamily="18" charset="0"/>
              </a:rPr>
              <a:t>Utara </a:t>
            </a:r>
            <a:r>
              <a:rPr lang="en-US" dirty="0" err="1">
                <a:latin typeface="Times New Roman" pitchFamily="18" charset="0"/>
                <a:cs typeface="Times New Roman" pitchFamily="18" charset="0"/>
              </a:rPr>
              <a:t>menempati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peringkat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tertinggi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3,10 </a:t>
            </a:r>
            <a:endParaRPr lang="id-ID"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Kab</a:t>
            </a:r>
            <a:r>
              <a:rPr lang="en-US" dirty="0" smtClean="0">
                <a:latin typeface="Times New Roman" pitchFamily="18" charset="0"/>
                <a:cs typeface="Times New Roman" pitchFamily="18" charset="0"/>
              </a:rPr>
              <a:t>.</a:t>
            </a:r>
            <a:r>
              <a:rPr lang="id-ID"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Kepulauan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Seribu</a:t>
            </a:r>
            <a:r>
              <a:rPr lang="en-US" dirty="0">
                <a:latin typeface="Times New Roman" pitchFamily="18" charset="0"/>
                <a:cs typeface="Times New Roman" pitchFamily="18" charset="0"/>
              </a:rPr>
              <a:t> 2,76, </a:t>
            </a:r>
            <a:endParaRPr lang="id-ID"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Jakarta </a:t>
            </a:r>
            <a:r>
              <a:rPr lang="en-US" dirty="0">
                <a:latin typeface="Times New Roman" pitchFamily="18" charset="0"/>
                <a:cs typeface="Times New Roman" pitchFamily="18" charset="0"/>
              </a:rPr>
              <a:t>Barat </a:t>
            </a:r>
            <a:r>
              <a:rPr lang="en-US" dirty="0" smtClean="0">
                <a:latin typeface="Times New Roman" pitchFamily="18" charset="0"/>
                <a:cs typeface="Times New Roman" pitchFamily="18" charset="0"/>
              </a:rPr>
              <a:t>2,51,</a:t>
            </a:r>
            <a:endParaRPr lang="id-ID"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Jakarta </a:t>
            </a:r>
            <a:r>
              <a:rPr lang="en-US" dirty="0" err="1">
                <a:latin typeface="Times New Roman" pitchFamily="18" charset="0"/>
                <a:cs typeface="Times New Roman" pitchFamily="18" charset="0"/>
              </a:rPr>
              <a:t>Timur</a:t>
            </a:r>
            <a:r>
              <a:rPr lang="en-US" dirty="0">
                <a:latin typeface="Times New Roman" pitchFamily="18" charset="0"/>
                <a:cs typeface="Times New Roman" pitchFamily="18" charset="0"/>
              </a:rPr>
              <a:t> 2,49, </a:t>
            </a:r>
            <a:endParaRPr lang="id-ID"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Jakarta </a:t>
            </a:r>
            <a:r>
              <a:rPr lang="en-US" dirty="0" err="1">
                <a:latin typeface="Times New Roman" pitchFamily="18" charset="0"/>
                <a:cs typeface="Times New Roman" pitchFamily="18" charset="0"/>
              </a:rPr>
              <a:t>Pusat</a:t>
            </a:r>
            <a:r>
              <a:rPr lang="en-US" dirty="0">
                <a:latin typeface="Times New Roman" pitchFamily="18" charset="0"/>
                <a:cs typeface="Times New Roman" pitchFamily="18" charset="0"/>
              </a:rPr>
              <a:t> 2,21 </a:t>
            </a:r>
            <a:endParaRPr lang="id-ID"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Jakarta </a:t>
            </a:r>
            <a:r>
              <a:rPr lang="en-US" dirty="0">
                <a:latin typeface="Times New Roman" pitchFamily="18" charset="0"/>
                <a:cs typeface="Times New Roman" pitchFamily="18" charset="0"/>
              </a:rPr>
              <a:t>Selatan </a:t>
            </a:r>
            <a:r>
              <a:rPr lang="en-US" dirty="0" err="1">
                <a:latin typeface="Times New Roman" pitchFamily="18" charset="0"/>
                <a:cs typeface="Times New Roman" pitchFamily="18" charset="0"/>
              </a:rPr>
              <a:t>yaitu</a:t>
            </a:r>
            <a:r>
              <a:rPr lang="en-US" dirty="0">
                <a:latin typeface="Times New Roman" pitchFamily="18" charset="0"/>
                <a:cs typeface="Times New Roman" pitchFamily="18" charset="0"/>
              </a:rPr>
              <a:t> 1,56</a:t>
            </a:r>
            <a:r>
              <a:rPr lang="en-US" dirty="0" smtClean="0">
                <a:latin typeface="Times New Roman" pitchFamily="18" charset="0"/>
                <a:cs typeface="Times New Roman" pitchFamily="18" charset="0"/>
              </a:rPr>
              <a:t>.</a:t>
            </a:r>
            <a:endParaRPr lang="id-ID" dirty="0" smtClean="0">
              <a:latin typeface="Times New Roman" pitchFamily="18" charset="0"/>
              <a:cs typeface="Times New Roman" pitchFamily="18" charset="0"/>
            </a:endParaRPr>
          </a:p>
          <a:p>
            <a:pPr algn="just"/>
            <a:endParaRPr lang="id-ID" dirty="0" smtClean="0">
              <a:latin typeface="Times New Roman" pitchFamily="18" charset="0"/>
              <a:cs typeface="Times New Roman" pitchFamily="18" charset="0"/>
            </a:endParaRPr>
          </a:p>
          <a:p>
            <a:pPr marL="82296" indent="0" algn="just">
              <a:buNone/>
            </a:pPr>
            <a:r>
              <a:rPr lang="en-US" dirty="0" err="1" smtClean="0">
                <a:latin typeface="Times New Roman" pitchFamily="18" charset="0"/>
                <a:cs typeface="Times New Roman" pitchFamily="18" charset="0"/>
              </a:rPr>
              <a:t>Angka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Kematian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Balita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diduga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tinggi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terjadi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keadaan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buruk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kebersihan</a:t>
            </a:r>
            <a:r>
              <a:rPr lang="en-US" dirty="0">
                <a:latin typeface="Times New Roman" pitchFamily="18" charset="0"/>
                <a:cs typeface="Times New Roman" pitchFamily="18" charset="0"/>
              </a:rPr>
              <a:t> yang </a:t>
            </a:r>
            <a:r>
              <a:rPr lang="en-US" dirty="0" err="1" smtClean="0">
                <a:latin typeface="Times New Roman" pitchFamily="18" charset="0"/>
                <a:cs typeface="Times New Roman" pitchFamily="18" charset="0"/>
              </a:rPr>
              <a:t>buruk</a:t>
            </a:r>
            <a:r>
              <a:rPr lang="id-ID" dirty="0" smtClean="0">
                <a:latin typeface="Times New Roman" pitchFamily="18" charset="0"/>
                <a:cs typeface="Times New Roman" pitchFamily="18" charset="0"/>
              </a:rPr>
              <a:t> dan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tingginya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prevalensi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penyakit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menular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kecelakaan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terjadi</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sekitar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rumah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931960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39394"/>
            <a:ext cx="7498080" cy="1143000"/>
          </a:xfrm>
        </p:spPr>
        <p:txBody>
          <a:bodyPr>
            <a:normAutofit/>
          </a:bodyPr>
          <a:lstStyle/>
          <a:p>
            <a:r>
              <a:rPr lang="id-ID" sz="1800" dirty="0">
                <a:solidFill>
                  <a:schemeClr val="tx1"/>
                </a:solidFill>
                <a:effectLst/>
                <a:latin typeface="Times New Roman" pitchFamily="18" charset="0"/>
                <a:cs typeface="Times New Roman" pitchFamily="18" charset="0"/>
              </a:rPr>
              <a:t>Angka kematian Bayi </a:t>
            </a:r>
            <a:r>
              <a:rPr lang="id-ID" sz="1800" dirty="0" smtClean="0">
                <a:solidFill>
                  <a:schemeClr val="tx1"/>
                </a:solidFill>
                <a:effectLst/>
                <a:latin typeface="Times New Roman" pitchFamily="18" charset="0"/>
                <a:cs typeface="Times New Roman" pitchFamily="18" charset="0"/>
              </a:rPr>
              <a:t>Neo-Natal </a:t>
            </a:r>
            <a:r>
              <a:rPr lang="id-ID" sz="1800" dirty="0">
                <a:solidFill>
                  <a:schemeClr val="tx1"/>
                </a:solidFill>
                <a:effectLst/>
                <a:latin typeface="Times New Roman" pitchFamily="18" charset="0"/>
                <a:cs typeface="Times New Roman" pitchFamily="18" charset="0"/>
              </a:rPr>
              <a:t>(NNDR) di provinsi DKI JAKARTA 2016</a:t>
            </a:r>
            <a:endParaRPr lang="en-US" sz="1800"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0525296"/>
              </p:ext>
            </p:extLst>
          </p:nvPr>
        </p:nvGraphicFramePr>
        <p:xfrm>
          <a:off x="1032164" y="1096212"/>
          <a:ext cx="8021781" cy="4800600"/>
        </p:xfrm>
        <a:graphic>
          <a:graphicData uri="http://schemas.openxmlformats.org/drawingml/2006/table">
            <a:tbl>
              <a:tblPr firstRow="1" firstCol="1" bandRow="1">
                <a:tableStyleId>{5C22544A-7EE6-4342-B048-85BDC9FD1C3A}</a:tableStyleId>
              </a:tblPr>
              <a:tblGrid>
                <a:gridCol w="1590887"/>
                <a:gridCol w="739184"/>
                <a:gridCol w="887019"/>
                <a:gridCol w="887019"/>
                <a:gridCol w="517427"/>
                <a:gridCol w="665265"/>
                <a:gridCol w="665265"/>
                <a:gridCol w="591347"/>
                <a:gridCol w="739184"/>
                <a:gridCol w="739184"/>
              </a:tblGrid>
              <a:tr h="646093">
                <a:tc rowSpan="2">
                  <a:txBody>
                    <a:bodyPr/>
                    <a:lstStyle/>
                    <a:p>
                      <a:pPr marL="0" marR="0" algn="ctr">
                        <a:lnSpc>
                          <a:spcPct val="150000"/>
                        </a:lnSpc>
                        <a:spcBef>
                          <a:spcPts val="0"/>
                        </a:spcBef>
                        <a:spcAft>
                          <a:spcPts val="0"/>
                        </a:spcAft>
                      </a:pPr>
                      <a:r>
                        <a:rPr lang="id-ID" sz="1200" dirty="0">
                          <a:effectLst/>
                        </a:rPr>
                        <a:t>Kota</a:t>
                      </a:r>
                      <a:endParaRPr lang="en-US" sz="1100" dirty="0">
                        <a:effectLst/>
                        <a:latin typeface="Calibri"/>
                        <a:ea typeface="Calibri"/>
                        <a:cs typeface="Times New Roman"/>
                      </a:endParaRPr>
                    </a:p>
                  </a:txBody>
                  <a:tcPr marL="68580" marR="68580" marT="0" marB="0" anchor="ctr"/>
                </a:tc>
                <a:tc gridSpan="3">
                  <a:txBody>
                    <a:bodyPr/>
                    <a:lstStyle/>
                    <a:p>
                      <a:pPr marL="0" marR="0" algn="ctr">
                        <a:lnSpc>
                          <a:spcPct val="150000"/>
                        </a:lnSpc>
                        <a:spcBef>
                          <a:spcPts val="0"/>
                        </a:spcBef>
                        <a:spcAft>
                          <a:spcPts val="0"/>
                        </a:spcAft>
                      </a:pPr>
                      <a:r>
                        <a:rPr lang="id-ID" sz="1200">
                          <a:effectLst/>
                        </a:rPr>
                        <a:t>Jumlah Kelahiran</a:t>
                      </a:r>
                      <a:endParaRPr lang="en-US" sz="11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200">
                          <a:effectLst/>
                        </a:rPr>
                        <a:t>K</a:t>
                      </a:r>
                      <a:r>
                        <a:rPr lang="id-ID" sz="1200">
                          <a:effectLst/>
                        </a:rPr>
                        <a:t>ematian Bayi Neonatal</a:t>
                      </a:r>
                      <a:endParaRPr lang="en-US" sz="11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id-ID" sz="1200">
                          <a:effectLst/>
                        </a:rPr>
                        <a:t>NNDR</a:t>
                      </a:r>
                      <a:endParaRPr lang="en-US" sz="11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308014">
                <a:tc vMerge="1">
                  <a:txBody>
                    <a:bodyPr/>
                    <a:lstStyle/>
                    <a:p>
                      <a:endParaRPr lang="en-US"/>
                    </a:p>
                  </a:txBody>
                  <a:tcPr/>
                </a:tc>
                <a:tc>
                  <a:txBody>
                    <a:bodyPr/>
                    <a:lstStyle/>
                    <a:p>
                      <a:pPr marL="0" marR="0" algn="ctr">
                        <a:lnSpc>
                          <a:spcPct val="150000"/>
                        </a:lnSpc>
                        <a:spcBef>
                          <a:spcPts val="0"/>
                        </a:spcBef>
                        <a:spcAft>
                          <a:spcPts val="0"/>
                        </a:spcAft>
                      </a:pPr>
                      <a:r>
                        <a:rPr lang="en-US" sz="1200">
                          <a:effectLst/>
                        </a:rPr>
                        <a:t>L</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L + P</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L</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L + P</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L</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id-ID" sz="1200">
                          <a:effectLst/>
                        </a:rPr>
                        <a:t>L + P</a:t>
                      </a:r>
                      <a:endParaRPr lang="en-US" sz="1100">
                        <a:effectLst/>
                        <a:latin typeface="Calibri"/>
                        <a:ea typeface="Calibri"/>
                        <a:cs typeface="Times New Roman"/>
                      </a:endParaRPr>
                    </a:p>
                  </a:txBody>
                  <a:tcPr marL="68580" marR="68580" marT="0" marB="0" anchor="ctr"/>
                </a:tc>
              </a:tr>
              <a:tr h="308014">
                <a:tc>
                  <a:txBody>
                    <a:bodyPr/>
                    <a:lstStyle/>
                    <a:p>
                      <a:pPr marL="0" marR="0" algn="just">
                        <a:lnSpc>
                          <a:spcPct val="150000"/>
                        </a:lnSpc>
                        <a:spcBef>
                          <a:spcPts val="0"/>
                        </a:spcBef>
                        <a:spcAft>
                          <a:spcPts val="0"/>
                        </a:spcAft>
                      </a:pPr>
                      <a:r>
                        <a:rPr lang="id-ID" sz="1200">
                          <a:effectLst/>
                        </a:rPr>
                        <a:t>Kep. Seribu</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243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230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dirty="0">
                          <a:effectLst/>
                        </a:rPr>
                        <a:t>473</a:t>
                      </a:r>
                      <a:endParaRPr lang="en-US" sz="1100" dirty="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0</a:t>
                      </a:r>
                      <a:endParaRPr lang="en-US" sz="1100">
                        <a:effectLst/>
                        <a:latin typeface="Calibri"/>
                        <a:ea typeface="Calibri"/>
                        <a:cs typeface="Times New Roman"/>
                      </a:endParaRPr>
                    </a:p>
                  </a:txBody>
                  <a:tcPr marL="68580" marR="68580" marT="0" marB="0"/>
                </a:tc>
              </a:tr>
              <a:tr h="308014">
                <a:tc>
                  <a:txBody>
                    <a:bodyPr/>
                    <a:lstStyle/>
                    <a:p>
                      <a:pPr marL="0" marR="0" algn="just">
                        <a:lnSpc>
                          <a:spcPct val="150000"/>
                        </a:lnSpc>
                        <a:spcBef>
                          <a:spcPts val="0"/>
                        </a:spcBef>
                        <a:spcAft>
                          <a:spcPts val="0"/>
                        </a:spcAft>
                      </a:pPr>
                      <a:r>
                        <a:rPr lang="en-US" sz="1200">
                          <a:effectLst/>
                        </a:rPr>
                        <a:t>JAKPUS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6,972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6,612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13,584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28</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49</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4.02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3.18</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1.88</a:t>
                      </a:r>
                      <a:endParaRPr lang="en-US" sz="1100">
                        <a:effectLst/>
                        <a:latin typeface="Calibri"/>
                        <a:ea typeface="Calibri"/>
                        <a:cs typeface="Times New Roman"/>
                      </a:endParaRPr>
                    </a:p>
                  </a:txBody>
                  <a:tcPr marL="68580" marR="68580" marT="0" marB="0"/>
                </a:tc>
              </a:tr>
              <a:tr h="646093">
                <a:tc>
                  <a:txBody>
                    <a:bodyPr/>
                    <a:lstStyle/>
                    <a:p>
                      <a:pPr marL="0" marR="0" algn="just">
                        <a:lnSpc>
                          <a:spcPct val="150000"/>
                        </a:lnSpc>
                        <a:spcBef>
                          <a:spcPts val="0"/>
                        </a:spcBef>
                        <a:spcAft>
                          <a:spcPts val="0"/>
                        </a:spcAft>
                      </a:pPr>
                      <a:r>
                        <a:rPr lang="en-US" sz="1200">
                          <a:effectLst/>
                        </a:rPr>
                        <a:t>JAKUT</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13,448</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12,569</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26,017</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69</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73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142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5.13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5.81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4.31</a:t>
                      </a:r>
                      <a:endParaRPr lang="en-US" sz="1100">
                        <a:effectLst/>
                        <a:latin typeface="Calibri"/>
                        <a:ea typeface="Calibri"/>
                        <a:cs typeface="Times New Roman"/>
                      </a:endParaRPr>
                    </a:p>
                  </a:txBody>
                  <a:tcPr marL="68580" marR="68580" marT="0" marB="0"/>
                </a:tc>
              </a:tr>
              <a:tr h="646093">
                <a:tc>
                  <a:txBody>
                    <a:bodyPr/>
                    <a:lstStyle/>
                    <a:p>
                      <a:pPr marL="0" marR="0" algn="just">
                        <a:lnSpc>
                          <a:spcPct val="150000"/>
                        </a:lnSpc>
                        <a:spcBef>
                          <a:spcPts val="0"/>
                        </a:spcBef>
                        <a:spcAft>
                          <a:spcPts val="0"/>
                        </a:spcAft>
                      </a:pPr>
                      <a:r>
                        <a:rPr lang="en-US" sz="1200">
                          <a:effectLst/>
                        </a:rPr>
                        <a:t>JAKBAR</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17,053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15,891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32,944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65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63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128</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3.81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3.96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4.49</a:t>
                      </a:r>
                      <a:endParaRPr lang="en-US" sz="1100">
                        <a:effectLst/>
                        <a:latin typeface="Calibri"/>
                        <a:ea typeface="Calibri"/>
                        <a:cs typeface="Times New Roman"/>
                      </a:endParaRPr>
                    </a:p>
                  </a:txBody>
                  <a:tcPr marL="68580" marR="68580" marT="0" marB="0"/>
                </a:tc>
              </a:tr>
              <a:tr h="646093">
                <a:tc>
                  <a:txBody>
                    <a:bodyPr/>
                    <a:lstStyle/>
                    <a:p>
                      <a:pPr marL="0" marR="0" algn="just">
                        <a:lnSpc>
                          <a:spcPct val="150000"/>
                        </a:lnSpc>
                        <a:spcBef>
                          <a:spcPts val="0"/>
                        </a:spcBef>
                        <a:spcAft>
                          <a:spcPts val="0"/>
                        </a:spcAft>
                      </a:pPr>
                      <a:r>
                        <a:rPr lang="en-US" sz="1200">
                          <a:effectLst/>
                        </a:rPr>
                        <a:t>JAKSEL</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14,856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14,032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dirty="0">
                          <a:effectLst/>
                        </a:rPr>
                        <a:t>28,888</a:t>
                      </a:r>
                      <a:endParaRPr lang="en-US" sz="1100" dirty="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55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2.36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1.43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1.30</a:t>
                      </a:r>
                      <a:endParaRPr lang="en-US" sz="1100">
                        <a:effectLst/>
                        <a:latin typeface="Calibri"/>
                        <a:ea typeface="Calibri"/>
                        <a:cs typeface="Times New Roman"/>
                      </a:endParaRPr>
                    </a:p>
                  </a:txBody>
                  <a:tcPr marL="68580" marR="68580" marT="0" marB="0"/>
                </a:tc>
              </a:tr>
              <a:tr h="646093">
                <a:tc>
                  <a:txBody>
                    <a:bodyPr/>
                    <a:lstStyle/>
                    <a:p>
                      <a:pPr marL="0" marR="0" algn="just">
                        <a:lnSpc>
                          <a:spcPct val="150000"/>
                        </a:lnSpc>
                        <a:spcBef>
                          <a:spcPts val="0"/>
                        </a:spcBef>
                        <a:spcAft>
                          <a:spcPts val="0"/>
                        </a:spcAft>
                      </a:pPr>
                      <a:r>
                        <a:rPr lang="en-US" sz="1200">
                          <a:effectLst/>
                        </a:rPr>
                        <a:t>JAKTIM</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21,783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20,526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42,309</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93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81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174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4.27</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3.95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1.21</a:t>
                      </a:r>
                      <a:endParaRPr lang="en-US" sz="1100">
                        <a:effectLst/>
                        <a:latin typeface="Calibri"/>
                        <a:ea typeface="Calibri"/>
                        <a:cs typeface="Times New Roman"/>
                      </a:endParaRPr>
                    </a:p>
                  </a:txBody>
                  <a:tcPr marL="68580" marR="68580" marT="0" marB="0"/>
                </a:tc>
              </a:tr>
              <a:tr h="646093">
                <a:tc>
                  <a:txBody>
                    <a:bodyPr/>
                    <a:lstStyle/>
                    <a:p>
                      <a:pPr marL="0" marR="0" algn="just">
                        <a:lnSpc>
                          <a:spcPct val="150000"/>
                        </a:lnSpc>
                        <a:spcBef>
                          <a:spcPts val="0"/>
                        </a:spcBef>
                        <a:spcAft>
                          <a:spcPts val="0"/>
                        </a:spcAft>
                      </a:pPr>
                      <a:r>
                        <a:rPr lang="id-ID" sz="1200">
                          <a:effectLst/>
                        </a:rPr>
                        <a:t>DKI JAKARTA</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74,355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69,860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144,215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290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258</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548</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3.90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a:effectLst/>
                        </a:rPr>
                        <a:t>3.69</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id-ID" sz="1200" dirty="0">
                          <a:effectLst/>
                        </a:rPr>
                        <a:t>3.80</a:t>
                      </a:r>
                      <a:endParaRPr lang="en-US"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032164" y="5896812"/>
            <a:ext cx="807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effectLst/>
                <a:latin typeface="Times New Roman" pitchFamily="18" charset="0"/>
                <a:ea typeface="Calibri" pitchFamily="34" charset="0"/>
                <a:cs typeface="Times New Roman" pitchFamily="18" charset="0"/>
              </a:rPr>
              <a:t>Sumber</a:t>
            </a:r>
            <a:r>
              <a:rPr kumimoji="0" lang="en-US" sz="16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id-ID" sz="1600" b="1" i="0" u="none" strike="noStrike" cap="none" normalizeH="0" baseline="0" dirty="0" smtClean="0">
                <a:ln>
                  <a:noFill/>
                </a:ln>
                <a:effectLst/>
                <a:latin typeface="Times New Roman" pitchFamily="18" charset="0"/>
                <a:ea typeface="Calibri" pitchFamily="34" charset="0"/>
                <a:cs typeface="Times New Roman" pitchFamily="18" charset="0"/>
              </a:rPr>
              <a:t>Dinas Kependudukan dan Pencatatan Sipil </a:t>
            </a:r>
            <a:r>
              <a:rPr kumimoji="0" lang="en-US" sz="1600" b="1" i="0" u="none" strike="noStrike" cap="none" normalizeH="0" baseline="0" dirty="0" err="1" smtClean="0">
                <a:ln>
                  <a:noFill/>
                </a:ln>
                <a:effectLst/>
                <a:latin typeface="Times New Roman" pitchFamily="18" charset="0"/>
                <a:ea typeface="Calibri" pitchFamily="34" charset="0"/>
                <a:cs typeface="Times New Roman" pitchFamily="18" charset="0"/>
              </a:rPr>
              <a:t>Prov.DKI</a:t>
            </a:r>
            <a:r>
              <a:rPr kumimoji="0" lang="en-US" sz="1600" b="1" i="0" u="none" strike="noStrike" cap="none" normalizeH="0" baseline="0" dirty="0" smtClean="0">
                <a:ln>
                  <a:noFill/>
                </a:ln>
                <a:effectLst/>
                <a:latin typeface="Times New Roman" pitchFamily="18" charset="0"/>
                <a:ea typeface="Calibri" pitchFamily="34" charset="0"/>
                <a:cs typeface="Times New Roman" pitchFamily="18" charset="0"/>
              </a:rPr>
              <a:t> Jakarta, </a:t>
            </a:r>
            <a:r>
              <a:rPr kumimoji="0" lang="en-US" sz="1600" b="1" i="0" u="none" strike="noStrike" cap="none" normalizeH="0" baseline="0" dirty="0" err="1" smtClean="0">
                <a:ln>
                  <a:noFill/>
                </a:ln>
                <a:effectLst/>
                <a:latin typeface="Times New Roman" pitchFamily="18" charset="0"/>
                <a:ea typeface="Calibri" pitchFamily="34" charset="0"/>
                <a:cs typeface="Times New Roman" pitchFamily="18" charset="0"/>
              </a:rPr>
              <a:t>tahun</a:t>
            </a:r>
            <a:r>
              <a:rPr kumimoji="0" lang="en-US" sz="1600" b="1" i="0" u="none" strike="noStrike" cap="none" normalizeH="0" baseline="0" dirty="0" smtClean="0">
                <a:ln>
                  <a:noFill/>
                </a:ln>
                <a:effectLst/>
                <a:latin typeface="Times New Roman" pitchFamily="18" charset="0"/>
                <a:ea typeface="Calibri" pitchFamily="34" charset="0"/>
                <a:cs typeface="Times New Roman" pitchFamily="18" charset="0"/>
              </a:rPr>
              <a:t> 2016</a:t>
            </a:r>
            <a:endParaRPr kumimoji="0" lang="en-US" sz="1600" b="1" i="0" u="none" strike="noStrike" cap="none" normalizeH="0" baseline="0" dirty="0" smtClean="0">
              <a:ln>
                <a:noFill/>
              </a:ln>
              <a:effectLst/>
              <a:latin typeface="Times New Roman" pitchFamily="18" charset="0"/>
              <a:cs typeface="Times New Roman" pitchFamily="18" charset="0"/>
            </a:endParaRPr>
          </a:p>
        </p:txBody>
      </p:sp>
    </p:spTree>
    <p:extLst>
      <p:ext uri="{BB962C8B-B14F-4D97-AF65-F5344CB8AC3E}">
        <p14:creationId xmlns:p14="http://schemas.microsoft.com/office/powerpoint/2010/main" val="462070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Template-PPT-UEU-Pertemuan-2-dan-seterusnya</Template>
  <TotalTime>311</TotalTime>
  <Words>1458</Words>
  <Application>Microsoft Macintosh PowerPoint</Application>
  <PresentationFormat>On-screen Show (4:3)</PresentationFormat>
  <Paragraphs>411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Cambria</vt:lpstr>
      <vt:lpstr>MS Mincho</vt:lpstr>
      <vt:lpstr>Times New Roman</vt:lpstr>
      <vt:lpstr>Wingdings</vt:lpstr>
      <vt:lpstr>Arial</vt:lpstr>
      <vt:lpstr>Calibri</vt:lpstr>
      <vt:lpstr>Template PPT UEU Pertemuan 1 - Copy 1</vt:lpstr>
      <vt:lpstr>PowerPoint Presentation</vt:lpstr>
      <vt:lpstr>Angka Kematian Ibu (Maternal Mortality Rate/AKI) </vt:lpstr>
      <vt:lpstr>PowerPoint Presentation</vt:lpstr>
      <vt:lpstr>Lanjutan . . .</vt:lpstr>
      <vt:lpstr>Angka Kematian Balita </vt:lpstr>
      <vt:lpstr>PowerPoint Presentation</vt:lpstr>
      <vt:lpstr>PowerPoint Presentation</vt:lpstr>
      <vt:lpstr>Lanjutan. . .</vt:lpstr>
      <vt:lpstr>Angka kematian Bayi Neo-Natal (NNDR) di provinsi DKI JAKARTA 2016</vt:lpstr>
      <vt:lpstr>PowerPoint Presentation</vt:lpstr>
      <vt:lpstr>Angka kematian bayi lepas baru lahir (Post Neo-Natal Death Rate) di Provinsi DKI Jakarta pada tahun 2016</vt:lpstr>
      <vt:lpstr>PowerPoint Presentation</vt:lpstr>
      <vt:lpstr>Angka Kematian Anak</vt:lpstr>
      <vt:lpstr>PowerPoint Presentation</vt:lpstr>
      <vt:lpstr>PowerPoint Presentation</vt:lpstr>
      <vt:lpstr>Lanjutan. . .</vt:lpstr>
      <vt:lpstr>Penduduk Miskin </vt:lpstr>
      <vt:lpstr>PowerPoint Presentation</vt:lpstr>
      <vt:lpstr>Lanjutan . . .</vt:lpstr>
      <vt:lpstr>Jumlah Penduduk Miskin, Persentase Penduduk Miskin (Po), Garis Kemiskinan (GK), Indeks Kedalaman Kemiskinan (P1) dan Indeks Keparahan Kemiskinan (P2) di Provinsi DKI Jakarta dan Nasional September 2016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Microsoft Office User</cp:lastModifiedBy>
  <cp:revision>24</cp:revision>
  <dcterms:created xsi:type="dcterms:W3CDTF">2017-11-30T12:03:53Z</dcterms:created>
  <dcterms:modified xsi:type="dcterms:W3CDTF">2017-12-06T05:53:01Z</dcterms:modified>
</cp:coreProperties>
</file>