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9"/>
  </p:notesMasterIdLst>
  <p:sldIdLst>
    <p:sldId id="302" r:id="rId2"/>
    <p:sldId id="257" r:id="rId3"/>
    <p:sldId id="260" r:id="rId4"/>
    <p:sldId id="261" r:id="rId5"/>
    <p:sldId id="271" r:id="rId6"/>
    <p:sldId id="272" r:id="rId7"/>
    <p:sldId id="274" r:id="rId8"/>
    <p:sldId id="276" r:id="rId9"/>
    <p:sldId id="277" r:id="rId10"/>
    <p:sldId id="278" r:id="rId11"/>
    <p:sldId id="279" r:id="rId12"/>
    <p:sldId id="280" r:id="rId13"/>
    <p:sldId id="300" r:id="rId14"/>
    <p:sldId id="281" r:id="rId15"/>
    <p:sldId id="282" r:id="rId16"/>
    <p:sldId id="283" r:id="rId17"/>
    <p:sldId id="301" r:id="rId18"/>
    <p:sldId id="284" r:id="rId19"/>
    <p:sldId id="287" r:id="rId20"/>
    <p:sldId id="262" r:id="rId21"/>
    <p:sldId id="263" r:id="rId22"/>
    <p:sldId id="264" r:id="rId23"/>
    <p:sldId id="265" r:id="rId24"/>
    <p:sldId id="266" r:id="rId25"/>
    <p:sldId id="267" r:id="rId26"/>
    <p:sldId id="268" r:id="rId27"/>
    <p:sldId id="269" r:id="rId28"/>
    <p:sldId id="270" r:id="rId29"/>
    <p:sldId id="295" r:id="rId30"/>
    <p:sldId id="296" r:id="rId31"/>
    <p:sldId id="297" r:id="rId32"/>
    <p:sldId id="298" r:id="rId33"/>
    <p:sldId id="290" r:id="rId34"/>
    <p:sldId id="291" r:id="rId35"/>
    <p:sldId id="292" r:id="rId36"/>
    <p:sldId id="293" r:id="rId37"/>
    <p:sldId id="29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1" autoAdjust="0"/>
    <p:restoredTop sz="94671"/>
  </p:normalViewPr>
  <p:slideViewPr>
    <p:cSldViewPr>
      <p:cViewPr varScale="1">
        <p:scale>
          <a:sx n="70" d="100"/>
          <a:sy n="70" d="100"/>
        </p:scale>
        <p:origin x="184" y="6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001B21-2BE9-444D-A939-6624E3AD2EB2}" type="datetimeFigureOut">
              <a:rPr lang="en-US" smtClean="0"/>
              <a:pPr/>
              <a:t>11/29/17</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A818E1-8526-4E3E-BB1A-3D3FE45648F6}" type="slidenum">
              <a:rPr lang="en-SG" smtClean="0"/>
              <a:pPr/>
              <a:t>‹#›</a:t>
            </a:fld>
            <a:endParaRPr lang="en-SG"/>
          </a:p>
        </p:txBody>
      </p:sp>
    </p:spTree>
    <p:extLst>
      <p:ext uri="{BB962C8B-B14F-4D97-AF65-F5344CB8AC3E}">
        <p14:creationId xmlns:p14="http://schemas.microsoft.com/office/powerpoint/2010/main" val="17828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537894-497B-4E5F-8158-7B3F33BE9EE9}" type="slidenum">
              <a:rPr lang="en-US"/>
              <a:pPr/>
              <a:t>2</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50330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98A1E71-CAFA-4208-916E-A46991B3E2AC}" type="slidenum">
              <a:rPr lang="en-US" smtClean="0"/>
              <a:pPr/>
              <a:t>24</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p:spPr>
        <p:txBody>
          <a:bodyPr>
            <a:normAutofit lnSpcReduction="10000"/>
          </a:bodyPr>
          <a:lstStyle/>
          <a:p>
            <a:pPr eaLnBrk="1" hangingPunct="1"/>
            <a:r>
              <a:rPr lang="en-US" smtClean="0"/>
              <a:t>Pengangguran dengan pendidikan tertinggi SLTP atau kurang semakin meningkat </a:t>
            </a:r>
          </a:p>
          <a:p>
            <a:pPr lvl="1" eaLnBrk="1" hangingPunct="1"/>
            <a:r>
              <a:rPr lang="en-US" smtClean="0"/>
              <a:t>			1997: 42%  -- 2005: 57%</a:t>
            </a:r>
          </a:p>
          <a:p>
            <a:pPr lvl="1" eaLnBrk="1" hangingPunct="1"/>
            <a:endParaRPr lang="en-US" smtClean="0"/>
          </a:p>
          <a:p>
            <a:pPr eaLnBrk="1" hangingPunct="1"/>
            <a:r>
              <a:rPr lang="en-US" smtClean="0"/>
              <a:t>Pengangguran dengan pendidikan tertinggi SLTA semakin menurun</a:t>
            </a:r>
          </a:p>
          <a:p>
            <a:pPr lvl="1" eaLnBrk="1" hangingPunct="1"/>
            <a:r>
              <a:rPr lang="en-US" smtClean="0"/>
              <a:t>			1997: 49% --  2005: 36%</a:t>
            </a:r>
          </a:p>
          <a:p>
            <a:pPr eaLnBrk="1" hangingPunct="1"/>
            <a:endParaRPr lang="en-US" smtClean="0"/>
          </a:p>
          <a:p>
            <a:pPr eaLnBrk="1" hangingPunct="1"/>
            <a:r>
              <a:rPr lang="en-US" smtClean="0"/>
              <a:t>Tingkat pengangguran perkotaan menurun</a:t>
            </a:r>
          </a:p>
          <a:p>
            <a:pPr lvl="1" eaLnBrk="1" hangingPunct="1"/>
            <a:r>
              <a:rPr lang="en-US" smtClean="0"/>
              <a:t>			1997: 61% --  2002: 55%</a:t>
            </a:r>
          </a:p>
          <a:p>
            <a:pPr lvl="1" eaLnBrk="1" hangingPunct="1"/>
            <a:endParaRPr lang="en-US" smtClean="0"/>
          </a:p>
          <a:p>
            <a:pPr eaLnBrk="1" hangingPunct="1"/>
            <a:r>
              <a:rPr lang="en-US" smtClean="0"/>
              <a:t>Penganggur usia muda meningkat </a:t>
            </a:r>
          </a:p>
          <a:p>
            <a:pPr lvl="1" eaLnBrk="1" hangingPunct="1"/>
            <a:r>
              <a:rPr lang="en-US" smtClean="0"/>
              <a:t>			1997: 72%  --  2002: 78%</a:t>
            </a:r>
          </a:p>
          <a:p>
            <a:pPr eaLnBrk="1" hangingPunct="1"/>
            <a:r>
              <a:rPr lang="en-US" smtClean="0"/>
              <a:t>Pengangguran dengan pendidikan tertinggi SLTP atau kurang semakin meningkat </a:t>
            </a:r>
          </a:p>
          <a:p>
            <a:pPr lvl="1" eaLnBrk="1" hangingPunct="1"/>
            <a:r>
              <a:rPr lang="en-US" smtClean="0"/>
              <a:t>			1997: 42%  -- 2005: 57%</a:t>
            </a:r>
          </a:p>
          <a:p>
            <a:pPr lvl="1" eaLnBrk="1" hangingPunct="1"/>
            <a:endParaRPr lang="en-US" smtClean="0"/>
          </a:p>
          <a:p>
            <a:pPr eaLnBrk="1" hangingPunct="1"/>
            <a:r>
              <a:rPr lang="en-US" smtClean="0"/>
              <a:t>Pengangguran dengan pendidikan tertinggi SLTA semakin menurun</a:t>
            </a:r>
          </a:p>
          <a:p>
            <a:pPr lvl="1" eaLnBrk="1" hangingPunct="1"/>
            <a:r>
              <a:rPr lang="en-US" smtClean="0"/>
              <a:t>			1997: 49% --  2005: 36%</a:t>
            </a:r>
          </a:p>
          <a:p>
            <a:pPr eaLnBrk="1" hangingPunct="1"/>
            <a:endParaRPr lang="en-US" smtClean="0"/>
          </a:p>
          <a:p>
            <a:pPr eaLnBrk="1" hangingPunct="1"/>
            <a:r>
              <a:rPr lang="en-US" smtClean="0"/>
              <a:t>Tingkat pengangguran perkotaan menurun</a:t>
            </a:r>
          </a:p>
          <a:p>
            <a:pPr lvl="1" eaLnBrk="1" hangingPunct="1"/>
            <a:r>
              <a:rPr lang="en-US" smtClean="0"/>
              <a:t>			1997: 61% --  2002: 55%</a:t>
            </a:r>
          </a:p>
          <a:p>
            <a:pPr lvl="1" eaLnBrk="1" hangingPunct="1"/>
            <a:endParaRPr lang="en-US" smtClean="0"/>
          </a:p>
          <a:p>
            <a:pPr eaLnBrk="1" hangingPunct="1"/>
            <a:r>
              <a:rPr lang="en-US" smtClean="0"/>
              <a:t>Penganggur usia muda meningkat </a:t>
            </a:r>
          </a:p>
          <a:p>
            <a:pPr lvl="1" eaLnBrk="1" hangingPunct="1"/>
            <a:r>
              <a:rPr lang="en-US" smtClean="0"/>
              <a:t>			1997: 72%  --  2002: 78%</a:t>
            </a:r>
          </a:p>
          <a:p>
            <a:pPr eaLnBrk="1" hangingPunct="1"/>
            <a:endParaRPr lang="en-US" smtClean="0"/>
          </a:p>
        </p:txBody>
      </p:sp>
    </p:spTree>
    <p:extLst>
      <p:ext uri="{BB962C8B-B14F-4D97-AF65-F5344CB8AC3E}">
        <p14:creationId xmlns:p14="http://schemas.microsoft.com/office/powerpoint/2010/main" val="1079225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4F442BF0-66CC-4A57-9328-9313D1EA4E3F}" type="datetimeFigureOut">
              <a:rPr lang="en-US" smtClean="0"/>
              <a:pPr/>
              <a:t>11/29/17</a:t>
            </a:fld>
            <a:endParaRPr lang="en-SG"/>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SG"/>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E525A15-5826-4CF1-8B9D-1EB27DDB86D1}" type="slidenum">
              <a:rPr lang="en-SG" smtClean="0"/>
              <a:pPr/>
              <a:t>‹#›</a:t>
            </a:fld>
            <a:endParaRPr lang="en-SG"/>
          </a:p>
        </p:txBody>
      </p:sp>
    </p:spTree>
    <p:extLst>
      <p:ext uri="{BB962C8B-B14F-4D97-AF65-F5344CB8AC3E}">
        <p14:creationId xmlns:p14="http://schemas.microsoft.com/office/powerpoint/2010/main" val="1263368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4F442BF0-66CC-4A57-9328-9313D1EA4E3F}" type="datetimeFigureOut">
              <a:rPr lang="en-US" smtClean="0"/>
              <a:pPr/>
              <a:t>11/29/17</a:t>
            </a:fld>
            <a:endParaRPr lang="en-SG"/>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SG"/>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E525A15-5826-4CF1-8B9D-1EB27DDB86D1}" type="slidenum">
              <a:rPr lang="en-SG" smtClean="0"/>
              <a:pPr/>
              <a:t>‹#›</a:t>
            </a:fld>
            <a:endParaRPr lang="en-SG"/>
          </a:p>
        </p:txBody>
      </p:sp>
    </p:spTree>
    <p:extLst>
      <p:ext uri="{BB962C8B-B14F-4D97-AF65-F5344CB8AC3E}">
        <p14:creationId xmlns:p14="http://schemas.microsoft.com/office/powerpoint/2010/main" val="1074046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4F442BF0-66CC-4A57-9328-9313D1EA4E3F}" type="datetimeFigureOut">
              <a:rPr lang="en-US" smtClean="0"/>
              <a:pPr/>
              <a:t>11/29/17</a:t>
            </a:fld>
            <a:endParaRPr lang="en-SG"/>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SG"/>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E525A15-5826-4CF1-8B9D-1EB27DDB86D1}" type="slidenum">
              <a:rPr lang="en-SG" smtClean="0"/>
              <a:pPr/>
              <a:t>‹#›</a:t>
            </a:fld>
            <a:endParaRPr lang="en-SG"/>
          </a:p>
        </p:txBody>
      </p:sp>
    </p:spTree>
    <p:extLst>
      <p:ext uri="{BB962C8B-B14F-4D97-AF65-F5344CB8AC3E}">
        <p14:creationId xmlns:p14="http://schemas.microsoft.com/office/powerpoint/2010/main" val="1892749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4F442BF0-66CC-4A57-9328-9313D1EA4E3F}" type="datetimeFigureOut">
              <a:rPr lang="en-US" smtClean="0"/>
              <a:pPr/>
              <a:t>11/29/17</a:t>
            </a:fld>
            <a:endParaRPr lang="en-SG"/>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SG"/>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E525A15-5826-4CF1-8B9D-1EB27DDB86D1}" type="slidenum">
              <a:rPr lang="en-SG" smtClean="0"/>
              <a:pPr/>
              <a:t>‹#›</a:t>
            </a:fld>
            <a:endParaRPr lang="en-SG"/>
          </a:p>
        </p:txBody>
      </p:sp>
    </p:spTree>
    <p:extLst>
      <p:ext uri="{BB962C8B-B14F-4D97-AF65-F5344CB8AC3E}">
        <p14:creationId xmlns:p14="http://schemas.microsoft.com/office/powerpoint/2010/main" val="125584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4F442BF0-66CC-4A57-9328-9313D1EA4E3F}" type="datetimeFigureOut">
              <a:rPr lang="en-US" smtClean="0"/>
              <a:pPr/>
              <a:t>11/29/17</a:t>
            </a:fld>
            <a:endParaRPr lang="en-SG"/>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SG"/>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E525A15-5826-4CF1-8B9D-1EB27DDB86D1}" type="slidenum">
              <a:rPr lang="en-SG" smtClean="0"/>
              <a:pPr/>
              <a:t>‹#›</a:t>
            </a:fld>
            <a:endParaRPr lang="en-SG"/>
          </a:p>
        </p:txBody>
      </p:sp>
    </p:spTree>
    <p:extLst>
      <p:ext uri="{BB962C8B-B14F-4D97-AF65-F5344CB8AC3E}">
        <p14:creationId xmlns:p14="http://schemas.microsoft.com/office/powerpoint/2010/main" val="1554574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4F442BF0-66CC-4A57-9328-9313D1EA4E3F}" type="datetimeFigureOut">
              <a:rPr lang="en-US" smtClean="0"/>
              <a:pPr/>
              <a:t>11/29/17</a:t>
            </a:fld>
            <a:endParaRPr lang="en-SG"/>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SG"/>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E525A15-5826-4CF1-8B9D-1EB27DDB86D1}" type="slidenum">
              <a:rPr lang="en-SG" smtClean="0"/>
              <a:pPr/>
              <a:t>‹#›</a:t>
            </a:fld>
            <a:endParaRPr lang="en-SG"/>
          </a:p>
        </p:txBody>
      </p:sp>
    </p:spTree>
    <p:extLst>
      <p:ext uri="{BB962C8B-B14F-4D97-AF65-F5344CB8AC3E}">
        <p14:creationId xmlns:p14="http://schemas.microsoft.com/office/powerpoint/2010/main" val="1440345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4F442BF0-66CC-4A57-9328-9313D1EA4E3F}" type="datetimeFigureOut">
              <a:rPr lang="en-US" smtClean="0"/>
              <a:pPr/>
              <a:t>11/29/17</a:t>
            </a:fld>
            <a:endParaRPr lang="en-SG"/>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SG"/>
          </a:p>
        </p:txBody>
      </p:sp>
      <p:sp>
        <p:nvSpPr>
          <p:cNvPr id="9"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E525A15-5826-4CF1-8B9D-1EB27DDB86D1}" type="slidenum">
              <a:rPr lang="en-SG" smtClean="0"/>
              <a:pPr/>
              <a:t>‹#›</a:t>
            </a:fld>
            <a:endParaRPr lang="en-SG"/>
          </a:p>
        </p:txBody>
      </p:sp>
    </p:spTree>
    <p:extLst>
      <p:ext uri="{BB962C8B-B14F-4D97-AF65-F5344CB8AC3E}">
        <p14:creationId xmlns:p14="http://schemas.microsoft.com/office/powerpoint/2010/main" val="1444225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4F442BF0-66CC-4A57-9328-9313D1EA4E3F}" type="datetimeFigureOut">
              <a:rPr lang="en-US" smtClean="0"/>
              <a:pPr/>
              <a:t>11/29/17</a:t>
            </a:fld>
            <a:endParaRPr lang="en-SG"/>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SG"/>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E525A15-5826-4CF1-8B9D-1EB27DDB86D1}" type="slidenum">
              <a:rPr lang="en-SG" smtClean="0"/>
              <a:pPr/>
              <a:t>‹#›</a:t>
            </a:fld>
            <a:endParaRPr lang="en-SG"/>
          </a:p>
        </p:txBody>
      </p:sp>
    </p:spTree>
    <p:extLst>
      <p:ext uri="{BB962C8B-B14F-4D97-AF65-F5344CB8AC3E}">
        <p14:creationId xmlns:p14="http://schemas.microsoft.com/office/powerpoint/2010/main" val="8245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4F442BF0-66CC-4A57-9328-9313D1EA4E3F}" type="datetimeFigureOut">
              <a:rPr lang="en-US" smtClean="0"/>
              <a:pPr/>
              <a:t>11/29/17</a:t>
            </a:fld>
            <a:endParaRPr lang="en-SG"/>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SG"/>
          </a:p>
        </p:txBody>
      </p:sp>
      <p:sp>
        <p:nvSpPr>
          <p:cNvPr id="4"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E525A15-5826-4CF1-8B9D-1EB27DDB86D1}" type="slidenum">
              <a:rPr lang="en-SG" smtClean="0"/>
              <a:pPr/>
              <a:t>‹#›</a:t>
            </a:fld>
            <a:endParaRPr lang="en-SG"/>
          </a:p>
        </p:txBody>
      </p:sp>
    </p:spTree>
    <p:extLst>
      <p:ext uri="{BB962C8B-B14F-4D97-AF65-F5344CB8AC3E}">
        <p14:creationId xmlns:p14="http://schemas.microsoft.com/office/powerpoint/2010/main" val="623357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4F442BF0-66CC-4A57-9328-9313D1EA4E3F}" type="datetimeFigureOut">
              <a:rPr lang="en-US" smtClean="0"/>
              <a:pPr/>
              <a:t>11/29/17</a:t>
            </a:fld>
            <a:endParaRPr lang="en-SG"/>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SG"/>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E525A15-5826-4CF1-8B9D-1EB27DDB86D1}" type="slidenum">
              <a:rPr lang="en-SG" smtClean="0"/>
              <a:pPr/>
              <a:t>‹#›</a:t>
            </a:fld>
            <a:endParaRPr lang="en-SG"/>
          </a:p>
        </p:txBody>
      </p:sp>
    </p:spTree>
    <p:extLst>
      <p:ext uri="{BB962C8B-B14F-4D97-AF65-F5344CB8AC3E}">
        <p14:creationId xmlns:p14="http://schemas.microsoft.com/office/powerpoint/2010/main" val="1345381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4F442BF0-66CC-4A57-9328-9313D1EA4E3F}" type="datetimeFigureOut">
              <a:rPr lang="en-US" smtClean="0"/>
              <a:pPr/>
              <a:t>11/29/17</a:t>
            </a:fld>
            <a:endParaRPr lang="en-SG"/>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SG"/>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E525A15-5826-4CF1-8B9D-1EB27DDB86D1}" type="slidenum">
              <a:rPr lang="en-SG" smtClean="0"/>
              <a:pPr/>
              <a:t>‹#›</a:t>
            </a:fld>
            <a:endParaRPr lang="en-SG"/>
          </a:p>
        </p:txBody>
      </p:sp>
    </p:spTree>
    <p:extLst>
      <p:ext uri="{BB962C8B-B14F-4D97-AF65-F5344CB8AC3E}">
        <p14:creationId xmlns:p14="http://schemas.microsoft.com/office/powerpoint/2010/main" val="9748454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902809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Excel_97_-_2004_Worksheet1.xls"/><Relationship Id="rId4"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Excel_97_-_2004_Worksheet2.xls"/><Relationship Id="rId4"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oleObject" Target="../embeddings/Microsoft_Excel_97_-_2004_Worksheet3.xls"/><Relationship Id="rId4" Type="http://schemas.openxmlformats.org/officeDocument/2006/relationships/image" Target="../media/image9.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2051720" y="4005064"/>
            <a:ext cx="7772400" cy="1470025"/>
          </a:xfrm>
          <a:prstGeom prst="rect">
            <a:avLst/>
          </a:prstGeom>
        </p:spPr>
        <p:txBody>
          <a:bodyPr>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SG" sz="5400" smtClean="0"/>
              <a:t>KETENAGAKERJAAN</a:t>
            </a:r>
            <a:endParaRPr lang="en-SG" sz="5400" dirty="0"/>
          </a:p>
        </p:txBody>
      </p:sp>
    </p:spTree>
    <p:extLst>
      <p:ext uri="{BB962C8B-B14F-4D97-AF65-F5344CB8AC3E}">
        <p14:creationId xmlns:p14="http://schemas.microsoft.com/office/powerpoint/2010/main" val="156545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idx="1"/>
          </p:nvPr>
        </p:nvSpPr>
        <p:spPr>
          <a:xfrm>
            <a:off x="457200" y="1524000"/>
            <a:ext cx="8382000" cy="3581400"/>
          </a:xfrm>
        </p:spPr>
        <p:txBody>
          <a:bodyPr/>
          <a:lstStyle/>
          <a:p>
            <a:pPr eaLnBrk="1" hangingPunct="1">
              <a:defRPr/>
            </a:pPr>
            <a:r>
              <a:rPr lang="en-US" sz="2400" dirty="0" err="1" smtClean="0">
                <a:latin typeface="Arial" charset="0"/>
              </a:rPr>
              <a:t>Setengah</a:t>
            </a:r>
            <a:r>
              <a:rPr lang="en-US" sz="2400" dirty="0" smtClean="0">
                <a:latin typeface="Arial" charset="0"/>
              </a:rPr>
              <a:t> </a:t>
            </a:r>
            <a:r>
              <a:rPr lang="en-US" sz="2400" dirty="0" err="1" smtClean="0">
                <a:latin typeface="Arial" charset="0"/>
              </a:rPr>
              <a:t>menganggur</a:t>
            </a:r>
            <a:r>
              <a:rPr lang="en-US" sz="2400" dirty="0" smtClean="0">
                <a:latin typeface="Arial" charset="0"/>
              </a:rPr>
              <a:t> (</a:t>
            </a:r>
            <a:r>
              <a:rPr lang="en-US" sz="2400" i="1" dirty="0" smtClean="0">
                <a:latin typeface="Arial" charset="0"/>
              </a:rPr>
              <a:t>underemployment</a:t>
            </a:r>
            <a:r>
              <a:rPr lang="en-US" sz="2400" dirty="0" smtClean="0">
                <a:latin typeface="Arial" charset="0"/>
              </a:rPr>
              <a:t>) </a:t>
            </a:r>
            <a:r>
              <a:rPr lang="en-US" sz="2400" dirty="0" err="1" smtClean="0">
                <a:latin typeface="Arial" charset="0"/>
              </a:rPr>
              <a:t>adalah</a:t>
            </a:r>
            <a:r>
              <a:rPr lang="en-US" sz="2400" dirty="0" smtClean="0">
                <a:latin typeface="Arial" charset="0"/>
              </a:rPr>
              <a:t>  </a:t>
            </a:r>
            <a:r>
              <a:rPr lang="en-US" sz="2400" dirty="0" err="1" smtClean="0">
                <a:latin typeface="Arial" charset="0"/>
              </a:rPr>
              <a:t>suatu</a:t>
            </a:r>
            <a:r>
              <a:rPr lang="en-US" sz="2400" dirty="0" smtClean="0">
                <a:latin typeface="Arial" charset="0"/>
              </a:rPr>
              <a:t> </a:t>
            </a:r>
            <a:r>
              <a:rPr lang="en-US" sz="2400" dirty="0" err="1" smtClean="0">
                <a:latin typeface="Arial" charset="0"/>
              </a:rPr>
              <a:t>keadaan</a:t>
            </a:r>
            <a:r>
              <a:rPr lang="en-US" sz="2400" dirty="0" smtClean="0">
                <a:latin typeface="Arial" charset="0"/>
              </a:rPr>
              <a:t> yang </a:t>
            </a:r>
            <a:r>
              <a:rPr lang="en-US" sz="2400" dirty="0" err="1" smtClean="0">
                <a:latin typeface="Arial" charset="0"/>
              </a:rPr>
              <a:t>berada</a:t>
            </a:r>
            <a:r>
              <a:rPr lang="en-US" sz="2400" dirty="0" smtClean="0">
                <a:latin typeface="Arial" charset="0"/>
              </a:rPr>
              <a:t> </a:t>
            </a:r>
            <a:r>
              <a:rPr lang="en-US" sz="2400" dirty="0" err="1" smtClean="0">
                <a:latin typeface="Arial" charset="0"/>
              </a:rPr>
              <a:t>diantara</a:t>
            </a:r>
            <a:r>
              <a:rPr lang="en-US" sz="2400" dirty="0" smtClean="0">
                <a:latin typeface="Arial" charset="0"/>
              </a:rPr>
              <a:t> </a:t>
            </a:r>
            <a:r>
              <a:rPr lang="en-US" sz="2400" dirty="0" err="1" smtClean="0">
                <a:latin typeface="Arial" charset="0"/>
              </a:rPr>
              <a:t>kesempatan</a:t>
            </a:r>
            <a:r>
              <a:rPr lang="en-US" sz="2400" dirty="0" smtClean="0">
                <a:latin typeface="Arial" charset="0"/>
              </a:rPr>
              <a:t> </a:t>
            </a:r>
            <a:r>
              <a:rPr lang="en-US" sz="2400" dirty="0" err="1" smtClean="0">
                <a:latin typeface="Arial" charset="0"/>
              </a:rPr>
              <a:t>kerja</a:t>
            </a:r>
            <a:r>
              <a:rPr lang="en-US" sz="2400" dirty="0" smtClean="0">
                <a:latin typeface="Arial" charset="0"/>
              </a:rPr>
              <a:t> </a:t>
            </a:r>
            <a:r>
              <a:rPr lang="en-US" sz="2400" dirty="0" err="1" smtClean="0">
                <a:latin typeface="Arial" charset="0"/>
              </a:rPr>
              <a:t>penuh</a:t>
            </a:r>
            <a:r>
              <a:rPr lang="en-US" sz="2400" dirty="0" smtClean="0">
                <a:latin typeface="Arial" charset="0"/>
              </a:rPr>
              <a:t> (</a:t>
            </a:r>
            <a:r>
              <a:rPr lang="en-US" sz="2400" i="1" dirty="0" smtClean="0">
                <a:latin typeface="Arial" charset="0"/>
              </a:rPr>
              <a:t>fully employment</a:t>
            </a:r>
            <a:r>
              <a:rPr lang="en-US" sz="2400" dirty="0" smtClean="0">
                <a:latin typeface="Arial" charset="0"/>
              </a:rPr>
              <a:t>) </a:t>
            </a:r>
            <a:r>
              <a:rPr lang="en-US" sz="2400" dirty="0" err="1" smtClean="0">
                <a:latin typeface="Arial" charset="0"/>
              </a:rPr>
              <a:t>dengan</a:t>
            </a:r>
            <a:r>
              <a:rPr lang="en-US" sz="2400" dirty="0" smtClean="0">
                <a:latin typeface="Arial" charset="0"/>
              </a:rPr>
              <a:t> </a:t>
            </a:r>
            <a:r>
              <a:rPr lang="en-US" sz="2400" dirty="0" err="1" smtClean="0">
                <a:latin typeface="Arial" charset="0"/>
              </a:rPr>
              <a:t>sama</a:t>
            </a:r>
            <a:r>
              <a:rPr lang="en-US" sz="2400" dirty="0" smtClean="0">
                <a:latin typeface="Arial" charset="0"/>
              </a:rPr>
              <a:t> </a:t>
            </a:r>
            <a:r>
              <a:rPr lang="en-US" sz="2400" dirty="0" err="1" smtClean="0">
                <a:latin typeface="Arial" charset="0"/>
              </a:rPr>
              <a:t>sekali</a:t>
            </a:r>
            <a:r>
              <a:rPr lang="en-US" sz="2400" dirty="0" smtClean="0">
                <a:latin typeface="Arial" charset="0"/>
              </a:rPr>
              <a:t> </a:t>
            </a:r>
            <a:r>
              <a:rPr lang="en-US" sz="2400" dirty="0" err="1" smtClean="0">
                <a:latin typeface="Arial" charset="0"/>
              </a:rPr>
              <a:t>nganggur</a:t>
            </a:r>
            <a:r>
              <a:rPr lang="en-US" sz="2400" dirty="0" smtClean="0">
                <a:latin typeface="Arial" charset="0"/>
              </a:rPr>
              <a:t> (</a:t>
            </a:r>
            <a:r>
              <a:rPr lang="en-US" sz="2400" i="1" dirty="0" smtClean="0">
                <a:latin typeface="Arial" charset="0"/>
              </a:rPr>
              <a:t>open employment</a:t>
            </a:r>
            <a:r>
              <a:rPr lang="en-US" sz="2400" dirty="0" smtClean="0">
                <a:latin typeface="Arial" charset="0"/>
              </a:rPr>
              <a:t>)</a:t>
            </a:r>
          </a:p>
          <a:p>
            <a:pPr eaLnBrk="1" hangingPunct="1">
              <a:buFont typeface="Wingdings" pitchFamily="2" charset="2"/>
              <a:buNone/>
              <a:defRPr/>
            </a:pPr>
            <a:endParaRPr lang="en-US" sz="2400" dirty="0" smtClean="0">
              <a:latin typeface="Arial" charset="0"/>
            </a:endParaRPr>
          </a:p>
          <a:p>
            <a:pPr eaLnBrk="1" hangingPunct="1">
              <a:defRPr/>
            </a:pPr>
            <a:r>
              <a:rPr lang="en-US" sz="2400" dirty="0" smtClean="0">
                <a:latin typeface="Arial" charset="0"/>
              </a:rPr>
              <a:t>ILO </a:t>
            </a:r>
            <a:r>
              <a:rPr lang="en-US" sz="2400" dirty="0" smtClean="0">
                <a:effectLst/>
                <a:latin typeface="Arial" charset="0"/>
              </a:rPr>
              <a:t>= </a:t>
            </a:r>
            <a:r>
              <a:rPr lang="en-US" sz="2400" i="1" dirty="0" smtClean="0">
                <a:effectLst/>
                <a:latin typeface="Arial" charset="0"/>
              </a:rPr>
              <a:t>Under-Employment</a:t>
            </a:r>
            <a:r>
              <a:rPr lang="en-US" sz="2400" dirty="0" smtClean="0">
                <a:effectLst/>
                <a:latin typeface="Arial" charset="0"/>
              </a:rPr>
              <a:t> </a:t>
            </a:r>
            <a:r>
              <a:rPr lang="en-US" sz="2400" dirty="0" err="1" smtClean="0">
                <a:effectLst/>
                <a:latin typeface="Arial" charset="0"/>
              </a:rPr>
              <a:t>adalah</a:t>
            </a:r>
            <a:r>
              <a:rPr lang="en-US" sz="2400" dirty="0" smtClean="0">
                <a:effectLst/>
                <a:latin typeface="Arial" charset="0"/>
              </a:rPr>
              <a:t> </a:t>
            </a:r>
            <a:r>
              <a:rPr lang="en-US" sz="2400" u="sng" dirty="0" err="1" smtClean="0">
                <a:effectLst/>
                <a:latin typeface="Arial" charset="0"/>
              </a:rPr>
              <a:t>perbedaan</a:t>
            </a:r>
            <a:r>
              <a:rPr lang="en-US" sz="2400" dirty="0" smtClean="0">
                <a:effectLst/>
                <a:latin typeface="Arial" charset="0"/>
              </a:rPr>
              <a:t> </a:t>
            </a:r>
            <a:r>
              <a:rPr lang="en-US" sz="2400" dirty="0" err="1" smtClean="0">
                <a:effectLst/>
                <a:latin typeface="Arial" charset="0"/>
              </a:rPr>
              <a:t>antar</a:t>
            </a:r>
            <a:r>
              <a:rPr lang="en-US" sz="2400" dirty="0" smtClean="0">
                <a:effectLst/>
                <a:latin typeface="Arial" charset="0"/>
              </a:rPr>
              <a:t> </a:t>
            </a:r>
            <a:r>
              <a:rPr lang="en-US" sz="2400" dirty="0" err="1" smtClean="0">
                <a:effectLst/>
                <a:latin typeface="Arial" charset="0"/>
              </a:rPr>
              <a:t>jumlah</a:t>
            </a:r>
            <a:r>
              <a:rPr lang="en-US" sz="2400" dirty="0" smtClean="0">
                <a:effectLst/>
                <a:latin typeface="Arial" charset="0"/>
              </a:rPr>
              <a:t> </a:t>
            </a:r>
            <a:r>
              <a:rPr lang="en-US" sz="2400" dirty="0" err="1" smtClean="0">
                <a:effectLst/>
                <a:latin typeface="Arial" charset="0"/>
              </a:rPr>
              <a:t>pekerjaan</a:t>
            </a:r>
            <a:r>
              <a:rPr lang="en-US" sz="2400" dirty="0" smtClean="0">
                <a:effectLst/>
                <a:latin typeface="Arial" charset="0"/>
              </a:rPr>
              <a:t> </a:t>
            </a:r>
            <a:r>
              <a:rPr lang="en-US" sz="2400" dirty="0" err="1" smtClean="0">
                <a:effectLst/>
                <a:latin typeface="Arial" charset="0"/>
              </a:rPr>
              <a:t>yg</a:t>
            </a:r>
            <a:r>
              <a:rPr lang="en-US" sz="2400" dirty="0" smtClean="0">
                <a:effectLst/>
                <a:latin typeface="Arial" charset="0"/>
              </a:rPr>
              <a:t> </a:t>
            </a:r>
            <a:r>
              <a:rPr lang="en-US" sz="2400" dirty="0" err="1" smtClean="0">
                <a:effectLst/>
                <a:latin typeface="Arial" charset="0"/>
              </a:rPr>
              <a:t>betul</a:t>
            </a:r>
            <a:r>
              <a:rPr lang="en-US" sz="2400" dirty="0" smtClean="0">
                <a:effectLst/>
                <a:latin typeface="Arial" charset="0"/>
              </a:rPr>
              <a:t> </a:t>
            </a:r>
            <a:r>
              <a:rPr lang="en-US" sz="2400" dirty="0" err="1" smtClean="0">
                <a:effectLst/>
                <a:latin typeface="Arial" charset="0"/>
              </a:rPr>
              <a:t>dikerjakan</a:t>
            </a:r>
            <a:r>
              <a:rPr lang="en-US" sz="2400" dirty="0" smtClean="0">
                <a:effectLst/>
                <a:latin typeface="Arial" charset="0"/>
              </a:rPr>
              <a:t> </a:t>
            </a:r>
            <a:r>
              <a:rPr lang="en-US" sz="2400" dirty="0" err="1" smtClean="0">
                <a:effectLst/>
                <a:latin typeface="Arial" charset="0"/>
              </a:rPr>
              <a:t>seseorang</a:t>
            </a:r>
            <a:r>
              <a:rPr lang="en-US" sz="2400" dirty="0" smtClean="0">
                <a:effectLst/>
                <a:latin typeface="Arial" charset="0"/>
              </a:rPr>
              <a:t> </a:t>
            </a:r>
            <a:r>
              <a:rPr lang="en-US" sz="2400" dirty="0" err="1" smtClean="0">
                <a:effectLst/>
                <a:latin typeface="Arial" charset="0"/>
              </a:rPr>
              <a:t>dlm</a:t>
            </a:r>
            <a:r>
              <a:rPr lang="en-US" sz="2400" dirty="0" smtClean="0">
                <a:effectLst/>
                <a:latin typeface="Arial" charset="0"/>
              </a:rPr>
              <a:t> </a:t>
            </a:r>
            <a:r>
              <a:rPr lang="en-US" sz="2400" dirty="0" err="1" smtClean="0">
                <a:effectLst/>
                <a:latin typeface="Arial" charset="0"/>
              </a:rPr>
              <a:t>pekerjaan</a:t>
            </a:r>
            <a:r>
              <a:rPr lang="en-US" sz="2400" dirty="0" smtClean="0">
                <a:effectLst/>
                <a:latin typeface="Arial" charset="0"/>
              </a:rPr>
              <a:t> </a:t>
            </a:r>
            <a:r>
              <a:rPr lang="en-US" sz="2400" dirty="0" err="1" smtClean="0">
                <a:effectLst/>
                <a:latin typeface="Arial" charset="0"/>
              </a:rPr>
              <a:t>dengan</a:t>
            </a:r>
            <a:r>
              <a:rPr lang="en-US" sz="2400" dirty="0" smtClean="0">
                <a:effectLst/>
                <a:latin typeface="Arial" charset="0"/>
              </a:rPr>
              <a:t> </a:t>
            </a:r>
            <a:r>
              <a:rPr lang="en-US" sz="2400" dirty="0" err="1" smtClean="0">
                <a:effectLst/>
                <a:latin typeface="Arial" charset="0"/>
              </a:rPr>
              <a:t>jumlah</a:t>
            </a:r>
            <a:r>
              <a:rPr lang="en-US" sz="2400" dirty="0" smtClean="0">
                <a:effectLst/>
                <a:latin typeface="Arial" charset="0"/>
              </a:rPr>
              <a:t> </a:t>
            </a:r>
            <a:r>
              <a:rPr lang="en-US" sz="2400" dirty="0" err="1" smtClean="0">
                <a:effectLst/>
                <a:latin typeface="Arial" charset="0"/>
              </a:rPr>
              <a:t>pekerjaan</a:t>
            </a:r>
            <a:r>
              <a:rPr lang="en-US" sz="2400" dirty="0" smtClean="0">
                <a:effectLst/>
                <a:latin typeface="Arial" charset="0"/>
              </a:rPr>
              <a:t> yang </a:t>
            </a:r>
            <a:r>
              <a:rPr lang="en-US" sz="2400" dirty="0" err="1" smtClean="0">
                <a:effectLst/>
                <a:latin typeface="Arial" charset="0"/>
              </a:rPr>
              <a:t>secara</a:t>
            </a:r>
            <a:r>
              <a:rPr lang="en-US" sz="2400" dirty="0" smtClean="0">
                <a:effectLst/>
                <a:latin typeface="Arial" charset="0"/>
              </a:rPr>
              <a:t> normal </a:t>
            </a:r>
            <a:r>
              <a:rPr lang="en-US" sz="2400" dirty="0" err="1" smtClean="0">
                <a:effectLst/>
                <a:latin typeface="Arial" charset="0"/>
              </a:rPr>
              <a:t>mampu</a:t>
            </a:r>
            <a:r>
              <a:rPr lang="en-US" sz="2400" dirty="0" smtClean="0">
                <a:effectLst/>
                <a:latin typeface="Arial" charset="0"/>
              </a:rPr>
              <a:t> &amp; </a:t>
            </a:r>
            <a:r>
              <a:rPr lang="en-US" sz="2400" dirty="0" err="1" smtClean="0">
                <a:effectLst/>
                <a:latin typeface="Arial" charset="0"/>
              </a:rPr>
              <a:t>ingin</a:t>
            </a:r>
            <a:r>
              <a:rPr lang="en-US" sz="2400" dirty="0" smtClean="0">
                <a:effectLst/>
                <a:latin typeface="Arial" charset="0"/>
              </a:rPr>
              <a:t> </a:t>
            </a:r>
            <a:r>
              <a:rPr lang="en-US" sz="2400" dirty="0" err="1" smtClean="0">
                <a:effectLst/>
                <a:latin typeface="Arial" charset="0"/>
              </a:rPr>
              <a:t>dikerjakannya</a:t>
            </a:r>
            <a:r>
              <a:rPr lang="en-US" sz="2400" dirty="0" smtClean="0">
                <a:effectLst/>
                <a:latin typeface="Arial" charset="0"/>
              </a:rPr>
              <a:t>.</a:t>
            </a:r>
            <a:endParaRPr lang="en-US" sz="2400" dirty="0" smtClean="0">
              <a:latin typeface="Arial" charset="0"/>
            </a:endParaRPr>
          </a:p>
          <a:p>
            <a:pPr eaLnBrk="1" hangingPunct="1">
              <a:defRPr/>
            </a:pPr>
            <a:endParaRPr lang="en-US" sz="2400" dirty="0" smtClean="0">
              <a:latin typeface="Arial" charset="0"/>
            </a:endParaRPr>
          </a:p>
          <a:p>
            <a:pPr eaLnBrk="1" hangingPunct="1">
              <a:defRPr/>
            </a:pPr>
            <a:endParaRPr lang="en-US" sz="2400" dirty="0" smtClean="0">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idx="1"/>
          </p:nvPr>
        </p:nvSpPr>
        <p:spPr>
          <a:xfrm>
            <a:off x="428596" y="1571588"/>
            <a:ext cx="8305800" cy="5286412"/>
          </a:xfrm>
        </p:spPr>
        <p:txBody>
          <a:bodyPr/>
          <a:lstStyle/>
          <a:p>
            <a:pPr algn="just" eaLnBrk="1" hangingPunct="1">
              <a:lnSpc>
                <a:spcPct val="80000"/>
              </a:lnSpc>
              <a:defRPr/>
            </a:pPr>
            <a:r>
              <a:rPr lang="en-US" sz="2400" dirty="0" err="1" smtClean="0">
                <a:latin typeface="Arial" charset="0"/>
              </a:rPr>
              <a:t>Setengah</a:t>
            </a:r>
            <a:r>
              <a:rPr lang="en-US" sz="2400" dirty="0" smtClean="0">
                <a:latin typeface="Arial" charset="0"/>
              </a:rPr>
              <a:t> </a:t>
            </a:r>
            <a:r>
              <a:rPr lang="en-US" sz="2400" dirty="0" err="1" smtClean="0">
                <a:latin typeface="Arial" charset="0"/>
              </a:rPr>
              <a:t>Menganggur</a:t>
            </a:r>
            <a:r>
              <a:rPr lang="en-US" sz="2400" dirty="0" smtClean="0">
                <a:latin typeface="Arial" charset="0"/>
              </a:rPr>
              <a:t> Yang </a:t>
            </a:r>
            <a:r>
              <a:rPr lang="en-US" sz="2400" dirty="0" err="1" smtClean="0">
                <a:latin typeface="Arial" charset="0"/>
              </a:rPr>
              <a:t>Kentara</a:t>
            </a:r>
            <a:r>
              <a:rPr lang="en-US" sz="2400" dirty="0" smtClean="0">
                <a:latin typeface="Arial" charset="0"/>
              </a:rPr>
              <a:t> </a:t>
            </a:r>
          </a:p>
          <a:p>
            <a:pPr algn="just" eaLnBrk="1" hangingPunct="1">
              <a:lnSpc>
                <a:spcPct val="80000"/>
              </a:lnSpc>
              <a:buFont typeface="Wingdings" pitchFamily="2" charset="2"/>
              <a:buNone/>
              <a:defRPr/>
            </a:pPr>
            <a:r>
              <a:rPr lang="en-US" sz="2400" dirty="0" smtClean="0">
                <a:effectLst/>
                <a:latin typeface="Arial" charset="0"/>
              </a:rPr>
              <a:t>    </a:t>
            </a:r>
            <a:r>
              <a:rPr lang="en-US" sz="2400" dirty="0" err="1" smtClean="0">
                <a:effectLst/>
                <a:latin typeface="Arial" charset="0"/>
              </a:rPr>
              <a:t>adalah</a:t>
            </a:r>
            <a:r>
              <a:rPr lang="en-US" sz="2400" dirty="0" smtClean="0">
                <a:effectLst/>
                <a:latin typeface="Arial" charset="0"/>
              </a:rPr>
              <a:t> </a:t>
            </a:r>
            <a:r>
              <a:rPr lang="en-US" sz="2400" dirty="0" err="1" smtClean="0">
                <a:effectLst/>
                <a:latin typeface="Arial" charset="0"/>
              </a:rPr>
              <a:t>jika</a:t>
            </a:r>
            <a:r>
              <a:rPr lang="en-US" sz="2400" dirty="0" smtClean="0">
                <a:effectLst/>
                <a:latin typeface="Arial" charset="0"/>
              </a:rPr>
              <a:t> </a:t>
            </a:r>
            <a:r>
              <a:rPr lang="en-US" sz="2400" dirty="0" err="1" smtClean="0">
                <a:effectLst/>
                <a:latin typeface="Arial" charset="0"/>
              </a:rPr>
              <a:t>seseorang</a:t>
            </a:r>
            <a:r>
              <a:rPr lang="en-US" sz="2400" dirty="0" smtClean="0">
                <a:effectLst/>
                <a:latin typeface="Arial" charset="0"/>
              </a:rPr>
              <a:t> </a:t>
            </a:r>
            <a:r>
              <a:rPr lang="en-US" sz="2400" dirty="0" err="1" smtClean="0">
                <a:effectLst/>
                <a:latin typeface="Arial" charset="0"/>
              </a:rPr>
              <a:t>bekerja</a:t>
            </a:r>
            <a:r>
              <a:rPr lang="en-US" sz="2400" dirty="0" smtClean="0">
                <a:effectLst/>
                <a:latin typeface="Arial" charset="0"/>
              </a:rPr>
              <a:t> </a:t>
            </a:r>
            <a:r>
              <a:rPr lang="en-US" sz="2400" dirty="0" err="1" smtClean="0">
                <a:effectLst/>
                <a:latin typeface="Arial" charset="0"/>
              </a:rPr>
              <a:t>tidak</a:t>
            </a:r>
            <a:r>
              <a:rPr lang="en-US" sz="2400" dirty="0" smtClean="0">
                <a:effectLst/>
                <a:latin typeface="Arial" charset="0"/>
              </a:rPr>
              <a:t> </a:t>
            </a:r>
            <a:r>
              <a:rPr lang="en-US" sz="2400" dirty="0" err="1" smtClean="0">
                <a:effectLst/>
                <a:latin typeface="Arial" charset="0"/>
              </a:rPr>
              <a:t>tetap</a:t>
            </a:r>
            <a:r>
              <a:rPr lang="en-US" sz="2400" dirty="0" smtClean="0">
                <a:effectLst/>
                <a:latin typeface="Arial" charset="0"/>
              </a:rPr>
              <a:t> (part-time) </a:t>
            </a:r>
            <a:r>
              <a:rPr lang="en-US" sz="2400" dirty="0" err="1" smtClean="0">
                <a:effectLst/>
                <a:latin typeface="Arial" charset="0"/>
              </a:rPr>
              <a:t>di</a:t>
            </a:r>
            <a:r>
              <a:rPr lang="en-US" sz="2400" dirty="0" smtClean="0">
                <a:effectLst/>
                <a:latin typeface="Arial" charset="0"/>
              </a:rPr>
              <a:t> </a:t>
            </a:r>
            <a:r>
              <a:rPr lang="en-US" sz="2400" dirty="0" err="1" smtClean="0">
                <a:effectLst/>
                <a:latin typeface="Arial" charset="0"/>
              </a:rPr>
              <a:t>luar</a:t>
            </a:r>
            <a:r>
              <a:rPr lang="en-US" sz="2400" dirty="0" smtClean="0">
                <a:effectLst/>
                <a:latin typeface="Arial" charset="0"/>
              </a:rPr>
              <a:t> </a:t>
            </a:r>
            <a:r>
              <a:rPr lang="en-US" sz="2400" dirty="0" err="1" smtClean="0">
                <a:effectLst/>
                <a:latin typeface="Arial" charset="0"/>
              </a:rPr>
              <a:t>keinginannya</a:t>
            </a:r>
            <a:r>
              <a:rPr lang="en-US" sz="2400" dirty="0" smtClean="0">
                <a:effectLst/>
                <a:latin typeface="Arial" charset="0"/>
              </a:rPr>
              <a:t> </a:t>
            </a:r>
            <a:r>
              <a:rPr lang="en-US" sz="2400" dirty="0" err="1" smtClean="0">
                <a:effectLst/>
                <a:latin typeface="Arial" charset="0"/>
              </a:rPr>
              <a:t>sendiri</a:t>
            </a:r>
            <a:r>
              <a:rPr lang="en-US" sz="2400" dirty="0" smtClean="0">
                <a:effectLst/>
                <a:latin typeface="Arial" charset="0"/>
              </a:rPr>
              <a:t> </a:t>
            </a:r>
            <a:r>
              <a:rPr lang="en-US" sz="2400" dirty="0" err="1" smtClean="0">
                <a:effectLst/>
                <a:latin typeface="Arial" charset="0"/>
              </a:rPr>
              <a:t>atau</a:t>
            </a:r>
            <a:r>
              <a:rPr lang="en-US" sz="2400" dirty="0" smtClean="0">
                <a:effectLst/>
                <a:latin typeface="Arial" charset="0"/>
              </a:rPr>
              <a:t> </a:t>
            </a:r>
            <a:r>
              <a:rPr lang="en-US" sz="2400" dirty="0" err="1" smtClean="0">
                <a:effectLst/>
                <a:latin typeface="Arial" charset="0"/>
              </a:rPr>
              <a:t>bekerja</a:t>
            </a:r>
            <a:r>
              <a:rPr lang="en-US" sz="2400" dirty="0" smtClean="0">
                <a:effectLst/>
                <a:latin typeface="Arial" charset="0"/>
              </a:rPr>
              <a:t> </a:t>
            </a:r>
            <a:r>
              <a:rPr lang="en-US" sz="2400" dirty="0" err="1" smtClean="0">
                <a:effectLst/>
                <a:latin typeface="Arial" charset="0"/>
              </a:rPr>
              <a:t>dlm</a:t>
            </a:r>
            <a:r>
              <a:rPr lang="en-US" sz="2400" dirty="0" smtClean="0">
                <a:effectLst/>
                <a:latin typeface="Arial" charset="0"/>
              </a:rPr>
              <a:t> </a:t>
            </a:r>
            <a:r>
              <a:rPr lang="en-US" sz="2400" dirty="0" err="1" smtClean="0">
                <a:effectLst/>
                <a:latin typeface="Arial" charset="0"/>
              </a:rPr>
              <a:t>waktu</a:t>
            </a:r>
            <a:r>
              <a:rPr lang="en-US" sz="2400" dirty="0" smtClean="0">
                <a:effectLst/>
                <a:latin typeface="Arial" charset="0"/>
              </a:rPr>
              <a:t> </a:t>
            </a:r>
            <a:r>
              <a:rPr lang="en-US" sz="2400" dirty="0" err="1" smtClean="0">
                <a:effectLst/>
                <a:latin typeface="Arial" charset="0"/>
              </a:rPr>
              <a:t>yg</a:t>
            </a:r>
            <a:r>
              <a:rPr lang="en-US" sz="2400" dirty="0" smtClean="0">
                <a:effectLst/>
                <a:latin typeface="Arial" charset="0"/>
              </a:rPr>
              <a:t> </a:t>
            </a:r>
            <a:r>
              <a:rPr lang="en-US" sz="2400" dirty="0" err="1" smtClean="0">
                <a:effectLst/>
                <a:latin typeface="Arial" charset="0"/>
              </a:rPr>
              <a:t>lebih</a:t>
            </a:r>
            <a:r>
              <a:rPr lang="en-US" sz="2400" dirty="0" smtClean="0">
                <a:effectLst/>
                <a:latin typeface="Arial" charset="0"/>
              </a:rPr>
              <a:t> </a:t>
            </a:r>
            <a:r>
              <a:rPr lang="en-US" sz="2400" dirty="0" err="1" smtClean="0">
                <a:effectLst/>
                <a:latin typeface="Arial" charset="0"/>
              </a:rPr>
              <a:t>pendek</a:t>
            </a:r>
            <a:r>
              <a:rPr lang="en-US" sz="2400" dirty="0" smtClean="0">
                <a:effectLst/>
                <a:latin typeface="Arial" charset="0"/>
              </a:rPr>
              <a:t> </a:t>
            </a:r>
            <a:r>
              <a:rPr lang="en-US" sz="2400" dirty="0" err="1" smtClean="0">
                <a:effectLst/>
                <a:latin typeface="Arial" charset="0"/>
              </a:rPr>
              <a:t>dari</a:t>
            </a:r>
            <a:r>
              <a:rPr lang="en-US" sz="2400" dirty="0" smtClean="0">
                <a:effectLst/>
                <a:latin typeface="Arial" charset="0"/>
              </a:rPr>
              <a:t> </a:t>
            </a:r>
            <a:r>
              <a:rPr lang="en-US" sz="2400" dirty="0" err="1" smtClean="0">
                <a:effectLst/>
                <a:latin typeface="Arial" charset="0"/>
              </a:rPr>
              <a:t>biasanya</a:t>
            </a:r>
            <a:r>
              <a:rPr lang="en-US" sz="2400" dirty="0" smtClean="0">
                <a:effectLst/>
                <a:latin typeface="Arial" charset="0"/>
              </a:rPr>
              <a:t>. </a:t>
            </a:r>
          </a:p>
          <a:p>
            <a:pPr algn="just" eaLnBrk="1" hangingPunct="1">
              <a:lnSpc>
                <a:spcPct val="80000"/>
              </a:lnSpc>
              <a:buFont typeface="Wingdings" pitchFamily="2" charset="2"/>
              <a:buNone/>
              <a:defRPr/>
            </a:pPr>
            <a:endParaRPr lang="en-US" sz="2400" dirty="0" smtClean="0">
              <a:latin typeface="Arial" charset="0"/>
            </a:endParaRPr>
          </a:p>
          <a:p>
            <a:pPr algn="just" eaLnBrk="1" hangingPunct="1">
              <a:lnSpc>
                <a:spcPct val="80000"/>
              </a:lnSpc>
              <a:defRPr/>
            </a:pPr>
            <a:r>
              <a:rPr lang="en-US" sz="2400" dirty="0" err="1" smtClean="0">
                <a:latin typeface="Arial" charset="0"/>
              </a:rPr>
              <a:t>Setengah</a:t>
            </a:r>
            <a:r>
              <a:rPr lang="en-US" sz="2400" dirty="0" smtClean="0">
                <a:latin typeface="Arial" charset="0"/>
              </a:rPr>
              <a:t> </a:t>
            </a:r>
            <a:r>
              <a:rPr lang="en-US" sz="2400" dirty="0" err="1" smtClean="0">
                <a:latin typeface="Arial" charset="0"/>
              </a:rPr>
              <a:t>Menganggur</a:t>
            </a:r>
            <a:r>
              <a:rPr lang="en-US" sz="2400" dirty="0" smtClean="0">
                <a:latin typeface="Arial" charset="0"/>
              </a:rPr>
              <a:t> Yang </a:t>
            </a:r>
            <a:r>
              <a:rPr lang="en-US" sz="2400" dirty="0" err="1" smtClean="0">
                <a:latin typeface="Arial" charset="0"/>
              </a:rPr>
              <a:t>Tidak</a:t>
            </a:r>
            <a:r>
              <a:rPr lang="en-US" sz="2400" dirty="0" smtClean="0">
                <a:latin typeface="Arial" charset="0"/>
              </a:rPr>
              <a:t> </a:t>
            </a:r>
            <a:r>
              <a:rPr lang="en-US" sz="2400" dirty="0" err="1" smtClean="0">
                <a:latin typeface="Arial" charset="0"/>
              </a:rPr>
              <a:t>Kentara</a:t>
            </a:r>
            <a:endParaRPr lang="en-US" sz="2400" dirty="0" smtClean="0">
              <a:latin typeface="Arial" charset="0"/>
            </a:endParaRPr>
          </a:p>
          <a:p>
            <a:pPr algn="just" eaLnBrk="1" hangingPunct="1">
              <a:lnSpc>
                <a:spcPct val="80000"/>
              </a:lnSpc>
              <a:buFont typeface="Wingdings" pitchFamily="2" charset="2"/>
              <a:buNone/>
              <a:defRPr/>
            </a:pPr>
            <a:r>
              <a:rPr lang="en-US" sz="2400" dirty="0" smtClean="0">
                <a:effectLst/>
                <a:latin typeface="Arial" charset="0"/>
              </a:rPr>
              <a:t>    </a:t>
            </a:r>
            <a:r>
              <a:rPr lang="en-US" sz="2400" dirty="0" err="1" smtClean="0">
                <a:effectLst/>
                <a:latin typeface="Arial" charset="0"/>
              </a:rPr>
              <a:t>adalah</a:t>
            </a:r>
            <a:r>
              <a:rPr lang="en-US" sz="2400" dirty="0" smtClean="0">
                <a:effectLst/>
                <a:latin typeface="Arial" charset="0"/>
              </a:rPr>
              <a:t> </a:t>
            </a:r>
            <a:r>
              <a:rPr lang="en-US" sz="2400" dirty="0" err="1" smtClean="0">
                <a:effectLst/>
                <a:latin typeface="Arial" charset="0"/>
              </a:rPr>
              <a:t>jika</a:t>
            </a:r>
            <a:r>
              <a:rPr lang="en-US" sz="2400" dirty="0" smtClean="0">
                <a:effectLst/>
                <a:latin typeface="Arial" charset="0"/>
              </a:rPr>
              <a:t> </a:t>
            </a:r>
            <a:r>
              <a:rPr lang="en-US" sz="2400" dirty="0" err="1" smtClean="0">
                <a:effectLst/>
                <a:latin typeface="Arial" charset="0"/>
              </a:rPr>
              <a:t>seseorang</a:t>
            </a:r>
            <a:r>
              <a:rPr lang="en-US" sz="2400" dirty="0" smtClean="0">
                <a:effectLst/>
                <a:latin typeface="Arial" charset="0"/>
              </a:rPr>
              <a:t> </a:t>
            </a:r>
            <a:r>
              <a:rPr lang="en-US" sz="2400" dirty="0" err="1" smtClean="0">
                <a:effectLst/>
                <a:latin typeface="Arial" charset="0"/>
              </a:rPr>
              <a:t>bekerja</a:t>
            </a:r>
            <a:r>
              <a:rPr lang="en-US" sz="2400" dirty="0" smtClean="0">
                <a:effectLst/>
                <a:latin typeface="Arial" charset="0"/>
              </a:rPr>
              <a:t> </a:t>
            </a:r>
            <a:r>
              <a:rPr lang="en-US" sz="2400" dirty="0" err="1" smtClean="0">
                <a:effectLst/>
                <a:latin typeface="Arial" charset="0"/>
              </a:rPr>
              <a:t>secara</a:t>
            </a:r>
            <a:r>
              <a:rPr lang="en-US" sz="2400" dirty="0" smtClean="0">
                <a:effectLst/>
                <a:latin typeface="Arial" charset="0"/>
              </a:rPr>
              <a:t> </a:t>
            </a:r>
            <a:r>
              <a:rPr lang="en-US" sz="2400" dirty="0" err="1" smtClean="0">
                <a:effectLst/>
                <a:latin typeface="Arial" charset="0"/>
              </a:rPr>
              <a:t>penuh</a:t>
            </a:r>
            <a:r>
              <a:rPr lang="en-US" sz="2400" dirty="0" smtClean="0">
                <a:effectLst/>
                <a:latin typeface="Arial" charset="0"/>
              </a:rPr>
              <a:t> </a:t>
            </a:r>
            <a:r>
              <a:rPr lang="en-US" sz="2400" dirty="0" err="1" smtClean="0">
                <a:effectLst/>
                <a:latin typeface="Arial" charset="0"/>
              </a:rPr>
              <a:t>tetapi</a:t>
            </a:r>
            <a:r>
              <a:rPr lang="en-US" sz="2400" dirty="0" smtClean="0">
                <a:effectLst/>
                <a:latin typeface="Arial" charset="0"/>
              </a:rPr>
              <a:t> </a:t>
            </a:r>
            <a:r>
              <a:rPr lang="en-US" sz="2400" dirty="0" err="1" smtClean="0">
                <a:effectLst/>
                <a:latin typeface="Arial" charset="0"/>
              </a:rPr>
              <a:t>dianggap</a:t>
            </a:r>
            <a:r>
              <a:rPr lang="en-US" sz="2400" dirty="0" smtClean="0">
                <a:effectLst/>
                <a:latin typeface="Arial" charset="0"/>
              </a:rPr>
              <a:t> </a:t>
            </a:r>
            <a:r>
              <a:rPr lang="en-US" sz="2400" dirty="0" err="1" smtClean="0">
                <a:effectLst/>
                <a:latin typeface="Arial" charset="0"/>
              </a:rPr>
              <a:t>pekerjaannya</a:t>
            </a:r>
            <a:r>
              <a:rPr lang="en-US" sz="2400" dirty="0" smtClean="0">
                <a:effectLst/>
                <a:latin typeface="Arial" charset="0"/>
              </a:rPr>
              <a:t> </a:t>
            </a:r>
            <a:r>
              <a:rPr lang="en-US" sz="2400" dirty="0" err="1" smtClean="0">
                <a:effectLst/>
                <a:latin typeface="Arial" charset="0"/>
              </a:rPr>
              <a:t>itu</a:t>
            </a:r>
            <a:r>
              <a:rPr lang="en-US" sz="2400" dirty="0" smtClean="0">
                <a:effectLst/>
                <a:latin typeface="Arial" charset="0"/>
              </a:rPr>
              <a:t> </a:t>
            </a:r>
            <a:r>
              <a:rPr lang="en-US" sz="2400" dirty="0" err="1" smtClean="0">
                <a:effectLst/>
                <a:latin typeface="Arial" charset="0"/>
              </a:rPr>
              <a:t>tidak</a:t>
            </a:r>
            <a:r>
              <a:rPr lang="en-US" sz="2400" dirty="0" smtClean="0">
                <a:effectLst/>
                <a:latin typeface="Arial" charset="0"/>
              </a:rPr>
              <a:t> </a:t>
            </a:r>
            <a:r>
              <a:rPr lang="en-US" sz="2400" dirty="0" err="1" smtClean="0">
                <a:effectLst/>
                <a:latin typeface="Arial" charset="0"/>
              </a:rPr>
              <a:t>mencukupi</a:t>
            </a:r>
            <a:r>
              <a:rPr lang="en-US" sz="2400" dirty="0" smtClean="0">
                <a:effectLst/>
                <a:latin typeface="Arial" charset="0"/>
              </a:rPr>
              <a:t> </a:t>
            </a:r>
            <a:r>
              <a:rPr lang="en-US" sz="2400" dirty="0" err="1" smtClean="0">
                <a:effectLst/>
                <a:latin typeface="Arial" charset="0"/>
              </a:rPr>
              <a:t>karena</a:t>
            </a:r>
            <a:r>
              <a:rPr lang="en-US" dirty="0" smtClean="0">
                <a:latin typeface="Arial" charset="0"/>
              </a:rPr>
              <a:t> </a:t>
            </a:r>
            <a:r>
              <a:rPr lang="en-US" sz="2400" dirty="0" err="1" smtClean="0">
                <a:effectLst/>
                <a:latin typeface="Arial" charset="0"/>
              </a:rPr>
              <a:t>pendapatan</a:t>
            </a:r>
            <a:r>
              <a:rPr lang="en-US" sz="2400" dirty="0" smtClean="0">
                <a:effectLst/>
                <a:latin typeface="Arial" charset="0"/>
              </a:rPr>
              <a:t> </a:t>
            </a:r>
            <a:r>
              <a:rPr lang="en-US" sz="2400" dirty="0" err="1" smtClean="0">
                <a:effectLst/>
                <a:latin typeface="Arial" charset="0"/>
              </a:rPr>
              <a:t>yg</a:t>
            </a:r>
            <a:r>
              <a:rPr lang="en-US" sz="2400" dirty="0" smtClean="0">
                <a:effectLst/>
                <a:latin typeface="Arial" charset="0"/>
              </a:rPr>
              <a:t> </a:t>
            </a:r>
            <a:r>
              <a:rPr lang="en-US" sz="2400" dirty="0" err="1" smtClean="0">
                <a:effectLst/>
                <a:latin typeface="Arial" charset="0"/>
              </a:rPr>
              <a:t>terlalu</a:t>
            </a:r>
            <a:r>
              <a:rPr lang="en-US" sz="2400" dirty="0" smtClean="0">
                <a:effectLst/>
                <a:latin typeface="Arial" charset="0"/>
              </a:rPr>
              <a:t> </a:t>
            </a:r>
            <a:r>
              <a:rPr lang="en-US" sz="2400" dirty="0" err="1" smtClean="0">
                <a:effectLst/>
                <a:latin typeface="Arial" charset="0"/>
              </a:rPr>
              <a:t>rendah</a:t>
            </a:r>
            <a:r>
              <a:rPr lang="en-US" sz="2400" dirty="0" smtClean="0">
                <a:effectLst/>
                <a:latin typeface="Arial" charset="0"/>
              </a:rPr>
              <a:t> </a:t>
            </a:r>
            <a:r>
              <a:rPr lang="en-US" sz="2400" dirty="0" err="1" smtClean="0">
                <a:effectLst/>
                <a:latin typeface="Arial" charset="0"/>
              </a:rPr>
              <a:t>atau</a:t>
            </a:r>
            <a:r>
              <a:rPr lang="en-US" sz="2400" dirty="0" smtClean="0">
                <a:effectLst/>
                <a:latin typeface="Arial" charset="0"/>
              </a:rPr>
              <a:t> </a:t>
            </a:r>
            <a:r>
              <a:rPr lang="en-US" sz="2400" dirty="0" err="1" smtClean="0">
                <a:effectLst/>
                <a:latin typeface="Arial" charset="0"/>
              </a:rPr>
              <a:t>pekerjaan</a:t>
            </a:r>
            <a:r>
              <a:rPr lang="en-US" sz="2400" dirty="0" smtClean="0">
                <a:effectLst/>
                <a:latin typeface="Arial" charset="0"/>
              </a:rPr>
              <a:t> </a:t>
            </a:r>
            <a:r>
              <a:rPr lang="en-US" sz="2400" dirty="0" err="1" smtClean="0">
                <a:effectLst/>
                <a:latin typeface="Arial" charset="0"/>
              </a:rPr>
              <a:t>tsb</a:t>
            </a:r>
            <a:r>
              <a:rPr lang="en-US" dirty="0" smtClean="0">
                <a:latin typeface="Arial" charset="0"/>
              </a:rPr>
              <a:t> </a:t>
            </a:r>
            <a:r>
              <a:rPr lang="en-US" sz="2400" dirty="0" err="1" smtClean="0">
                <a:effectLst/>
                <a:latin typeface="Arial" charset="0"/>
              </a:rPr>
              <a:t>tidak</a:t>
            </a:r>
            <a:r>
              <a:rPr lang="en-US" sz="2400" dirty="0" smtClean="0">
                <a:effectLst/>
                <a:latin typeface="Arial" charset="0"/>
              </a:rPr>
              <a:t> </a:t>
            </a:r>
            <a:r>
              <a:rPr lang="en-US" sz="2400" dirty="0" err="1" smtClean="0">
                <a:effectLst/>
                <a:latin typeface="Arial" charset="0"/>
              </a:rPr>
              <a:t>memungkinkan</a:t>
            </a:r>
            <a:r>
              <a:rPr lang="en-US" sz="2400" dirty="0" smtClean="0">
                <a:effectLst/>
                <a:latin typeface="Arial" charset="0"/>
              </a:rPr>
              <a:t> </a:t>
            </a:r>
            <a:r>
              <a:rPr lang="en-US" sz="2400" dirty="0" err="1" smtClean="0">
                <a:effectLst/>
                <a:latin typeface="Arial" charset="0"/>
              </a:rPr>
              <a:t>ia</a:t>
            </a:r>
            <a:r>
              <a:rPr lang="en-US" sz="2400" dirty="0" smtClean="0">
                <a:effectLst/>
                <a:latin typeface="Arial" charset="0"/>
              </a:rPr>
              <a:t> </a:t>
            </a:r>
            <a:r>
              <a:rPr lang="en-US" sz="2400" dirty="0" err="1" smtClean="0">
                <a:effectLst/>
                <a:latin typeface="Arial" charset="0"/>
              </a:rPr>
              <a:t>untuk</a:t>
            </a:r>
            <a:r>
              <a:rPr lang="en-US" sz="2400" dirty="0" smtClean="0">
                <a:effectLst/>
                <a:latin typeface="Arial" charset="0"/>
              </a:rPr>
              <a:t> </a:t>
            </a:r>
            <a:r>
              <a:rPr lang="en-US" sz="2400" dirty="0" err="1" smtClean="0">
                <a:effectLst/>
                <a:latin typeface="Arial" charset="0"/>
              </a:rPr>
              <a:t>mengembangkan</a:t>
            </a:r>
            <a:r>
              <a:rPr lang="en-US" dirty="0" smtClean="0">
                <a:latin typeface="Arial" charset="0"/>
              </a:rPr>
              <a:t> </a:t>
            </a:r>
            <a:r>
              <a:rPr lang="en-US" sz="2400" dirty="0" err="1" smtClean="0">
                <a:effectLst/>
                <a:latin typeface="Arial" charset="0"/>
              </a:rPr>
              <a:t>seluruh</a:t>
            </a:r>
            <a:r>
              <a:rPr lang="en-US" sz="2400" dirty="0" smtClean="0">
                <a:effectLst/>
                <a:latin typeface="Arial" charset="0"/>
              </a:rPr>
              <a:t> </a:t>
            </a:r>
            <a:r>
              <a:rPr lang="en-US" sz="2400" dirty="0" err="1" smtClean="0">
                <a:effectLst/>
                <a:latin typeface="Arial" charset="0"/>
              </a:rPr>
              <a:t>keahliannya</a:t>
            </a:r>
            <a:r>
              <a:rPr lang="en-US" sz="2400" dirty="0" smtClean="0">
                <a:effectLst/>
                <a:latin typeface="Arial" charset="0"/>
              </a:rPr>
              <a:t>. </a:t>
            </a:r>
            <a:endParaRPr lang="en-US" sz="2400" dirty="0" smtClean="0">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835696" y="676119"/>
            <a:ext cx="5454650" cy="519113"/>
          </a:xfrm>
          <a:prstGeom prst="rect">
            <a:avLst/>
          </a:prstGeom>
          <a:noFill/>
          <a:ln w="9525">
            <a:noFill/>
            <a:miter lim="800000"/>
            <a:headEnd/>
            <a:tailEnd/>
          </a:ln>
        </p:spPr>
        <p:txBody>
          <a:bodyPr wrap="none">
            <a:spAutoFit/>
          </a:bodyPr>
          <a:lstStyle/>
          <a:p>
            <a:pPr algn="ctr"/>
            <a:r>
              <a:rPr lang="en-US" sz="2800">
                <a:latin typeface="Arial" charset="0"/>
              </a:rPr>
              <a:t>UKURAN KETENAGAKERJAAN </a:t>
            </a:r>
          </a:p>
        </p:txBody>
      </p:sp>
      <p:sp>
        <p:nvSpPr>
          <p:cNvPr id="22531" name="Text Box 3"/>
          <p:cNvSpPr txBox="1">
            <a:spLocks noChangeArrowheads="1"/>
          </p:cNvSpPr>
          <p:nvPr/>
        </p:nvSpPr>
        <p:spPr bwMode="auto">
          <a:xfrm>
            <a:off x="838200" y="1219200"/>
            <a:ext cx="7673975" cy="4524315"/>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sz="2400" dirty="0" err="1">
                <a:solidFill>
                  <a:srgbClr val="FF0000"/>
                </a:solidFill>
                <a:latin typeface="Arial" charset="0"/>
              </a:rPr>
              <a:t>Angka</a:t>
            </a:r>
            <a:r>
              <a:rPr lang="en-US" sz="2400" dirty="0">
                <a:solidFill>
                  <a:srgbClr val="FF0000"/>
                </a:solidFill>
                <a:latin typeface="Arial" charset="0"/>
              </a:rPr>
              <a:t>/Tingkat </a:t>
            </a:r>
            <a:r>
              <a:rPr lang="en-US" sz="2400" dirty="0" err="1">
                <a:solidFill>
                  <a:srgbClr val="FF0000"/>
                </a:solidFill>
                <a:latin typeface="Arial" charset="0"/>
              </a:rPr>
              <a:t>Partisipasi</a:t>
            </a:r>
            <a:r>
              <a:rPr lang="en-US" sz="2400" dirty="0">
                <a:solidFill>
                  <a:srgbClr val="FF0000"/>
                </a:solidFill>
                <a:latin typeface="Arial" charset="0"/>
              </a:rPr>
              <a:t> </a:t>
            </a:r>
            <a:r>
              <a:rPr lang="en-US" sz="2400" dirty="0" err="1">
                <a:solidFill>
                  <a:srgbClr val="FF0000"/>
                </a:solidFill>
                <a:latin typeface="Arial" charset="0"/>
              </a:rPr>
              <a:t>Angkatan</a:t>
            </a:r>
            <a:r>
              <a:rPr lang="en-US" sz="2400" dirty="0">
                <a:solidFill>
                  <a:srgbClr val="FF0000"/>
                </a:solidFill>
                <a:latin typeface="Arial" charset="0"/>
              </a:rPr>
              <a:t> </a:t>
            </a:r>
            <a:r>
              <a:rPr lang="en-US" sz="2400" dirty="0" err="1">
                <a:solidFill>
                  <a:srgbClr val="FF0000"/>
                </a:solidFill>
                <a:latin typeface="Arial" charset="0"/>
              </a:rPr>
              <a:t>Kerja</a:t>
            </a:r>
            <a:r>
              <a:rPr lang="en-US" sz="2400" dirty="0">
                <a:solidFill>
                  <a:srgbClr val="FF0000"/>
                </a:solidFill>
                <a:latin typeface="Arial" charset="0"/>
              </a:rPr>
              <a:t> (TPAK) </a:t>
            </a:r>
          </a:p>
          <a:p>
            <a:pPr marL="342900" indent="-342900">
              <a:spcBef>
                <a:spcPct val="50000"/>
              </a:spcBef>
            </a:pPr>
            <a:r>
              <a:rPr lang="en-US" sz="2400" dirty="0">
                <a:latin typeface="Arial" charset="0"/>
              </a:rPr>
              <a:t>    </a:t>
            </a:r>
            <a:r>
              <a:rPr lang="en-US" sz="2400" dirty="0" err="1">
                <a:latin typeface="Arial" charset="0"/>
              </a:rPr>
              <a:t>Angka</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menunjukan</a:t>
            </a:r>
            <a:r>
              <a:rPr lang="en-US" sz="2400" dirty="0">
                <a:latin typeface="Arial" charset="0"/>
              </a:rPr>
              <a:t> </a:t>
            </a:r>
            <a:r>
              <a:rPr lang="en-US" sz="2400" dirty="0" err="1">
                <a:latin typeface="Arial" charset="0"/>
              </a:rPr>
              <a:t>besarnya</a:t>
            </a:r>
            <a:r>
              <a:rPr lang="en-US" sz="2400" dirty="0">
                <a:latin typeface="Arial" charset="0"/>
              </a:rPr>
              <a:t> </a:t>
            </a:r>
            <a:r>
              <a:rPr lang="en-US" sz="2400" dirty="0" err="1">
                <a:latin typeface="Arial" charset="0"/>
              </a:rPr>
              <a:t>angkatan</a:t>
            </a:r>
            <a:r>
              <a:rPr lang="en-US" sz="2400" dirty="0">
                <a:latin typeface="Arial" charset="0"/>
              </a:rPr>
              <a:t> </a:t>
            </a:r>
            <a:r>
              <a:rPr lang="en-US" sz="2400" dirty="0" err="1">
                <a:latin typeface="Arial" charset="0"/>
              </a:rPr>
              <a:t>kerja</a:t>
            </a:r>
            <a:r>
              <a:rPr lang="en-US" sz="2400" dirty="0">
                <a:latin typeface="Arial" charset="0"/>
              </a:rPr>
              <a:t> (</a:t>
            </a:r>
            <a:r>
              <a:rPr lang="en-US" sz="2400" dirty="0" err="1">
                <a:latin typeface="Arial" charset="0"/>
              </a:rPr>
              <a:t>kelompok</a:t>
            </a:r>
            <a:r>
              <a:rPr lang="en-US" sz="2400" dirty="0">
                <a:latin typeface="Arial" charset="0"/>
              </a:rPr>
              <a:t> </a:t>
            </a:r>
            <a:r>
              <a:rPr lang="en-US" sz="2400" dirty="0" err="1">
                <a:latin typeface="Arial" charset="0"/>
              </a:rPr>
              <a:t>bekerja</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mencari</a:t>
            </a:r>
            <a:r>
              <a:rPr lang="en-US" sz="2400" dirty="0">
                <a:latin typeface="Arial" charset="0"/>
              </a:rPr>
              <a:t> </a:t>
            </a:r>
            <a:r>
              <a:rPr lang="en-US" sz="2400" dirty="0" err="1">
                <a:latin typeface="Arial" charset="0"/>
              </a:rPr>
              <a:t>pekerjaan</a:t>
            </a:r>
            <a:r>
              <a:rPr lang="en-US" sz="2400" dirty="0">
                <a:latin typeface="Arial" charset="0"/>
              </a:rPr>
              <a:t>) </a:t>
            </a:r>
            <a:r>
              <a:rPr lang="en-US" sz="2400" dirty="0" err="1">
                <a:latin typeface="Arial" charset="0"/>
              </a:rPr>
              <a:t>dalam</a:t>
            </a:r>
            <a:r>
              <a:rPr lang="en-US" sz="2400" dirty="0">
                <a:latin typeface="Arial" charset="0"/>
              </a:rPr>
              <a:t> </a:t>
            </a:r>
            <a:r>
              <a:rPr lang="en-US" sz="2400" dirty="0" err="1">
                <a:latin typeface="Arial" charset="0"/>
              </a:rPr>
              <a:t>suatu</a:t>
            </a:r>
            <a:r>
              <a:rPr lang="en-US" sz="2400" dirty="0">
                <a:latin typeface="Arial" charset="0"/>
              </a:rPr>
              <a:t> </a:t>
            </a:r>
            <a:r>
              <a:rPr lang="en-US" sz="2400" dirty="0" err="1">
                <a:latin typeface="Arial" charset="0"/>
              </a:rPr>
              <a:t>kelompok</a:t>
            </a:r>
            <a:r>
              <a:rPr lang="en-US" sz="2400" dirty="0">
                <a:latin typeface="Arial" charset="0"/>
              </a:rPr>
              <a:t> </a:t>
            </a:r>
            <a:r>
              <a:rPr lang="en-US" sz="2400" dirty="0" err="1">
                <a:latin typeface="Arial" charset="0"/>
              </a:rPr>
              <a:t>sebagai</a:t>
            </a:r>
            <a:r>
              <a:rPr lang="en-US" sz="2400" dirty="0">
                <a:latin typeface="Arial" charset="0"/>
              </a:rPr>
              <a:t> </a:t>
            </a:r>
            <a:r>
              <a:rPr lang="en-US" sz="2400" dirty="0" err="1">
                <a:latin typeface="Arial" charset="0"/>
              </a:rPr>
              <a:t>persentase</a:t>
            </a:r>
            <a:r>
              <a:rPr lang="en-US" sz="2400" dirty="0">
                <a:latin typeface="Arial" charset="0"/>
              </a:rPr>
              <a:t> </a:t>
            </a:r>
            <a:r>
              <a:rPr lang="en-US" sz="2400" dirty="0" err="1">
                <a:latin typeface="Arial" charset="0"/>
              </a:rPr>
              <a:t>penduduk</a:t>
            </a:r>
            <a:r>
              <a:rPr lang="en-US" sz="2400" dirty="0">
                <a:latin typeface="Arial" charset="0"/>
              </a:rPr>
              <a:t> </a:t>
            </a:r>
            <a:r>
              <a:rPr lang="en-US" sz="2400" dirty="0" err="1">
                <a:latin typeface="Arial" charset="0"/>
              </a:rPr>
              <a:t>dalam</a:t>
            </a:r>
            <a:r>
              <a:rPr lang="en-US" sz="2400" dirty="0">
                <a:latin typeface="Arial" charset="0"/>
              </a:rPr>
              <a:t> </a:t>
            </a:r>
            <a:r>
              <a:rPr lang="en-US" sz="2400" dirty="0" err="1">
                <a:latin typeface="Arial" charset="0"/>
              </a:rPr>
              <a:t>kelompok</a:t>
            </a:r>
            <a:r>
              <a:rPr lang="en-US" sz="2400" dirty="0">
                <a:latin typeface="Arial" charset="0"/>
              </a:rPr>
              <a:t> </a:t>
            </a:r>
            <a:r>
              <a:rPr lang="en-US" sz="2400" dirty="0" err="1">
                <a:latin typeface="Arial" charset="0"/>
              </a:rPr>
              <a:t>umur</a:t>
            </a:r>
            <a:r>
              <a:rPr lang="en-US" sz="2400" dirty="0">
                <a:latin typeface="Arial" charset="0"/>
              </a:rPr>
              <a:t> </a:t>
            </a:r>
            <a:r>
              <a:rPr lang="en-US" sz="2400" dirty="0" err="1">
                <a:latin typeface="Arial" charset="0"/>
              </a:rPr>
              <a:t>itu</a:t>
            </a:r>
            <a:r>
              <a:rPr lang="en-US" sz="2400" dirty="0">
                <a:latin typeface="Arial" charset="0"/>
              </a:rPr>
              <a:t>. </a:t>
            </a:r>
          </a:p>
          <a:p>
            <a:pPr marL="342900" indent="-342900"/>
            <a:r>
              <a:rPr lang="en-US" sz="2400" dirty="0">
                <a:latin typeface="Arial" charset="0"/>
              </a:rPr>
              <a:t>    </a:t>
            </a:r>
            <a:r>
              <a:rPr lang="en-US" sz="2400" dirty="0" err="1">
                <a:latin typeface="Arial" charset="0"/>
              </a:rPr>
              <a:t>Disebut</a:t>
            </a:r>
            <a:r>
              <a:rPr lang="en-US" sz="2400" dirty="0">
                <a:latin typeface="Arial" charset="0"/>
              </a:rPr>
              <a:t>: APAK (</a:t>
            </a:r>
            <a:r>
              <a:rPr lang="en-US" sz="2400" dirty="0" err="1">
                <a:latin typeface="Arial" charset="0"/>
              </a:rPr>
              <a:t>Angka</a:t>
            </a:r>
            <a:r>
              <a:rPr lang="en-US" sz="2400" dirty="0">
                <a:latin typeface="Arial" charset="0"/>
              </a:rPr>
              <a:t> </a:t>
            </a:r>
            <a:r>
              <a:rPr lang="en-US" sz="2400" dirty="0" err="1">
                <a:latin typeface="Arial" charset="0"/>
              </a:rPr>
              <a:t>Partisipasi</a:t>
            </a:r>
            <a:r>
              <a:rPr lang="en-US" sz="2400" dirty="0">
                <a:latin typeface="Arial" charset="0"/>
              </a:rPr>
              <a:t> </a:t>
            </a:r>
            <a:r>
              <a:rPr lang="en-US" sz="2400" dirty="0" err="1" smtClean="0">
                <a:latin typeface="Arial" charset="0"/>
              </a:rPr>
              <a:t>Angkatan</a:t>
            </a:r>
            <a:r>
              <a:rPr lang="en-US" sz="2400" dirty="0" smtClean="0">
                <a:latin typeface="Arial" charset="0"/>
              </a:rPr>
              <a:t> </a:t>
            </a:r>
            <a:r>
              <a:rPr lang="en-US" sz="2400" dirty="0" err="1">
                <a:latin typeface="Arial" charset="0"/>
              </a:rPr>
              <a:t>Kerja</a:t>
            </a:r>
            <a:r>
              <a:rPr lang="en-US" sz="2400" dirty="0">
                <a:latin typeface="Arial" charset="0"/>
              </a:rPr>
              <a:t>) </a:t>
            </a:r>
          </a:p>
          <a:p>
            <a:pPr marL="342900" indent="-342900"/>
            <a:r>
              <a:rPr lang="en-US" sz="2400" dirty="0">
                <a:latin typeface="Arial" charset="0"/>
              </a:rPr>
              <a:t>    </a:t>
            </a:r>
            <a:r>
              <a:rPr lang="en-US" sz="2400" dirty="0" err="1">
                <a:latin typeface="Arial" charset="0"/>
              </a:rPr>
              <a:t>Rumus</a:t>
            </a:r>
            <a:r>
              <a:rPr lang="en-US" sz="2400" dirty="0">
                <a:latin typeface="Arial" charset="0"/>
              </a:rPr>
              <a:t>:</a:t>
            </a:r>
          </a:p>
          <a:p>
            <a:pPr marL="342900" indent="-342900">
              <a:spcBef>
                <a:spcPct val="50000"/>
              </a:spcBef>
            </a:pPr>
            <a:r>
              <a:rPr lang="en-US" sz="2400" dirty="0">
                <a:latin typeface="Arial" charset="0"/>
              </a:rPr>
              <a:t>                     </a:t>
            </a:r>
            <a:r>
              <a:rPr lang="en-US" sz="2400" dirty="0" err="1">
                <a:latin typeface="Arial" charset="0"/>
              </a:rPr>
              <a:t>Angkatan</a:t>
            </a:r>
            <a:r>
              <a:rPr lang="en-US" sz="2400" dirty="0">
                <a:latin typeface="Arial" charset="0"/>
              </a:rPr>
              <a:t> </a:t>
            </a:r>
            <a:r>
              <a:rPr lang="en-US" sz="2400" dirty="0" err="1">
                <a:latin typeface="Arial" charset="0"/>
              </a:rPr>
              <a:t>kerja</a:t>
            </a:r>
            <a:r>
              <a:rPr lang="en-US" sz="2400" dirty="0">
                <a:latin typeface="Arial" charset="0"/>
              </a:rPr>
              <a:t> </a:t>
            </a:r>
          </a:p>
          <a:p>
            <a:pPr marL="342900" indent="-342900">
              <a:spcBef>
                <a:spcPct val="50000"/>
              </a:spcBef>
            </a:pPr>
            <a:r>
              <a:rPr lang="en-US" sz="2400" dirty="0">
                <a:latin typeface="Arial" charset="0"/>
              </a:rPr>
              <a:t>    TPAK  = ------------------------  X 100%</a:t>
            </a:r>
          </a:p>
          <a:p>
            <a:pPr marL="342900" indent="-342900">
              <a:spcBef>
                <a:spcPct val="50000"/>
              </a:spcBef>
            </a:pPr>
            <a:r>
              <a:rPr lang="en-US" sz="2400" dirty="0">
                <a:latin typeface="Arial" charset="0"/>
              </a:rPr>
              <a:t>                     </a:t>
            </a:r>
            <a:r>
              <a:rPr lang="en-US" sz="2400" dirty="0" err="1">
                <a:latin typeface="Arial" charset="0"/>
              </a:rPr>
              <a:t>Tenaga</a:t>
            </a:r>
            <a:r>
              <a:rPr lang="en-US" sz="2400" dirty="0">
                <a:latin typeface="Arial" charset="0"/>
              </a:rPr>
              <a:t> </a:t>
            </a:r>
            <a:r>
              <a:rPr lang="en-US" sz="2400" dirty="0" err="1">
                <a:latin typeface="Arial" charset="0"/>
              </a:rPr>
              <a:t>kerja</a:t>
            </a:r>
            <a:r>
              <a:rPr lang="en-US" sz="2400" dirty="0">
                <a:latin typeface="Arial"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algn="just">
              <a:lnSpc>
                <a:spcPct val="150000"/>
              </a:lnSpc>
            </a:pPr>
            <a:r>
              <a:rPr lang="en-SG" dirty="0" err="1" smtClean="0"/>
              <a:t>Contoh</a:t>
            </a:r>
            <a:r>
              <a:rPr lang="en-SG" dirty="0" smtClean="0"/>
              <a:t> : Kota A </a:t>
            </a:r>
            <a:r>
              <a:rPr lang="en-SG" dirty="0" err="1" smtClean="0"/>
              <a:t>jumlah</a:t>
            </a:r>
            <a:r>
              <a:rPr lang="en-SG" dirty="0" smtClean="0"/>
              <a:t> </a:t>
            </a:r>
            <a:r>
              <a:rPr lang="en-SG" dirty="0" err="1" smtClean="0"/>
              <a:t>angkatan</a:t>
            </a:r>
            <a:r>
              <a:rPr lang="en-SG" dirty="0" smtClean="0"/>
              <a:t> </a:t>
            </a:r>
            <a:r>
              <a:rPr lang="en-SG" dirty="0" err="1" smtClean="0"/>
              <a:t>kerja</a:t>
            </a:r>
            <a:r>
              <a:rPr lang="en-SG" dirty="0" smtClean="0"/>
              <a:t> 112 </a:t>
            </a:r>
            <a:r>
              <a:rPr lang="en-SG" dirty="0" err="1" smtClean="0"/>
              <a:t>juta</a:t>
            </a:r>
            <a:r>
              <a:rPr lang="en-SG" dirty="0" smtClean="0"/>
              <a:t>, </a:t>
            </a:r>
            <a:r>
              <a:rPr lang="en-SG" dirty="0" err="1" smtClean="0"/>
              <a:t>Penduduk</a:t>
            </a:r>
            <a:r>
              <a:rPr lang="en-SG" dirty="0" smtClean="0"/>
              <a:t> 224 </a:t>
            </a:r>
            <a:r>
              <a:rPr lang="en-SG" dirty="0" err="1" smtClean="0"/>
              <a:t>juta</a:t>
            </a:r>
            <a:r>
              <a:rPr lang="en-SG" dirty="0" smtClean="0"/>
              <a:t>. </a:t>
            </a:r>
          </a:p>
          <a:p>
            <a:pPr algn="just">
              <a:lnSpc>
                <a:spcPct val="150000"/>
              </a:lnSpc>
            </a:pPr>
            <a:endParaRPr lang="en-SG" dirty="0" smtClean="0"/>
          </a:p>
          <a:p>
            <a:pPr algn="just">
              <a:lnSpc>
                <a:spcPct val="150000"/>
              </a:lnSpc>
            </a:pPr>
            <a:r>
              <a:rPr lang="en-SG" dirty="0" err="1" smtClean="0"/>
              <a:t>Jawab</a:t>
            </a:r>
            <a:r>
              <a:rPr lang="en-SG" dirty="0" smtClean="0"/>
              <a:t> : 122 </a:t>
            </a:r>
            <a:r>
              <a:rPr lang="en-SG" dirty="0" err="1" smtClean="0"/>
              <a:t>juta</a:t>
            </a:r>
            <a:r>
              <a:rPr lang="en-SG" dirty="0" smtClean="0"/>
              <a:t> : 224 </a:t>
            </a:r>
            <a:r>
              <a:rPr lang="en-SG" dirty="0" err="1" smtClean="0"/>
              <a:t>juta</a:t>
            </a:r>
            <a:r>
              <a:rPr lang="en-SG" dirty="0" smtClean="0"/>
              <a:t> x 100 % = 50 % </a:t>
            </a:r>
            <a:r>
              <a:rPr lang="en-SG" dirty="0" err="1" smtClean="0"/>
              <a:t>menunjukan</a:t>
            </a:r>
            <a:r>
              <a:rPr lang="en-SG" dirty="0" smtClean="0"/>
              <a:t> TPAK </a:t>
            </a:r>
            <a:r>
              <a:rPr lang="en-SG" dirty="0" err="1" smtClean="0"/>
              <a:t>seimbang</a:t>
            </a:r>
            <a:endParaRPr lang="en-S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3"/>
          <p:cNvSpPr txBox="1">
            <a:spLocks noChangeArrowheads="1"/>
          </p:cNvSpPr>
          <p:nvPr/>
        </p:nvSpPr>
        <p:spPr bwMode="auto">
          <a:xfrm>
            <a:off x="611560" y="836712"/>
            <a:ext cx="7902575" cy="5447645"/>
          </a:xfrm>
          <a:prstGeom prst="rect">
            <a:avLst/>
          </a:prstGeom>
          <a:noFill/>
          <a:ln w="9525">
            <a:noFill/>
            <a:miter lim="800000"/>
            <a:headEnd/>
            <a:tailEnd/>
          </a:ln>
        </p:spPr>
        <p:txBody>
          <a:bodyPr>
            <a:spAutoFit/>
          </a:bodyPr>
          <a:lstStyle/>
          <a:p>
            <a:pPr marL="342900" indent="-342900">
              <a:spcBef>
                <a:spcPct val="50000"/>
              </a:spcBef>
            </a:pPr>
            <a:r>
              <a:rPr lang="en-US" sz="2400" dirty="0">
                <a:solidFill>
                  <a:srgbClr val="FF0000"/>
                </a:solidFill>
                <a:latin typeface="Arial" charset="0"/>
              </a:rPr>
              <a:t>2.</a:t>
            </a:r>
            <a:r>
              <a:rPr lang="en-US" sz="2400" dirty="0">
                <a:solidFill>
                  <a:schemeClr val="tx2"/>
                </a:solidFill>
                <a:latin typeface="Arial" charset="0"/>
              </a:rPr>
              <a:t> </a:t>
            </a:r>
            <a:r>
              <a:rPr lang="en-US" sz="2400" dirty="0" err="1">
                <a:solidFill>
                  <a:srgbClr val="FF0000"/>
                </a:solidFill>
                <a:latin typeface="Arial" charset="0"/>
              </a:rPr>
              <a:t>Angka</a:t>
            </a:r>
            <a:r>
              <a:rPr lang="en-US" sz="2400" dirty="0">
                <a:solidFill>
                  <a:srgbClr val="FF0000"/>
                </a:solidFill>
                <a:latin typeface="Arial" charset="0"/>
              </a:rPr>
              <a:t> </a:t>
            </a:r>
            <a:r>
              <a:rPr lang="en-US" sz="2400" dirty="0" err="1">
                <a:solidFill>
                  <a:srgbClr val="FF0000"/>
                </a:solidFill>
                <a:latin typeface="Arial" charset="0"/>
              </a:rPr>
              <a:t>Aktivitas</a:t>
            </a:r>
            <a:r>
              <a:rPr lang="en-US" sz="2400" dirty="0">
                <a:solidFill>
                  <a:srgbClr val="FF0000"/>
                </a:solidFill>
                <a:latin typeface="Arial" charset="0"/>
              </a:rPr>
              <a:t> </a:t>
            </a:r>
            <a:r>
              <a:rPr lang="en-US" sz="2400" dirty="0" err="1">
                <a:solidFill>
                  <a:srgbClr val="FF0000"/>
                </a:solidFill>
                <a:latin typeface="Arial" charset="0"/>
              </a:rPr>
              <a:t>Menurut</a:t>
            </a:r>
            <a:r>
              <a:rPr lang="en-US" sz="2400" dirty="0">
                <a:solidFill>
                  <a:srgbClr val="FF0000"/>
                </a:solidFill>
                <a:latin typeface="Arial" charset="0"/>
              </a:rPr>
              <a:t> </a:t>
            </a:r>
            <a:r>
              <a:rPr lang="en-US" sz="2400" dirty="0" err="1">
                <a:solidFill>
                  <a:srgbClr val="FF0000"/>
                </a:solidFill>
                <a:latin typeface="Arial" charset="0"/>
              </a:rPr>
              <a:t>Umur</a:t>
            </a:r>
            <a:r>
              <a:rPr lang="en-US" sz="2400" dirty="0">
                <a:solidFill>
                  <a:srgbClr val="FF0000"/>
                </a:solidFill>
                <a:latin typeface="Arial" charset="0"/>
              </a:rPr>
              <a:t> &amp; </a:t>
            </a:r>
            <a:r>
              <a:rPr lang="en-US" sz="2400" dirty="0" err="1">
                <a:solidFill>
                  <a:srgbClr val="FF0000"/>
                </a:solidFill>
                <a:latin typeface="Arial" charset="0"/>
              </a:rPr>
              <a:t>Jenis</a:t>
            </a:r>
            <a:r>
              <a:rPr lang="en-US" sz="2400" dirty="0">
                <a:solidFill>
                  <a:srgbClr val="FF0000"/>
                </a:solidFill>
                <a:latin typeface="Arial" charset="0"/>
              </a:rPr>
              <a:t> </a:t>
            </a:r>
            <a:r>
              <a:rPr lang="en-US" sz="2400" dirty="0" err="1">
                <a:solidFill>
                  <a:srgbClr val="FF0000"/>
                </a:solidFill>
                <a:latin typeface="Arial" charset="0"/>
              </a:rPr>
              <a:t>Kelamin</a:t>
            </a:r>
            <a:endParaRPr lang="en-US" sz="2400" dirty="0">
              <a:solidFill>
                <a:srgbClr val="FF0000"/>
              </a:solidFill>
              <a:latin typeface="Arial" charset="0"/>
            </a:endParaRPr>
          </a:p>
          <a:p>
            <a:pPr marL="342900" indent="-342900">
              <a:spcBef>
                <a:spcPct val="50000"/>
              </a:spcBef>
            </a:pPr>
            <a:r>
              <a:rPr lang="en-US" sz="2400" dirty="0">
                <a:latin typeface="Arial" charset="0"/>
              </a:rPr>
              <a:t>    * </a:t>
            </a:r>
            <a:r>
              <a:rPr lang="en-US" sz="2400" dirty="0" err="1">
                <a:latin typeface="Arial" charset="0"/>
              </a:rPr>
              <a:t>Angka</a:t>
            </a:r>
            <a:r>
              <a:rPr lang="en-US" sz="2400" dirty="0">
                <a:latin typeface="Arial" charset="0"/>
              </a:rPr>
              <a:t> </a:t>
            </a:r>
            <a:r>
              <a:rPr lang="en-US" sz="2400" dirty="0" err="1">
                <a:latin typeface="Arial" charset="0"/>
              </a:rPr>
              <a:t>ini</a:t>
            </a:r>
            <a:r>
              <a:rPr lang="en-US" sz="2400" dirty="0">
                <a:latin typeface="Arial" charset="0"/>
              </a:rPr>
              <a:t> paling </a:t>
            </a:r>
            <a:r>
              <a:rPr lang="en-US" sz="2400" dirty="0" err="1">
                <a:latin typeface="Arial" charset="0"/>
              </a:rPr>
              <a:t>banyak</a:t>
            </a:r>
            <a:r>
              <a:rPr lang="en-US" sz="2400" dirty="0">
                <a:latin typeface="Arial" charset="0"/>
              </a:rPr>
              <a:t> </a:t>
            </a:r>
            <a:r>
              <a:rPr lang="en-US" sz="2400" dirty="0" err="1">
                <a:latin typeface="Arial" charset="0"/>
              </a:rPr>
              <a:t>dipakai</a:t>
            </a:r>
            <a:r>
              <a:rPr lang="en-US" sz="2400" dirty="0">
                <a:latin typeface="Arial" charset="0"/>
              </a:rPr>
              <a:t> </a:t>
            </a:r>
            <a:r>
              <a:rPr lang="en-US" sz="2400" dirty="0" err="1">
                <a:latin typeface="Arial" charset="0"/>
              </a:rPr>
              <a:t>sbg</a:t>
            </a:r>
            <a:r>
              <a:rPr lang="en-US" sz="2400" dirty="0">
                <a:latin typeface="Arial" charset="0"/>
              </a:rPr>
              <a:t> “</a:t>
            </a:r>
            <a:r>
              <a:rPr lang="en-US" sz="2400" i="1" dirty="0">
                <a:latin typeface="Arial" charset="0"/>
              </a:rPr>
              <a:t>basic rate</a:t>
            </a:r>
            <a:r>
              <a:rPr lang="en-US" sz="2400" dirty="0">
                <a:latin typeface="Arial" charset="0"/>
              </a:rPr>
              <a:t>”</a:t>
            </a:r>
          </a:p>
          <a:p>
            <a:pPr marL="342900" indent="-342900">
              <a:spcBef>
                <a:spcPct val="50000"/>
              </a:spcBef>
            </a:pPr>
            <a:r>
              <a:rPr lang="en-US" sz="2400" dirty="0">
                <a:latin typeface="Arial" charset="0"/>
              </a:rPr>
              <a:t>      </a:t>
            </a:r>
            <a:r>
              <a:rPr lang="en-US" sz="2400" dirty="0" err="1">
                <a:latin typeface="Arial" charset="0"/>
              </a:rPr>
              <a:t>dlm</a:t>
            </a:r>
            <a:r>
              <a:rPr lang="en-US" sz="2400" dirty="0">
                <a:latin typeface="Arial" charset="0"/>
              </a:rPr>
              <a:t> </a:t>
            </a:r>
            <a:r>
              <a:rPr lang="en-US" sz="2400" dirty="0" err="1">
                <a:latin typeface="Arial" charset="0"/>
              </a:rPr>
              <a:t>analisis</a:t>
            </a:r>
            <a:r>
              <a:rPr lang="en-US" sz="2400" dirty="0">
                <a:latin typeface="Arial" charset="0"/>
              </a:rPr>
              <a:t> “</a:t>
            </a:r>
            <a:r>
              <a:rPr lang="en-US" sz="2400" i="1" dirty="0">
                <a:latin typeface="Arial" charset="0"/>
              </a:rPr>
              <a:t>economically active population</a:t>
            </a:r>
            <a:r>
              <a:rPr lang="en-US" sz="2400" dirty="0">
                <a:latin typeface="Arial" charset="0"/>
              </a:rPr>
              <a:t>”</a:t>
            </a:r>
          </a:p>
          <a:p>
            <a:pPr marL="342900" indent="-342900">
              <a:spcBef>
                <a:spcPct val="50000"/>
              </a:spcBef>
            </a:pPr>
            <a:r>
              <a:rPr lang="en-US" sz="2400" dirty="0">
                <a:latin typeface="Arial" charset="0"/>
              </a:rPr>
              <a:t>    * </a:t>
            </a:r>
            <a:r>
              <a:rPr lang="en-US" sz="2400" dirty="0" err="1">
                <a:latin typeface="Arial" charset="0"/>
              </a:rPr>
              <a:t>Disebut</a:t>
            </a:r>
            <a:r>
              <a:rPr lang="en-US" sz="2400" dirty="0">
                <a:latin typeface="Arial" charset="0"/>
              </a:rPr>
              <a:t> </a:t>
            </a:r>
            <a:r>
              <a:rPr lang="en-US" sz="2400" dirty="0" err="1">
                <a:latin typeface="Arial" charset="0"/>
              </a:rPr>
              <a:t>juga</a:t>
            </a:r>
            <a:r>
              <a:rPr lang="en-US" sz="2400" dirty="0">
                <a:latin typeface="Arial" charset="0"/>
              </a:rPr>
              <a:t> APAK </a:t>
            </a:r>
            <a:r>
              <a:rPr lang="en-US" sz="2400" dirty="0" err="1">
                <a:latin typeface="Arial" charset="0"/>
              </a:rPr>
              <a:t>menurut</a:t>
            </a:r>
            <a:r>
              <a:rPr lang="en-US" sz="2400" dirty="0">
                <a:latin typeface="Arial" charset="0"/>
              </a:rPr>
              <a:t> </a:t>
            </a:r>
            <a:r>
              <a:rPr lang="en-US" sz="2400" dirty="0" err="1">
                <a:latin typeface="Arial" charset="0"/>
              </a:rPr>
              <a:t>umur</a:t>
            </a:r>
            <a:r>
              <a:rPr lang="en-US" sz="2400" dirty="0">
                <a:latin typeface="Arial" charset="0"/>
              </a:rPr>
              <a:t> &amp; </a:t>
            </a:r>
            <a:r>
              <a:rPr lang="en-US" sz="2400" dirty="0" err="1">
                <a:latin typeface="Arial" charset="0"/>
              </a:rPr>
              <a:t>jenis</a:t>
            </a:r>
            <a:r>
              <a:rPr lang="en-US" sz="2400" dirty="0">
                <a:latin typeface="Arial" charset="0"/>
              </a:rPr>
              <a:t>  </a:t>
            </a:r>
          </a:p>
          <a:p>
            <a:pPr marL="342900" indent="-342900">
              <a:spcBef>
                <a:spcPct val="50000"/>
              </a:spcBef>
            </a:pPr>
            <a:r>
              <a:rPr lang="en-US" sz="2400" dirty="0">
                <a:latin typeface="Arial" charset="0"/>
              </a:rPr>
              <a:t>       </a:t>
            </a:r>
            <a:r>
              <a:rPr lang="en-US" sz="2400" dirty="0" err="1">
                <a:latin typeface="Arial" charset="0"/>
              </a:rPr>
              <a:t>kelamin</a:t>
            </a:r>
            <a:endParaRPr lang="en-US" sz="2400" dirty="0">
              <a:latin typeface="Arial" charset="0"/>
            </a:endParaRPr>
          </a:p>
          <a:p>
            <a:pPr marL="342900" indent="-342900">
              <a:spcBef>
                <a:spcPct val="50000"/>
              </a:spcBef>
            </a:pPr>
            <a:r>
              <a:rPr lang="en-US" sz="2400" dirty="0">
                <a:latin typeface="Arial" charset="0"/>
              </a:rPr>
              <a:t>       </a:t>
            </a:r>
            <a:r>
              <a:rPr lang="en-US" sz="2400" dirty="0" err="1">
                <a:latin typeface="Arial" charset="0"/>
              </a:rPr>
              <a:t>Contoh</a:t>
            </a:r>
            <a:r>
              <a:rPr lang="en-US" sz="2400" dirty="0">
                <a:latin typeface="Arial" charset="0"/>
              </a:rPr>
              <a:t>:</a:t>
            </a:r>
          </a:p>
          <a:p>
            <a:pPr marL="342900" indent="-342900">
              <a:spcBef>
                <a:spcPct val="50000"/>
              </a:spcBef>
            </a:pPr>
            <a:r>
              <a:rPr lang="en-US" sz="2400" dirty="0">
                <a:latin typeface="Arial" charset="0"/>
              </a:rPr>
              <a:t>    		 = </a:t>
            </a:r>
            <a:r>
              <a:rPr lang="en-US" sz="2400" u="sng" dirty="0" err="1">
                <a:latin typeface="Arial" charset="0"/>
              </a:rPr>
              <a:t>Angkatan</a:t>
            </a:r>
            <a:r>
              <a:rPr lang="en-US" sz="2400" u="sng" dirty="0">
                <a:latin typeface="Arial" charset="0"/>
              </a:rPr>
              <a:t> </a:t>
            </a:r>
            <a:r>
              <a:rPr lang="en-US" sz="2400" u="sng" dirty="0" err="1">
                <a:latin typeface="Arial" charset="0"/>
              </a:rPr>
              <a:t>kerja</a:t>
            </a:r>
            <a:r>
              <a:rPr lang="en-US" sz="2400" u="sng" dirty="0">
                <a:latin typeface="Arial" charset="0"/>
              </a:rPr>
              <a:t> </a:t>
            </a:r>
            <a:r>
              <a:rPr lang="en-US" sz="2400" u="sng" dirty="0" err="1">
                <a:latin typeface="Arial" charset="0"/>
              </a:rPr>
              <a:t>laki-laki</a:t>
            </a:r>
            <a:r>
              <a:rPr lang="en-US" sz="2400" u="sng" dirty="0">
                <a:latin typeface="Arial" charset="0"/>
              </a:rPr>
              <a:t> </a:t>
            </a:r>
            <a:r>
              <a:rPr lang="en-US" sz="2400" u="sng" dirty="0" err="1">
                <a:latin typeface="Arial" charset="0"/>
              </a:rPr>
              <a:t>umur</a:t>
            </a:r>
            <a:r>
              <a:rPr lang="en-US" sz="2400" u="sng" dirty="0">
                <a:latin typeface="Arial" charset="0"/>
              </a:rPr>
              <a:t> </a:t>
            </a:r>
            <a:r>
              <a:rPr lang="en-US" sz="2400" u="sng" dirty="0" err="1">
                <a:latin typeface="Arial" charset="0"/>
              </a:rPr>
              <a:t>tertt</a:t>
            </a:r>
            <a:r>
              <a:rPr lang="en-US" sz="2400" u="sng" dirty="0">
                <a:latin typeface="Arial" charset="0"/>
              </a:rPr>
              <a:t> </a:t>
            </a:r>
            <a:r>
              <a:rPr lang="en-US" sz="2400" dirty="0">
                <a:latin typeface="Arial" charset="0"/>
              </a:rPr>
              <a:t> X 100%</a:t>
            </a:r>
          </a:p>
          <a:p>
            <a:pPr marL="342900" indent="-342900">
              <a:spcBef>
                <a:spcPct val="50000"/>
              </a:spcBef>
            </a:pPr>
            <a:r>
              <a:rPr lang="en-US" sz="2400" dirty="0">
                <a:latin typeface="Arial" charset="0"/>
              </a:rPr>
              <a:t>                     </a:t>
            </a:r>
            <a:r>
              <a:rPr lang="en-US" sz="2400" dirty="0" err="1">
                <a:latin typeface="Arial" charset="0"/>
              </a:rPr>
              <a:t>Seluruh</a:t>
            </a:r>
            <a:r>
              <a:rPr lang="en-US" sz="2400" dirty="0">
                <a:latin typeface="Arial" charset="0"/>
              </a:rPr>
              <a:t> </a:t>
            </a:r>
            <a:r>
              <a:rPr lang="en-US" sz="2400" dirty="0" err="1">
                <a:latin typeface="Arial" charset="0"/>
              </a:rPr>
              <a:t>laki-laki</a:t>
            </a:r>
            <a:r>
              <a:rPr lang="en-US" sz="2400" dirty="0">
                <a:latin typeface="Arial" charset="0"/>
              </a:rPr>
              <a:t> </a:t>
            </a:r>
            <a:r>
              <a:rPr lang="en-US" sz="2400" dirty="0" err="1">
                <a:latin typeface="Arial" charset="0"/>
              </a:rPr>
              <a:t>umur</a:t>
            </a:r>
            <a:r>
              <a:rPr lang="en-US" sz="2400" dirty="0">
                <a:latin typeface="Arial" charset="0"/>
              </a:rPr>
              <a:t> </a:t>
            </a:r>
            <a:r>
              <a:rPr lang="en-US" sz="2400" dirty="0" err="1">
                <a:latin typeface="Arial" charset="0"/>
              </a:rPr>
              <a:t>tertt</a:t>
            </a:r>
            <a:r>
              <a:rPr lang="en-US" sz="2400" dirty="0">
                <a:latin typeface="Arial" charset="0"/>
              </a:rPr>
              <a:t>   </a:t>
            </a:r>
          </a:p>
          <a:p>
            <a:pPr marL="342900" indent="-342900">
              <a:spcBef>
                <a:spcPct val="50000"/>
              </a:spcBef>
            </a:pPr>
            <a:r>
              <a:rPr lang="en-US" sz="2400" dirty="0">
                <a:latin typeface="Arial" charset="0"/>
              </a:rPr>
              <a:t>    * </a:t>
            </a:r>
            <a:r>
              <a:rPr lang="en-US" sz="2400" dirty="0" err="1">
                <a:latin typeface="Arial" charset="0"/>
              </a:rPr>
              <a:t>Karakteristik</a:t>
            </a:r>
            <a:r>
              <a:rPr lang="en-US" sz="2400" dirty="0">
                <a:latin typeface="Arial" charset="0"/>
              </a:rPr>
              <a:t> lain: </a:t>
            </a:r>
            <a:r>
              <a:rPr lang="en-US" sz="2400" dirty="0" err="1">
                <a:latin typeface="Arial" charset="0"/>
              </a:rPr>
              <a:t>pendidikan</a:t>
            </a:r>
            <a:r>
              <a:rPr lang="en-US" sz="2400" dirty="0">
                <a:latin typeface="Arial" charset="0"/>
              </a:rPr>
              <a:t>, status </a:t>
            </a:r>
            <a:r>
              <a:rPr lang="en-US" sz="2400" dirty="0" err="1">
                <a:latin typeface="Arial" charset="0"/>
              </a:rPr>
              <a:t>perkawinan</a:t>
            </a:r>
            <a:r>
              <a:rPr lang="en-US" sz="2400" dirty="0">
                <a:latin typeface="Arial" charset="0"/>
              </a:rPr>
              <a:t>,</a:t>
            </a:r>
          </a:p>
          <a:p>
            <a:pPr marL="342900" indent="-342900">
              <a:spcBef>
                <a:spcPct val="50000"/>
              </a:spcBef>
            </a:pPr>
            <a:r>
              <a:rPr lang="en-US" sz="2400" dirty="0">
                <a:latin typeface="Arial" charset="0"/>
              </a:rPr>
              <a:t>      </a:t>
            </a:r>
            <a:r>
              <a:rPr lang="en-US" sz="2400" dirty="0" err="1">
                <a:latin typeface="Arial" charset="0"/>
              </a:rPr>
              <a:t>pendapatan</a:t>
            </a:r>
            <a:r>
              <a:rPr lang="en-US" sz="2400" dirty="0">
                <a:latin typeface="Arial" charset="0"/>
              </a:rPr>
              <a:t> rt.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395536" y="764704"/>
            <a:ext cx="8462744" cy="5447645"/>
          </a:xfrm>
          <a:prstGeom prst="rect">
            <a:avLst/>
          </a:prstGeom>
          <a:noFill/>
          <a:ln w="9525">
            <a:noFill/>
            <a:miter lim="800000"/>
            <a:headEnd/>
            <a:tailEnd/>
          </a:ln>
        </p:spPr>
        <p:txBody>
          <a:bodyPr wrap="square">
            <a:spAutoFit/>
          </a:bodyPr>
          <a:lstStyle/>
          <a:p>
            <a:pPr marL="342900" indent="-342900">
              <a:spcBef>
                <a:spcPct val="50000"/>
              </a:spcBef>
            </a:pPr>
            <a:r>
              <a:rPr lang="en-US" sz="2400" dirty="0">
                <a:solidFill>
                  <a:srgbClr val="FF0000"/>
                </a:solidFill>
                <a:latin typeface="Arial" charset="0"/>
              </a:rPr>
              <a:t>3. Tingkat </a:t>
            </a:r>
            <a:r>
              <a:rPr lang="en-US" sz="2400" dirty="0" err="1">
                <a:solidFill>
                  <a:srgbClr val="FF0000"/>
                </a:solidFill>
                <a:latin typeface="Arial" charset="0"/>
              </a:rPr>
              <a:t>Aktivitas</a:t>
            </a:r>
            <a:r>
              <a:rPr lang="en-US" sz="2400" dirty="0">
                <a:solidFill>
                  <a:srgbClr val="FF0000"/>
                </a:solidFill>
                <a:latin typeface="Arial" charset="0"/>
              </a:rPr>
              <a:t> </a:t>
            </a:r>
            <a:r>
              <a:rPr lang="en-US" sz="2400" dirty="0" err="1">
                <a:solidFill>
                  <a:srgbClr val="FF0000"/>
                </a:solidFill>
                <a:latin typeface="Arial" charset="0"/>
              </a:rPr>
              <a:t>Menurut</a:t>
            </a:r>
            <a:r>
              <a:rPr lang="en-US" sz="2400" dirty="0">
                <a:solidFill>
                  <a:srgbClr val="FF0000"/>
                </a:solidFill>
                <a:latin typeface="Arial" charset="0"/>
              </a:rPr>
              <a:t> </a:t>
            </a:r>
            <a:r>
              <a:rPr lang="en-US" sz="2400" dirty="0" err="1">
                <a:solidFill>
                  <a:srgbClr val="FF0000"/>
                </a:solidFill>
                <a:latin typeface="Arial" charset="0"/>
              </a:rPr>
              <a:t>Jenis</a:t>
            </a:r>
            <a:r>
              <a:rPr lang="en-US" sz="2400" dirty="0">
                <a:solidFill>
                  <a:srgbClr val="FF0000"/>
                </a:solidFill>
                <a:latin typeface="Arial" charset="0"/>
              </a:rPr>
              <a:t> </a:t>
            </a:r>
            <a:r>
              <a:rPr lang="en-US" sz="2400" dirty="0" err="1">
                <a:solidFill>
                  <a:srgbClr val="FF0000"/>
                </a:solidFill>
                <a:latin typeface="Arial" charset="0"/>
              </a:rPr>
              <a:t>Kelamin</a:t>
            </a:r>
            <a:r>
              <a:rPr lang="en-US" sz="2400" dirty="0">
                <a:solidFill>
                  <a:srgbClr val="FF0000"/>
                </a:solidFill>
                <a:latin typeface="Arial" charset="0"/>
              </a:rPr>
              <a:t> </a:t>
            </a:r>
          </a:p>
          <a:p>
            <a:pPr marL="342900" indent="-342900">
              <a:spcBef>
                <a:spcPct val="50000"/>
              </a:spcBef>
            </a:pPr>
            <a:r>
              <a:rPr lang="en-US" sz="2400" dirty="0">
                <a:latin typeface="Arial" charset="0"/>
              </a:rPr>
              <a:t>    * </a:t>
            </a:r>
            <a:r>
              <a:rPr lang="en-US" sz="2400" dirty="0" err="1">
                <a:latin typeface="Arial" charset="0"/>
              </a:rPr>
              <a:t>Pola</a:t>
            </a:r>
            <a:r>
              <a:rPr lang="en-US" sz="2400" dirty="0">
                <a:latin typeface="Arial" charset="0"/>
              </a:rPr>
              <a:t> </a:t>
            </a:r>
            <a:r>
              <a:rPr lang="en-US" sz="2400" dirty="0" err="1">
                <a:latin typeface="Arial" charset="0"/>
              </a:rPr>
              <a:t>antara</a:t>
            </a:r>
            <a:r>
              <a:rPr lang="en-US" sz="2400" dirty="0">
                <a:latin typeface="Arial" charset="0"/>
              </a:rPr>
              <a:t> </a:t>
            </a:r>
            <a:r>
              <a:rPr lang="en-US" sz="2400" dirty="0" err="1">
                <a:latin typeface="Arial" charset="0"/>
              </a:rPr>
              <a:t>laki-laki</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perempuan</a:t>
            </a:r>
            <a:endParaRPr lang="en-US" sz="2400" dirty="0">
              <a:latin typeface="Arial" charset="0"/>
            </a:endParaRPr>
          </a:p>
          <a:p>
            <a:pPr marL="342900" indent="-342900">
              <a:spcBef>
                <a:spcPct val="50000"/>
              </a:spcBef>
            </a:pPr>
            <a:r>
              <a:rPr lang="en-US" sz="2400" dirty="0">
                <a:latin typeface="Arial" charset="0"/>
              </a:rPr>
              <a:t>    * </a:t>
            </a:r>
            <a:r>
              <a:rPr lang="en-US" sz="2400" dirty="0" err="1">
                <a:latin typeface="Arial" charset="0"/>
              </a:rPr>
              <a:t>Rumus</a:t>
            </a:r>
            <a:r>
              <a:rPr lang="en-US" sz="2400" dirty="0">
                <a:latin typeface="Arial" charset="0"/>
              </a:rPr>
              <a:t>:  </a:t>
            </a:r>
          </a:p>
          <a:p>
            <a:pPr marL="342900" indent="-342900">
              <a:spcBef>
                <a:spcPct val="50000"/>
              </a:spcBef>
            </a:pPr>
            <a:r>
              <a:rPr lang="en-US" sz="2400" dirty="0">
                <a:latin typeface="Arial" charset="0"/>
              </a:rPr>
              <a:t>             </a:t>
            </a:r>
            <a:r>
              <a:rPr lang="en-US" sz="2400" u="sng" dirty="0" err="1">
                <a:latin typeface="Arial" charset="0"/>
              </a:rPr>
              <a:t>Angkatan</a:t>
            </a:r>
            <a:r>
              <a:rPr lang="en-US" sz="2400" u="sng" dirty="0">
                <a:latin typeface="Arial" charset="0"/>
              </a:rPr>
              <a:t> </a:t>
            </a:r>
            <a:r>
              <a:rPr lang="en-US" sz="2400" u="sng" dirty="0" err="1">
                <a:latin typeface="Arial" charset="0"/>
              </a:rPr>
              <a:t>kerja</a:t>
            </a:r>
            <a:r>
              <a:rPr lang="en-US" sz="2400" u="sng" dirty="0">
                <a:latin typeface="Arial" charset="0"/>
              </a:rPr>
              <a:t> </a:t>
            </a:r>
            <a:r>
              <a:rPr lang="en-US" sz="2400" u="sng" dirty="0" err="1">
                <a:latin typeface="Arial" charset="0"/>
              </a:rPr>
              <a:t>laki-laki</a:t>
            </a:r>
            <a:r>
              <a:rPr lang="en-US" sz="2400" u="sng" dirty="0">
                <a:latin typeface="Arial" charset="0"/>
              </a:rPr>
              <a:t> </a:t>
            </a:r>
            <a:r>
              <a:rPr lang="en-US" sz="2400" dirty="0">
                <a:latin typeface="Arial" charset="0"/>
              </a:rPr>
              <a:t>   X 100%</a:t>
            </a:r>
          </a:p>
          <a:p>
            <a:pPr marL="342900" indent="-342900">
              <a:spcBef>
                <a:spcPct val="50000"/>
              </a:spcBef>
            </a:pPr>
            <a:r>
              <a:rPr lang="en-US" sz="2400" dirty="0">
                <a:latin typeface="Arial" charset="0"/>
              </a:rPr>
              <a:t>              </a:t>
            </a:r>
            <a:r>
              <a:rPr lang="en-US" sz="2400" dirty="0" err="1">
                <a:latin typeface="Arial" charset="0"/>
              </a:rPr>
              <a:t>Tenaga</a:t>
            </a:r>
            <a:r>
              <a:rPr lang="en-US" sz="2400" dirty="0">
                <a:latin typeface="Arial" charset="0"/>
              </a:rPr>
              <a:t> </a:t>
            </a:r>
            <a:r>
              <a:rPr lang="en-US" sz="2400" dirty="0" err="1">
                <a:latin typeface="Arial" charset="0"/>
              </a:rPr>
              <a:t>kerja</a:t>
            </a:r>
            <a:r>
              <a:rPr lang="en-US" sz="2400" dirty="0">
                <a:latin typeface="Arial" charset="0"/>
              </a:rPr>
              <a:t> </a:t>
            </a:r>
            <a:r>
              <a:rPr lang="en-US" sz="2400" dirty="0" err="1">
                <a:latin typeface="Arial" charset="0"/>
              </a:rPr>
              <a:t>laki-laki</a:t>
            </a:r>
            <a:r>
              <a:rPr lang="en-US" sz="2400" dirty="0">
                <a:latin typeface="Arial" charset="0"/>
              </a:rPr>
              <a:t> </a:t>
            </a:r>
          </a:p>
          <a:p>
            <a:pPr marL="342900" indent="-342900">
              <a:spcBef>
                <a:spcPct val="50000"/>
              </a:spcBef>
            </a:pPr>
            <a:r>
              <a:rPr lang="en-US" sz="2400" dirty="0">
                <a:solidFill>
                  <a:srgbClr val="FF0000"/>
                </a:solidFill>
                <a:latin typeface="Arial" charset="0"/>
              </a:rPr>
              <a:t>4. </a:t>
            </a:r>
            <a:r>
              <a:rPr lang="en-US" sz="2400" dirty="0" err="1">
                <a:solidFill>
                  <a:srgbClr val="FF0000"/>
                </a:solidFill>
                <a:latin typeface="Arial" charset="0"/>
              </a:rPr>
              <a:t>Angka</a:t>
            </a:r>
            <a:r>
              <a:rPr lang="en-US" sz="2400" dirty="0">
                <a:solidFill>
                  <a:srgbClr val="FF0000"/>
                </a:solidFill>
                <a:latin typeface="Arial" charset="0"/>
              </a:rPr>
              <a:t> </a:t>
            </a:r>
            <a:r>
              <a:rPr lang="en-US" sz="2400" dirty="0" err="1">
                <a:solidFill>
                  <a:srgbClr val="FF0000"/>
                </a:solidFill>
                <a:latin typeface="Arial" charset="0"/>
              </a:rPr>
              <a:t>aktivitas</a:t>
            </a:r>
            <a:r>
              <a:rPr lang="en-US" sz="2400" dirty="0">
                <a:solidFill>
                  <a:srgbClr val="FF0000"/>
                </a:solidFill>
                <a:latin typeface="Arial" charset="0"/>
              </a:rPr>
              <a:t> </a:t>
            </a:r>
            <a:r>
              <a:rPr lang="en-US" sz="2400" dirty="0" err="1">
                <a:solidFill>
                  <a:srgbClr val="FF0000"/>
                </a:solidFill>
                <a:latin typeface="Arial" charset="0"/>
              </a:rPr>
              <a:t>kasar</a:t>
            </a:r>
            <a:r>
              <a:rPr lang="en-US" sz="2400" dirty="0">
                <a:solidFill>
                  <a:srgbClr val="FF0000"/>
                </a:solidFill>
                <a:latin typeface="Arial" charset="0"/>
              </a:rPr>
              <a:t> (Crude Activity Rate)</a:t>
            </a:r>
          </a:p>
          <a:p>
            <a:pPr marL="342900" indent="-342900">
              <a:spcBef>
                <a:spcPct val="50000"/>
              </a:spcBef>
            </a:pPr>
            <a:r>
              <a:rPr lang="en-US" sz="2400" dirty="0" smtClean="0">
                <a:latin typeface="Arial" charset="0"/>
              </a:rPr>
              <a:t>  </a:t>
            </a:r>
            <a:r>
              <a:rPr lang="en-US" sz="2400" u="sng" dirty="0" err="1" smtClean="0">
                <a:latin typeface="Arial" charset="0"/>
              </a:rPr>
              <a:t>Jumlahn</a:t>
            </a:r>
            <a:r>
              <a:rPr lang="en-US" sz="2400" u="sng" dirty="0" smtClean="0">
                <a:latin typeface="Arial" charset="0"/>
              </a:rPr>
              <a:t> </a:t>
            </a:r>
            <a:r>
              <a:rPr lang="en-US" sz="2400" u="sng" dirty="0" err="1" smtClean="0">
                <a:latin typeface="Arial" charset="0"/>
              </a:rPr>
              <a:t>penduduk</a:t>
            </a:r>
            <a:r>
              <a:rPr lang="en-US" sz="2400" u="sng" dirty="0" smtClean="0">
                <a:latin typeface="Arial" charset="0"/>
              </a:rPr>
              <a:t> yang </a:t>
            </a:r>
            <a:r>
              <a:rPr lang="en-US" sz="2400" u="sng" dirty="0" err="1" smtClean="0">
                <a:latin typeface="Arial" charset="0"/>
              </a:rPr>
              <a:t>aktif</a:t>
            </a:r>
            <a:r>
              <a:rPr lang="en-US" sz="2400" u="sng" dirty="0" smtClean="0">
                <a:latin typeface="Arial" charset="0"/>
              </a:rPr>
              <a:t> </a:t>
            </a:r>
            <a:r>
              <a:rPr lang="en-US" sz="2400" u="sng" dirty="0" err="1" smtClean="0">
                <a:latin typeface="Arial" charset="0"/>
              </a:rPr>
              <a:t>secara</a:t>
            </a:r>
            <a:r>
              <a:rPr lang="en-US" sz="2400" u="sng" dirty="0" smtClean="0">
                <a:latin typeface="Arial" charset="0"/>
              </a:rPr>
              <a:t> </a:t>
            </a:r>
            <a:r>
              <a:rPr lang="en-US" sz="2400" u="sng" dirty="0" err="1" smtClean="0">
                <a:latin typeface="Arial" charset="0"/>
              </a:rPr>
              <a:t>ekonomi</a:t>
            </a:r>
            <a:r>
              <a:rPr lang="en-US" sz="2400" u="sng" dirty="0" smtClean="0">
                <a:latin typeface="Arial" charset="0"/>
              </a:rPr>
              <a:t>  X</a:t>
            </a:r>
            <a:r>
              <a:rPr lang="en-US" sz="2400" dirty="0" smtClean="0">
                <a:latin typeface="Arial" charset="0"/>
              </a:rPr>
              <a:t>100%</a:t>
            </a:r>
          </a:p>
          <a:p>
            <a:pPr marL="342900" indent="-342900">
              <a:spcBef>
                <a:spcPct val="50000"/>
              </a:spcBef>
            </a:pPr>
            <a:r>
              <a:rPr lang="en-US" sz="2400" dirty="0" smtClean="0">
                <a:latin typeface="Arial" charset="0"/>
              </a:rPr>
              <a:t>              </a:t>
            </a:r>
            <a:r>
              <a:rPr lang="en-US" sz="2400" dirty="0" err="1" smtClean="0">
                <a:latin typeface="Arial" charset="0"/>
              </a:rPr>
              <a:t>jumlah</a:t>
            </a:r>
            <a:r>
              <a:rPr lang="en-US" sz="2400" dirty="0" smtClean="0">
                <a:latin typeface="Arial" charset="0"/>
              </a:rPr>
              <a:t> </a:t>
            </a:r>
            <a:r>
              <a:rPr lang="en-US" sz="2400" dirty="0" err="1">
                <a:latin typeface="Arial" charset="0"/>
              </a:rPr>
              <a:t>seluruh</a:t>
            </a:r>
            <a:r>
              <a:rPr lang="en-US" sz="2400" dirty="0">
                <a:latin typeface="Arial" charset="0"/>
              </a:rPr>
              <a:t> </a:t>
            </a:r>
            <a:r>
              <a:rPr lang="en-US" sz="2400" dirty="0" err="1" smtClean="0">
                <a:latin typeface="Arial" charset="0"/>
              </a:rPr>
              <a:t>penduduk</a:t>
            </a:r>
            <a:endParaRPr lang="en-US" sz="2400" dirty="0">
              <a:latin typeface="Arial" charset="0"/>
            </a:endParaRPr>
          </a:p>
          <a:p>
            <a:pPr marL="342900" indent="-342900">
              <a:spcBef>
                <a:spcPct val="50000"/>
              </a:spcBef>
            </a:pPr>
            <a:r>
              <a:rPr lang="en-US" sz="2400" dirty="0">
                <a:latin typeface="Arial" charset="0"/>
              </a:rPr>
              <a:t>   * </a:t>
            </a:r>
            <a:r>
              <a:rPr lang="en-US" sz="2400" dirty="0" err="1">
                <a:latin typeface="Arial" charset="0"/>
              </a:rPr>
              <a:t>Angka</a:t>
            </a:r>
            <a:r>
              <a:rPr lang="en-US" sz="2400" dirty="0">
                <a:latin typeface="Arial" charset="0"/>
              </a:rPr>
              <a:t> </a:t>
            </a:r>
            <a:r>
              <a:rPr lang="en-US" sz="2400" dirty="0" err="1">
                <a:latin typeface="Arial" charset="0"/>
              </a:rPr>
              <a:t>ini</a:t>
            </a:r>
            <a:r>
              <a:rPr lang="en-US" sz="2400" dirty="0">
                <a:latin typeface="Arial" charset="0"/>
              </a:rPr>
              <a:t> </a:t>
            </a:r>
            <a:r>
              <a:rPr lang="en-US" sz="2400" dirty="0" err="1">
                <a:latin typeface="Arial" charset="0"/>
              </a:rPr>
              <a:t>sangat</a:t>
            </a:r>
            <a:r>
              <a:rPr lang="en-US" sz="2400" dirty="0">
                <a:latin typeface="Arial" charset="0"/>
              </a:rPr>
              <a:t> </a:t>
            </a:r>
            <a:r>
              <a:rPr lang="en-US" sz="2400" dirty="0" err="1">
                <a:latin typeface="Arial" charset="0"/>
              </a:rPr>
              <a:t>dipengaruhi</a:t>
            </a:r>
            <a:r>
              <a:rPr lang="en-US" sz="2400" dirty="0">
                <a:latin typeface="Arial" charset="0"/>
              </a:rPr>
              <a:t> </a:t>
            </a:r>
            <a:r>
              <a:rPr lang="en-US" sz="2400" dirty="0" err="1">
                <a:latin typeface="Arial" charset="0"/>
              </a:rPr>
              <a:t>oleh</a:t>
            </a:r>
            <a:r>
              <a:rPr lang="en-US" sz="2400" dirty="0">
                <a:latin typeface="Arial" charset="0"/>
              </a:rPr>
              <a:t> </a:t>
            </a:r>
            <a:r>
              <a:rPr lang="en-US" sz="2400" dirty="0" err="1">
                <a:latin typeface="Arial" charset="0"/>
              </a:rPr>
              <a:t>komposisi</a:t>
            </a:r>
            <a:endParaRPr lang="en-US" sz="2400" dirty="0">
              <a:latin typeface="Arial" charset="0"/>
            </a:endParaRPr>
          </a:p>
          <a:p>
            <a:pPr marL="342900" indent="-342900">
              <a:spcBef>
                <a:spcPct val="50000"/>
              </a:spcBef>
            </a:pPr>
            <a:r>
              <a:rPr lang="en-US" sz="2400" dirty="0">
                <a:latin typeface="Arial" charset="0"/>
              </a:rPr>
              <a:t>     </a:t>
            </a:r>
            <a:r>
              <a:rPr lang="en-US" sz="2400" dirty="0" err="1">
                <a:latin typeface="Arial" charset="0"/>
              </a:rPr>
              <a:t>umur</a:t>
            </a:r>
            <a:endParaRPr lang="en-US" sz="2400" dirty="0">
              <a:latin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838200" y="1066800"/>
            <a:ext cx="7673975" cy="4339650"/>
          </a:xfrm>
          <a:prstGeom prst="rect">
            <a:avLst/>
          </a:prstGeom>
          <a:noFill/>
          <a:ln w="9525">
            <a:noFill/>
            <a:miter lim="800000"/>
            <a:headEnd/>
            <a:tailEnd/>
          </a:ln>
        </p:spPr>
        <p:txBody>
          <a:bodyPr>
            <a:spAutoFit/>
          </a:bodyPr>
          <a:lstStyle/>
          <a:p>
            <a:pPr marL="342900" indent="-342900">
              <a:spcBef>
                <a:spcPct val="50000"/>
              </a:spcBef>
            </a:pPr>
            <a:r>
              <a:rPr lang="en-US" sz="2400" dirty="0">
                <a:solidFill>
                  <a:srgbClr val="FF0000"/>
                </a:solidFill>
                <a:latin typeface="Arial" charset="0"/>
              </a:rPr>
              <a:t>5. </a:t>
            </a:r>
            <a:r>
              <a:rPr lang="en-US" sz="2400" dirty="0" err="1">
                <a:solidFill>
                  <a:srgbClr val="FF0000"/>
                </a:solidFill>
                <a:latin typeface="Arial" charset="0"/>
              </a:rPr>
              <a:t>Angka</a:t>
            </a:r>
            <a:r>
              <a:rPr lang="en-US" sz="2400" dirty="0">
                <a:solidFill>
                  <a:srgbClr val="FF0000"/>
                </a:solidFill>
                <a:latin typeface="Arial" charset="0"/>
              </a:rPr>
              <a:t> </a:t>
            </a:r>
            <a:r>
              <a:rPr lang="en-US" sz="2400" dirty="0" err="1">
                <a:solidFill>
                  <a:srgbClr val="FF0000"/>
                </a:solidFill>
                <a:latin typeface="Arial" charset="0"/>
              </a:rPr>
              <a:t>Pengangguran</a:t>
            </a:r>
            <a:r>
              <a:rPr lang="en-US" sz="2400" dirty="0">
                <a:solidFill>
                  <a:srgbClr val="FF0000"/>
                </a:solidFill>
                <a:latin typeface="Arial" charset="0"/>
              </a:rPr>
              <a:t> (Un-Employment Rate)</a:t>
            </a:r>
          </a:p>
          <a:p>
            <a:pPr marL="342900" indent="-342900">
              <a:spcBef>
                <a:spcPct val="50000"/>
              </a:spcBef>
            </a:pPr>
            <a:r>
              <a:rPr lang="en-US" sz="2400" dirty="0">
                <a:latin typeface="Arial" charset="0"/>
              </a:rPr>
              <a:t>    * </a:t>
            </a:r>
            <a:r>
              <a:rPr lang="en-US" sz="2400" dirty="0" err="1">
                <a:latin typeface="Arial" charset="0"/>
              </a:rPr>
              <a:t>Adalah</a:t>
            </a:r>
            <a:r>
              <a:rPr lang="en-US" sz="2400" dirty="0">
                <a:latin typeface="Arial" charset="0"/>
              </a:rPr>
              <a:t> </a:t>
            </a:r>
            <a:r>
              <a:rPr lang="en-US" sz="2400" dirty="0" err="1">
                <a:latin typeface="Arial" charset="0"/>
              </a:rPr>
              <a:t>angka</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menunjukan</a:t>
            </a:r>
            <a:r>
              <a:rPr lang="en-US" sz="2400" dirty="0">
                <a:latin typeface="Arial" charset="0"/>
              </a:rPr>
              <a:t> </a:t>
            </a:r>
            <a:r>
              <a:rPr lang="en-US" sz="2400" dirty="0" err="1">
                <a:latin typeface="Arial" charset="0"/>
              </a:rPr>
              <a:t>berapa</a:t>
            </a:r>
            <a:r>
              <a:rPr lang="en-US" sz="2400" dirty="0">
                <a:latin typeface="Arial" charset="0"/>
              </a:rPr>
              <a:t> </a:t>
            </a:r>
            <a:r>
              <a:rPr lang="en-US" sz="2400" dirty="0" err="1">
                <a:latin typeface="Arial" charset="0"/>
              </a:rPr>
              <a:t>banyak</a:t>
            </a:r>
            <a:r>
              <a:rPr lang="en-US" sz="2400" dirty="0">
                <a:latin typeface="Arial" charset="0"/>
              </a:rPr>
              <a:t>  </a:t>
            </a:r>
          </a:p>
          <a:p>
            <a:pPr marL="342900" indent="-342900">
              <a:spcBef>
                <a:spcPct val="50000"/>
              </a:spcBef>
            </a:pPr>
            <a:r>
              <a:rPr lang="en-US" sz="2400" dirty="0">
                <a:latin typeface="Arial" charset="0"/>
              </a:rPr>
              <a:t>      </a:t>
            </a:r>
            <a:r>
              <a:rPr lang="en-US" sz="2400" dirty="0" err="1">
                <a:latin typeface="Arial" charset="0"/>
              </a:rPr>
              <a:t>dari</a:t>
            </a:r>
            <a:r>
              <a:rPr lang="en-US" sz="2400" dirty="0">
                <a:latin typeface="Arial" charset="0"/>
              </a:rPr>
              <a:t> </a:t>
            </a:r>
            <a:r>
              <a:rPr lang="en-US" sz="2400" dirty="0" err="1">
                <a:latin typeface="Arial" charset="0"/>
              </a:rPr>
              <a:t>jumlah</a:t>
            </a:r>
            <a:r>
              <a:rPr lang="en-US" sz="2400" dirty="0">
                <a:latin typeface="Arial" charset="0"/>
              </a:rPr>
              <a:t> </a:t>
            </a:r>
            <a:r>
              <a:rPr lang="en-US" sz="2400" dirty="0" err="1">
                <a:latin typeface="Arial" charset="0"/>
              </a:rPr>
              <a:t>angkatan</a:t>
            </a:r>
            <a:r>
              <a:rPr lang="en-US" sz="2400" dirty="0">
                <a:latin typeface="Arial" charset="0"/>
              </a:rPr>
              <a:t> </a:t>
            </a:r>
            <a:r>
              <a:rPr lang="en-US" sz="2400" dirty="0" err="1">
                <a:latin typeface="Arial" charset="0"/>
              </a:rPr>
              <a:t>kerja</a:t>
            </a:r>
            <a:r>
              <a:rPr lang="en-US" sz="2400" dirty="0">
                <a:latin typeface="Arial" charset="0"/>
              </a:rPr>
              <a:t> </a:t>
            </a:r>
            <a:r>
              <a:rPr lang="en-US" sz="2400" dirty="0" smtClean="0">
                <a:latin typeface="Arial" charset="0"/>
              </a:rPr>
              <a:t>yang </a:t>
            </a:r>
            <a:r>
              <a:rPr lang="en-US" sz="2400" dirty="0" err="1">
                <a:latin typeface="Arial" charset="0"/>
              </a:rPr>
              <a:t>sedang</a:t>
            </a:r>
            <a:r>
              <a:rPr lang="en-US" sz="2400" dirty="0">
                <a:latin typeface="Arial" charset="0"/>
              </a:rPr>
              <a:t> </a:t>
            </a:r>
            <a:r>
              <a:rPr lang="en-US" sz="2400" dirty="0" err="1">
                <a:latin typeface="Arial" charset="0"/>
              </a:rPr>
              <a:t>aktif</a:t>
            </a:r>
            <a:r>
              <a:rPr lang="en-US" sz="2400" dirty="0">
                <a:latin typeface="Arial" charset="0"/>
              </a:rPr>
              <a:t> </a:t>
            </a:r>
          </a:p>
          <a:p>
            <a:pPr marL="342900" indent="-342900">
              <a:spcBef>
                <a:spcPct val="50000"/>
              </a:spcBef>
            </a:pPr>
            <a:r>
              <a:rPr lang="en-US" sz="2400" dirty="0">
                <a:latin typeface="Arial" charset="0"/>
              </a:rPr>
              <a:t>      </a:t>
            </a:r>
            <a:r>
              <a:rPr lang="en-US" sz="2400" dirty="0" err="1">
                <a:latin typeface="Arial" charset="0"/>
              </a:rPr>
              <a:t>mencari</a:t>
            </a:r>
            <a:r>
              <a:rPr lang="en-US" sz="2400" dirty="0">
                <a:latin typeface="Arial" charset="0"/>
              </a:rPr>
              <a:t> </a:t>
            </a:r>
            <a:r>
              <a:rPr lang="en-US" sz="2400" dirty="0" err="1">
                <a:latin typeface="Arial" charset="0"/>
              </a:rPr>
              <a:t>pekerjaan</a:t>
            </a:r>
            <a:endParaRPr lang="en-US" sz="2400" dirty="0">
              <a:latin typeface="Arial" charset="0"/>
            </a:endParaRPr>
          </a:p>
          <a:p>
            <a:pPr marL="342900" indent="-342900">
              <a:spcBef>
                <a:spcPct val="50000"/>
              </a:spcBef>
            </a:pPr>
            <a:r>
              <a:rPr lang="en-US" sz="2400" dirty="0">
                <a:latin typeface="Arial" charset="0"/>
              </a:rPr>
              <a:t>    * </a:t>
            </a:r>
            <a:r>
              <a:rPr lang="en-US" sz="2400" dirty="0" err="1">
                <a:latin typeface="Arial" charset="0"/>
              </a:rPr>
              <a:t>Sering</a:t>
            </a:r>
            <a:r>
              <a:rPr lang="en-US" sz="2400" dirty="0">
                <a:latin typeface="Arial" charset="0"/>
              </a:rPr>
              <a:t> </a:t>
            </a:r>
            <a:r>
              <a:rPr lang="en-US" sz="2400" dirty="0" err="1">
                <a:latin typeface="Arial" charset="0"/>
              </a:rPr>
              <a:t>disebut</a:t>
            </a:r>
            <a:r>
              <a:rPr lang="en-US" sz="2400" dirty="0">
                <a:latin typeface="Arial" charset="0"/>
              </a:rPr>
              <a:t>: Tingkat </a:t>
            </a:r>
            <a:r>
              <a:rPr lang="en-US" sz="2400" dirty="0" err="1">
                <a:latin typeface="Arial" charset="0"/>
              </a:rPr>
              <a:t>Pengangguran</a:t>
            </a:r>
            <a:r>
              <a:rPr lang="en-US" sz="2400" dirty="0">
                <a:latin typeface="Arial" charset="0"/>
              </a:rPr>
              <a:t> Terbuka</a:t>
            </a:r>
          </a:p>
          <a:p>
            <a:pPr marL="342900" indent="-342900">
              <a:spcBef>
                <a:spcPct val="50000"/>
              </a:spcBef>
            </a:pPr>
            <a:r>
              <a:rPr lang="en-US" sz="2400" dirty="0">
                <a:latin typeface="Arial" charset="0"/>
              </a:rPr>
              <a:t>    * </a:t>
            </a:r>
            <a:r>
              <a:rPr lang="en-US" sz="2400" dirty="0" err="1">
                <a:latin typeface="Arial" charset="0"/>
              </a:rPr>
              <a:t>Rumus</a:t>
            </a:r>
            <a:r>
              <a:rPr lang="en-US" sz="2400" dirty="0">
                <a:latin typeface="Arial" charset="0"/>
              </a:rPr>
              <a:t>: </a:t>
            </a:r>
          </a:p>
          <a:p>
            <a:pPr marL="342900" indent="-342900">
              <a:spcBef>
                <a:spcPct val="50000"/>
              </a:spcBef>
            </a:pPr>
            <a:r>
              <a:rPr lang="en-US" sz="2400" dirty="0">
                <a:latin typeface="Arial" charset="0"/>
              </a:rPr>
              <a:t>   		 = </a:t>
            </a:r>
            <a:r>
              <a:rPr lang="en-US" sz="2400" u="sng" dirty="0" err="1" smtClean="0">
                <a:latin typeface="Arial" charset="0"/>
              </a:rPr>
              <a:t>Angka</a:t>
            </a:r>
            <a:r>
              <a:rPr lang="en-US" sz="2400" u="sng" dirty="0" smtClean="0">
                <a:latin typeface="Arial" charset="0"/>
              </a:rPr>
              <a:t> </a:t>
            </a:r>
            <a:r>
              <a:rPr lang="en-US" sz="2400" u="sng" dirty="0" err="1" smtClean="0">
                <a:latin typeface="Arial" charset="0"/>
              </a:rPr>
              <a:t>pengangguran</a:t>
            </a:r>
            <a:r>
              <a:rPr lang="en-US" sz="2400" u="sng" dirty="0" smtClean="0">
                <a:latin typeface="Arial" charset="0"/>
              </a:rPr>
              <a:t> </a:t>
            </a:r>
            <a:r>
              <a:rPr lang="en-US" sz="2400" dirty="0" smtClean="0">
                <a:latin typeface="Arial" charset="0"/>
              </a:rPr>
              <a:t>X </a:t>
            </a:r>
            <a:r>
              <a:rPr lang="en-US" sz="2400" dirty="0">
                <a:latin typeface="Arial" charset="0"/>
              </a:rPr>
              <a:t>100%</a:t>
            </a:r>
          </a:p>
          <a:p>
            <a:pPr marL="342900" indent="-342900">
              <a:spcBef>
                <a:spcPct val="50000"/>
              </a:spcBef>
            </a:pPr>
            <a:r>
              <a:rPr lang="en-US" sz="2400" dirty="0">
                <a:latin typeface="Arial" charset="0"/>
              </a:rPr>
              <a:t>              </a:t>
            </a:r>
            <a:r>
              <a:rPr lang="en-US" sz="2400" dirty="0" err="1" smtClean="0">
                <a:latin typeface="Arial" charset="0"/>
              </a:rPr>
              <a:t>Jumlah</a:t>
            </a:r>
            <a:r>
              <a:rPr lang="en-US" sz="2400" dirty="0" smtClean="0">
                <a:latin typeface="Arial" charset="0"/>
              </a:rPr>
              <a:t> </a:t>
            </a:r>
            <a:r>
              <a:rPr lang="en-US" sz="2400" dirty="0" err="1">
                <a:latin typeface="Arial" charset="0"/>
              </a:rPr>
              <a:t>angkatan</a:t>
            </a:r>
            <a:r>
              <a:rPr lang="en-US" sz="2400" dirty="0">
                <a:latin typeface="Arial" charset="0"/>
              </a:rPr>
              <a:t> </a:t>
            </a:r>
            <a:r>
              <a:rPr lang="en-US" sz="2400" dirty="0" err="1">
                <a:latin typeface="Arial" charset="0"/>
              </a:rPr>
              <a:t>kerja</a:t>
            </a:r>
            <a:r>
              <a:rPr lang="en-US" sz="2400" dirty="0">
                <a:latin typeface="Arial"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1143000"/>
          </a:xfrm>
        </p:spPr>
        <p:txBody>
          <a:bodyPr/>
          <a:lstStyle/>
          <a:p>
            <a:r>
              <a:rPr lang="en-SG" dirty="0" smtClean="0"/>
              <a:t> </a:t>
            </a:r>
            <a:r>
              <a:rPr lang="en-SG" dirty="0" smtClean="0"/>
              <a:t>CONTOH SOAL</a:t>
            </a:r>
            <a:r>
              <a:rPr lang="en-SG" dirty="0" smtClean="0"/>
              <a:t>:</a:t>
            </a:r>
            <a:endParaRPr lang="en-SG" dirty="0"/>
          </a:p>
        </p:txBody>
      </p:sp>
      <p:sp>
        <p:nvSpPr>
          <p:cNvPr id="3" name="Content Placeholder 2"/>
          <p:cNvSpPr>
            <a:spLocks noGrp="1"/>
          </p:cNvSpPr>
          <p:nvPr>
            <p:ph idx="1"/>
          </p:nvPr>
        </p:nvSpPr>
        <p:spPr/>
        <p:txBody>
          <a:bodyPr>
            <a:normAutofit fontScale="85000" lnSpcReduction="20000"/>
          </a:bodyPr>
          <a:lstStyle/>
          <a:p>
            <a:pPr>
              <a:buNone/>
            </a:pPr>
            <a:r>
              <a:rPr lang="en-SG" dirty="0" smtClean="0"/>
              <a:t/>
            </a:r>
            <a:br>
              <a:rPr lang="en-SG" dirty="0" smtClean="0"/>
            </a:br>
            <a:r>
              <a:rPr lang="en-SG" dirty="0" err="1" smtClean="0"/>
              <a:t>Jumlah</a:t>
            </a:r>
            <a:r>
              <a:rPr lang="en-SG" dirty="0" smtClean="0"/>
              <a:t> </a:t>
            </a:r>
            <a:r>
              <a:rPr lang="en-SG" dirty="0" err="1" smtClean="0"/>
              <a:t>pengangguran</a:t>
            </a:r>
            <a:r>
              <a:rPr lang="en-SG" dirty="0" smtClean="0"/>
              <a:t> </a:t>
            </a:r>
            <a:r>
              <a:rPr lang="en-SG" dirty="0" err="1" smtClean="0"/>
              <a:t>di</a:t>
            </a:r>
            <a:r>
              <a:rPr lang="en-SG" dirty="0" smtClean="0"/>
              <a:t> RT 5 RW 3 </a:t>
            </a:r>
            <a:r>
              <a:rPr lang="en-SG" dirty="0" err="1" smtClean="0"/>
              <a:t>Wonokromo</a:t>
            </a:r>
            <a:r>
              <a:rPr lang="en-SG" dirty="0" smtClean="0"/>
              <a:t> </a:t>
            </a:r>
            <a:r>
              <a:rPr lang="en-SG" dirty="0" err="1" smtClean="0"/>
              <a:t>adalah</a:t>
            </a:r>
            <a:r>
              <a:rPr lang="en-SG" dirty="0" smtClean="0"/>
              <a:t> 900 </a:t>
            </a:r>
            <a:r>
              <a:rPr lang="en-SG" dirty="0" err="1" smtClean="0"/>
              <a:t>jiwa</a:t>
            </a:r>
            <a:r>
              <a:rPr lang="en-SG" dirty="0" smtClean="0"/>
              <a:t> </a:t>
            </a:r>
            <a:r>
              <a:rPr lang="en-SG" dirty="0" err="1" smtClean="0"/>
              <a:t>dan</a:t>
            </a:r>
            <a:r>
              <a:rPr lang="en-SG" dirty="0" smtClean="0"/>
              <a:t> </a:t>
            </a:r>
            <a:r>
              <a:rPr lang="en-SG" dirty="0" err="1" smtClean="0"/>
              <a:t>jumlah</a:t>
            </a:r>
            <a:r>
              <a:rPr lang="en-SG" dirty="0" smtClean="0"/>
              <a:t> </a:t>
            </a:r>
            <a:r>
              <a:rPr lang="en-SG" dirty="0" err="1" smtClean="0"/>
              <a:t>angkatan</a:t>
            </a:r>
            <a:r>
              <a:rPr lang="en-SG" dirty="0" smtClean="0"/>
              <a:t> </a:t>
            </a:r>
            <a:r>
              <a:rPr lang="en-SG" dirty="0" err="1" smtClean="0"/>
              <a:t>kerjanya</a:t>
            </a:r>
            <a:r>
              <a:rPr lang="en-SG" dirty="0" smtClean="0"/>
              <a:t> 4.500 </a:t>
            </a:r>
            <a:r>
              <a:rPr lang="en-SG" dirty="0" err="1" smtClean="0"/>
              <a:t>jiwa</a:t>
            </a:r>
            <a:r>
              <a:rPr lang="en-SG" dirty="0" smtClean="0"/>
              <a:t>. </a:t>
            </a:r>
            <a:r>
              <a:rPr lang="en-SG" dirty="0" err="1" smtClean="0"/>
              <a:t>Hitunglah</a:t>
            </a:r>
            <a:r>
              <a:rPr lang="en-SG" dirty="0" smtClean="0"/>
              <a:t> </a:t>
            </a:r>
            <a:r>
              <a:rPr lang="en-SG" dirty="0" err="1" smtClean="0"/>
              <a:t>angka</a:t>
            </a:r>
            <a:r>
              <a:rPr lang="en-SG" dirty="0" smtClean="0"/>
              <a:t> </a:t>
            </a:r>
            <a:r>
              <a:rPr lang="en-SG" dirty="0" err="1" smtClean="0"/>
              <a:t>pengangguran</a:t>
            </a:r>
            <a:r>
              <a:rPr lang="en-SG" dirty="0" smtClean="0"/>
              <a:t> !</a:t>
            </a:r>
          </a:p>
          <a:p>
            <a:pPr algn="just"/>
            <a:r>
              <a:rPr lang="en-SG" dirty="0" err="1" smtClean="0"/>
              <a:t>Jawab</a:t>
            </a:r>
            <a:r>
              <a:rPr lang="en-SG" dirty="0" smtClean="0"/>
              <a:t> :</a:t>
            </a:r>
          </a:p>
          <a:p>
            <a:pPr>
              <a:buNone/>
            </a:pPr>
            <a:r>
              <a:rPr lang="en-SG" dirty="0" smtClean="0"/>
              <a:t>       </a:t>
            </a:r>
            <a:r>
              <a:rPr lang="en-SG" dirty="0" err="1" smtClean="0"/>
              <a:t>Jumlah</a:t>
            </a:r>
            <a:r>
              <a:rPr lang="en-SG" dirty="0" smtClean="0"/>
              <a:t> </a:t>
            </a:r>
            <a:r>
              <a:rPr lang="en-SG" dirty="0" err="1" smtClean="0"/>
              <a:t>pengangguran</a:t>
            </a:r>
            <a:r>
              <a:rPr lang="en-SG" dirty="0" smtClean="0"/>
              <a:t/>
            </a:r>
            <a:br>
              <a:rPr lang="en-SG" dirty="0" smtClean="0"/>
            </a:br>
            <a:r>
              <a:rPr lang="en-SG" dirty="0" smtClean="0"/>
              <a:t>= ------------------------------------- x 100%</a:t>
            </a:r>
            <a:br>
              <a:rPr lang="en-SG" dirty="0" smtClean="0"/>
            </a:br>
            <a:r>
              <a:rPr lang="en-SG" dirty="0" smtClean="0"/>
              <a:t>      </a:t>
            </a:r>
            <a:r>
              <a:rPr lang="en-SG" dirty="0" err="1" smtClean="0"/>
              <a:t>Jumlah</a:t>
            </a:r>
            <a:r>
              <a:rPr lang="en-SG" dirty="0" smtClean="0"/>
              <a:t> </a:t>
            </a:r>
            <a:r>
              <a:rPr lang="en-SG" dirty="0" err="1" smtClean="0"/>
              <a:t>angkatan</a:t>
            </a:r>
            <a:r>
              <a:rPr lang="en-SG" dirty="0" smtClean="0"/>
              <a:t> </a:t>
            </a:r>
            <a:r>
              <a:rPr lang="en-SG" dirty="0" err="1" smtClean="0"/>
              <a:t>kerja</a:t>
            </a:r>
            <a:endParaRPr lang="en-SG" dirty="0" smtClean="0"/>
          </a:p>
          <a:p>
            <a:pPr algn="just">
              <a:buNone/>
            </a:pPr>
            <a:r>
              <a:rPr lang="en-SG" dirty="0" smtClean="0"/>
              <a:t>             900</a:t>
            </a:r>
          </a:p>
          <a:p>
            <a:pPr algn="just">
              <a:buNone/>
            </a:pPr>
            <a:r>
              <a:rPr lang="en-SG" dirty="0" smtClean="0"/>
              <a:t>   = -------------------- x 100 </a:t>
            </a:r>
          </a:p>
          <a:p>
            <a:pPr>
              <a:buNone/>
            </a:pPr>
            <a:r>
              <a:rPr lang="en-SG" dirty="0" smtClean="0"/>
              <a:t>            4.500</a:t>
            </a:r>
            <a:br>
              <a:rPr lang="en-SG" dirty="0" smtClean="0"/>
            </a:br>
            <a:r>
              <a:rPr lang="en-SG" dirty="0" smtClean="0"/>
              <a:t>= 20 %</a:t>
            </a:r>
          </a:p>
          <a:p>
            <a:endParaRPr lang="en-S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609600" y="3505200"/>
            <a:ext cx="7826375" cy="2123658"/>
          </a:xfrm>
          <a:prstGeom prst="rect">
            <a:avLst/>
          </a:prstGeom>
          <a:noFill/>
          <a:ln w="9525">
            <a:noFill/>
            <a:miter lim="800000"/>
            <a:headEnd/>
            <a:tailEnd/>
          </a:ln>
        </p:spPr>
        <p:txBody>
          <a:bodyPr>
            <a:spAutoFit/>
          </a:bodyPr>
          <a:lstStyle/>
          <a:p>
            <a:pPr marL="342900" indent="-342900">
              <a:spcBef>
                <a:spcPct val="50000"/>
              </a:spcBef>
            </a:pPr>
            <a:r>
              <a:rPr lang="en-US" sz="2400" dirty="0">
                <a:solidFill>
                  <a:srgbClr val="FF0000"/>
                </a:solidFill>
                <a:latin typeface="Arial" charset="0"/>
              </a:rPr>
              <a:t>7. Tingkat </a:t>
            </a:r>
            <a:r>
              <a:rPr lang="en-US" sz="2400" dirty="0" err="1">
                <a:solidFill>
                  <a:srgbClr val="FF0000"/>
                </a:solidFill>
                <a:latin typeface="Arial" charset="0"/>
              </a:rPr>
              <a:t>Bekerja</a:t>
            </a:r>
            <a:r>
              <a:rPr lang="en-US" sz="2400" dirty="0">
                <a:solidFill>
                  <a:srgbClr val="FF0000"/>
                </a:solidFill>
                <a:latin typeface="Arial" charset="0"/>
              </a:rPr>
              <a:t> </a:t>
            </a:r>
            <a:r>
              <a:rPr lang="en-US" sz="2400" dirty="0" err="1">
                <a:solidFill>
                  <a:srgbClr val="FF0000"/>
                </a:solidFill>
                <a:latin typeface="Arial" charset="0"/>
              </a:rPr>
              <a:t>Tidak</a:t>
            </a:r>
            <a:r>
              <a:rPr lang="en-US" sz="2400" dirty="0">
                <a:solidFill>
                  <a:srgbClr val="FF0000"/>
                </a:solidFill>
                <a:latin typeface="Arial" charset="0"/>
              </a:rPr>
              <a:t> </a:t>
            </a:r>
            <a:r>
              <a:rPr lang="en-US" sz="2400" dirty="0" err="1">
                <a:solidFill>
                  <a:srgbClr val="FF0000"/>
                </a:solidFill>
                <a:latin typeface="Arial" charset="0"/>
              </a:rPr>
              <a:t>Penuh</a:t>
            </a:r>
            <a:r>
              <a:rPr lang="en-US" sz="2400" dirty="0">
                <a:solidFill>
                  <a:srgbClr val="FF0000"/>
                </a:solidFill>
                <a:latin typeface="Arial" charset="0"/>
              </a:rPr>
              <a:t> (</a:t>
            </a:r>
            <a:r>
              <a:rPr lang="en-US" sz="2400" i="1" dirty="0" err="1">
                <a:solidFill>
                  <a:srgbClr val="FF0000"/>
                </a:solidFill>
                <a:latin typeface="Arial" charset="0"/>
              </a:rPr>
              <a:t>UnderEmployed</a:t>
            </a:r>
            <a:r>
              <a:rPr lang="en-US" sz="2400" dirty="0">
                <a:solidFill>
                  <a:srgbClr val="FF0000"/>
                </a:solidFill>
                <a:latin typeface="Arial" charset="0"/>
              </a:rPr>
              <a:t>)</a:t>
            </a:r>
          </a:p>
          <a:p>
            <a:pPr marL="342900" indent="-342900">
              <a:spcBef>
                <a:spcPct val="50000"/>
              </a:spcBef>
            </a:pPr>
            <a:r>
              <a:rPr lang="en-US" sz="2400" dirty="0">
                <a:latin typeface="Arial" charset="0"/>
              </a:rPr>
              <a:t>    * </a:t>
            </a:r>
            <a:r>
              <a:rPr lang="en-US" sz="2400" dirty="0" err="1">
                <a:latin typeface="Arial" charset="0"/>
              </a:rPr>
              <a:t>Rumus</a:t>
            </a:r>
            <a:r>
              <a:rPr lang="en-US" sz="2400" dirty="0">
                <a:latin typeface="Arial" charset="0"/>
              </a:rPr>
              <a:t>: </a:t>
            </a:r>
          </a:p>
          <a:p>
            <a:pPr marL="342900" indent="-342900">
              <a:spcBef>
                <a:spcPct val="50000"/>
              </a:spcBef>
            </a:pPr>
            <a:r>
              <a:rPr lang="en-US" sz="2400" dirty="0">
                <a:latin typeface="Arial" charset="0"/>
              </a:rPr>
              <a:t>   		 = </a:t>
            </a:r>
            <a:r>
              <a:rPr lang="en-US" sz="2400" u="sng" dirty="0" err="1">
                <a:latin typeface="Arial" charset="0"/>
              </a:rPr>
              <a:t>Jml</a:t>
            </a:r>
            <a:r>
              <a:rPr lang="en-US" sz="2400" u="sng" dirty="0">
                <a:latin typeface="Arial" charset="0"/>
              </a:rPr>
              <a:t> org “</a:t>
            </a:r>
            <a:r>
              <a:rPr lang="en-US" sz="2400" i="1" u="sng" dirty="0">
                <a:latin typeface="Arial" charset="0"/>
              </a:rPr>
              <a:t>under-employed</a:t>
            </a:r>
            <a:r>
              <a:rPr lang="en-US" sz="2400" dirty="0">
                <a:latin typeface="Arial" charset="0"/>
              </a:rPr>
              <a:t>” X 100%                               </a:t>
            </a:r>
          </a:p>
          <a:p>
            <a:pPr marL="342900" indent="-342900">
              <a:spcBef>
                <a:spcPct val="50000"/>
              </a:spcBef>
            </a:pPr>
            <a:r>
              <a:rPr lang="en-US" sz="2400" dirty="0">
                <a:latin typeface="Arial" charset="0"/>
              </a:rPr>
              <a:t>                  </a:t>
            </a:r>
            <a:r>
              <a:rPr lang="en-US" sz="2400" dirty="0" err="1">
                <a:latin typeface="Arial" charset="0"/>
              </a:rPr>
              <a:t>Jumlah</a:t>
            </a:r>
            <a:r>
              <a:rPr lang="en-US" sz="2400" dirty="0">
                <a:latin typeface="Arial" charset="0"/>
              </a:rPr>
              <a:t> </a:t>
            </a:r>
            <a:r>
              <a:rPr lang="en-US" sz="2400" dirty="0" err="1">
                <a:latin typeface="Arial" charset="0"/>
              </a:rPr>
              <a:t>angkatan</a:t>
            </a:r>
            <a:r>
              <a:rPr lang="en-US" sz="2400" dirty="0">
                <a:latin typeface="Arial" charset="0"/>
              </a:rPr>
              <a:t> </a:t>
            </a:r>
            <a:r>
              <a:rPr lang="en-US" sz="2400" dirty="0" err="1">
                <a:latin typeface="Arial" charset="0"/>
              </a:rPr>
              <a:t>kerja</a:t>
            </a:r>
            <a:r>
              <a:rPr lang="en-US" sz="2400" dirty="0">
                <a:latin typeface="Arial" charset="0"/>
              </a:rPr>
              <a:t>   </a:t>
            </a:r>
          </a:p>
        </p:txBody>
      </p:sp>
      <p:sp>
        <p:nvSpPr>
          <p:cNvPr id="26627" name="Text Box 3"/>
          <p:cNvSpPr txBox="1">
            <a:spLocks noChangeArrowheads="1"/>
          </p:cNvSpPr>
          <p:nvPr/>
        </p:nvSpPr>
        <p:spPr bwMode="auto">
          <a:xfrm>
            <a:off x="609600" y="838200"/>
            <a:ext cx="7826375" cy="2123658"/>
          </a:xfrm>
          <a:prstGeom prst="rect">
            <a:avLst/>
          </a:prstGeom>
          <a:noFill/>
          <a:ln w="9525">
            <a:noFill/>
            <a:miter lim="800000"/>
            <a:headEnd/>
            <a:tailEnd/>
          </a:ln>
        </p:spPr>
        <p:txBody>
          <a:bodyPr>
            <a:spAutoFit/>
          </a:bodyPr>
          <a:lstStyle/>
          <a:p>
            <a:pPr marL="342900" indent="-342900">
              <a:spcBef>
                <a:spcPct val="50000"/>
              </a:spcBef>
            </a:pPr>
            <a:r>
              <a:rPr lang="en-US" sz="2400" dirty="0">
                <a:solidFill>
                  <a:srgbClr val="FF0000"/>
                </a:solidFill>
                <a:latin typeface="Arial" charset="0"/>
              </a:rPr>
              <a:t>6. Tingkat </a:t>
            </a:r>
            <a:r>
              <a:rPr lang="en-US" sz="2400" dirty="0" err="1">
                <a:solidFill>
                  <a:srgbClr val="FF0000"/>
                </a:solidFill>
                <a:latin typeface="Arial" charset="0"/>
              </a:rPr>
              <a:t>Bekerja</a:t>
            </a:r>
            <a:r>
              <a:rPr lang="en-US" sz="2400" dirty="0">
                <a:solidFill>
                  <a:srgbClr val="FF0000"/>
                </a:solidFill>
                <a:latin typeface="Arial" charset="0"/>
              </a:rPr>
              <a:t> </a:t>
            </a:r>
            <a:r>
              <a:rPr lang="en-US" sz="2400" dirty="0" err="1">
                <a:solidFill>
                  <a:srgbClr val="FF0000"/>
                </a:solidFill>
                <a:latin typeface="Arial" charset="0"/>
              </a:rPr>
              <a:t>Penuh</a:t>
            </a:r>
            <a:r>
              <a:rPr lang="en-US" sz="2400" dirty="0">
                <a:solidFill>
                  <a:srgbClr val="FF0000"/>
                </a:solidFill>
                <a:latin typeface="Arial" charset="0"/>
              </a:rPr>
              <a:t> (</a:t>
            </a:r>
            <a:r>
              <a:rPr lang="en-US" sz="2400" i="1" dirty="0">
                <a:solidFill>
                  <a:srgbClr val="FF0000"/>
                </a:solidFill>
                <a:latin typeface="Arial" charset="0"/>
              </a:rPr>
              <a:t>Fully--Employed</a:t>
            </a:r>
            <a:r>
              <a:rPr lang="en-US" sz="2400" dirty="0">
                <a:solidFill>
                  <a:srgbClr val="FF0000"/>
                </a:solidFill>
                <a:latin typeface="Arial" charset="0"/>
              </a:rPr>
              <a:t>)</a:t>
            </a:r>
          </a:p>
          <a:p>
            <a:pPr marL="342900" indent="-342900">
              <a:spcBef>
                <a:spcPct val="50000"/>
              </a:spcBef>
            </a:pPr>
            <a:r>
              <a:rPr lang="en-US" sz="2400" dirty="0">
                <a:latin typeface="Arial" charset="0"/>
              </a:rPr>
              <a:t>    * </a:t>
            </a:r>
            <a:r>
              <a:rPr lang="en-US" sz="2400" dirty="0" err="1">
                <a:latin typeface="Arial" charset="0"/>
              </a:rPr>
              <a:t>Rumus</a:t>
            </a:r>
            <a:r>
              <a:rPr lang="en-US" sz="2400" dirty="0">
                <a:latin typeface="Arial" charset="0"/>
              </a:rPr>
              <a:t>: </a:t>
            </a:r>
          </a:p>
          <a:p>
            <a:pPr marL="342900" indent="-342900">
              <a:spcBef>
                <a:spcPct val="50000"/>
              </a:spcBef>
            </a:pPr>
            <a:r>
              <a:rPr lang="en-US" sz="2400" dirty="0">
                <a:latin typeface="Arial" charset="0"/>
              </a:rPr>
              <a:t>   		 = </a:t>
            </a:r>
            <a:r>
              <a:rPr lang="en-US" sz="2400" u="sng" dirty="0" err="1">
                <a:latin typeface="Arial" charset="0"/>
              </a:rPr>
              <a:t>Jml</a:t>
            </a:r>
            <a:r>
              <a:rPr lang="en-US" sz="2400" u="sng" dirty="0">
                <a:latin typeface="Arial" charset="0"/>
              </a:rPr>
              <a:t> </a:t>
            </a:r>
            <a:r>
              <a:rPr lang="en-US" sz="2400" u="sng" dirty="0" err="1">
                <a:latin typeface="Arial" charset="0"/>
              </a:rPr>
              <a:t>yg</a:t>
            </a:r>
            <a:r>
              <a:rPr lang="en-US" sz="2400" u="sng" dirty="0">
                <a:latin typeface="Arial" charset="0"/>
              </a:rPr>
              <a:t> </a:t>
            </a:r>
            <a:r>
              <a:rPr lang="en-US" sz="2400" u="sng" dirty="0" err="1">
                <a:latin typeface="Arial" charset="0"/>
              </a:rPr>
              <a:t>bekerja</a:t>
            </a:r>
            <a:r>
              <a:rPr lang="en-US" sz="2400" u="sng" dirty="0">
                <a:latin typeface="Arial" charset="0"/>
              </a:rPr>
              <a:t> – “</a:t>
            </a:r>
            <a:r>
              <a:rPr lang="en-US" sz="2400" i="1" u="sng" dirty="0">
                <a:latin typeface="Arial" charset="0"/>
              </a:rPr>
              <a:t>under-employed</a:t>
            </a:r>
            <a:r>
              <a:rPr lang="en-US" sz="2400" dirty="0">
                <a:latin typeface="Arial" charset="0"/>
              </a:rPr>
              <a:t>” X 100%</a:t>
            </a:r>
          </a:p>
          <a:p>
            <a:pPr marL="342900" indent="-342900">
              <a:spcBef>
                <a:spcPct val="50000"/>
              </a:spcBef>
            </a:pPr>
            <a:r>
              <a:rPr lang="en-US" sz="2400" dirty="0">
                <a:latin typeface="Arial" charset="0"/>
              </a:rPr>
              <a:t>                          </a:t>
            </a:r>
            <a:r>
              <a:rPr lang="en-US" sz="2400" dirty="0" err="1">
                <a:latin typeface="Arial" charset="0"/>
              </a:rPr>
              <a:t>Jumlah</a:t>
            </a:r>
            <a:r>
              <a:rPr lang="en-US" sz="2400" dirty="0">
                <a:latin typeface="Arial" charset="0"/>
              </a:rPr>
              <a:t> </a:t>
            </a:r>
            <a:r>
              <a:rPr lang="en-US" sz="2400" dirty="0" err="1">
                <a:latin typeface="Arial" charset="0"/>
              </a:rPr>
              <a:t>angkatan</a:t>
            </a:r>
            <a:r>
              <a:rPr lang="en-US" sz="2400" dirty="0">
                <a:latin typeface="Arial" charset="0"/>
              </a:rPr>
              <a:t> </a:t>
            </a:r>
            <a:r>
              <a:rPr lang="en-US" sz="2400" dirty="0" err="1">
                <a:latin typeface="Arial" charset="0"/>
              </a:rPr>
              <a:t>kerja</a:t>
            </a:r>
            <a:r>
              <a:rPr lang="en-US" sz="2400" dirty="0">
                <a:latin typeface="Arial"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3759201" y="457200"/>
            <a:ext cx="1430200" cy="369332"/>
          </a:xfrm>
          <a:prstGeom prst="rect">
            <a:avLst/>
          </a:prstGeom>
          <a:solidFill>
            <a:schemeClr val="accent2"/>
          </a:solidFill>
          <a:ln w="28575">
            <a:solidFill>
              <a:schemeClr val="tx1"/>
            </a:solidFill>
            <a:miter lim="800000"/>
            <a:headEnd/>
            <a:tailEnd/>
          </a:ln>
          <a:effectLst/>
        </p:spPr>
        <p:txBody>
          <a:bodyPr wrap="none">
            <a:spAutoFit/>
          </a:bodyPr>
          <a:lstStyle/>
          <a:p>
            <a:r>
              <a:rPr lang="en-US" b="1">
                <a:solidFill>
                  <a:schemeClr val="bg1"/>
                </a:solidFill>
              </a:rPr>
              <a:t>Penduduk</a:t>
            </a:r>
          </a:p>
        </p:txBody>
      </p:sp>
      <p:sp>
        <p:nvSpPr>
          <p:cNvPr id="2053" name="Text Box 5"/>
          <p:cNvSpPr txBox="1">
            <a:spLocks noChangeArrowheads="1"/>
          </p:cNvSpPr>
          <p:nvPr/>
        </p:nvSpPr>
        <p:spPr bwMode="auto">
          <a:xfrm>
            <a:off x="711200" y="1028700"/>
            <a:ext cx="3337984" cy="584775"/>
          </a:xfrm>
          <a:prstGeom prst="rect">
            <a:avLst/>
          </a:prstGeom>
          <a:solidFill>
            <a:schemeClr val="accent1"/>
          </a:solidFill>
          <a:ln w="28575">
            <a:solidFill>
              <a:schemeClr val="tx1"/>
            </a:solidFill>
            <a:miter lim="800000"/>
            <a:headEnd/>
            <a:tailEnd/>
          </a:ln>
          <a:effectLst/>
        </p:spPr>
        <p:txBody>
          <a:bodyPr>
            <a:spAutoFit/>
          </a:bodyPr>
          <a:lstStyle/>
          <a:p>
            <a:pPr algn="ctr"/>
            <a:r>
              <a:rPr lang="en-US" sz="1600" b="1"/>
              <a:t>Penduduk Usia Kerja</a:t>
            </a:r>
          </a:p>
          <a:p>
            <a:pPr algn="ctr"/>
            <a:r>
              <a:rPr lang="en-US" sz="1600" b="1"/>
              <a:t>(Tenaga kerja)</a:t>
            </a:r>
          </a:p>
        </p:txBody>
      </p:sp>
      <p:sp>
        <p:nvSpPr>
          <p:cNvPr id="2054" name="Text Box 6"/>
          <p:cNvSpPr txBox="1">
            <a:spLocks noChangeArrowheads="1"/>
          </p:cNvSpPr>
          <p:nvPr/>
        </p:nvSpPr>
        <p:spPr bwMode="auto">
          <a:xfrm>
            <a:off x="5588000" y="971550"/>
            <a:ext cx="2641600" cy="584775"/>
          </a:xfrm>
          <a:prstGeom prst="rect">
            <a:avLst/>
          </a:prstGeom>
          <a:solidFill>
            <a:srgbClr val="CC3300"/>
          </a:solidFill>
          <a:ln w="28575">
            <a:solidFill>
              <a:schemeClr val="tx1"/>
            </a:solidFill>
            <a:miter lim="800000"/>
            <a:headEnd/>
            <a:tailEnd/>
          </a:ln>
          <a:effectLst/>
        </p:spPr>
        <p:txBody>
          <a:bodyPr>
            <a:spAutoFit/>
          </a:bodyPr>
          <a:lstStyle/>
          <a:p>
            <a:pPr algn="ctr"/>
            <a:r>
              <a:rPr lang="en-US" sz="1600" b="1">
                <a:solidFill>
                  <a:schemeClr val="bg1"/>
                </a:solidFill>
              </a:rPr>
              <a:t>Penduduk Diluar usiaTkerja</a:t>
            </a:r>
          </a:p>
        </p:txBody>
      </p:sp>
      <p:sp>
        <p:nvSpPr>
          <p:cNvPr id="2055" name="Text Box 7"/>
          <p:cNvSpPr txBox="1">
            <a:spLocks noChangeArrowheads="1"/>
          </p:cNvSpPr>
          <p:nvPr/>
        </p:nvSpPr>
        <p:spPr bwMode="auto">
          <a:xfrm>
            <a:off x="4064000" y="1714500"/>
            <a:ext cx="1727200" cy="584775"/>
          </a:xfrm>
          <a:prstGeom prst="rect">
            <a:avLst/>
          </a:prstGeom>
          <a:solidFill>
            <a:srgbClr val="CC3300"/>
          </a:solidFill>
          <a:ln w="28575">
            <a:solidFill>
              <a:schemeClr val="tx1"/>
            </a:solidFill>
            <a:miter lim="800000"/>
            <a:headEnd/>
            <a:tailEnd/>
          </a:ln>
          <a:effectLst/>
        </p:spPr>
        <p:txBody>
          <a:bodyPr>
            <a:spAutoFit/>
          </a:bodyPr>
          <a:lstStyle/>
          <a:p>
            <a:pPr algn="ctr"/>
            <a:r>
              <a:rPr lang="en-US" sz="1600" b="1">
                <a:solidFill>
                  <a:schemeClr val="bg1"/>
                </a:solidFill>
              </a:rPr>
              <a:t>Dibawah</a:t>
            </a:r>
          </a:p>
          <a:p>
            <a:pPr algn="ctr"/>
            <a:r>
              <a:rPr lang="en-US" sz="1600" b="1">
                <a:solidFill>
                  <a:schemeClr val="bg1"/>
                </a:solidFill>
              </a:rPr>
              <a:t>Usia kerja</a:t>
            </a:r>
          </a:p>
        </p:txBody>
      </p:sp>
      <p:sp>
        <p:nvSpPr>
          <p:cNvPr id="2056" name="Text Box 8"/>
          <p:cNvSpPr txBox="1">
            <a:spLocks noChangeArrowheads="1"/>
          </p:cNvSpPr>
          <p:nvPr/>
        </p:nvSpPr>
        <p:spPr bwMode="auto">
          <a:xfrm>
            <a:off x="7112000" y="1714500"/>
            <a:ext cx="1727200" cy="584775"/>
          </a:xfrm>
          <a:prstGeom prst="rect">
            <a:avLst/>
          </a:prstGeom>
          <a:solidFill>
            <a:srgbClr val="CC3300"/>
          </a:solidFill>
          <a:ln w="28575">
            <a:solidFill>
              <a:schemeClr val="tx1"/>
            </a:solidFill>
            <a:miter lim="800000"/>
            <a:headEnd/>
            <a:tailEnd/>
          </a:ln>
          <a:effectLst/>
        </p:spPr>
        <p:txBody>
          <a:bodyPr>
            <a:spAutoFit/>
          </a:bodyPr>
          <a:lstStyle/>
          <a:p>
            <a:pPr algn="ctr"/>
            <a:r>
              <a:rPr lang="en-US" sz="1600" b="1">
                <a:solidFill>
                  <a:schemeClr val="bg1"/>
                </a:solidFill>
              </a:rPr>
              <a:t>Diatas Usia kerja</a:t>
            </a:r>
          </a:p>
        </p:txBody>
      </p:sp>
      <p:sp>
        <p:nvSpPr>
          <p:cNvPr id="2057" name="Line 9"/>
          <p:cNvSpPr>
            <a:spLocks noChangeShapeType="1"/>
          </p:cNvSpPr>
          <p:nvPr/>
        </p:nvSpPr>
        <p:spPr bwMode="auto">
          <a:xfrm>
            <a:off x="4572000" y="685800"/>
            <a:ext cx="0" cy="228600"/>
          </a:xfrm>
          <a:prstGeom prst="line">
            <a:avLst/>
          </a:prstGeom>
          <a:noFill/>
          <a:ln w="28575">
            <a:solidFill>
              <a:schemeClr val="tx1"/>
            </a:solidFill>
            <a:round/>
            <a:headEnd/>
            <a:tailEnd/>
          </a:ln>
          <a:effectLst/>
        </p:spPr>
        <p:txBody>
          <a:bodyPr/>
          <a:lstStyle/>
          <a:p>
            <a:endParaRPr lang="en-SG"/>
          </a:p>
        </p:txBody>
      </p:sp>
      <p:sp>
        <p:nvSpPr>
          <p:cNvPr id="2060" name="Line 12"/>
          <p:cNvSpPr>
            <a:spLocks noChangeShapeType="1"/>
          </p:cNvSpPr>
          <p:nvPr/>
        </p:nvSpPr>
        <p:spPr bwMode="auto">
          <a:xfrm>
            <a:off x="2438400" y="857250"/>
            <a:ext cx="4267200" cy="0"/>
          </a:xfrm>
          <a:prstGeom prst="line">
            <a:avLst/>
          </a:prstGeom>
          <a:noFill/>
          <a:ln w="28575">
            <a:solidFill>
              <a:schemeClr val="tx1"/>
            </a:solidFill>
            <a:round/>
            <a:headEnd/>
            <a:tailEnd/>
          </a:ln>
          <a:effectLst/>
        </p:spPr>
        <p:txBody>
          <a:bodyPr/>
          <a:lstStyle/>
          <a:p>
            <a:endParaRPr lang="en-SG"/>
          </a:p>
        </p:txBody>
      </p:sp>
      <p:sp>
        <p:nvSpPr>
          <p:cNvPr id="2061" name="Line 13"/>
          <p:cNvSpPr>
            <a:spLocks noChangeShapeType="1"/>
          </p:cNvSpPr>
          <p:nvPr/>
        </p:nvSpPr>
        <p:spPr bwMode="auto">
          <a:xfrm>
            <a:off x="6705600" y="857250"/>
            <a:ext cx="0" cy="114300"/>
          </a:xfrm>
          <a:prstGeom prst="line">
            <a:avLst/>
          </a:prstGeom>
          <a:noFill/>
          <a:ln w="28575">
            <a:solidFill>
              <a:schemeClr val="tx1"/>
            </a:solidFill>
            <a:round/>
            <a:headEnd/>
            <a:tailEnd type="triangle" w="med" len="med"/>
          </a:ln>
          <a:effectLst/>
        </p:spPr>
        <p:txBody>
          <a:bodyPr/>
          <a:lstStyle/>
          <a:p>
            <a:endParaRPr lang="en-SG"/>
          </a:p>
        </p:txBody>
      </p:sp>
      <p:sp>
        <p:nvSpPr>
          <p:cNvPr id="2062" name="Text Box 14"/>
          <p:cNvSpPr txBox="1">
            <a:spLocks noChangeArrowheads="1"/>
          </p:cNvSpPr>
          <p:nvPr/>
        </p:nvSpPr>
        <p:spPr bwMode="auto">
          <a:xfrm>
            <a:off x="304800" y="2514600"/>
            <a:ext cx="1949573" cy="369332"/>
          </a:xfrm>
          <a:prstGeom prst="rect">
            <a:avLst/>
          </a:prstGeom>
          <a:solidFill>
            <a:schemeClr val="accent1"/>
          </a:solidFill>
          <a:ln w="28575">
            <a:solidFill>
              <a:schemeClr val="tx1"/>
            </a:solidFill>
            <a:miter lim="800000"/>
            <a:headEnd/>
            <a:tailEnd/>
          </a:ln>
          <a:effectLst/>
        </p:spPr>
        <p:txBody>
          <a:bodyPr wrap="none">
            <a:spAutoFit/>
          </a:bodyPr>
          <a:lstStyle/>
          <a:p>
            <a:r>
              <a:rPr lang="en-US" sz="1600" b="1"/>
              <a:t>Angkatan</a:t>
            </a:r>
            <a:r>
              <a:rPr lang="en-US"/>
              <a:t> </a:t>
            </a:r>
            <a:r>
              <a:rPr lang="en-US" b="1"/>
              <a:t>Kerja</a:t>
            </a:r>
          </a:p>
        </p:txBody>
      </p:sp>
      <p:sp>
        <p:nvSpPr>
          <p:cNvPr id="2063" name="Text Box 15"/>
          <p:cNvSpPr txBox="1">
            <a:spLocks noChangeArrowheads="1"/>
          </p:cNvSpPr>
          <p:nvPr/>
        </p:nvSpPr>
        <p:spPr bwMode="auto">
          <a:xfrm>
            <a:off x="4572001" y="2475310"/>
            <a:ext cx="2632452" cy="338554"/>
          </a:xfrm>
          <a:prstGeom prst="rect">
            <a:avLst/>
          </a:prstGeom>
          <a:solidFill>
            <a:srgbClr val="FFFF00"/>
          </a:solidFill>
          <a:ln w="28575">
            <a:solidFill>
              <a:schemeClr val="tx1"/>
            </a:solidFill>
            <a:miter lim="800000"/>
            <a:headEnd/>
            <a:tailEnd/>
          </a:ln>
          <a:effectLst/>
        </p:spPr>
        <p:txBody>
          <a:bodyPr wrap="none">
            <a:spAutoFit/>
          </a:bodyPr>
          <a:lstStyle/>
          <a:p>
            <a:r>
              <a:rPr lang="en-US" sz="1600" b="1"/>
              <a:t>Bukan Angkatan Kerja</a:t>
            </a:r>
          </a:p>
        </p:txBody>
      </p:sp>
      <p:sp>
        <p:nvSpPr>
          <p:cNvPr id="2064" name="Line 16"/>
          <p:cNvSpPr>
            <a:spLocks noChangeShapeType="1"/>
          </p:cNvSpPr>
          <p:nvPr/>
        </p:nvSpPr>
        <p:spPr bwMode="auto">
          <a:xfrm>
            <a:off x="2336800" y="1485900"/>
            <a:ext cx="0" cy="800100"/>
          </a:xfrm>
          <a:prstGeom prst="line">
            <a:avLst/>
          </a:prstGeom>
          <a:noFill/>
          <a:ln w="28575">
            <a:solidFill>
              <a:schemeClr val="tx1"/>
            </a:solidFill>
            <a:round/>
            <a:headEnd/>
            <a:tailEnd/>
          </a:ln>
          <a:effectLst/>
        </p:spPr>
        <p:txBody>
          <a:bodyPr/>
          <a:lstStyle/>
          <a:p>
            <a:endParaRPr lang="en-SG"/>
          </a:p>
        </p:txBody>
      </p:sp>
      <p:sp>
        <p:nvSpPr>
          <p:cNvPr id="2065" name="Line 17"/>
          <p:cNvSpPr>
            <a:spLocks noChangeShapeType="1"/>
          </p:cNvSpPr>
          <p:nvPr/>
        </p:nvSpPr>
        <p:spPr bwMode="auto">
          <a:xfrm>
            <a:off x="914400" y="2286000"/>
            <a:ext cx="4572000" cy="0"/>
          </a:xfrm>
          <a:prstGeom prst="line">
            <a:avLst/>
          </a:prstGeom>
          <a:noFill/>
          <a:ln w="28575">
            <a:solidFill>
              <a:schemeClr val="tx1"/>
            </a:solidFill>
            <a:round/>
            <a:headEnd/>
            <a:tailEnd/>
          </a:ln>
          <a:effectLst/>
        </p:spPr>
        <p:txBody>
          <a:bodyPr/>
          <a:lstStyle/>
          <a:p>
            <a:endParaRPr lang="en-SG"/>
          </a:p>
        </p:txBody>
      </p:sp>
      <p:sp>
        <p:nvSpPr>
          <p:cNvPr id="2066" name="Line 18"/>
          <p:cNvSpPr>
            <a:spLocks noChangeShapeType="1"/>
          </p:cNvSpPr>
          <p:nvPr/>
        </p:nvSpPr>
        <p:spPr bwMode="auto">
          <a:xfrm>
            <a:off x="5486400" y="2286000"/>
            <a:ext cx="0" cy="171450"/>
          </a:xfrm>
          <a:prstGeom prst="line">
            <a:avLst/>
          </a:prstGeom>
          <a:noFill/>
          <a:ln w="28575">
            <a:solidFill>
              <a:schemeClr val="tx1"/>
            </a:solidFill>
            <a:round/>
            <a:headEnd/>
            <a:tailEnd type="triangle" w="med" len="med"/>
          </a:ln>
          <a:effectLst/>
        </p:spPr>
        <p:txBody>
          <a:bodyPr/>
          <a:lstStyle/>
          <a:p>
            <a:endParaRPr lang="en-SG"/>
          </a:p>
        </p:txBody>
      </p:sp>
      <p:sp>
        <p:nvSpPr>
          <p:cNvPr id="2067" name="Line 19"/>
          <p:cNvSpPr>
            <a:spLocks noChangeShapeType="1"/>
          </p:cNvSpPr>
          <p:nvPr/>
        </p:nvSpPr>
        <p:spPr bwMode="auto">
          <a:xfrm>
            <a:off x="914400" y="2286000"/>
            <a:ext cx="0" cy="171450"/>
          </a:xfrm>
          <a:prstGeom prst="line">
            <a:avLst/>
          </a:prstGeom>
          <a:noFill/>
          <a:ln w="28575">
            <a:solidFill>
              <a:schemeClr val="tx1"/>
            </a:solidFill>
            <a:round/>
            <a:headEnd/>
            <a:tailEnd type="triangle" w="med" len="med"/>
          </a:ln>
          <a:effectLst/>
        </p:spPr>
        <p:txBody>
          <a:bodyPr/>
          <a:lstStyle/>
          <a:p>
            <a:endParaRPr lang="en-SG"/>
          </a:p>
        </p:txBody>
      </p:sp>
      <p:sp>
        <p:nvSpPr>
          <p:cNvPr id="2068" name="Text Box 20"/>
          <p:cNvSpPr txBox="1">
            <a:spLocks noChangeArrowheads="1"/>
          </p:cNvSpPr>
          <p:nvPr/>
        </p:nvSpPr>
        <p:spPr bwMode="auto">
          <a:xfrm>
            <a:off x="3352801" y="3046810"/>
            <a:ext cx="1005403" cy="338554"/>
          </a:xfrm>
          <a:prstGeom prst="rect">
            <a:avLst/>
          </a:prstGeom>
          <a:solidFill>
            <a:srgbClr val="FFFF00"/>
          </a:solidFill>
          <a:ln w="28575">
            <a:solidFill>
              <a:schemeClr val="tx1"/>
            </a:solidFill>
            <a:miter lim="800000"/>
            <a:headEnd/>
            <a:tailEnd/>
          </a:ln>
          <a:effectLst/>
        </p:spPr>
        <p:txBody>
          <a:bodyPr wrap="none">
            <a:spAutoFit/>
          </a:bodyPr>
          <a:lstStyle/>
          <a:p>
            <a:pPr algn="ctr"/>
            <a:r>
              <a:rPr lang="en-US" sz="1600" b="1"/>
              <a:t>sekolah</a:t>
            </a:r>
          </a:p>
        </p:txBody>
      </p:sp>
      <p:sp>
        <p:nvSpPr>
          <p:cNvPr id="2069" name="Text Box 21"/>
          <p:cNvSpPr txBox="1">
            <a:spLocks noChangeArrowheads="1"/>
          </p:cNvSpPr>
          <p:nvPr/>
        </p:nvSpPr>
        <p:spPr bwMode="auto">
          <a:xfrm>
            <a:off x="5420784" y="3046810"/>
            <a:ext cx="923651" cy="338554"/>
          </a:xfrm>
          <a:prstGeom prst="rect">
            <a:avLst/>
          </a:prstGeom>
          <a:solidFill>
            <a:srgbClr val="FFFF00"/>
          </a:solidFill>
          <a:ln w="28575">
            <a:solidFill>
              <a:schemeClr val="tx1"/>
            </a:solidFill>
            <a:miter lim="800000"/>
            <a:headEnd/>
            <a:tailEnd/>
          </a:ln>
          <a:effectLst/>
        </p:spPr>
        <p:txBody>
          <a:bodyPr wrap="none">
            <a:spAutoFit/>
          </a:bodyPr>
          <a:lstStyle/>
          <a:p>
            <a:pPr algn="ctr"/>
            <a:r>
              <a:rPr lang="en-US" sz="1600" b="1"/>
              <a:t>Ibu RT</a:t>
            </a:r>
          </a:p>
        </p:txBody>
      </p:sp>
      <p:sp>
        <p:nvSpPr>
          <p:cNvPr id="2071" name="Text Box 23"/>
          <p:cNvSpPr txBox="1">
            <a:spLocks noChangeArrowheads="1"/>
          </p:cNvSpPr>
          <p:nvPr/>
        </p:nvSpPr>
        <p:spPr bwMode="auto">
          <a:xfrm>
            <a:off x="7315200" y="3046810"/>
            <a:ext cx="1156086" cy="338554"/>
          </a:xfrm>
          <a:prstGeom prst="rect">
            <a:avLst/>
          </a:prstGeom>
          <a:solidFill>
            <a:srgbClr val="FFFF00"/>
          </a:solidFill>
          <a:ln w="28575">
            <a:solidFill>
              <a:schemeClr val="tx1"/>
            </a:solidFill>
            <a:miter lim="800000"/>
            <a:headEnd/>
            <a:tailEnd/>
          </a:ln>
          <a:effectLst/>
        </p:spPr>
        <p:txBody>
          <a:bodyPr wrap="none">
            <a:spAutoFit/>
          </a:bodyPr>
          <a:lstStyle/>
          <a:p>
            <a:pPr algn="ctr"/>
            <a:r>
              <a:rPr lang="en-US" sz="1600" b="1"/>
              <a:t>Lain-lain</a:t>
            </a:r>
          </a:p>
        </p:txBody>
      </p:sp>
      <p:sp>
        <p:nvSpPr>
          <p:cNvPr id="2073" name="Line 25"/>
          <p:cNvSpPr>
            <a:spLocks noChangeShapeType="1"/>
          </p:cNvSpPr>
          <p:nvPr/>
        </p:nvSpPr>
        <p:spPr bwMode="auto">
          <a:xfrm flipV="1">
            <a:off x="3759200" y="2857500"/>
            <a:ext cx="4267200" cy="0"/>
          </a:xfrm>
          <a:prstGeom prst="line">
            <a:avLst/>
          </a:prstGeom>
          <a:noFill/>
          <a:ln w="28575">
            <a:solidFill>
              <a:schemeClr val="tx1"/>
            </a:solidFill>
            <a:round/>
            <a:headEnd/>
            <a:tailEnd/>
          </a:ln>
          <a:effectLst/>
        </p:spPr>
        <p:txBody>
          <a:bodyPr/>
          <a:lstStyle/>
          <a:p>
            <a:endParaRPr lang="en-SG"/>
          </a:p>
        </p:txBody>
      </p:sp>
      <p:sp>
        <p:nvSpPr>
          <p:cNvPr id="2074" name="Line 26"/>
          <p:cNvSpPr>
            <a:spLocks noChangeShapeType="1"/>
          </p:cNvSpPr>
          <p:nvPr/>
        </p:nvSpPr>
        <p:spPr bwMode="auto">
          <a:xfrm>
            <a:off x="5892800" y="2743200"/>
            <a:ext cx="0" cy="285750"/>
          </a:xfrm>
          <a:prstGeom prst="line">
            <a:avLst/>
          </a:prstGeom>
          <a:noFill/>
          <a:ln w="28575">
            <a:solidFill>
              <a:schemeClr val="tx1"/>
            </a:solidFill>
            <a:round/>
            <a:headEnd/>
            <a:tailEnd type="triangle" w="med" len="med"/>
          </a:ln>
          <a:effectLst/>
        </p:spPr>
        <p:txBody>
          <a:bodyPr/>
          <a:lstStyle/>
          <a:p>
            <a:endParaRPr lang="en-SG"/>
          </a:p>
        </p:txBody>
      </p:sp>
      <p:sp>
        <p:nvSpPr>
          <p:cNvPr id="2075" name="Line 27"/>
          <p:cNvSpPr>
            <a:spLocks noChangeShapeType="1"/>
          </p:cNvSpPr>
          <p:nvPr/>
        </p:nvSpPr>
        <p:spPr bwMode="auto">
          <a:xfrm>
            <a:off x="8026400" y="2857500"/>
            <a:ext cx="0" cy="171450"/>
          </a:xfrm>
          <a:prstGeom prst="line">
            <a:avLst/>
          </a:prstGeom>
          <a:noFill/>
          <a:ln w="28575">
            <a:solidFill>
              <a:schemeClr val="tx1"/>
            </a:solidFill>
            <a:round/>
            <a:headEnd/>
            <a:tailEnd type="triangle" w="med" len="med"/>
          </a:ln>
          <a:effectLst/>
        </p:spPr>
        <p:txBody>
          <a:bodyPr/>
          <a:lstStyle/>
          <a:p>
            <a:endParaRPr lang="en-SG"/>
          </a:p>
        </p:txBody>
      </p:sp>
      <p:sp>
        <p:nvSpPr>
          <p:cNvPr id="2076" name="Line 28"/>
          <p:cNvSpPr>
            <a:spLocks noChangeShapeType="1"/>
          </p:cNvSpPr>
          <p:nvPr/>
        </p:nvSpPr>
        <p:spPr bwMode="auto">
          <a:xfrm>
            <a:off x="3759200" y="2857500"/>
            <a:ext cx="0" cy="171450"/>
          </a:xfrm>
          <a:prstGeom prst="line">
            <a:avLst/>
          </a:prstGeom>
          <a:noFill/>
          <a:ln w="9525">
            <a:solidFill>
              <a:schemeClr val="tx1"/>
            </a:solidFill>
            <a:round/>
            <a:headEnd/>
            <a:tailEnd type="triangle" w="med" len="med"/>
          </a:ln>
          <a:effectLst/>
        </p:spPr>
        <p:txBody>
          <a:bodyPr/>
          <a:lstStyle/>
          <a:p>
            <a:endParaRPr lang="en-SG"/>
          </a:p>
        </p:txBody>
      </p:sp>
      <p:sp>
        <p:nvSpPr>
          <p:cNvPr id="2077" name="Line 29"/>
          <p:cNvSpPr>
            <a:spLocks noChangeShapeType="1"/>
          </p:cNvSpPr>
          <p:nvPr/>
        </p:nvSpPr>
        <p:spPr bwMode="auto">
          <a:xfrm flipH="1">
            <a:off x="6715140" y="1500174"/>
            <a:ext cx="0" cy="228600"/>
          </a:xfrm>
          <a:prstGeom prst="line">
            <a:avLst/>
          </a:prstGeom>
          <a:noFill/>
          <a:ln w="28575">
            <a:solidFill>
              <a:schemeClr val="tx1"/>
            </a:solidFill>
            <a:round/>
            <a:headEnd/>
            <a:tailEnd/>
          </a:ln>
          <a:effectLst/>
        </p:spPr>
        <p:txBody>
          <a:bodyPr/>
          <a:lstStyle/>
          <a:p>
            <a:endParaRPr lang="en-SG"/>
          </a:p>
        </p:txBody>
      </p:sp>
      <p:sp>
        <p:nvSpPr>
          <p:cNvPr id="2078" name="Line 30"/>
          <p:cNvSpPr>
            <a:spLocks noChangeShapeType="1"/>
          </p:cNvSpPr>
          <p:nvPr/>
        </p:nvSpPr>
        <p:spPr bwMode="auto">
          <a:xfrm>
            <a:off x="5000628" y="1571612"/>
            <a:ext cx="3149600" cy="0"/>
          </a:xfrm>
          <a:prstGeom prst="line">
            <a:avLst/>
          </a:prstGeom>
          <a:noFill/>
          <a:ln w="28575">
            <a:solidFill>
              <a:schemeClr val="tx1"/>
            </a:solidFill>
            <a:round/>
            <a:headEnd/>
            <a:tailEnd/>
          </a:ln>
          <a:effectLst/>
        </p:spPr>
        <p:txBody>
          <a:bodyPr/>
          <a:lstStyle/>
          <a:p>
            <a:endParaRPr lang="en-SG"/>
          </a:p>
        </p:txBody>
      </p:sp>
      <p:sp>
        <p:nvSpPr>
          <p:cNvPr id="2079" name="Line 31"/>
          <p:cNvSpPr>
            <a:spLocks noChangeShapeType="1"/>
          </p:cNvSpPr>
          <p:nvPr/>
        </p:nvSpPr>
        <p:spPr bwMode="auto">
          <a:xfrm>
            <a:off x="4978400" y="1543050"/>
            <a:ext cx="0" cy="171450"/>
          </a:xfrm>
          <a:prstGeom prst="line">
            <a:avLst/>
          </a:prstGeom>
          <a:noFill/>
          <a:ln w="28575">
            <a:solidFill>
              <a:schemeClr val="tx1"/>
            </a:solidFill>
            <a:round/>
            <a:headEnd/>
            <a:tailEnd type="triangle" w="med" len="med"/>
          </a:ln>
          <a:effectLst/>
        </p:spPr>
        <p:txBody>
          <a:bodyPr/>
          <a:lstStyle/>
          <a:p>
            <a:endParaRPr lang="en-SG"/>
          </a:p>
        </p:txBody>
      </p:sp>
      <p:sp>
        <p:nvSpPr>
          <p:cNvPr id="2080" name="Line 32"/>
          <p:cNvSpPr>
            <a:spLocks noChangeShapeType="1"/>
          </p:cNvSpPr>
          <p:nvPr/>
        </p:nvSpPr>
        <p:spPr bwMode="auto">
          <a:xfrm>
            <a:off x="8128000" y="1543050"/>
            <a:ext cx="0" cy="171450"/>
          </a:xfrm>
          <a:prstGeom prst="line">
            <a:avLst/>
          </a:prstGeom>
          <a:noFill/>
          <a:ln w="9525">
            <a:solidFill>
              <a:schemeClr val="tx1"/>
            </a:solidFill>
            <a:round/>
            <a:headEnd/>
            <a:tailEnd type="triangle" w="med" len="med"/>
          </a:ln>
          <a:effectLst/>
        </p:spPr>
        <p:txBody>
          <a:bodyPr/>
          <a:lstStyle/>
          <a:p>
            <a:endParaRPr lang="en-SG"/>
          </a:p>
        </p:txBody>
      </p:sp>
      <p:sp>
        <p:nvSpPr>
          <p:cNvPr id="2081" name="Line 33"/>
          <p:cNvSpPr>
            <a:spLocks noChangeShapeType="1"/>
          </p:cNvSpPr>
          <p:nvPr/>
        </p:nvSpPr>
        <p:spPr bwMode="auto">
          <a:xfrm flipH="1">
            <a:off x="914400" y="2800350"/>
            <a:ext cx="0" cy="857250"/>
          </a:xfrm>
          <a:prstGeom prst="line">
            <a:avLst/>
          </a:prstGeom>
          <a:noFill/>
          <a:ln w="28575">
            <a:solidFill>
              <a:schemeClr val="tx1"/>
            </a:solidFill>
            <a:round/>
            <a:headEnd/>
            <a:tailEnd type="triangle" w="med" len="med"/>
          </a:ln>
          <a:effectLst/>
        </p:spPr>
        <p:txBody>
          <a:bodyPr/>
          <a:lstStyle/>
          <a:p>
            <a:endParaRPr lang="en-SG"/>
          </a:p>
        </p:txBody>
      </p:sp>
      <p:sp>
        <p:nvSpPr>
          <p:cNvPr id="2082" name="Text Box 34"/>
          <p:cNvSpPr txBox="1">
            <a:spLocks noChangeArrowheads="1"/>
          </p:cNvSpPr>
          <p:nvPr/>
        </p:nvSpPr>
        <p:spPr bwMode="auto">
          <a:xfrm>
            <a:off x="304801" y="3657600"/>
            <a:ext cx="1127232" cy="369332"/>
          </a:xfrm>
          <a:prstGeom prst="rect">
            <a:avLst/>
          </a:prstGeom>
          <a:solidFill>
            <a:schemeClr val="accent1"/>
          </a:solidFill>
          <a:ln w="28575">
            <a:solidFill>
              <a:schemeClr val="tx1"/>
            </a:solidFill>
            <a:miter lim="800000"/>
            <a:headEnd/>
            <a:tailEnd/>
          </a:ln>
          <a:effectLst/>
        </p:spPr>
        <p:txBody>
          <a:bodyPr wrap="none">
            <a:spAutoFit/>
          </a:bodyPr>
          <a:lstStyle/>
          <a:p>
            <a:pPr algn="ctr"/>
            <a:r>
              <a:rPr lang="en-US" b="1"/>
              <a:t>Bekerja</a:t>
            </a:r>
          </a:p>
        </p:txBody>
      </p:sp>
      <p:sp>
        <p:nvSpPr>
          <p:cNvPr id="2083" name="Line 35"/>
          <p:cNvSpPr>
            <a:spLocks noChangeShapeType="1"/>
          </p:cNvSpPr>
          <p:nvPr/>
        </p:nvSpPr>
        <p:spPr bwMode="auto">
          <a:xfrm>
            <a:off x="914400" y="3429000"/>
            <a:ext cx="5588000" cy="0"/>
          </a:xfrm>
          <a:prstGeom prst="line">
            <a:avLst/>
          </a:prstGeom>
          <a:noFill/>
          <a:ln w="28575">
            <a:solidFill>
              <a:schemeClr val="tx1"/>
            </a:solidFill>
            <a:round/>
            <a:headEnd/>
            <a:tailEnd/>
          </a:ln>
          <a:effectLst/>
        </p:spPr>
        <p:txBody>
          <a:bodyPr/>
          <a:lstStyle/>
          <a:p>
            <a:endParaRPr lang="en-SG"/>
          </a:p>
        </p:txBody>
      </p:sp>
      <p:sp>
        <p:nvSpPr>
          <p:cNvPr id="2086" name="Text Box 38"/>
          <p:cNvSpPr txBox="1">
            <a:spLocks noChangeArrowheads="1"/>
          </p:cNvSpPr>
          <p:nvPr/>
        </p:nvSpPr>
        <p:spPr bwMode="auto">
          <a:xfrm>
            <a:off x="5181601" y="3657600"/>
            <a:ext cx="2204450" cy="338554"/>
          </a:xfrm>
          <a:prstGeom prst="rect">
            <a:avLst/>
          </a:prstGeom>
          <a:solidFill>
            <a:schemeClr val="folHlink"/>
          </a:solidFill>
          <a:ln w="28575">
            <a:solidFill>
              <a:schemeClr val="tx1"/>
            </a:solidFill>
            <a:miter lim="800000"/>
            <a:headEnd/>
            <a:tailEnd/>
          </a:ln>
          <a:effectLst/>
        </p:spPr>
        <p:txBody>
          <a:bodyPr wrap="none">
            <a:spAutoFit/>
          </a:bodyPr>
          <a:lstStyle/>
          <a:p>
            <a:pPr algn="ctr"/>
            <a:r>
              <a:rPr lang="en-US" sz="1600" b="1"/>
              <a:t>Mencari pekerjaan</a:t>
            </a:r>
          </a:p>
        </p:txBody>
      </p:sp>
      <p:sp>
        <p:nvSpPr>
          <p:cNvPr id="2087" name="Text Box 39"/>
          <p:cNvSpPr txBox="1">
            <a:spLocks noChangeArrowheads="1"/>
          </p:cNvSpPr>
          <p:nvPr/>
        </p:nvSpPr>
        <p:spPr bwMode="auto">
          <a:xfrm>
            <a:off x="406401" y="4647010"/>
            <a:ext cx="1778051" cy="338554"/>
          </a:xfrm>
          <a:prstGeom prst="rect">
            <a:avLst/>
          </a:prstGeom>
          <a:solidFill>
            <a:schemeClr val="accent1"/>
          </a:solidFill>
          <a:ln w="28575">
            <a:solidFill>
              <a:schemeClr val="tx1"/>
            </a:solidFill>
            <a:miter lim="800000"/>
            <a:headEnd/>
            <a:tailEnd/>
          </a:ln>
          <a:effectLst/>
        </p:spPr>
        <p:txBody>
          <a:bodyPr wrap="none">
            <a:spAutoFit/>
          </a:bodyPr>
          <a:lstStyle/>
          <a:p>
            <a:pPr algn="ctr"/>
            <a:r>
              <a:rPr lang="en-US" sz="1600" b="1"/>
              <a:t>Bekerja Penuh</a:t>
            </a:r>
          </a:p>
        </p:txBody>
      </p:sp>
      <p:sp>
        <p:nvSpPr>
          <p:cNvPr id="2088" name="Text Box 40"/>
          <p:cNvSpPr txBox="1">
            <a:spLocks noChangeArrowheads="1"/>
          </p:cNvSpPr>
          <p:nvPr/>
        </p:nvSpPr>
        <p:spPr bwMode="auto">
          <a:xfrm>
            <a:off x="3647017" y="4647010"/>
            <a:ext cx="2587568" cy="338554"/>
          </a:xfrm>
          <a:prstGeom prst="rect">
            <a:avLst/>
          </a:prstGeom>
          <a:solidFill>
            <a:srgbClr val="FF99FF"/>
          </a:solidFill>
          <a:ln w="28575">
            <a:solidFill>
              <a:schemeClr val="tx1"/>
            </a:solidFill>
            <a:miter lim="800000"/>
            <a:headEnd/>
            <a:tailEnd/>
          </a:ln>
          <a:effectLst/>
        </p:spPr>
        <p:txBody>
          <a:bodyPr wrap="none">
            <a:spAutoFit/>
          </a:bodyPr>
          <a:lstStyle/>
          <a:p>
            <a:pPr algn="ctr"/>
            <a:r>
              <a:rPr lang="en-US" sz="1600" b="1"/>
              <a:t>Setengah Menganggur</a:t>
            </a:r>
          </a:p>
        </p:txBody>
      </p:sp>
      <p:sp>
        <p:nvSpPr>
          <p:cNvPr id="2089" name="Line 41"/>
          <p:cNvSpPr>
            <a:spLocks noChangeShapeType="1"/>
          </p:cNvSpPr>
          <p:nvPr/>
        </p:nvSpPr>
        <p:spPr bwMode="auto">
          <a:xfrm flipH="1">
            <a:off x="914400" y="3943350"/>
            <a:ext cx="0" cy="685800"/>
          </a:xfrm>
          <a:prstGeom prst="line">
            <a:avLst/>
          </a:prstGeom>
          <a:noFill/>
          <a:ln w="28575">
            <a:solidFill>
              <a:schemeClr val="tx1"/>
            </a:solidFill>
            <a:round/>
            <a:headEnd/>
            <a:tailEnd type="triangle" w="med" len="med"/>
          </a:ln>
          <a:effectLst/>
        </p:spPr>
        <p:txBody>
          <a:bodyPr/>
          <a:lstStyle/>
          <a:p>
            <a:endParaRPr lang="en-SG"/>
          </a:p>
        </p:txBody>
      </p:sp>
      <p:sp>
        <p:nvSpPr>
          <p:cNvPr id="2090" name="Line 42"/>
          <p:cNvSpPr>
            <a:spLocks noChangeShapeType="1"/>
          </p:cNvSpPr>
          <p:nvPr/>
        </p:nvSpPr>
        <p:spPr bwMode="auto">
          <a:xfrm>
            <a:off x="914400" y="4514850"/>
            <a:ext cx="4064000" cy="0"/>
          </a:xfrm>
          <a:prstGeom prst="line">
            <a:avLst/>
          </a:prstGeom>
          <a:noFill/>
          <a:ln w="28575">
            <a:solidFill>
              <a:schemeClr val="tx1"/>
            </a:solidFill>
            <a:round/>
            <a:headEnd/>
            <a:tailEnd/>
          </a:ln>
          <a:effectLst/>
        </p:spPr>
        <p:txBody>
          <a:bodyPr/>
          <a:lstStyle/>
          <a:p>
            <a:endParaRPr lang="en-SG"/>
          </a:p>
        </p:txBody>
      </p:sp>
      <p:sp>
        <p:nvSpPr>
          <p:cNvPr id="2091" name="Line 43"/>
          <p:cNvSpPr>
            <a:spLocks noChangeShapeType="1"/>
          </p:cNvSpPr>
          <p:nvPr/>
        </p:nvSpPr>
        <p:spPr bwMode="auto">
          <a:xfrm>
            <a:off x="4978400" y="4514850"/>
            <a:ext cx="0" cy="171450"/>
          </a:xfrm>
          <a:prstGeom prst="line">
            <a:avLst/>
          </a:prstGeom>
          <a:noFill/>
          <a:ln w="28575">
            <a:solidFill>
              <a:schemeClr val="tx1"/>
            </a:solidFill>
            <a:round/>
            <a:headEnd/>
            <a:tailEnd type="triangle" w="med" len="med"/>
          </a:ln>
          <a:effectLst/>
        </p:spPr>
        <p:txBody>
          <a:bodyPr/>
          <a:lstStyle/>
          <a:p>
            <a:endParaRPr lang="en-SG"/>
          </a:p>
        </p:txBody>
      </p:sp>
      <p:sp>
        <p:nvSpPr>
          <p:cNvPr id="2093" name="Text Box 45"/>
          <p:cNvSpPr txBox="1">
            <a:spLocks noChangeArrowheads="1"/>
          </p:cNvSpPr>
          <p:nvPr/>
        </p:nvSpPr>
        <p:spPr bwMode="auto">
          <a:xfrm>
            <a:off x="812800" y="5086350"/>
            <a:ext cx="3352800" cy="584775"/>
          </a:xfrm>
          <a:prstGeom prst="rect">
            <a:avLst/>
          </a:prstGeom>
          <a:solidFill>
            <a:srgbClr val="FF99FF"/>
          </a:solidFill>
          <a:ln w="28575">
            <a:solidFill>
              <a:schemeClr val="tx1"/>
            </a:solidFill>
            <a:miter lim="800000"/>
            <a:headEnd/>
            <a:tailEnd/>
          </a:ln>
          <a:effectLst/>
        </p:spPr>
        <p:txBody>
          <a:bodyPr>
            <a:spAutoFit/>
          </a:bodyPr>
          <a:lstStyle/>
          <a:p>
            <a:pPr algn="ctr">
              <a:spcBef>
                <a:spcPct val="50000"/>
              </a:spcBef>
            </a:pPr>
            <a:r>
              <a:rPr lang="en-US" sz="1600" b="1"/>
              <a:t>Setengah Menganggur Kentara</a:t>
            </a:r>
          </a:p>
        </p:txBody>
      </p:sp>
      <p:sp>
        <p:nvSpPr>
          <p:cNvPr id="2094" name="Text Box 46"/>
          <p:cNvSpPr txBox="1">
            <a:spLocks noChangeArrowheads="1"/>
          </p:cNvSpPr>
          <p:nvPr/>
        </p:nvSpPr>
        <p:spPr bwMode="auto">
          <a:xfrm>
            <a:off x="5283200" y="5086350"/>
            <a:ext cx="3556000" cy="584775"/>
          </a:xfrm>
          <a:prstGeom prst="rect">
            <a:avLst/>
          </a:prstGeom>
          <a:solidFill>
            <a:srgbClr val="FF99FF"/>
          </a:solidFill>
          <a:ln w="28575">
            <a:solidFill>
              <a:schemeClr val="tx1"/>
            </a:solidFill>
            <a:miter lim="800000"/>
            <a:headEnd/>
            <a:tailEnd/>
          </a:ln>
          <a:effectLst/>
        </p:spPr>
        <p:txBody>
          <a:bodyPr>
            <a:spAutoFit/>
          </a:bodyPr>
          <a:lstStyle/>
          <a:p>
            <a:pPr algn="ctr">
              <a:spcBef>
                <a:spcPct val="50000"/>
              </a:spcBef>
            </a:pPr>
            <a:r>
              <a:rPr lang="en-US" sz="1600" b="1"/>
              <a:t>Setengah Menganggur Tdk Kentara</a:t>
            </a:r>
          </a:p>
        </p:txBody>
      </p:sp>
      <p:sp>
        <p:nvSpPr>
          <p:cNvPr id="2096" name="Line 48"/>
          <p:cNvSpPr>
            <a:spLocks noChangeShapeType="1"/>
          </p:cNvSpPr>
          <p:nvPr/>
        </p:nvSpPr>
        <p:spPr bwMode="auto">
          <a:xfrm>
            <a:off x="3048000" y="4972050"/>
            <a:ext cx="3454400" cy="0"/>
          </a:xfrm>
          <a:prstGeom prst="line">
            <a:avLst/>
          </a:prstGeom>
          <a:noFill/>
          <a:ln w="28575">
            <a:solidFill>
              <a:schemeClr val="tx1"/>
            </a:solidFill>
            <a:round/>
            <a:headEnd/>
            <a:tailEnd/>
          </a:ln>
          <a:effectLst/>
        </p:spPr>
        <p:txBody>
          <a:bodyPr/>
          <a:lstStyle/>
          <a:p>
            <a:endParaRPr lang="en-SG"/>
          </a:p>
        </p:txBody>
      </p:sp>
      <p:sp>
        <p:nvSpPr>
          <p:cNvPr id="2097" name="Line 49"/>
          <p:cNvSpPr>
            <a:spLocks noChangeShapeType="1"/>
          </p:cNvSpPr>
          <p:nvPr/>
        </p:nvSpPr>
        <p:spPr bwMode="auto">
          <a:xfrm>
            <a:off x="3048000" y="4972050"/>
            <a:ext cx="0" cy="171450"/>
          </a:xfrm>
          <a:prstGeom prst="line">
            <a:avLst/>
          </a:prstGeom>
          <a:noFill/>
          <a:ln w="9525">
            <a:solidFill>
              <a:schemeClr val="tx1"/>
            </a:solidFill>
            <a:round/>
            <a:headEnd/>
            <a:tailEnd type="triangle" w="med" len="med"/>
          </a:ln>
          <a:effectLst/>
        </p:spPr>
        <p:txBody>
          <a:bodyPr/>
          <a:lstStyle/>
          <a:p>
            <a:endParaRPr lang="en-SG"/>
          </a:p>
        </p:txBody>
      </p:sp>
      <p:sp>
        <p:nvSpPr>
          <p:cNvPr id="2098" name="Line 50"/>
          <p:cNvSpPr>
            <a:spLocks noChangeShapeType="1"/>
          </p:cNvSpPr>
          <p:nvPr/>
        </p:nvSpPr>
        <p:spPr bwMode="auto">
          <a:xfrm>
            <a:off x="6400800" y="4972050"/>
            <a:ext cx="0" cy="171450"/>
          </a:xfrm>
          <a:prstGeom prst="line">
            <a:avLst/>
          </a:prstGeom>
          <a:noFill/>
          <a:ln w="9525">
            <a:solidFill>
              <a:schemeClr val="tx1"/>
            </a:solidFill>
            <a:round/>
            <a:headEnd/>
            <a:tailEnd type="triangle" w="med" len="med"/>
          </a:ln>
          <a:effectLst/>
        </p:spPr>
        <p:txBody>
          <a:bodyPr/>
          <a:lstStyle/>
          <a:p>
            <a:endParaRPr lang="en-SG"/>
          </a:p>
        </p:txBody>
      </p:sp>
      <p:sp>
        <p:nvSpPr>
          <p:cNvPr id="2099" name="Text Box 51"/>
          <p:cNvSpPr txBox="1">
            <a:spLocks noChangeArrowheads="1"/>
          </p:cNvSpPr>
          <p:nvPr/>
        </p:nvSpPr>
        <p:spPr bwMode="auto">
          <a:xfrm>
            <a:off x="304800" y="5886450"/>
            <a:ext cx="1930400" cy="954107"/>
          </a:xfrm>
          <a:prstGeom prst="rect">
            <a:avLst/>
          </a:prstGeom>
          <a:solidFill>
            <a:srgbClr val="FF99FF"/>
          </a:solidFill>
          <a:ln w="28575">
            <a:solidFill>
              <a:schemeClr val="tx1"/>
            </a:solidFill>
            <a:miter lim="800000"/>
            <a:headEnd/>
            <a:tailEnd/>
          </a:ln>
          <a:effectLst/>
        </p:spPr>
        <p:txBody>
          <a:bodyPr>
            <a:spAutoFit/>
          </a:bodyPr>
          <a:lstStyle/>
          <a:p>
            <a:pPr algn="ctr"/>
            <a:r>
              <a:rPr lang="en-US" sz="1400" b="1"/>
              <a:t>Setengah Menganggur</a:t>
            </a:r>
          </a:p>
          <a:p>
            <a:pPr algn="ctr"/>
            <a:r>
              <a:rPr lang="en-US" sz="1400" b="1"/>
              <a:t>Menurut Pendapatan</a:t>
            </a:r>
          </a:p>
        </p:txBody>
      </p:sp>
      <p:sp>
        <p:nvSpPr>
          <p:cNvPr id="2102" name="Text Box 54"/>
          <p:cNvSpPr txBox="1">
            <a:spLocks noChangeArrowheads="1"/>
          </p:cNvSpPr>
          <p:nvPr/>
        </p:nvSpPr>
        <p:spPr bwMode="auto">
          <a:xfrm>
            <a:off x="2641600" y="5886450"/>
            <a:ext cx="1930400" cy="954107"/>
          </a:xfrm>
          <a:prstGeom prst="rect">
            <a:avLst/>
          </a:prstGeom>
          <a:solidFill>
            <a:srgbClr val="FF99FF"/>
          </a:solidFill>
          <a:ln w="28575">
            <a:solidFill>
              <a:schemeClr val="tx1"/>
            </a:solidFill>
            <a:miter lim="800000"/>
            <a:headEnd/>
            <a:tailEnd/>
          </a:ln>
          <a:effectLst/>
        </p:spPr>
        <p:txBody>
          <a:bodyPr>
            <a:spAutoFit/>
          </a:bodyPr>
          <a:lstStyle/>
          <a:p>
            <a:pPr algn="ctr"/>
            <a:r>
              <a:rPr lang="en-US" sz="1400" b="1"/>
              <a:t>Setengah Menganggur</a:t>
            </a:r>
          </a:p>
          <a:p>
            <a:pPr algn="ctr"/>
            <a:r>
              <a:rPr lang="en-US" sz="1400" b="1"/>
              <a:t>Menurut produktifitas</a:t>
            </a:r>
          </a:p>
        </p:txBody>
      </p:sp>
      <p:sp>
        <p:nvSpPr>
          <p:cNvPr id="2103" name="Text Box 55"/>
          <p:cNvSpPr txBox="1">
            <a:spLocks noChangeArrowheads="1"/>
          </p:cNvSpPr>
          <p:nvPr/>
        </p:nvSpPr>
        <p:spPr bwMode="auto">
          <a:xfrm>
            <a:off x="5072066" y="5903893"/>
            <a:ext cx="1774845" cy="954107"/>
          </a:xfrm>
          <a:prstGeom prst="rect">
            <a:avLst/>
          </a:prstGeom>
          <a:solidFill>
            <a:srgbClr val="FF99FF"/>
          </a:solidFill>
          <a:ln w="28575">
            <a:solidFill>
              <a:schemeClr val="tx1"/>
            </a:solidFill>
            <a:miter lim="800000"/>
            <a:headEnd/>
            <a:tailEnd/>
          </a:ln>
          <a:effectLst/>
        </p:spPr>
        <p:txBody>
          <a:bodyPr wrap="none">
            <a:spAutoFit/>
          </a:bodyPr>
          <a:lstStyle/>
          <a:p>
            <a:pPr algn="ctr"/>
            <a:r>
              <a:rPr lang="en-US" sz="1400" b="1" dirty="0" err="1"/>
              <a:t>Setengah</a:t>
            </a:r>
            <a:endParaRPr lang="en-US" sz="1400" b="1" dirty="0"/>
          </a:p>
          <a:p>
            <a:pPr algn="ctr"/>
            <a:r>
              <a:rPr lang="en-US" sz="1400" b="1" dirty="0" err="1"/>
              <a:t>Menganggur</a:t>
            </a:r>
            <a:endParaRPr lang="en-US" sz="1400" b="1" dirty="0"/>
          </a:p>
          <a:p>
            <a:pPr algn="ctr"/>
            <a:r>
              <a:rPr lang="en-US" sz="1400" b="1" dirty="0"/>
              <a:t>By </a:t>
            </a:r>
            <a:r>
              <a:rPr lang="en-US" sz="1400" b="1" dirty="0" err="1"/>
              <a:t>Pendidikan</a:t>
            </a:r>
            <a:r>
              <a:rPr lang="en-US" sz="1400" b="1" dirty="0"/>
              <a:t> &amp;</a:t>
            </a:r>
          </a:p>
          <a:p>
            <a:pPr algn="ctr"/>
            <a:r>
              <a:rPr lang="en-US" sz="1400" b="1" dirty="0" err="1"/>
              <a:t>Jenis</a:t>
            </a:r>
            <a:r>
              <a:rPr lang="en-US" sz="1400" b="1" dirty="0"/>
              <a:t> </a:t>
            </a:r>
            <a:r>
              <a:rPr lang="en-US" sz="1400" b="1" dirty="0" err="1"/>
              <a:t>pekerjaan</a:t>
            </a:r>
            <a:endParaRPr lang="en-US" sz="1400" b="1" dirty="0"/>
          </a:p>
        </p:txBody>
      </p:sp>
      <p:sp>
        <p:nvSpPr>
          <p:cNvPr id="2104" name="Text Box 56"/>
          <p:cNvSpPr txBox="1">
            <a:spLocks noChangeArrowheads="1"/>
          </p:cNvSpPr>
          <p:nvPr/>
        </p:nvSpPr>
        <p:spPr bwMode="auto">
          <a:xfrm>
            <a:off x="7571317" y="6000751"/>
            <a:ext cx="1032655" cy="307777"/>
          </a:xfrm>
          <a:prstGeom prst="rect">
            <a:avLst/>
          </a:prstGeom>
          <a:solidFill>
            <a:srgbClr val="FF99FF"/>
          </a:solidFill>
          <a:ln w="28575">
            <a:solidFill>
              <a:schemeClr val="tx1"/>
            </a:solidFill>
            <a:miter lim="800000"/>
            <a:headEnd/>
            <a:tailEnd/>
          </a:ln>
          <a:effectLst/>
        </p:spPr>
        <p:txBody>
          <a:bodyPr wrap="none">
            <a:spAutoFit/>
          </a:bodyPr>
          <a:lstStyle/>
          <a:p>
            <a:pPr algn="ctr"/>
            <a:r>
              <a:rPr lang="en-US" sz="1400" b="1"/>
              <a:t>Lain-lain</a:t>
            </a:r>
          </a:p>
        </p:txBody>
      </p:sp>
      <p:sp>
        <p:nvSpPr>
          <p:cNvPr id="2105" name="Line 57"/>
          <p:cNvSpPr>
            <a:spLocks noChangeShapeType="1"/>
          </p:cNvSpPr>
          <p:nvPr/>
        </p:nvSpPr>
        <p:spPr bwMode="auto">
          <a:xfrm>
            <a:off x="4978400" y="4914900"/>
            <a:ext cx="0" cy="857250"/>
          </a:xfrm>
          <a:prstGeom prst="line">
            <a:avLst/>
          </a:prstGeom>
          <a:noFill/>
          <a:ln w="28575">
            <a:solidFill>
              <a:schemeClr val="tx1"/>
            </a:solidFill>
            <a:prstDash val="dash"/>
            <a:round/>
            <a:headEnd/>
            <a:tailEnd/>
          </a:ln>
          <a:effectLst/>
        </p:spPr>
        <p:txBody>
          <a:bodyPr/>
          <a:lstStyle/>
          <a:p>
            <a:endParaRPr lang="en-SG"/>
          </a:p>
        </p:txBody>
      </p:sp>
      <p:sp>
        <p:nvSpPr>
          <p:cNvPr id="2106" name="Line 58"/>
          <p:cNvSpPr>
            <a:spLocks noChangeShapeType="1"/>
          </p:cNvSpPr>
          <p:nvPr/>
        </p:nvSpPr>
        <p:spPr bwMode="auto">
          <a:xfrm>
            <a:off x="1320800" y="5715000"/>
            <a:ext cx="7010400" cy="0"/>
          </a:xfrm>
          <a:prstGeom prst="line">
            <a:avLst/>
          </a:prstGeom>
          <a:noFill/>
          <a:ln w="28575">
            <a:solidFill>
              <a:schemeClr val="tx1"/>
            </a:solidFill>
            <a:prstDash val="dash"/>
            <a:round/>
            <a:headEnd/>
            <a:tailEnd/>
          </a:ln>
          <a:effectLst/>
        </p:spPr>
        <p:txBody>
          <a:bodyPr/>
          <a:lstStyle/>
          <a:p>
            <a:endParaRPr lang="en-SG"/>
          </a:p>
        </p:txBody>
      </p:sp>
      <p:sp>
        <p:nvSpPr>
          <p:cNvPr id="2107" name="Line 59"/>
          <p:cNvSpPr>
            <a:spLocks noChangeShapeType="1"/>
          </p:cNvSpPr>
          <p:nvPr/>
        </p:nvSpPr>
        <p:spPr bwMode="auto">
          <a:xfrm flipH="1">
            <a:off x="1320800" y="5715000"/>
            <a:ext cx="0" cy="114300"/>
          </a:xfrm>
          <a:prstGeom prst="line">
            <a:avLst/>
          </a:prstGeom>
          <a:noFill/>
          <a:ln w="28575">
            <a:solidFill>
              <a:schemeClr val="tx1"/>
            </a:solidFill>
            <a:prstDash val="dash"/>
            <a:round/>
            <a:headEnd/>
            <a:tailEnd/>
          </a:ln>
          <a:effectLst/>
        </p:spPr>
        <p:txBody>
          <a:bodyPr/>
          <a:lstStyle/>
          <a:p>
            <a:endParaRPr lang="en-SG"/>
          </a:p>
        </p:txBody>
      </p:sp>
      <p:sp>
        <p:nvSpPr>
          <p:cNvPr id="2108" name="Line 60"/>
          <p:cNvSpPr>
            <a:spLocks noChangeShapeType="1"/>
          </p:cNvSpPr>
          <p:nvPr/>
        </p:nvSpPr>
        <p:spPr bwMode="auto">
          <a:xfrm>
            <a:off x="3556000" y="5715000"/>
            <a:ext cx="0" cy="171450"/>
          </a:xfrm>
          <a:prstGeom prst="line">
            <a:avLst/>
          </a:prstGeom>
          <a:noFill/>
          <a:ln w="28575">
            <a:solidFill>
              <a:schemeClr val="tx1"/>
            </a:solidFill>
            <a:prstDash val="dash"/>
            <a:round/>
            <a:headEnd/>
            <a:tailEnd/>
          </a:ln>
          <a:effectLst/>
        </p:spPr>
        <p:txBody>
          <a:bodyPr/>
          <a:lstStyle/>
          <a:p>
            <a:endParaRPr lang="en-SG"/>
          </a:p>
        </p:txBody>
      </p:sp>
      <p:sp>
        <p:nvSpPr>
          <p:cNvPr id="2110" name="Line 62"/>
          <p:cNvSpPr>
            <a:spLocks noChangeShapeType="1"/>
          </p:cNvSpPr>
          <p:nvPr/>
        </p:nvSpPr>
        <p:spPr bwMode="auto">
          <a:xfrm>
            <a:off x="8229600" y="5715000"/>
            <a:ext cx="0" cy="228600"/>
          </a:xfrm>
          <a:prstGeom prst="line">
            <a:avLst/>
          </a:prstGeom>
          <a:noFill/>
          <a:ln w="9525">
            <a:solidFill>
              <a:schemeClr val="tx1"/>
            </a:solidFill>
            <a:prstDash val="dash"/>
            <a:round/>
            <a:headEnd/>
            <a:tailEnd/>
          </a:ln>
          <a:effectLst/>
        </p:spPr>
        <p:txBody>
          <a:bodyPr/>
          <a:lstStyle/>
          <a:p>
            <a:endParaRPr lang="en-SG"/>
          </a:p>
        </p:txBody>
      </p:sp>
      <p:sp>
        <p:nvSpPr>
          <p:cNvPr id="2111" name="Line 63"/>
          <p:cNvSpPr>
            <a:spLocks noChangeShapeType="1"/>
          </p:cNvSpPr>
          <p:nvPr/>
        </p:nvSpPr>
        <p:spPr bwMode="auto">
          <a:xfrm>
            <a:off x="2438400" y="857250"/>
            <a:ext cx="0" cy="171450"/>
          </a:xfrm>
          <a:prstGeom prst="line">
            <a:avLst/>
          </a:prstGeom>
          <a:noFill/>
          <a:ln w="28575">
            <a:solidFill>
              <a:schemeClr val="tx1"/>
            </a:solidFill>
            <a:round/>
            <a:headEnd/>
            <a:tailEnd type="triangle" w="med" len="med"/>
          </a:ln>
          <a:effectLst/>
        </p:spPr>
        <p:txBody>
          <a:bodyPr/>
          <a:lstStyle/>
          <a:p>
            <a:endParaRPr lang="en-SG"/>
          </a:p>
        </p:txBody>
      </p:sp>
      <p:sp>
        <p:nvSpPr>
          <p:cNvPr id="2112" name="Text Box 64"/>
          <p:cNvSpPr txBox="1">
            <a:spLocks noChangeArrowheads="1"/>
          </p:cNvSpPr>
          <p:nvPr/>
        </p:nvSpPr>
        <p:spPr bwMode="auto">
          <a:xfrm>
            <a:off x="3187701" y="4114800"/>
            <a:ext cx="2367956" cy="338554"/>
          </a:xfrm>
          <a:prstGeom prst="rect">
            <a:avLst/>
          </a:prstGeom>
          <a:solidFill>
            <a:schemeClr val="folHlink"/>
          </a:solidFill>
          <a:ln w="28575">
            <a:solidFill>
              <a:schemeClr val="tx1"/>
            </a:solidFill>
            <a:miter lim="800000"/>
            <a:headEnd/>
            <a:tailEnd/>
          </a:ln>
          <a:effectLst/>
        </p:spPr>
        <p:txBody>
          <a:bodyPr wrap="none">
            <a:spAutoFit/>
          </a:bodyPr>
          <a:lstStyle/>
          <a:p>
            <a:pPr algn="ctr"/>
            <a:r>
              <a:rPr lang="en-US" sz="1600" b="1"/>
              <a:t>Belum Pernah Kerja</a:t>
            </a:r>
          </a:p>
        </p:txBody>
      </p:sp>
      <p:sp>
        <p:nvSpPr>
          <p:cNvPr id="2113" name="Text Box 65"/>
          <p:cNvSpPr txBox="1">
            <a:spLocks noChangeArrowheads="1"/>
          </p:cNvSpPr>
          <p:nvPr/>
        </p:nvSpPr>
        <p:spPr bwMode="auto">
          <a:xfrm>
            <a:off x="6197600" y="4114800"/>
            <a:ext cx="2641600" cy="338554"/>
          </a:xfrm>
          <a:prstGeom prst="rect">
            <a:avLst/>
          </a:prstGeom>
          <a:solidFill>
            <a:schemeClr val="folHlink"/>
          </a:solidFill>
          <a:ln w="28575">
            <a:solidFill>
              <a:schemeClr val="tx1"/>
            </a:solidFill>
            <a:miter lim="800000"/>
            <a:headEnd/>
            <a:tailEnd/>
          </a:ln>
          <a:effectLst/>
        </p:spPr>
        <p:txBody>
          <a:bodyPr>
            <a:spAutoFit/>
          </a:bodyPr>
          <a:lstStyle/>
          <a:p>
            <a:pPr algn="ctr"/>
            <a:r>
              <a:rPr lang="en-US" sz="1600" b="1"/>
              <a:t>Sdh Pernah Kerja</a:t>
            </a:r>
          </a:p>
        </p:txBody>
      </p:sp>
      <p:sp>
        <p:nvSpPr>
          <p:cNvPr id="2114" name="Text Box 66"/>
          <p:cNvSpPr txBox="1">
            <a:spLocks noChangeArrowheads="1"/>
          </p:cNvSpPr>
          <p:nvPr/>
        </p:nvSpPr>
        <p:spPr bwMode="auto">
          <a:xfrm>
            <a:off x="533400" y="0"/>
            <a:ext cx="8610600" cy="400110"/>
          </a:xfrm>
          <a:prstGeom prst="rect">
            <a:avLst/>
          </a:prstGeom>
          <a:noFill/>
          <a:ln w="9525">
            <a:noFill/>
            <a:miter lim="800000"/>
            <a:headEnd/>
            <a:tailEnd/>
          </a:ln>
          <a:effectLst/>
        </p:spPr>
        <p:txBody>
          <a:bodyPr>
            <a:spAutoFit/>
          </a:bodyPr>
          <a:lstStyle/>
          <a:p>
            <a:pPr algn="ctr" eaLnBrk="0" hangingPunct="0"/>
            <a:r>
              <a:rPr lang="en-US" sz="2000" dirty="0" smtClean="0">
                <a:latin typeface="Arial" pitchFamily="34" charset="0"/>
                <a:cs typeface="Arial" pitchFamily="34" charset="0"/>
              </a:rPr>
              <a:t>PENDUDUK DAN TENAGA KERJA</a:t>
            </a:r>
            <a:endParaRPr lang="en-US" sz="2000" dirty="0">
              <a:latin typeface="Arial" pitchFamily="34" charset="0"/>
              <a:cs typeface="Arial" pitchFamily="34" charset="0"/>
            </a:endParaRPr>
          </a:p>
        </p:txBody>
      </p:sp>
      <p:sp>
        <p:nvSpPr>
          <p:cNvPr id="2115" name="Line 67"/>
          <p:cNvSpPr>
            <a:spLocks noChangeShapeType="1"/>
          </p:cNvSpPr>
          <p:nvPr/>
        </p:nvSpPr>
        <p:spPr bwMode="auto">
          <a:xfrm>
            <a:off x="6502400" y="3429000"/>
            <a:ext cx="0" cy="228600"/>
          </a:xfrm>
          <a:prstGeom prst="line">
            <a:avLst/>
          </a:prstGeom>
          <a:noFill/>
          <a:ln w="28575">
            <a:solidFill>
              <a:schemeClr val="tx1"/>
            </a:solidFill>
            <a:round/>
            <a:headEnd/>
            <a:tailEnd type="triangle" w="med" len="med"/>
          </a:ln>
          <a:effectLst/>
        </p:spPr>
        <p:txBody>
          <a:bodyPr/>
          <a:lstStyle/>
          <a:p>
            <a:endParaRPr lang="en-SG"/>
          </a:p>
        </p:txBody>
      </p:sp>
      <p:sp>
        <p:nvSpPr>
          <p:cNvPr id="2116" name="Line 68"/>
          <p:cNvSpPr>
            <a:spLocks noChangeShapeType="1"/>
          </p:cNvSpPr>
          <p:nvPr/>
        </p:nvSpPr>
        <p:spPr bwMode="auto">
          <a:xfrm>
            <a:off x="6502400" y="3943350"/>
            <a:ext cx="0" cy="57150"/>
          </a:xfrm>
          <a:prstGeom prst="line">
            <a:avLst/>
          </a:prstGeom>
          <a:noFill/>
          <a:ln w="9525">
            <a:solidFill>
              <a:schemeClr val="tx1"/>
            </a:solidFill>
            <a:round/>
            <a:headEnd/>
            <a:tailEnd/>
          </a:ln>
          <a:effectLst/>
        </p:spPr>
        <p:txBody>
          <a:bodyPr/>
          <a:lstStyle/>
          <a:p>
            <a:endParaRPr lang="en-SG"/>
          </a:p>
        </p:txBody>
      </p:sp>
      <p:sp>
        <p:nvSpPr>
          <p:cNvPr id="2117" name="Line 69"/>
          <p:cNvSpPr>
            <a:spLocks noChangeShapeType="1"/>
          </p:cNvSpPr>
          <p:nvPr/>
        </p:nvSpPr>
        <p:spPr bwMode="auto">
          <a:xfrm>
            <a:off x="4673600" y="4000500"/>
            <a:ext cx="3454400" cy="0"/>
          </a:xfrm>
          <a:prstGeom prst="line">
            <a:avLst/>
          </a:prstGeom>
          <a:noFill/>
          <a:ln w="28575">
            <a:solidFill>
              <a:schemeClr val="tx1"/>
            </a:solidFill>
            <a:round/>
            <a:headEnd/>
            <a:tailEnd/>
          </a:ln>
          <a:effectLst/>
        </p:spPr>
        <p:txBody>
          <a:bodyPr/>
          <a:lstStyle/>
          <a:p>
            <a:endParaRPr lang="en-SG"/>
          </a:p>
        </p:txBody>
      </p:sp>
      <p:sp>
        <p:nvSpPr>
          <p:cNvPr id="2118" name="Line 70"/>
          <p:cNvSpPr>
            <a:spLocks noChangeShapeType="1"/>
          </p:cNvSpPr>
          <p:nvPr/>
        </p:nvSpPr>
        <p:spPr bwMode="auto">
          <a:xfrm>
            <a:off x="4673600" y="4000500"/>
            <a:ext cx="0" cy="114300"/>
          </a:xfrm>
          <a:prstGeom prst="line">
            <a:avLst/>
          </a:prstGeom>
          <a:noFill/>
          <a:ln w="28575">
            <a:solidFill>
              <a:schemeClr val="tx1"/>
            </a:solidFill>
            <a:round/>
            <a:headEnd/>
            <a:tailEnd type="triangle" w="med" len="med"/>
          </a:ln>
          <a:effectLst/>
        </p:spPr>
        <p:txBody>
          <a:bodyPr/>
          <a:lstStyle/>
          <a:p>
            <a:endParaRPr lang="en-SG"/>
          </a:p>
        </p:txBody>
      </p:sp>
      <p:sp>
        <p:nvSpPr>
          <p:cNvPr id="2119" name="Line 71"/>
          <p:cNvSpPr>
            <a:spLocks noChangeShapeType="1"/>
          </p:cNvSpPr>
          <p:nvPr/>
        </p:nvSpPr>
        <p:spPr bwMode="auto">
          <a:xfrm>
            <a:off x="8128000" y="4000500"/>
            <a:ext cx="0" cy="114300"/>
          </a:xfrm>
          <a:prstGeom prst="line">
            <a:avLst/>
          </a:prstGeom>
          <a:noFill/>
          <a:ln w="28575">
            <a:solidFill>
              <a:schemeClr val="tx1"/>
            </a:solidFill>
            <a:round/>
            <a:headEnd/>
            <a:tailEnd type="triangle" w="med" len="med"/>
          </a:ln>
          <a:effectLst/>
        </p:spPr>
        <p:txBody>
          <a:bodyPr/>
          <a:lstStyle/>
          <a:p>
            <a:endParaRPr lang="en-SG"/>
          </a:p>
        </p:txBody>
      </p:sp>
      <p:sp>
        <p:nvSpPr>
          <p:cNvPr id="2120" name="Line 72"/>
          <p:cNvSpPr>
            <a:spLocks noChangeShapeType="1"/>
          </p:cNvSpPr>
          <p:nvPr/>
        </p:nvSpPr>
        <p:spPr bwMode="auto">
          <a:xfrm>
            <a:off x="5994400" y="5715000"/>
            <a:ext cx="0" cy="171450"/>
          </a:xfrm>
          <a:prstGeom prst="line">
            <a:avLst/>
          </a:prstGeom>
          <a:noFill/>
          <a:ln w="28575">
            <a:solidFill>
              <a:schemeClr val="tx1"/>
            </a:solidFill>
            <a:prstDash val="dashDot"/>
            <a:round/>
            <a:headEnd/>
            <a:tailEnd/>
          </a:ln>
          <a:effectLst/>
        </p:spPr>
        <p:txBody>
          <a:bodyPr/>
          <a:lstStyle/>
          <a:p>
            <a:endParaRPr lang="en-SG"/>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19100" y="620688"/>
            <a:ext cx="8305800" cy="609600"/>
          </a:xfrm>
        </p:spPr>
        <p:txBody>
          <a:bodyPr>
            <a:normAutofit fontScale="90000"/>
          </a:bodyPr>
          <a:lstStyle/>
          <a:p>
            <a:r>
              <a:rPr lang="en-US" sz="3600"/>
              <a:t>Definisi² </a:t>
            </a:r>
            <a:r>
              <a:rPr lang="en-US" sz="3600" dirty="0" err="1"/>
              <a:t>Konsep</a:t>
            </a:r>
            <a:r>
              <a:rPr lang="en-US" sz="3600" dirty="0"/>
              <a:t> </a:t>
            </a:r>
            <a:r>
              <a:rPr lang="en-US" sz="3600" dirty="0" err="1"/>
              <a:t>Ketenagakerjaan</a:t>
            </a:r>
            <a:endParaRPr lang="en-US" sz="3600" dirty="0"/>
          </a:p>
        </p:txBody>
      </p:sp>
      <p:sp>
        <p:nvSpPr>
          <p:cNvPr id="51204" name="Text Box 4"/>
          <p:cNvSpPr txBox="1">
            <a:spLocks noChangeArrowheads="1"/>
          </p:cNvSpPr>
          <p:nvPr/>
        </p:nvSpPr>
        <p:spPr bwMode="auto">
          <a:xfrm>
            <a:off x="304800" y="1400980"/>
            <a:ext cx="8534400" cy="5448300"/>
          </a:xfrm>
          <a:prstGeom prst="rect">
            <a:avLst/>
          </a:prstGeom>
          <a:noFill/>
          <a:ln w="9525">
            <a:noFill/>
            <a:miter lim="800000"/>
            <a:headEnd/>
            <a:tailEnd/>
          </a:ln>
          <a:effectLst/>
        </p:spPr>
        <p:txBody>
          <a:bodyPr>
            <a:spAutoFit/>
          </a:bodyPr>
          <a:lstStyle/>
          <a:p>
            <a:pPr>
              <a:buClr>
                <a:schemeClr val="hlink"/>
              </a:buClr>
              <a:buFont typeface="Wingdings" pitchFamily="2" charset="2"/>
              <a:buChar char="v"/>
            </a:pPr>
            <a:r>
              <a:rPr lang="en-US" b="1" dirty="0" err="1"/>
              <a:t>Tenaga</a:t>
            </a:r>
            <a:r>
              <a:rPr lang="en-US" b="1" dirty="0"/>
              <a:t> </a:t>
            </a:r>
            <a:r>
              <a:rPr lang="en-US" b="1" dirty="0" err="1"/>
              <a:t>Kerja</a:t>
            </a:r>
            <a:r>
              <a:rPr lang="en-US" dirty="0"/>
              <a:t> </a:t>
            </a:r>
            <a:r>
              <a:rPr lang="en-US" dirty="0">
                <a:sym typeface="Wingdings" pitchFamily="2" charset="2"/>
              </a:rPr>
              <a:t> </a:t>
            </a:r>
            <a:r>
              <a:rPr lang="en-US" dirty="0" err="1">
                <a:sym typeface="Wingdings" pitchFamily="2" charset="2"/>
              </a:rPr>
              <a:t>berdasarkan</a:t>
            </a:r>
            <a:r>
              <a:rPr lang="en-US" dirty="0">
                <a:sym typeface="Wingdings" pitchFamily="2" charset="2"/>
              </a:rPr>
              <a:t> UU No.13 </a:t>
            </a:r>
            <a:r>
              <a:rPr lang="en-US" dirty="0" err="1">
                <a:sym typeface="Wingdings" pitchFamily="2" charset="2"/>
              </a:rPr>
              <a:t>tahun</a:t>
            </a:r>
            <a:r>
              <a:rPr lang="en-US" dirty="0">
                <a:sym typeface="Wingdings" pitchFamily="2" charset="2"/>
              </a:rPr>
              <a:t> 2003, </a:t>
            </a:r>
            <a:r>
              <a:rPr lang="en-US" dirty="0" err="1">
                <a:sym typeface="Wingdings" pitchFamily="2" charset="2"/>
              </a:rPr>
              <a:t>tenaga</a:t>
            </a:r>
            <a:r>
              <a:rPr lang="en-US" dirty="0">
                <a:sym typeface="Wingdings" pitchFamily="2" charset="2"/>
              </a:rPr>
              <a:t> </a:t>
            </a:r>
            <a:r>
              <a:rPr lang="en-US" dirty="0" err="1">
                <a:sym typeface="Wingdings" pitchFamily="2" charset="2"/>
              </a:rPr>
              <a:t>kerja</a:t>
            </a:r>
            <a:r>
              <a:rPr lang="en-US" dirty="0">
                <a:sym typeface="Wingdings" pitchFamily="2" charset="2"/>
              </a:rPr>
              <a:t> </a:t>
            </a:r>
            <a:r>
              <a:rPr lang="en-US" dirty="0" err="1">
                <a:sym typeface="Wingdings" pitchFamily="2" charset="2"/>
              </a:rPr>
              <a:t>adalah</a:t>
            </a:r>
            <a:r>
              <a:rPr lang="en-US" dirty="0">
                <a:sym typeface="Wingdings" pitchFamily="2" charset="2"/>
              </a:rPr>
              <a:t> </a:t>
            </a:r>
            <a:r>
              <a:rPr lang="en-US" dirty="0" err="1">
                <a:sym typeface="Wingdings" pitchFamily="2" charset="2"/>
              </a:rPr>
              <a:t>setiap</a:t>
            </a:r>
            <a:r>
              <a:rPr lang="en-US" dirty="0">
                <a:sym typeface="Wingdings" pitchFamily="2" charset="2"/>
              </a:rPr>
              <a:t> orang yang </a:t>
            </a:r>
            <a:r>
              <a:rPr lang="en-US" dirty="0" err="1">
                <a:sym typeface="Wingdings" pitchFamily="2" charset="2"/>
              </a:rPr>
              <a:t>mampu</a:t>
            </a:r>
            <a:r>
              <a:rPr lang="en-US" dirty="0">
                <a:sym typeface="Wingdings" pitchFamily="2" charset="2"/>
              </a:rPr>
              <a:t> </a:t>
            </a:r>
            <a:r>
              <a:rPr lang="en-US" dirty="0" err="1">
                <a:sym typeface="Wingdings" pitchFamily="2" charset="2"/>
              </a:rPr>
              <a:t>melakukan</a:t>
            </a:r>
            <a:r>
              <a:rPr lang="en-US" dirty="0">
                <a:sym typeface="Wingdings" pitchFamily="2" charset="2"/>
              </a:rPr>
              <a:t> </a:t>
            </a:r>
            <a:r>
              <a:rPr lang="en-US" dirty="0" err="1">
                <a:sym typeface="Wingdings" pitchFamily="2" charset="2"/>
              </a:rPr>
              <a:t>pekerjaan</a:t>
            </a:r>
            <a:r>
              <a:rPr lang="en-US" dirty="0">
                <a:sym typeface="Wingdings" pitchFamily="2" charset="2"/>
              </a:rPr>
              <a:t> </a:t>
            </a:r>
            <a:r>
              <a:rPr lang="en-US" dirty="0" err="1">
                <a:sym typeface="Wingdings" pitchFamily="2" charset="2"/>
              </a:rPr>
              <a:t>guna</a:t>
            </a:r>
            <a:r>
              <a:rPr lang="en-US" dirty="0">
                <a:sym typeface="Wingdings" pitchFamily="2" charset="2"/>
              </a:rPr>
              <a:t> </a:t>
            </a:r>
            <a:r>
              <a:rPr lang="en-US" dirty="0" err="1">
                <a:sym typeface="Wingdings" pitchFamily="2" charset="2"/>
              </a:rPr>
              <a:t>menghasilkan</a:t>
            </a:r>
            <a:r>
              <a:rPr lang="en-US" dirty="0">
                <a:sym typeface="Wingdings" pitchFamily="2" charset="2"/>
              </a:rPr>
              <a:t> </a:t>
            </a:r>
            <a:r>
              <a:rPr lang="en-US" dirty="0" err="1">
                <a:sym typeface="Wingdings" pitchFamily="2" charset="2"/>
              </a:rPr>
              <a:t>barang</a:t>
            </a:r>
            <a:r>
              <a:rPr lang="en-US" dirty="0">
                <a:sym typeface="Wingdings" pitchFamily="2" charset="2"/>
              </a:rPr>
              <a:t> </a:t>
            </a:r>
            <a:r>
              <a:rPr lang="en-US" dirty="0" err="1">
                <a:sym typeface="Wingdings" pitchFamily="2" charset="2"/>
              </a:rPr>
              <a:t>dan</a:t>
            </a:r>
            <a:r>
              <a:rPr lang="en-US" dirty="0">
                <a:sym typeface="Wingdings" pitchFamily="2" charset="2"/>
              </a:rPr>
              <a:t> </a:t>
            </a:r>
            <a:r>
              <a:rPr lang="en-US" dirty="0" err="1">
                <a:sym typeface="Wingdings" pitchFamily="2" charset="2"/>
              </a:rPr>
              <a:t>atau</a:t>
            </a:r>
            <a:r>
              <a:rPr lang="en-US" dirty="0">
                <a:sym typeface="Wingdings" pitchFamily="2" charset="2"/>
              </a:rPr>
              <a:t> </a:t>
            </a:r>
            <a:r>
              <a:rPr lang="en-US" dirty="0" err="1">
                <a:sym typeface="Wingdings" pitchFamily="2" charset="2"/>
              </a:rPr>
              <a:t>jasa</a:t>
            </a:r>
            <a:r>
              <a:rPr lang="en-US" dirty="0">
                <a:sym typeface="Wingdings" pitchFamily="2" charset="2"/>
              </a:rPr>
              <a:t> </a:t>
            </a:r>
            <a:r>
              <a:rPr lang="en-US" dirty="0" err="1">
                <a:sym typeface="Wingdings" pitchFamily="2" charset="2"/>
              </a:rPr>
              <a:t>baik</a:t>
            </a:r>
            <a:r>
              <a:rPr lang="en-US" dirty="0">
                <a:sym typeface="Wingdings" pitchFamily="2" charset="2"/>
              </a:rPr>
              <a:t> </a:t>
            </a:r>
            <a:r>
              <a:rPr lang="en-US" dirty="0" err="1">
                <a:sym typeface="Wingdings" pitchFamily="2" charset="2"/>
              </a:rPr>
              <a:t>untuk</a:t>
            </a:r>
            <a:r>
              <a:rPr lang="en-US" dirty="0">
                <a:sym typeface="Wingdings" pitchFamily="2" charset="2"/>
              </a:rPr>
              <a:t> </a:t>
            </a:r>
            <a:r>
              <a:rPr lang="en-US" dirty="0" err="1">
                <a:sym typeface="Wingdings" pitchFamily="2" charset="2"/>
              </a:rPr>
              <a:t>memenuhi</a:t>
            </a:r>
            <a:r>
              <a:rPr lang="en-US" dirty="0">
                <a:sym typeface="Wingdings" pitchFamily="2" charset="2"/>
              </a:rPr>
              <a:t> </a:t>
            </a:r>
            <a:r>
              <a:rPr lang="en-US" dirty="0" err="1">
                <a:sym typeface="Wingdings" pitchFamily="2" charset="2"/>
              </a:rPr>
              <a:t>kebutuhan</a:t>
            </a:r>
            <a:r>
              <a:rPr lang="en-US" dirty="0">
                <a:sym typeface="Wingdings" pitchFamily="2" charset="2"/>
              </a:rPr>
              <a:t> </a:t>
            </a:r>
            <a:r>
              <a:rPr lang="en-US" dirty="0" err="1">
                <a:sym typeface="Wingdings" pitchFamily="2" charset="2"/>
              </a:rPr>
              <a:t>sendiri</a:t>
            </a:r>
            <a:r>
              <a:rPr lang="en-US" dirty="0">
                <a:sym typeface="Wingdings" pitchFamily="2" charset="2"/>
              </a:rPr>
              <a:t> </a:t>
            </a:r>
            <a:r>
              <a:rPr lang="en-US" dirty="0" err="1">
                <a:sym typeface="Wingdings" pitchFamily="2" charset="2"/>
              </a:rPr>
              <a:t>maupun</a:t>
            </a:r>
            <a:r>
              <a:rPr lang="en-US" dirty="0">
                <a:sym typeface="Wingdings" pitchFamily="2" charset="2"/>
              </a:rPr>
              <a:t> </a:t>
            </a:r>
            <a:r>
              <a:rPr lang="en-US" dirty="0" err="1">
                <a:sym typeface="Wingdings" pitchFamily="2" charset="2"/>
              </a:rPr>
              <a:t>untuk</a:t>
            </a:r>
            <a:r>
              <a:rPr lang="en-US" dirty="0">
                <a:sym typeface="Wingdings" pitchFamily="2" charset="2"/>
              </a:rPr>
              <a:t> </a:t>
            </a:r>
            <a:r>
              <a:rPr lang="en-US" dirty="0" err="1">
                <a:sym typeface="Wingdings" pitchFamily="2" charset="2"/>
              </a:rPr>
              <a:t>masyarakat</a:t>
            </a:r>
            <a:r>
              <a:rPr lang="en-US" dirty="0">
                <a:sym typeface="Wingdings" pitchFamily="2" charset="2"/>
              </a:rPr>
              <a:t>.</a:t>
            </a:r>
          </a:p>
          <a:p>
            <a:pPr>
              <a:buClr>
                <a:schemeClr val="hlink"/>
              </a:buClr>
              <a:buFont typeface="Wingdings" pitchFamily="2" charset="2"/>
              <a:buChar char="v"/>
            </a:pPr>
            <a:r>
              <a:rPr lang="en-US" b="1" dirty="0" err="1">
                <a:sym typeface="Wingdings" pitchFamily="2" charset="2"/>
              </a:rPr>
              <a:t>Angkatan</a:t>
            </a:r>
            <a:r>
              <a:rPr lang="en-US" b="1" dirty="0">
                <a:sym typeface="Wingdings" pitchFamily="2" charset="2"/>
              </a:rPr>
              <a:t> </a:t>
            </a:r>
            <a:r>
              <a:rPr lang="en-US" b="1" dirty="0" err="1">
                <a:sym typeface="Wingdings" pitchFamily="2" charset="2"/>
              </a:rPr>
              <a:t>Kerja</a:t>
            </a:r>
            <a:r>
              <a:rPr lang="en-US" dirty="0">
                <a:sym typeface="Wingdings" pitchFamily="2" charset="2"/>
              </a:rPr>
              <a:t>  </a:t>
            </a:r>
            <a:r>
              <a:rPr lang="en-US" dirty="0" err="1">
                <a:sym typeface="Wingdings" pitchFamily="2" charset="2"/>
              </a:rPr>
              <a:t>bagian</a:t>
            </a:r>
            <a:r>
              <a:rPr lang="en-US" dirty="0">
                <a:sym typeface="Wingdings" pitchFamily="2" charset="2"/>
              </a:rPr>
              <a:t> </a:t>
            </a:r>
            <a:r>
              <a:rPr lang="en-US" dirty="0" err="1">
                <a:sym typeface="Wingdings" pitchFamily="2" charset="2"/>
              </a:rPr>
              <a:t>dari</a:t>
            </a:r>
            <a:r>
              <a:rPr lang="en-US" dirty="0">
                <a:sym typeface="Wingdings" pitchFamily="2" charset="2"/>
              </a:rPr>
              <a:t> </a:t>
            </a:r>
            <a:r>
              <a:rPr lang="en-US" dirty="0" err="1">
                <a:sym typeface="Wingdings" pitchFamily="2" charset="2"/>
              </a:rPr>
              <a:t>tenaga</a:t>
            </a:r>
            <a:r>
              <a:rPr lang="en-US" dirty="0">
                <a:sym typeface="Wingdings" pitchFamily="2" charset="2"/>
              </a:rPr>
              <a:t> </a:t>
            </a:r>
            <a:r>
              <a:rPr lang="en-US" dirty="0" err="1">
                <a:sym typeface="Wingdings" pitchFamily="2" charset="2"/>
              </a:rPr>
              <a:t>kerja</a:t>
            </a:r>
            <a:r>
              <a:rPr lang="en-US" dirty="0">
                <a:sym typeface="Wingdings" pitchFamily="2" charset="2"/>
              </a:rPr>
              <a:t> yang </a:t>
            </a:r>
            <a:r>
              <a:rPr lang="en-US" dirty="0" err="1">
                <a:sym typeface="Wingdings" pitchFamily="2" charset="2"/>
              </a:rPr>
              <a:t>aktif</a:t>
            </a:r>
            <a:r>
              <a:rPr lang="en-US" dirty="0">
                <a:sym typeface="Wingdings" pitchFamily="2" charset="2"/>
              </a:rPr>
              <a:t> (</a:t>
            </a:r>
            <a:r>
              <a:rPr lang="en-US" dirty="0" err="1">
                <a:sym typeface="Wingdings" pitchFamily="2" charset="2"/>
              </a:rPr>
              <a:t>digolongkan</a:t>
            </a:r>
            <a:r>
              <a:rPr lang="en-US" dirty="0">
                <a:sym typeface="Wingdings" pitchFamily="2" charset="2"/>
              </a:rPr>
              <a:t> </a:t>
            </a:r>
            <a:r>
              <a:rPr lang="en-US" dirty="0" err="1">
                <a:sym typeface="Wingdings" pitchFamily="2" charset="2"/>
              </a:rPr>
              <a:t>dalam</a:t>
            </a:r>
            <a:r>
              <a:rPr lang="en-US" dirty="0">
                <a:sym typeface="Wingdings" pitchFamily="2" charset="2"/>
              </a:rPr>
              <a:t> </a:t>
            </a:r>
            <a:r>
              <a:rPr lang="en-US" dirty="0" err="1">
                <a:sym typeface="Wingdings" pitchFamily="2" charset="2"/>
              </a:rPr>
              <a:t>usia</a:t>
            </a:r>
            <a:r>
              <a:rPr lang="en-US" dirty="0">
                <a:sym typeface="Wingdings" pitchFamily="2" charset="2"/>
              </a:rPr>
              <a:t> </a:t>
            </a:r>
            <a:r>
              <a:rPr lang="en-US" dirty="0" err="1">
                <a:sym typeface="Wingdings" pitchFamily="2" charset="2"/>
              </a:rPr>
              <a:t>kerja</a:t>
            </a:r>
            <a:r>
              <a:rPr lang="en-US" dirty="0">
                <a:sym typeface="Wingdings" pitchFamily="2" charset="2"/>
              </a:rPr>
              <a:t> </a:t>
            </a:r>
            <a:r>
              <a:rPr lang="en-US" dirty="0" err="1">
                <a:sym typeface="Wingdings" pitchFamily="2" charset="2"/>
              </a:rPr>
              <a:t>yaitu</a:t>
            </a:r>
            <a:r>
              <a:rPr lang="en-US" dirty="0">
                <a:sym typeface="Wingdings" pitchFamily="2" charset="2"/>
              </a:rPr>
              <a:t> 15 </a:t>
            </a:r>
            <a:r>
              <a:rPr lang="en-US" dirty="0" err="1">
                <a:sym typeface="Wingdings" pitchFamily="2" charset="2"/>
              </a:rPr>
              <a:t>tahun</a:t>
            </a:r>
            <a:r>
              <a:rPr lang="en-US" dirty="0">
                <a:sym typeface="Wingdings" pitchFamily="2" charset="2"/>
              </a:rPr>
              <a:t> </a:t>
            </a:r>
            <a:r>
              <a:rPr lang="en-US" dirty="0" err="1">
                <a:sym typeface="Wingdings" pitchFamily="2" charset="2"/>
              </a:rPr>
              <a:t>ke</a:t>
            </a:r>
            <a:r>
              <a:rPr lang="en-US" dirty="0">
                <a:sym typeface="Wingdings" pitchFamily="2" charset="2"/>
              </a:rPr>
              <a:t> </a:t>
            </a:r>
            <a:r>
              <a:rPr lang="en-US" dirty="0" err="1">
                <a:sym typeface="Wingdings" pitchFamily="2" charset="2"/>
              </a:rPr>
              <a:t>atas</a:t>
            </a:r>
            <a:r>
              <a:rPr lang="en-US" dirty="0">
                <a:sym typeface="Wingdings" pitchFamily="2" charset="2"/>
              </a:rPr>
              <a:t>) </a:t>
            </a:r>
            <a:r>
              <a:rPr lang="en-US" dirty="0" err="1">
                <a:sym typeface="Wingdings" pitchFamily="2" charset="2"/>
              </a:rPr>
              <a:t>dalam</a:t>
            </a:r>
            <a:r>
              <a:rPr lang="en-US" dirty="0">
                <a:sym typeface="Wingdings" pitchFamily="2" charset="2"/>
              </a:rPr>
              <a:t> </a:t>
            </a:r>
            <a:r>
              <a:rPr lang="en-US" dirty="0" err="1">
                <a:sym typeface="Wingdings" pitchFamily="2" charset="2"/>
              </a:rPr>
              <a:t>kegiatan</a:t>
            </a:r>
            <a:r>
              <a:rPr lang="en-US" dirty="0">
                <a:sym typeface="Wingdings" pitchFamily="2" charset="2"/>
              </a:rPr>
              <a:t> </a:t>
            </a:r>
            <a:r>
              <a:rPr lang="en-US" dirty="0" err="1">
                <a:sym typeface="Wingdings" pitchFamily="2" charset="2"/>
              </a:rPr>
              <a:t>ekonomi</a:t>
            </a:r>
            <a:r>
              <a:rPr lang="en-US" dirty="0">
                <a:sym typeface="Wingdings" pitchFamily="2" charset="2"/>
              </a:rPr>
              <a:t> </a:t>
            </a:r>
            <a:r>
              <a:rPr lang="en-US" dirty="0" err="1">
                <a:sym typeface="Wingdings" pitchFamily="2" charset="2"/>
              </a:rPr>
              <a:t>baik</a:t>
            </a:r>
            <a:r>
              <a:rPr lang="en-US" dirty="0">
                <a:sym typeface="Wingdings" pitchFamily="2" charset="2"/>
              </a:rPr>
              <a:t> yang </a:t>
            </a:r>
            <a:r>
              <a:rPr lang="en-US" dirty="0" err="1">
                <a:sym typeface="Wingdings" pitchFamily="2" charset="2"/>
              </a:rPr>
              <a:t>sudah</a:t>
            </a:r>
            <a:r>
              <a:rPr lang="en-US" dirty="0">
                <a:sym typeface="Wingdings" pitchFamily="2" charset="2"/>
              </a:rPr>
              <a:t> </a:t>
            </a:r>
            <a:r>
              <a:rPr lang="en-US" dirty="0" err="1">
                <a:sym typeface="Wingdings" pitchFamily="2" charset="2"/>
              </a:rPr>
              <a:t>bekerja</a:t>
            </a:r>
            <a:r>
              <a:rPr lang="en-US" dirty="0">
                <a:sym typeface="Wingdings" pitchFamily="2" charset="2"/>
              </a:rPr>
              <a:t> </a:t>
            </a:r>
            <a:r>
              <a:rPr lang="en-US" dirty="0" err="1">
                <a:sym typeface="Wingdings" pitchFamily="2" charset="2"/>
              </a:rPr>
              <a:t>maupun</a:t>
            </a:r>
            <a:r>
              <a:rPr lang="en-US" dirty="0">
                <a:sym typeface="Wingdings" pitchFamily="2" charset="2"/>
              </a:rPr>
              <a:t> yang </a:t>
            </a:r>
            <a:r>
              <a:rPr lang="en-US" dirty="0" err="1">
                <a:sym typeface="Wingdings" pitchFamily="2" charset="2"/>
              </a:rPr>
              <a:t>sedang</a:t>
            </a:r>
            <a:r>
              <a:rPr lang="en-US" dirty="0">
                <a:sym typeface="Wingdings" pitchFamily="2" charset="2"/>
              </a:rPr>
              <a:t> </a:t>
            </a:r>
            <a:r>
              <a:rPr lang="en-US" dirty="0" err="1">
                <a:sym typeface="Wingdings" pitchFamily="2" charset="2"/>
              </a:rPr>
              <a:t>mencari</a:t>
            </a:r>
            <a:r>
              <a:rPr lang="en-US" dirty="0">
                <a:sym typeface="Wingdings" pitchFamily="2" charset="2"/>
              </a:rPr>
              <a:t> </a:t>
            </a:r>
            <a:r>
              <a:rPr lang="en-US" dirty="0" err="1">
                <a:sym typeface="Wingdings" pitchFamily="2" charset="2"/>
              </a:rPr>
              <a:t>pekerjaan</a:t>
            </a:r>
            <a:r>
              <a:rPr lang="en-US" dirty="0">
                <a:sym typeface="Wingdings" pitchFamily="2" charset="2"/>
              </a:rPr>
              <a:t> (</a:t>
            </a:r>
            <a:r>
              <a:rPr lang="en-US" dirty="0" err="1">
                <a:sym typeface="Wingdings" pitchFamily="2" charset="2"/>
              </a:rPr>
              <a:t>pengangguran</a:t>
            </a:r>
            <a:r>
              <a:rPr lang="en-US" dirty="0">
                <a:sym typeface="Wingdings" pitchFamily="2" charset="2"/>
              </a:rPr>
              <a:t>).</a:t>
            </a:r>
          </a:p>
          <a:p>
            <a:pPr>
              <a:buClr>
                <a:schemeClr val="hlink"/>
              </a:buClr>
              <a:buFont typeface="Wingdings" pitchFamily="2" charset="2"/>
              <a:buChar char="v"/>
            </a:pPr>
            <a:r>
              <a:rPr lang="en-US" b="1" dirty="0" err="1">
                <a:sym typeface="Wingdings" pitchFamily="2" charset="2"/>
              </a:rPr>
              <a:t>Kesempatan</a:t>
            </a:r>
            <a:r>
              <a:rPr lang="en-US" b="1" dirty="0">
                <a:sym typeface="Wingdings" pitchFamily="2" charset="2"/>
              </a:rPr>
              <a:t> </a:t>
            </a:r>
            <a:r>
              <a:rPr lang="en-US" b="1" dirty="0" err="1">
                <a:sym typeface="Wingdings" pitchFamily="2" charset="2"/>
              </a:rPr>
              <a:t>Kerja</a:t>
            </a:r>
            <a:r>
              <a:rPr lang="en-US" dirty="0">
                <a:sym typeface="Wingdings" pitchFamily="2" charset="2"/>
              </a:rPr>
              <a:t>  </a:t>
            </a:r>
            <a:r>
              <a:rPr lang="en-US" dirty="0" err="1">
                <a:sym typeface="Wingdings" pitchFamily="2" charset="2"/>
              </a:rPr>
              <a:t>kebutuhan</a:t>
            </a:r>
            <a:r>
              <a:rPr lang="en-US" dirty="0">
                <a:sym typeface="Wingdings" pitchFamily="2" charset="2"/>
              </a:rPr>
              <a:t> </a:t>
            </a:r>
            <a:r>
              <a:rPr lang="en-US" dirty="0" err="1">
                <a:sym typeface="Wingdings" pitchFamily="2" charset="2"/>
              </a:rPr>
              <a:t>tenaga</a:t>
            </a:r>
            <a:r>
              <a:rPr lang="en-US" dirty="0">
                <a:sym typeface="Wingdings" pitchFamily="2" charset="2"/>
              </a:rPr>
              <a:t> </a:t>
            </a:r>
            <a:r>
              <a:rPr lang="en-US" dirty="0" err="1">
                <a:sym typeface="Wingdings" pitchFamily="2" charset="2"/>
              </a:rPr>
              <a:t>kerja</a:t>
            </a:r>
            <a:r>
              <a:rPr lang="en-US" dirty="0">
                <a:sym typeface="Wingdings" pitchFamily="2" charset="2"/>
              </a:rPr>
              <a:t> yang </a:t>
            </a:r>
            <a:r>
              <a:rPr lang="en-US" dirty="0" err="1">
                <a:sym typeface="Wingdings" pitchFamily="2" charset="2"/>
              </a:rPr>
              <a:t>kemudian</a:t>
            </a:r>
            <a:r>
              <a:rPr lang="en-US" dirty="0">
                <a:sym typeface="Wingdings" pitchFamily="2" charset="2"/>
              </a:rPr>
              <a:t> </a:t>
            </a:r>
            <a:r>
              <a:rPr lang="en-US" dirty="0" err="1">
                <a:sym typeface="Wingdings" pitchFamily="2" charset="2"/>
              </a:rPr>
              <a:t>secara</a:t>
            </a:r>
            <a:r>
              <a:rPr lang="en-US" dirty="0">
                <a:sym typeface="Wingdings" pitchFamily="2" charset="2"/>
              </a:rPr>
              <a:t> </a:t>
            </a:r>
            <a:r>
              <a:rPr lang="en-US" dirty="0" err="1">
                <a:sym typeface="Wingdings" pitchFamily="2" charset="2"/>
              </a:rPr>
              <a:t>riil</a:t>
            </a:r>
            <a:r>
              <a:rPr lang="en-US" dirty="0">
                <a:sym typeface="Wingdings" pitchFamily="2" charset="2"/>
              </a:rPr>
              <a:t> </a:t>
            </a:r>
            <a:r>
              <a:rPr lang="en-US" dirty="0" err="1">
                <a:sym typeface="Wingdings" pitchFamily="2" charset="2"/>
              </a:rPr>
              <a:t>diperlukan</a:t>
            </a:r>
            <a:r>
              <a:rPr lang="en-US" dirty="0">
                <a:sym typeface="Wingdings" pitchFamily="2" charset="2"/>
              </a:rPr>
              <a:t> </a:t>
            </a:r>
            <a:r>
              <a:rPr lang="en-US" dirty="0" err="1">
                <a:sym typeface="Wingdings" pitchFamily="2" charset="2"/>
              </a:rPr>
              <a:t>oleh</a:t>
            </a:r>
            <a:r>
              <a:rPr lang="en-US" dirty="0">
                <a:sym typeface="Wingdings" pitchFamily="2" charset="2"/>
              </a:rPr>
              <a:t> </a:t>
            </a:r>
            <a:r>
              <a:rPr lang="en-US" dirty="0" err="1">
                <a:sym typeface="Wingdings" pitchFamily="2" charset="2"/>
              </a:rPr>
              <a:t>perusahaan</a:t>
            </a:r>
            <a:r>
              <a:rPr lang="en-US" dirty="0">
                <a:sym typeface="Wingdings" pitchFamily="2" charset="2"/>
              </a:rPr>
              <a:t> </a:t>
            </a:r>
            <a:r>
              <a:rPr lang="en-US" dirty="0" err="1">
                <a:sym typeface="Wingdings" pitchFamily="2" charset="2"/>
              </a:rPr>
              <a:t>atau</a:t>
            </a:r>
            <a:r>
              <a:rPr lang="en-US" dirty="0">
                <a:sym typeface="Wingdings" pitchFamily="2" charset="2"/>
              </a:rPr>
              <a:t> </a:t>
            </a:r>
            <a:r>
              <a:rPr lang="en-US" dirty="0" err="1">
                <a:sym typeface="Wingdings" pitchFamily="2" charset="2"/>
              </a:rPr>
              <a:t>lembaga</a:t>
            </a:r>
            <a:r>
              <a:rPr lang="en-US" dirty="0">
                <a:sym typeface="Wingdings" pitchFamily="2" charset="2"/>
              </a:rPr>
              <a:t> </a:t>
            </a:r>
            <a:r>
              <a:rPr lang="en-US" dirty="0" err="1">
                <a:sym typeface="Wingdings" pitchFamily="2" charset="2"/>
              </a:rPr>
              <a:t>penerima</a:t>
            </a:r>
            <a:r>
              <a:rPr lang="en-US" dirty="0">
                <a:sym typeface="Wingdings" pitchFamily="2" charset="2"/>
              </a:rPr>
              <a:t> </a:t>
            </a:r>
            <a:r>
              <a:rPr lang="en-US" dirty="0" err="1">
                <a:sym typeface="Wingdings" pitchFamily="2" charset="2"/>
              </a:rPr>
              <a:t>kerja</a:t>
            </a:r>
            <a:r>
              <a:rPr lang="en-US" dirty="0">
                <a:sym typeface="Wingdings" pitchFamily="2" charset="2"/>
              </a:rPr>
              <a:t> </a:t>
            </a:r>
            <a:r>
              <a:rPr lang="en-US" dirty="0" err="1">
                <a:sym typeface="Wingdings" pitchFamily="2" charset="2"/>
              </a:rPr>
              <a:t>pada</a:t>
            </a:r>
            <a:r>
              <a:rPr lang="en-US" dirty="0">
                <a:sym typeface="Wingdings" pitchFamily="2" charset="2"/>
              </a:rPr>
              <a:t> </a:t>
            </a:r>
            <a:r>
              <a:rPr lang="en-US" dirty="0" err="1">
                <a:sym typeface="Wingdings" pitchFamily="2" charset="2"/>
              </a:rPr>
              <a:t>tingkat</a:t>
            </a:r>
            <a:r>
              <a:rPr lang="en-US" dirty="0">
                <a:sym typeface="Wingdings" pitchFamily="2" charset="2"/>
              </a:rPr>
              <a:t> </a:t>
            </a:r>
            <a:r>
              <a:rPr lang="en-US" dirty="0" err="1">
                <a:sym typeface="Wingdings" pitchFamily="2" charset="2"/>
              </a:rPr>
              <a:t>upah</a:t>
            </a:r>
            <a:r>
              <a:rPr lang="en-US" dirty="0">
                <a:sym typeface="Wingdings" pitchFamily="2" charset="2"/>
              </a:rPr>
              <a:t>, </a:t>
            </a:r>
            <a:r>
              <a:rPr lang="en-US" dirty="0" err="1">
                <a:sym typeface="Wingdings" pitchFamily="2" charset="2"/>
              </a:rPr>
              <a:t>posisi</a:t>
            </a:r>
            <a:r>
              <a:rPr lang="en-US" dirty="0">
                <a:sym typeface="Wingdings" pitchFamily="2" charset="2"/>
              </a:rPr>
              <a:t> </a:t>
            </a:r>
            <a:r>
              <a:rPr lang="en-US" dirty="0" err="1">
                <a:sym typeface="Wingdings" pitchFamily="2" charset="2"/>
              </a:rPr>
              <a:t>dan</a:t>
            </a:r>
            <a:r>
              <a:rPr lang="en-US" dirty="0">
                <a:sym typeface="Wingdings" pitchFamily="2" charset="2"/>
              </a:rPr>
              <a:t> </a:t>
            </a:r>
            <a:r>
              <a:rPr lang="en-US" dirty="0" err="1">
                <a:sym typeface="Wingdings" pitchFamily="2" charset="2"/>
              </a:rPr>
              <a:t>syarat</a:t>
            </a:r>
            <a:r>
              <a:rPr lang="en-US" dirty="0">
                <a:sym typeface="Wingdings" pitchFamily="2" charset="2"/>
              </a:rPr>
              <a:t> </a:t>
            </a:r>
            <a:r>
              <a:rPr lang="en-US" dirty="0" err="1">
                <a:sym typeface="Wingdings" pitchFamily="2" charset="2"/>
              </a:rPr>
              <a:t>kerja</a:t>
            </a:r>
            <a:r>
              <a:rPr lang="en-US" dirty="0">
                <a:sym typeface="Wingdings" pitchFamily="2" charset="2"/>
              </a:rPr>
              <a:t> </a:t>
            </a:r>
            <a:r>
              <a:rPr lang="en-US" dirty="0" err="1">
                <a:sym typeface="Wingdings" pitchFamily="2" charset="2"/>
              </a:rPr>
              <a:t>tertentu</a:t>
            </a:r>
            <a:r>
              <a:rPr lang="en-US" dirty="0">
                <a:sym typeface="Wingdings" pitchFamily="2" charset="2"/>
              </a:rPr>
              <a:t>, yang </a:t>
            </a:r>
            <a:r>
              <a:rPr lang="en-US" dirty="0" err="1">
                <a:sym typeface="Wingdings" pitchFamily="2" charset="2"/>
              </a:rPr>
              <a:t>diinformasikan</a:t>
            </a:r>
            <a:r>
              <a:rPr lang="en-US" dirty="0">
                <a:sym typeface="Wingdings" pitchFamily="2" charset="2"/>
              </a:rPr>
              <a:t> </a:t>
            </a:r>
            <a:r>
              <a:rPr lang="en-US" dirty="0" err="1">
                <a:sym typeface="Wingdings" pitchFamily="2" charset="2"/>
              </a:rPr>
              <a:t>melalui</a:t>
            </a:r>
            <a:r>
              <a:rPr lang="en-US" dirty="0">
                <a:sym typeface="Wingdings" pitchFamily="2" charset="2"/>
              </a:rPr>
              <a:t> </a:t>
            </a:r>
            <a:r>
              <a:rPr lang="en-US" dirty="0" err="1">
                <a:sym typeface="Wingdings" pitchFamily="2" charset="2"/>
              </a:rPr>
              <a:t>iklan</a:t>
            </a:r>
            <a:r>
              <a:rPr lang="en-US" dirty="0">
                <a:sym typeface="Wingdings" pitchFamily="2" charset="2"/>
              </a:rPr>
              <a:t> </a:t>
            </a:r>
            <a:r>
              <a:rPr lang="en-US" dirty="0" err="1">
                <a:sym typeface="Wingdings" pitchFamily="2" charset="2"/>
              </a:rPr>
              <a:t>dan</a:t>
            </a:r>
            <a:r>
              <a:rPr lang="en-US" dirty="0">
                <a:sym typeface="Wingdings" pitchFamily="2" charset="2"/>
              </a:rPr>
              <a:t> lain².</a:t>
            </a:r>
          </a:p>
          <a:p>
            <a:pPr>
              <a:buClr>
                <a:schemeClr val="hlink"/>
              </a:buClr>
              <a:buFont typeface="Wingdings" pitchFamily="2" charset="2"/>
              <a:buChar char="v"/>
            </a:pPr>
            <a:r>
              <a:rPr lang="en-US" b="1" dirty="0" err="1">
                <a:sym typeface="Wingdings" pitchFamily="2" charset="2"/>
              </a:rPr>
              <a:t>Pekerja</a:t>
            </a:r>
            <a:r>
              <a:rPr lang="en-US" dirty="0">
                <a:sym typeface="Wingdings" pitchFamily="2" charset="2"/>
              </a:rPr>
              <a:t>  </a:t>
            </a:r>
            <a:r>
              <a:rPr lang="en-US" dirty="0" err="1">
                <a:sym typeface="Wingdings" pitchFamily="2" charset="2"/>
              </a:rPr>
              <a:t>setiap</a:t>
            </a:r>
            <a:r>
              <a:rPr lang="en-US" dirty="0">
                <a:sym typeface="Wingdings" pitchFamily="2" charset="2"/>
              </a:rPr>
              <a:t> orang yang </a:t>
            </a:r>
            <a:r>
              <a:rPr lang="en-US" dirty="0" err="1">
                <a:sym typeface="Wingdings" pitchFamily="2" charset="2"/>
              </a:rPr>
              <a:t>menghasilkan</a:t>
            </a:r>
            <a:r>
              <a:rPr lang="en-US" dirty="0">
                <a:sym typeface="Wingdings" pitchFamily="2" charset="2"/>
              </a:rPr>
              <a:t> </a:t>
            </a:r>
            <a:r>
              <a:rPr lang="en-US" dirty="0" err="1">
                <a:sym typeface="Wingdings" pitchFamily="2" charset="2"/>
              </a:rPr>
              <a:t>barang</a:t>
            </a:r>
            <a:r>
              <a:rPr lang="en-US" dirty="0">
                <a:sym typeface="Wingdings" pitchFamily="2" charset="2"/>
              </a:rPr>
              <a:t> </a:t>
            </a:r>
            <a:r>
              <a:rPr lang="en-US" dirty="0" err="1">
                <a:sym typeface="Wingdings" pitchFamily="2" charset="2"/>
              </a:rPr>
              <a:t>atau</a:t>
            </a:r>
            <a:r>
              <a:rPr lang="en-US" dirty="0">
                <a:sym typeface="Wingdings" pitchFamily="2" charset="2"/>
              </a:rPr>
              <a:t> </a:t>
            </a:r>
            <a:r>
              <a:rPr lang="en-US" dirty="0" err="1">
                <a:sym typeface="Wingdings" pitchFamily="2" charset="2"/>
              </a:rPr>
              <a:t>jasa</a:t>
            </a:r>
            <a:r>
              <a:rPr lang="en-US" dirty="0">
                <a:sym typeface="Wingdings" pitchFamily="2" charset="2"/>
              </a:rPr>
              <a:t> yang </a:t>
            </a:r>
            <a:r>
              <a:rPr lang="en-US" dirty="0" err="1">
                <a:sym typeface="Wingdings" pitchFamily="2" charset="2"/>
              </a:rPr>
              <a:t>mempunyai</a:t>
            </a:r>
            <a:r>
              <a:rPr lang="en-US" dirty="0">
                <a:sym typeface="Wingdings" pitchFamily="2" charset="2"/>
              </a:rPr>
              <a:t> </a:t>
            </a:r>
            <a:r>
              <a:rPr lang="en-US" dirty="0" err="1">
                <a:sym typeface="Wingdings" pitchFamily="2" charset="2"/>
              </a:rPr>
              <a:t>nilai</a:t>
            </a:r>
            <a:r>
              <a:rPr lang="en-US" dirty="0">
                <a:sym typeface="Wingdings" pitchFamily="2" charset="2"/>
              </a:rPr>
              <a:t> </a:t>
            </a:r>
            <a:r>
              <a:rPr lang="en-US" dirty="0" err="1">
                <a:sym typeface="Wingdings" pitchFamily="2" charset="2"/>
              </a:rPr>
              <a:t>ekonomis</a:t>
            </a:r>
            <a:r>
              <a:rPr lang="en-US" dirty="0">
                <a:sym typeface="Wingdings" pitchFamily="2" charset="2"/>
              </a:rPr>
              <a:t> </a:t>
            </a:r>
            <a:r>
              <a:rPr lang="en-US" dirty="0" err="1">
                <a:sym typeface="Wingdings" pitchFamily="2" charset="2"/>
              </a:rPr>
              <a:t>baik</a:t>
            </a:r>
            <a:r>
              <a:rPr lang="en-US" dirty="0">
                <a:sym typeface="Wingdings" pitchFamily="2" charset="2"/>
              </a:rPr>
              <a:t> yang </a:t>
            </a:r>
            <a:r>
              <a:rPr lang="en-US" dirty="0" err="1">
                <a:sym typeface="Wingdings" pitchFamily="2" charset="2"/>
              </a:rPr>
              <a:t>menerima</a:t>
            </a:r>
            <a:r>
              <a:rPr lang="en-US" dirty="0">
                <a:sym typeface="Wingdings" pitchFamily="2" charset="2"/>
              </a:rPr>
              <a:t> </a:t>
            </a:r>
            <a:r>
              <a:rPr lang="en-US" dirty="0" err="1">
                <a:sym typeface="Wingdings" pitchFamily="2" charset="2"/>
              </a:rPr>
              <a:t>gaji</a:t>
            </a:r>
            <a:r>
              <a:rPr lang="en-US" dirty="0">
                <a:sym typeface="Wingdings" pitchFamily="2" charset="2"/>
              </a:rPr>
              <a:t> </a:t>
            </a:r>
            <a:r>
              <a:rPr lang="en-US" dirty="0" err="1">
                <a:sym typeface="Wingdings" pitchFamily="2" charset="2"/>
              </a:rPr>
              <a:t>atau</a:t>
            </a:r>
            <a:r>
              <a:rPr lang="en-US" dirty="0">
                <a:sym typeface="Wingdings" pitchFamily="2" charset="2"/>
              </a:rPr>
              <a:t> </a:t>
            </a:r>
            <a:r>
              <a:rPr lang="en-US" dirty="0" err="1">
                <a:sym typeface="Wingdings" pitchFamily="2" charset="2"/>
              </a:rPr>
              <a:t>bekerja</a:t>
            </a:r>
            <a:r>
              <a:rPr lang="en-US" dirty="0">
                <a:sym typeface="Wingdings" pitchFamily="2" charset="2"/>
              </a:rPr>
              <a:t> </a:t>
            </a:r>
            <a:r>
              <a:rPr lang="en-US" dirty="0" err="1">
                <a:sym typeface="Wingdings" pitchFamily="2" charset="2"/>
              </a:rPr>
              <a:t>sendiri</a:t>
            </a:r>
            <a:r>
              <a:rPr lang="en-US" dirty="0">
                <a:sym typeface="Wingdings" pitchFamily="2" charset="2"/>
              </a:rPr>
              <a:t> yang </a:t>
            </a:r>
            <a:r>
              <a:rPr lang="en-US" dirty="0" err="1">
                <a:sym typeface="Wingdings" pitchFamily="2" charset="2"/>
              </a:rPr>
              <a:t>terlibat</a:t>
            </a:r>
            <a:r>
              <a:rPr lang="en-US" dirty="0">
                <a:sym typeface="Wingdings" pitchFamily="2" charset="2"/>
              </a:rPr>
              <a:t> </a:t>
            </a:r>
            <a:r>
              <a:rPr lang="en-US" dirty="0" err="1">
                <a:sym typeface="Wingdings" pitchFamily="2" charset="2"/>
              </a:rPr>
              <a:t>dalam</a:t>
            </a:r>
            <a:r>
              <a:rPr lang="en-US" dirty="0">
                <a:sym typeface="Wingdings" pitchFamily="2" charset="2"/>
              </a:rPr>
              <a:t> </a:t>
            </a:r>
            <a:r>
              <a:rPr lang="en-US" dirty="0" err="1">
                <a:sym typeface="Wingdings" pitchFamily="2" charset="2"/>
              </a:rPr>
              <a:t>kegiatan</a:t>
            </a:r>
            <a:r>
              <a:rPr lang="en-US" dirty="0">
                <a:sym typeface="Wingdings" pitchFamily="2" charset="2"/>
              </a:rPr>
              <a:t> manual. </a:t>
            </a:r>
            <a:r>
              <a:rPr lang="en-US" dirty="0" err="1">
                <a:sym typeface="Wingdings" pitchFamily="2" charset="2"/>
              </a:rPr>
              <a:t>Atau</a:t>
            </a:r>
            <a:r>
              <a:rPr lang="en-US" dirty="0">
                <a:sym typeface="Wingdings" pitchFamily="2" charset="2"/>
              </a:rPr>
              <a:t>, </a:t>
            </a:r>
            <a:r>
              <a:rPr lang="en-US" dirty="0" err="1">
                <a:sym typeface="Wingdings" pitchFamily="2" charset="2"/>
              </a:rPr>
              <a:t>sebagai</a:t>
            </a:r>
            <a:r>
              <a:rPr lang="en-US" dirty="0">
                <a:sym typeface="Wingdings" pitchFamily="2" charset="2"/>
              </a:rPr>
              <a:t> </a:t>
            </a:r>
            <a:r>
              <a:rPr lang="en-US" dirty="0" err="1">
                <a:sym typeface="Wingdings" pitchFamily="2" charset="2"/>
              </a:rPr>
              <a:t>tenaga</a:t>
            </a:r>
            <a:r>
              <a:rPr lang="en-US" dirty="0">
                <a:sym typeface="Wingdings" pitchFamily="2" charset="2"/>
              </a:rPr>
              <a:t> </a:t>
            </a:r>
            <a:r>
              <a:rPr lang="en-US" dirty="0" err="1">
                <a:sym typeface="Wingdings" pitchFamily="2" charset="2"/>
              </a:rPr>
              <a:t>kerja</a:t>
            </a:r>
            <a:r>
              <a:rPr lang="en-US" dirty="0">
                <a:sym typeface="Wingdings" pitchFamily="2" charset="2"/>
              </a:rPr>
              <a:t> yang </a:t>
            </a:r>
            <a:r>
              <a:rPr lang="en-US" dirty="0" err="1">
                <a:sym typeface="Wingdings" pitchFamily="2" charset="2"/>
              </a:rPr>
              <a:t>bekerja</a:t>
            </a:r>
            <a:r>
              <a:rPr lang="en-US" dirty="0">
                <a:sym typeface="Wingdings" pitchFamily="2" charset="2"/>
              </a:rPr>
              <a:t> di </a:t>
            </a:r>
            <a:r>
              <a:rPr lang="en-US" dirty="0" err="1">
                <a:sym typeface="Wingdings" pitchFamily="2" charset="2"/>
              </a:rPr>
              <a:t>dalam</a:t>
            </a:r>
            <a:r>
              <a:rPr lang="en-US" dirty="0">
                <a:sym typeface="Wingdings" pitchFamily="2" charset="2"/>
              </a:rPr>
              <a:t> </a:t>
            </a:r>
            <a:r>
              <a:rPr lang="en-US" dirty="0" err="1">
                <a:sym typeface="Wingdings" pitchFamily="2" charset="2"/>
              </a:rPr>
              <a:t>hubungan</a:t>
            </a:r>
            <a:r>
              <a:rPr lang="en-US" dirty="0">
                <a:sym typeface="Wingdings" pitchFamily="2" charset="2"/>
              </a:rPr>
              <a:t> </a:t>
            </a:r>
            <a:r>
              <a:rPr lang="en-US" dirty="0" err="1">
                <a:sym typeface="Wingdings" pitchFamily="2" charset="2"/>
              </a:rPr>
              <a:t>kerja</a:t>
            </a:r>
            <a:r>
              <a:rPr lang="en-US" dirty="0">
                <a:sym typeface="Wingdings" pitchFamily="2" charset="2"/>
              </a:rPr>
              <a:t> </a:t>
            </a:r>
            <a:r>
              <a:rPr lang="en-US" dirty="0" err="1">
                <a:sym typeface="Wingdings" pitchFamily="2" charset="2"/>
              </a:rPr>
              <a:t>pada</a:t>
            </a:r>
            <a:r>
              <a:rPr lang="en-US" dirty="0">
                <a:sym typeface="Wingdings" pitchFamily="2" charset="2"/>
              </a:rPr>
              <a:t> </a:t>
            </a:r>
            <a:r>
              <a:rPr lang="en-US" dirty="0" err="1">
                <a:sym typeface="Wingdings" pitchFamily="2" charset="2"/>
              </a:rPr>
              <a:t>pengusaha</a:t>
            </a:r>
            <a:r>
              <a:rPr lang="en-US" dirty="0">
                <a:sym typeface="Wingdings" pitchFamily="2" charset="2"/>
              </a:rPr>
              <a:t> </a:t>
            </a:r>
            <a:r>
              <a:rPr lang="en-US" dirty="0" err="1">
                <a:sym typeface="Wingdings" pitchFamily="2" charset="2"/>
              </a:rPr>
              <a:t>dengan</a:t>
            </a:r>
            <a:r>
              <a:rPr lang="en-US" dirty="0">
                <a:sym typeface="Wingdings" pitchFamily="2" charset="2"/>
              </a:rPr>
              <a:t> </a:t>
            </a:r>
            <a:r>
              <a:rPr lang="en-US" dirty="0" err="1">
                <a:sym typeface="Wingdings" pitchFamily="2" charset="2"/>
              </a:rPr>
              <a:t>menerima</a:t>
            </a:r>
            <a:r>
              <a:rPr lang="en-US" dirty="0">
                <a:sym typeface="Wingdings" pitchFamily="2" charset="2"/>
              </a:rPr>
              <a:t> </a:t>
            </a:r>
            <a:r>
              <a:rPr lang="en-US" dirty="0" err="1">
                <a:sym typeface="Wingdings" pitchFamily="2" charset="2"/>
              </a:rPr>
              <a:t>upah</a:t>
            </a:r>
            <a:r>
              <a:rPr lang="en-US" dirty="0">
                <a:sym typeface="Wingdings" pitchFamily="2" charset="2"/>
              </a:rPr>
              <a:t> </a:t>
            </a:r>
            <a:r>
              <a:rPr lang="en-US" dirty="0" err="1">
                <a:sym typeface="Wingdings" pitchFamily="2" charset="2"/>
              </a:rPr>
              <a:t>dan</a:t>
            </a:r>
            <a:r>
              <a:rPr lang="en-US" dirty="0">
                <a:sym typeface="Wingdings" pitchFamily="2" charset="2"/>
              </a:rPr>
              <a:t> </a:t>
            </a:r>
            <a:r>
              <a:rPr lang="en-US" dirty="0" err="1">
                <a:sym typeface="Wingdings" pitchFamily="2" charset="2"/>
              </a:rPr>
              <a:t>atau</a:t>
            </a:r>
            <a:r>
              <a:rPr lang="en-US" dirty="0">
                <a:sym typeface="Wingdings" pitchFamily="2" charset="2"/>
              </a:rPr>
              <a:t> </a:t>
            </a:r>
            <a:r>
              <a:rPr lang="en-US" dirty="0" err="1">
                <a:sym typeface="Wingdings" pitchFamily="2" charset="2"/>
              </a:rPr>
              <a:t>imbalan</a:t>
            </a:r>
            <a:r>
              <a:rPr lang="en-US" dirty="0">
                <a:sym typeface="Wingdings" pitchFamily="2" charset="2"/>
              </a:rPr>
              <a:t> </a:t>
            </a:r>
            <a:r>
              <a:rPr lang="en-US" dirty="0" err="1">
                <a:sym typeface="Wingdings" pitchFamily="2" charset="2"/>
              </a:rPr>
              <a:t>dalam</a:t>
            </a:r>
            <a:r>
              <a:rPr lang="en-US" dirty="0">
                <a:sym typeface="Wingdings" pitchFamily="2" charset="2"/>
              </a:rPr>
              <a:t> </a:t>
            </a:r>
            <a:r>
              <a:rPr lang="en-US" dirty="0" err="1">
                <a:sym typeface="Wingdings" pitchFamily="2" charset="2"/>
              </a:rPr>
              <a:t>bentuk</a:t>
            </a:r>
            <a:r>
              <a:rPr lang="en-US" dirty="0">
                <a:sym typeface="Wingdings" pitchFamily="2" charset="2"/>
              </a:rPr>
              <a:t> lain.</a:t>
            </a:r>
          </a:p>
          <a:p>
            <a:pPr>
              <a:buClr>
                <a:schemeClr val="hlink"/>
              </a:buClr>
              <a:buFont typeface="Wingdings" pitchFamily="2" charset="2"/>
              <a:buChar char="v"/>
            </a:pPr>
            <a:r>
              <a:rPr lang="en-US" b="1" dirty="0" err="1">
                <a:sym typeface="Wingdings" pitchFamily="2" charset="2"/>
              </a:rPr>
              <a:t>Pengangguran</a:t>
            </a:r>
            <a:r>
              <a:rPr lang="en-US" dirty="0">
                <a:sym typeface="Wingdings" pitchFamily="2" charset="2"/>
              </a:rPr>
              <a:t>  </a:t>
            </a:r>
            <a:r>
              <a:rPr lang="en-US" dirty="0" err="1">
                <a:sym typeface="Wingdings" pitchFamily="2" charset="2"/>
              </a:rPr>
              <a:t>seseorang</a:t>
            </a:r>
            <a:r>
              <a:rPr lang="en-US" dirty="0">
                <a:sym typeface="Wingdings" pitchFamily="2" charset="2"/>
              </a:rPr>
              <a:t> yang </a:t>
            </a:r>
            <a:r>
              <a:rPr lang="en-US" dirty="0" err="1">
                <a:sym typeface="Wingdings" pitchFamily="2" charset="2"/>
              </a:rPr>
              <a:t>sedang</a:t>
            </a:r>
            <a:r>
              <a:rPr lang="en-US" dirty="0">
                <a:sym typeface="Wingdings" pitchFamily="2" charset="2"/>
              </a:rPr>
              <a:t> </a:t>
            </a:r>
            <a:r>
              <a:rPr lang="en-US" dirty="0" err="1">
                <a:sym typeface="Wingdings" pitchFamily="2" charset="2"/>
              </a:rPr>
              <a:t>tidak</a:t>
            </a:r>
            <a:r>
              <a:rPr lang="en-US" dirty="0">
                <a:sym typeface="Wingdings" pitchFamily="2" charset="2"/>
              </a:rPr>
              <a:t> </a:t>
            </a:r>
            <a:r>
              <a:rPr lang="en-US" dirty="0" err="1">
                <a:sym typeface="Wingdings" pitchFamily="2" charset="2"/>
              </a:rPr>
              <a:t>bekerja</a:t>
            </a:r>
            <a:r>
              <a:rPr lang="en-US" dirty="0">
                <a:sym typeface="Wingdings" pitchFamily="2" charset="2"/>
              </a:rPr>
              <a:t> </a:t>
            </a:r>
            <a:r>
              <a:rPr lang="en-US" dirty="0" err="1">
                <a:sym typeface="Wingdings" pitchFamily="2" charset="2"/>
              </a:rPr>
              <a:t>tetapi</a:t>
            </a:r>
            <a:r>
              <a:rPr lang="en-US" dirty="0">
                <a:sym typeface="Wingdings" pitchFamily="2" charset="2"/>
              </a:rPr>
              <a:t> </a:t>
            </a:r>
            <a:r>
              <a:rPr lang="en-US" dirty="0" err="1">
                <a:sym typeface="Wingdings" pitchFamily="2" charset="2"/>
              </a:rPr>
              <a:t>sedang</a:t>
            </a:r>
            <a:r>
              <a:rPr lang="en-US" dirty="0">
                <a:sym typeface="Wingdings" pitchFamily="2" charset="2"/>
              </a:rPr>
              <a:t> </a:t>
            </a:r>
            <a:r>
              <a:rPr lang="en-US" dirty="0" err="1">
                <a:sym typeface="Wingdings" pitchFamily="2" charset="2"/>
              </a:rPr>
              <a:t>mencari</a:t>
            </a:r>
            <a:r>
              <a:rPr lang="en-US" dirty="0">
                <a:sym typeface="Wingdings" pitchFamily="2" charset="2"/>
              </a:rPr>
              <a:t> </a:t>
            </a:r>
            <a:r>
              <a:rPr lang="en-US" dirty="0" err="1">
                <a:sym typeface="Wingdings" pitchFamily="2" charset="2"/>
              </a:rPr>
              <a:t>pekerjaan</a:t>
            </a:r>
            <a:r>
              <a:rPr lang="en-US" dirty="0">
                <a:sym typeface="Wingdings" pitchFamily="2" charset="2"/>
              </a:rPr>
              <a:t>, </a:t>
            </a:r>
            <a:r>
              <a:rPr lang="en-US" dirty="0" err="1">
                <a:sym typeface="Wingdings" pitchFamily="2" charset="2"/>
              </a:rPr>
              <a:t>sedang</a:t>
            </a:r>
            <a:r>
              <a:rPr lang="en-US" dirty="0">
                <a:sym typeface="Wingdings" pitchFamily="2" charset="2"/>
              </a:rPr>
              <a:t> </a:t>
            </a:r>
            <a:r>
              <a:rPr lang="en-US" dirty="0" err="1">
                <a:sym typeface="Wingdings" pitchFamily="2" charset="2"/>
              </a:rPr>
              <a:t>mempersiapkan</a:t>
            </a:r>
            <a:r>
              <a:rPr lang="en-US" dirty="0">
                <a:sym typeface="Wingdings" pitchFamily="2" charset="2"/>
              </a:rPr>
              <a:t> </a:t>
            </a:r>
            <a:r>
              <a:rPr lang="en-US" dirty="0" err="1">
                <a:sym typeface="Wingdings" pitchFamily="2" charset="2"/>
              </a:rPr>
              <a:t>suatu</a:t>
            </a:r>
            <a:r>
              <a:rPr lang="en-US" dirty="0">
                <a:sym typeface="Wingdings" pitchFamily="2" charset="2"/>
              </a:rPr>
              <a:t> </a:t>
            </a:r>
            <a:r>
              <a:rPr lang="en-US" dirty="0" err="1">
                <a:sym typeface="Wingdings" pitchFamily="2" charset="2"/>
              </a:rPr>
              <a:t>usaha</a:t>
            </a:r>
            <a:r>
              <a:rPr lang="en-US" dirty="0">
                <a:sym typeface="Wingdings" pitchFamily="2" charset="2"/>
              </a:rPr>
              <a:t> </a:t>
            </a:r>
            <a:r>
              <a:rPr lang="en-US" dirty="0" err="1">
                <a:sym typeface="Wingdings" pitchFamily="2" charset="2"/>
              </a:rPr>
              <a:t>baru</a:t>
            </a:r>
            <a:r>
              <a:rPr lang="en-US" dirty="0">
                <a:sym typeface="Wingdings" pitchFamily="2" charset="2"/>
              </a:rPr>
              <a:t>, </a:t>
            </a:r>
            <a:r>
              <a:rPr lang="en-US" dirty="0" err="1">
                <a:sym typeface="Wingdings" pitchFamily="2" charset="2"/>
              </a:rPr>
              <a:t>tidak</a:t>
            </a:r>
            <a:r>
              <a:rPr lang="en-US" dirty="0">
                <a:sym typeface="Wingdings" pitchFamily="2" charset="2"/>
              </a:rPr>
              <a:t> </a:t>
            </a:r>
            <a:r>
              <a:rPr lang="en-US" dirty="0" err="1">
                <a:sym typeface="Wingdings" pitchFamily="2" charset="2"/>
              </a:rPr>
              <a:t>memiliki</a:t>
            </a:r>
            <a:r>
              <a:rPr lang="en-US" dirty="0">
                <a:sym typeface="Wingdings" pitchFamily="2" charset="2"/>
              </a:rPr>
              <a:t> </a:t>
            </a:r>
            <a:r>
              <a:rPr lang="en-US" dirty="0" err="1">
                <a:sym typeface="Wingdings" pitchFamily="2" charset="2"/>
              </a:rPr>
              <a:t>pekerjaan</a:t>
            </a:r>
            <a:r>
              <a:rPr lang="en-US" dirty="0">
                <a:sym typeface="Wingdings" pitchFamily="2" charset="2"/>
              </a:rPr>
              <a:t> </a:t>
            </a:r>
            <a:r>
              <a:rPr lang="en-US" dirty="0" err="1">
                <a:sym typeface="Wingdings" pitchFamily="2" charset="2"/>
              </a:rPr>
              <a:t>karena</a:t>
            </a:r>
            <a:r>
              <a:rPr lang="en-US" dirty="0">
                <a:sym typeface="Wingdings" pitchFamily="2" charset="2"/>
              </a:rPr>
              <a:t> </a:t>
            </a:r>
            <a:r>
              <a:rPr lang="en-US" dirty="0" err="1">
                <a:sym typeface="Wingdings" pitchFamily="2" charset="2"/>
              </a:rPr>
              <a:t>merasa</a:t>
            </a:r>
            <a:r>
              <a:rPr lang="en-US" dirty="0">
                <a:sym typeface="Wingdings" pitchFamily="2" charset="2"/>
              </a:rPr>
              <a:t> </a:t>
            </a:r>
            <a:r>
              <a:rPr lang="en-US" dirty="0" err="1">
                <a:sym typeface="Wingdings" pitchFamily="2" charset="2"/>
              </a:rPr>
              <a:t>tidak</a:t>
            </a:r>
            <a:r>
              <a:rPr lang="en-US" dirty="0">
                <a:sym typeface="Wingdings" pitchFamily="2" charset="2"/>
              </a:rPr>
              <a:t> </a:t>
            </a:r>
            <a:r>
              <a:rPr lang="en-US" dirty="0" err="1">
                <a:sym typeface="Wingdings" pitchFamily="2" charset="2"/>
              </a:rPr>
              <a:t>mungkin</a:t>
            </a:r>
            <a:r>
              <a:rPr lang="en-US" dirty="0">
                <a:sym typeface="Wingdings" pitchFamily="2" charset="2"/>
              </a:rPr>
              <a:t> </a:t>
            </a:r>
            <a:r>
              <a:rPr lang="en-US" dirty="0" err="1">
                <a:sym typeface="Wingdings" pitchFamily="2" charset="2"/>
              </a:rPr>
              <a:t>mendapat</a:t>
            </a:r>
            <a:r>
              <a:rPr lang="en-US" dirty="0">
                <a:sym typeface="Wingdings" pitchFamily="2" charset="2"/>
              </a:rPr>
              <a:t> </a:t>
            </a:r>
            <a:r>
              <a:rPr lang="en-US" dirty="0" err="1">
                <a:sym typeface="Wingdings" pitchFamily="2" charset="2"/>
              </a:rPr>
              <a:t>pekerjaan</a:t>
            </a:r>
            <a:r>
              <a:rPr lang="en-US" dirty="0">
                <a:sym typeface="Wingdings" pitchFamily="2" charset="2"/>
              </a:rPr>
              <a:t> (</a:t>
            </a:r>
            <a:r>
              <a:rPr lang="en-US" i="1" dirty="0">
                <a:sym typeface="Wingdings" pitchFamily="2" charset="2"/>
              </a:rPr>
              <a:t>discouraged worker</a:t>
            </a:r>
            <a:r>
              <a:rPr lang="en-US" dirty="0">
                <a:sym typeface="Wingdings" pitchFamily="2" charset="2"/>
              </a:rPr>
              <a:t>) </a:t>
            </a:r>
            <a:r>
              <a:rPr lang="en-US" dirty="0" err="1">
                <a:sym typeface="Wingdings" pitchFamily="2" charset="2"/>
              </a:rPr>
              <a:t>sudah</a:t>
            </a:r>
            <a:r>
              <a:rPr lang="en-US" dirty="0">
                <a:sym typeface="Wingdings" pitchFamily="2" charset="2"/>
              </a:rPr>
              <a:t> </a:t>
            </a:r>
            <a:r>
              <a:rPr lang="en-US" dirty="0" err="1">
                <a:sym typeface="Wingdings" pitchFamily="2" charset="2"/>
              </a:rPr>
              <a:t>mendapat</a:t>
            </a:r>
            <a:r>
              <a:rPr lang="en-US" dirty="0">
                <a:sym typeface="Wingdings" pitchFamily="2" charset="2"/>
              </a:rPr>
              <a:t> </a:t>
            </a:r>
            <a:r>
              <a:rPr lang="en-US" dirty="0" err="1">
                <a:sym typeface="Wingdings" pitchFamily="2" charset="2"/>
              </a:rPr>
              <a:t>pekerjaan</a:t>
            </a:r>
            <a:r>
              <a:rPr lang="en-US" dirty="0">
                <a:sym typeface="Wingdings" pitchFamily="2" charset="2"/>
              </a:rPr>
              <a:t> </a:t>
            </a:r>
            <a:r>
              <a:rPr lang="en-US" dirty="0" err="1">
                <a:sym typeface="Wingdings" pitchFamily="2" charset="2"/>
              </a:rPr>
              <a:t>tetapi</a:t>
            </a:r>
            <a:r>
              <a:rPr lang="en-US" dirty="0">
                <a:sym typeface="Wingdings" pitchFamily="2" charset="2"/>
              </a:rPr>
              <a:t> </a:t>
            </a:r>
            <a:r>
              <a:rPr lang="en-US" dirty="0" err="1">
                <a:sym typeface="Wingdings" pitchFamily="2" charset="2"/>
              </a:rPr>
              <a:t>belum</a:t>
            </a:r>
            <a:r>
              <a:rPr lang="en-US" dirty="0">
                <a:sym typeface="Wingdings" pitchFamily="2" charset="2"/>
              </a:rPr>
              <a:t> </a:t>
            </a:r>
            <a:r>
              <a:rPr lang="en-US" dirty="0" err="1">
                <a:sym typeface="Wingdings" pitchFamily="2" charset="2"/>
              </a:rPr>
              <a:t>mulai</a:t>
            </a:r>
            <a:r>
              <a:rPr lang="en-US" dirty="0">
                <a:sym typeface="Wingdings" pitchFamily="2" charset="2"/>
              </a:rPr>
              <a:t> </a:t>
            </a:r>
            <a:r>
              <a:rPr lang="en-US" dirty="0" err="1">
                <a:sym typeface="Wingdings" pitchFamily="2" charset="2"/>
              </a:rPr>
              <a:t>bekerja</a:t>
            </a:r>
            <a:r>
              <a:rPr lang="en-US" dirty="0">
                <a:sym typeface="Wingdings" pitchFamily="2" charset="2"/>
              </a:rPr>
              <a:t>.</a:t>
            </a:r>
          </a:p>
          <a:p>
            <a:pPr>
              <a:spcBef>
                <a:spcPct val="50000"/>
              </a:spcBef>
              <a:buClr>
                <a:schemeClr val="hlink"/>
              </a:buClr>
              <a:buFont typeface="Wingdings" pitchFamily="2" charset="2"/>
              <a:buChar char="v"/>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457200" y="1752600"/>
            <a:ext cx="8229600" cy="1139825"/>
          </a:xfrm>
        </p:spPr>
        <p:txBody>
          <a:bodyPr>
            <a:normAutofit fontScale="90000"/>
          </a:bodyPr>
          <a:lstStyle/>
          <a:p>
            <a:pPr eaLnBrk="1" hangingPunct="1">
              <a:defRPr/>
            </a:pPr>
            <a:r>
              <a:rPr lang="en-US" sz="3800" smtClean="0">
                <a:latin typeface="Arial" charset="0"/>
              </a:rPr>
              <a:t>INFORMASI </a:t>
            </a:r>
            <a:r>
              <a:rPr lang="en-US" sz="3800" i="1" smtClean="0">
                <a:latin typeface="Arial" charset="0"/>
              </a:rPr>
              <a:t>tentang</a:t>
            </a:r>
            <a:br>
              <a:rPr lang="en-US" sz="3800" i="1" smtClean="0">
                <a:latin typeface="Arial" charset="0"/>
              </a:rPr>
            </a:br>
            <a:r>
              <a:rPr lang="en-US" sz="3800" smtClean="0">
                <a:latin typeface="Arial" charset="0"/>
              </a:rPr>
              <a:t>KETENAGAKERJAAN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533400"/>
            <a:ext cx="9144000" cy="519113"/>
          </a:xfrm>
          <a:prstGeom prst="rect">
            <a:avLst/>
          </a:prstGeom>
          <a:noFill/>
          <a:ln w="9525">
            <a:noFill/>
            <a:miter lim="800000"/>
            <a:headEnd/>
            <a:tailEnd/>
          </a:ln>
        </p:spPr>
        <p:txBody>
          <a:bodyPr>
            <a:spAutoFit/>
          </a:bodyPr>
          <a:lstStyle/>
          <a:p>
            <a:pPr algn="ctr"/>
            <a:r>
              <a:rPr lang="en-US" sz="2800" dirty="0" smtClean="0">
                <a:latin typeface="Arial" charset="0"/>
                <a:cs typeface="Times New Roman" pitchFamily="18" charset="0"/>
              </a:rPr>
              <a:t>PROFIL PENDUDUK  DI INDONESIA </a:t>
            </a:r>
            <a:endParaRPr lang="en-US" sz="2800" dirty="0">
              <a:latin typeface="Arial" charset="0"/>
            </a:endParaRPr>
          </a:p>
        </p:txBody>
      </p:sp>
      <p:grpSp>
        <p:nvGrpSpPr>
          <p:cNvPr id="2" name="Group 3"/>
          <p:cNvGrpSpPr>
            <a:grpSpLocks/>
          </p:cNvGrpSpPr>
          <p:nvPr/>
        </p:nvGrpSpPr>
        <p:grpSpPr bwMode="auto">
          <a:xfrm>
            <a:off x="304800" y="1752600"/>
            <a:ext cx="8610600" cy="4313238"/>
            <a:chOff x="-3" y="603"/>
            <a:chExt cx="4122" cy="1900"/>
          </a:xfrm>
        </p:grpSpPr>
        <p:grpSp>
          <p:nvGrpSpPr>
            <p:cNvPr id="3" name="Group 4"/>
            <p:cNvGrpSpPr>
              <a:grpSpLocks/>
            </p:cNvGrpSpPr>
            <p:nvPr/>
          </p:nvGrpSpPr>
          <p:grpSpPr bwMode="auto">
            <a:xfrm>
              <a:off x="0" y="606"/>
              <a:ext cx="4116" cy="1894"/>
              <a:chOff x="0" y="606"/>
              <a:chExt cx="4116" cy="1894"/>
            </a:xfrm>
          </p:grpSpPr>
          <p:grpSp>
            <p:nvGrpSpPr>
              <p:cNvPr id="4" name="Group 5"/>
              <p:cNvGrpSpPr>
                <a:grpSpLocks/>
              </p:cNvGrpSpPr>
              <p:nvPr/>
            </p:nvGrpSpPr>
            <p:grpSpPr bwMode="auto">
              <a:xfrm>
                <a:off x="0" y="606"/>
                <a:ext cx="823" cy="394"/>
                <a:chOff x="0" y="606"/>
                <a:chExt cx="823" cy="394"/>
              </a:xfrm>
            </p:grpSpPr>
            <p:sp>
              <p:nvSpPr>
                <p:cNvPr id="29768" name="Rectangle 6"/>
                <p:cNvSpPr>
                  <a:spLocks noChangeArrowheads="1"/>
                </p:cNvSpPr>
                <p:nvPr/>
              </p:nvSpPr>
              <p:spPr bwMode="auto">
                <a:xfrm>
                  <a:off x="0" y="606"/>
                  <a:ext cx="823" cy="394"/>
                </a:xfrm>
                <a:prstGeom prst="rect">
                  <a:avLst/>
                </a:prstGeom>
                <a:solidFill>
                  <a:srgbClr val="F3F3F3"/>
                </a:solidFill>
                <a:ln w="9525">
                  <a:noFill/>
                  <a:miter lim="800000"/>
                  <a:headEnd/>
                  <a:tailEnd/>
                </a:ln>
              </p:spPr>
              <p:txBody>
                <a:bodyPr/>
                <a:lstStyle/>
                <a:p>
                  <a:endParaRPr lang="en-US"/>
                </a:p>
              </p:txBody>
            </p:sp>
            <p:grpSp>
              <p:nvGrpSpPr>
                <p:cNvPr id="5" name="Group 7"/>
                <p:cNvGrpSpPr>
                  <a:grpSpLocks/>
                </p:cNvGrpSpPr>
                <p:nvPr/>
              </p:nvGrpSpPr>
              <p:grpSpPr bwMode="auto">
                <a:xfrm>
                  <a:off x="0" y="606"/>
                  <a:ext cx="823" cy="394"/>
                  <a:chOff x="0" y="606"/>
                  <a:chExt cx="823" cy="394"/>
                </a:xfrm>
              </p:grpSpPr>
              <p:sp>
                <p:nvSpPr>
                  <p:cNvPr id="29770" name="Rectangle 8"/>
                  <p:cNvSpPr>
                    <a:spLocks noChangeArrowheads="1"/>
                  </p:cNvSpPr>
                  <p:nvPr/>
                </p:nvSpPr>
                <p:spPr bwMode="auto">
                  <a:xfrm>
                    <a:off x="43" y="606"/>
                    <a:ext cx="737" cy="394"/>
                  </a:xfrm>
                  <a:prstGeom prst="rect">
                    <a:avLst/>
                  </a:prstGeom>
                  <a:solidFill>
                    <a:srgbClr val="F3F3F3"/>
                  </a:solidFill>
                  <a:ln w="9525">
                    <a:noFill/>
                    <a:miter lim="800000"/>
                    <a:headEnd/>
                    <a:tailEnd/>
                  </a:ln>
                </p:spPr>
                <p:txBody>
                  <a:bodyPr/>
                  <a:lstStyle/>
                  <a:p>
                    <a:pPr algn="ctr" eaLnBrk="1" hangingPunct="1"/>
                    <a:r>
                      <a:rPr lang="en-US" sz="2400" b="1">
                        <a:solidFill>
                          <a:srgbClr val="000000"/>
                        </a:solidFill>
                        <a:latin typeface="Times New Roman" pitchFamily="18" charset="0"/>
                        <a:cs typeface="Times New Roman" pitchFamily="18" charset="0"/>
                      </a:rPr>
                      <a:t>Indikator</a:t>
                    </a:r>
                  </a:p>
                  <a:p>
                    <a:pPr algn="ctr"/>
                    <a:endParaRPr lang="en-US" sz="2400" b="1">
                      <a:solidFill>
                        <a:srgbClr val="000000"/>
                      </a:solidFill>
                      <a:latin typeface="Times New Roman" pitchFamily="18" charset="0"/>
                    </a:endParaRPr>
                  </a:p>
                </p:txBody>
              </p:sp>
              <p:sp>
                <p:nvSpPr>
                  <p:cNvPr id="29771" name="Rectangle 9"/>
                  <p:cNvSpPr>
                    <a:spLocks noChangeArrowheads="1"/>
                  </p:cNvSpPr>
                  <p:nvPr/>
                </p:nvSpPr>
                <p:spPr bwMode="auto">
                  <a:xfrm>
                    <a:off x="0" y="606"/>
                    <a:ext cx="823" cy="394"/>
                  </a:xfrm>
                  <a:prstGeom prst="rect">
                    <a:avLst/>
                  </a:prstGeom>
                  <a:noFill/>
                  <a:ln w="7">
                    <a:solidFill>
                      <a:srgbClr val="A0A0A0"/>
                    </a:solidFill>
                    <a:miter lim="800000"/>
                    <a:headEnd/>
                    <a:tailEnd/>
                  </a:ln>
                </p:spPr>
                <p:txBody>
                  <a:bodyPr/>
                  <a:lstStyle/>
                  <a:p>
                    <a:endParaRPr lang="en-US"/>
                  </a:p>
                </p:txBody>
              </p:sp>
            </p:grpSp>
          </p:grpSp>
          <p:grpSp>
            <p:nvGrpSpPr>
              <p:cNvPr id="6" name="Group 10"/>
              <p:cNvGrpSpPr>
                <a:grpSpLocks/>
              </p:cNvGrpSpPr>
              <p:nvPr/>
            </p:nvGrpSpPr>
            <p:grpSpPr bwMode="auto">
              <a:xfrm>
                <a:off x="823" y="606"/>
                <a:ext cx="823" cy="394"/>
                <a:chOff x="823" y="606"/>
                <a:chExt cx="823" cy="394"/>
              </a:xfrm>
            </p:grpSpPr>
            <p:sp>
              <p:nvSpPr>
                <p:cNvPr id="29764" name="Rectangle 11"/>
                <p:cNvSpPr>
                  <a:spLocks noChangeArrowheads="1"/>
                </p:cNvSpPr>
                <p:nvPr/>
              </p:nvSpPr>
              <p:spPr bwMode="auto">
                <a:xfrm>
                  <a:off x="823" y="606"/>
                  <a:ext cx="823" cy="394"/>
                </a:xfrm>
                <a:prstGeom prst="rect">
                  <a:avLst/>
                </a:prstGeom>
                <a:solidFill>
                  <a:srgbClr val="F3F3F3"/>
                </a:solidFill>
                <a:ln w="9525">
                  <a:noFill/>
                  <a:miter lim="800000"/>
                  <a:headEnd/>
                  <a:tailEnd/>
                </a:ln>
              </p:spPr>
              <p:txBody>
                <a:bodyPr/>
                <a:lstStyle/>
                <a:p>
                  <a:endParaRPr lang="en-US"/>
                </a:p>
              </p:txBody>
            </p:sp>
            <p:grpSp>
              <p:nvGrpSpPr>
                <p:cNvPr id="7" name="Group 12"/>
                <p:cNvGrpSpPr>
                  <a:grpSpLocks/>
                </p:cNvGrpSpPr>
                <p:nvPr/>
              </p:nvGrpSpPr>
              <p:grpSpPr bwMode="auto">
                <a:xfrm>
                  <a:off x="823" y="606"/>
                  <a:ext cx="823" cy="394"/>
                  <a:chOff x="823" y="606"/>
                  <a:chExt cx="823" cy="394"/>
                </a:xfrm>
              </p:grpSpPr>
              <p:sp>
                <p:nvSpPr>
                  <p:cNvPr id="29766" name="Rectangle 13"/>
                  <p:cNvSpPr>
                    <a:spLocks noChangeArrowheads="1"/>
                  </p:cNvSpPr>
                  <p:nvPr/>
                </p:nvSpPr>
                <p:spPr bwMode="auto">
                  <a:xfrm>
                    <a:off x="866" y="606"/>
                    <a:ext cx="737" cy="394"/>
                  </a:xfrm>
                  <a:prstGeom prst="rect">
                    <a:avLst/>
                  </a:prstGeom>
                  <a:solidFill>
                    <a:srgbClr val="F3F3F3"/>
                  </a:solidFill>
                  <a:ln w="9525">
                    <a:noFill/>
                    <a:miter lim="800000"/>
                    <a:headEnd/>
                    <a:tailEnd/>
                  </a:ln>
                </p:spPr>
                <p:txBody>
                  <a:bodyPr/>
                  <a:lstStyle/>
                  <a:p>
                    <a:pPr algn="ctr" eaLnBrk="1" hangingPunct="1"/>
                    <a:r>
                      <a:rPr lang="en-US" sz="2000" b="1">
                        <a:solidFill>
                          <a:srgbClr val="000000"/>
                        </a:solidFill>
                        <a:latin typeface="Times New Roman" pitchFamily="18" charset="0"/>
                        <a:cs typeface="Times New Roman" pitchFamily="18" charset="0"/>
                      </a:rPr>
                      <a:t>SP 1971</a:t>
                    </a:r>
                  </a:p>
                  <a:p>
                    <a:pPr algn="ctr"/>
                    <a:endParaRPr lang="en-US" sz="2000" b="1">
                      <a:solidFill>
                        <a:srgbClr val="000000"/>
                      </a:solidFill>
                      <a:latin typeface="Times New Roman" pitchFamily="18" charset="0"/>
                    </a:endParaRPr>
                  </a:p>
                </p:txBody>
              </p:sp>
              <p:sp>
                <p:nvSpPr>
                  <p:cNvPr id="29767" name="Rectangle 14"/>
                  <p:cNvSpPr>
                    <a:spLocks noChangeArrowheads="1"/>
                  </p:cNvSpPr>
                  <p:nvPr/>
                </p:nvSpPr>
                <p:spPr bwMode="auto">
                  <a:xfrm>
                    <a:off x="823" y="606"/>
                    <a:ext cx="823" cy="394"/>
                  </a:xfrm>
                  <a:prstGeom prst="rect">
                    <a:avLst/>
                  </a:prstGeom>
                  <a:noFill/>
                  <a:ln w="7">
                    <a:solidFill>
                      <a:srgbClr val="A0A0A0"/>
                    </a:solidFill>
                    <a:miter lim="800000"/>
                    <a:headEnd/>
                    <a:tailEnd/>
                  </a:ln>
                </p:spPr>
                <p:txBody>
                  <a:bodyPr/>
                  <a:lstStyle/>
                  <a:p>
                    <a:endParaRPr lang="en-US"/>
                  </a:p>
                </p:txBody>
              </p:sp>
            </p:grpSp>
          </p:grpSp>
          <p:grpSp>
            <p:nvGrpSpPr>
              <p:cNvPr id="8" name="Group 15"/>
              <p:cNvGrpSpPr>
                <a:grpSpLocks/>
              </p:cNvGrpSpPr>
              <p:nvPr/>
            </p:nvGrpSpPr>
            <p:grpSpPr bwMode="auto">
              <a:xfrm>
                <a:off x="1646" y="606"/>
                <a:ext cx="823" cy="394"/>
                <a:chOff x="1646" y="606"/>
                <a:chExt cx="823" cy="394"/>
              </a:xfrm>
            </p:grpSpPr>
            <p:sp>
              <p:nvSpPr>
                <p:cNvPr id="29760" name="Rectangle 16"/>
                <p:cNvSpPr>
                  <a:spLocks noChangeArrowheads="1"/>
                </p:cNvSpPr>
                <p:nvPr/>
              </p:nvSpPr>
              <p:spPr bwMode="auto">
                <a:xfrm>
                  <a:off x="1646" y="606"/>
                  <a:ext cx="823" cy="394"/>
                </a:xfrm>
                <a:prstGeom prst="rect">
                  <a:avLst/>
                </a:prstGeom>
                <a:solidFill>
                  <a:srgbClr val="F3F3F3"/>
                </a:solidFill>
                <a:ln w="9525">
                  <a:noFill/>
                  <a:miter lim="800000"/>
                  <a:headEnd/>
                  <a:tailEnd/>
                </a:ln>
              </p:spPr>
              <p:txBody>
                <a:bodyPr/>
                <a:lstStyle/>
                <a:p>
                  <a:endParaRPr lang="en-US"/>
                </a:p>
              </p:txBody>
            </p:sp>
            <p:grpSp>
              <p:nvGrpSpPr>
                <p:cNvPr id="9" name="Group 17"/>
                <p:cNvGrpSpPr>
                  <a:grpSpLocks/>
                </p:cNvGrpSpPr>
                <p:nvPr/>
              </p:nvGrpSpPr>
              <p:grpSpPr bwMode="auto">
                <a:xfrm>
                  <a:off x="1646" y="606"/>
                  <a:ext cx="823" cy="394"/>
                  <a:chOff x="1646" y="606"/>
                  <a:chExt cx="823" cy="394"/>
                </a:xfrm>
              </p:grpSpPr>
              <p:sp>
                <p:nvSpPr>
                  <p:cNvPr id="29762" name="Rectangle 18"/>
                  <p:cNvSpPr>
                    <a:spLocks noChangeArrowheads="1"/>
                  </p:cNvSpPr>
                  <p:nvPr/>
                </p:nvSpPr>
                <p:spPr bwMode="auto">
                  <a:xfrm>
                    <a:off x="1689" y="606"/>
                    <a:ext cx="737" cy="394"/>
                  </a:xfrm>
                  <a:prstGeom prst="rect">
                    <a:avLst/>
                  </a:prstGeom>
                  <a:solidFill>
                    <a:srgbClr val="F3F3F3"/>
                  </a:solidFill>
                  <a:ln w="9525">
                    <a:noFill/>
                    <a:miter lim="800000"/>
                    <a:headEnd/>
                    <a:tailEnd/>
                  </a:ln>
                </p:spPr>
                <p:txBody>
                  <a:bodyPr/>
                  <a:lstStyle/>
                  <a:p>
                    <a:pPr algn="ctr" eaLnBrk="1" hangingPunct="1"/>
                    <a:r>
                      <a:rPr lang="en-US" sz="2000" b="1">
                        <a:solidFill>
                          <a:srgbClr val="000000"/>
                        </a:solidFill>
                        <a:latin typeface="Times New Roman" pitchFamily="18" charset="0"/>
                        <a:cs typeface="Times New Roman" pitchFamily="18" charset="0"/>
                      </a:rPr>
                      <a:t>SP 1980</a:t>
                    </a:r>
                  </a:p>
                  <a:p>
                    <a:pPr algn="ctr"/>
                    <a:endParaRPr lang="en-US" sz="2000" b="1">
                      <a:solidFill>
                        <a:srgbClr val="000000"/>
                      </a:solidFill>
                      <a:latin typeface="Times New Roman" pitchFamily="18" charset="0"/>
                    </a:endParaRPr>
                  </a:p>
                </p:txBody>
              </p:sp>
              <p:sp>
                <p:nvSpPr>
                  <p:cNvPr id="29763" name="Rectangle 19"/>
                  <p:cNvSpPr>
                    <a:spLocks noChangeArrowheads="1"/>
                  </p:cNvSpPr>
                  <p:nvPr/>
                </p:nvSpPr>
                <p:spPr bwMode="auto">
                  <a:xfrm>
                    <a:off x="1646" y="606"/>
                    <a:ext cx="823" cy="394"/>
                  </a:xfrm>
                  <a:prstGeom prst="rect">
                    <a:avLst/>
                  </a:prstGeom>
                  <a:noFill/>
                  <a:ln w="7">
                    <a:solidFill>
                      <a:srgbClr val="A0A0A0"/>
                    </a:solidFill>
                    <a:miter lim="800000"/>
                    <a:headEnd/>
                    <a:tailEnd/>
                  </a:ln>
                </p:spPr>
                <p:txBody>
                  <a:bodyPr/>
                  <a:lstStyle/>
                  <a:p>
                    <a:endParaRPr lang="en-US"/>
                  </a:p>
                </p:txBody>
              </p:sp>
            </p:grpSp>
          </p:grpSp>
          <p:grpSp>
            <p:nvGrpSpPr>
              <p:cNvPr id="10" name="Group 20"/>
              <p:cNvGrpSpPr>
                <a:grpSpLocks/>
              </p:cNvGrpSpPr>
              <p:nvPr/>
            </p:nvGrpSpPr>
            <p:grpSpPr bwMode="auto">
              <a:xfrm>
                <a:off x="2469" y="606"/>
                <a:ext cx="823" cy="394"/>
                <a:chOff x="2469" y="606"/>
                <a:chExt cx="823" cy="394"/>
              </a:xfrm>
            </p:grpSpPr>
            <p:sp>
              <p:nvSpPr>
                <p:cNvPr id="29756" name="Rectangle 21"/>
                <p:cNvSpPr>
                  <a:spLocks noChangeArrowheads="1"/>
                </p:cNvSpPr>
                <p:nvPr/>
              </p:nvSpPr>
              <p:spPr bwMode="auto">
                <a:xfrm>
                  <a:off x="2469" y="606"/>
                  <a:ext cx="823" cy="394"/>
                </a:xfrm>
                <a:prstGeom prst="rect">
                  <a:avLst/>
                </a:prstGeom>
                <a:solidFill>
                  <a:srgbClr val="F3F3F3"/>
                </a:solidFill>
                <a:ln w="9525">
                  <a:noFill/>
                  <a:miter lim="800000"/>
                  <a:headEnd/>
                  <a:tailEnd/>
                </a:ln>
              </p:spPr>
              <p:txBody>
                <a:bodyPr/>
                <a:lstStyle/>
                <a:p>
                  <a:endParaRPr lang="en-US"/>
                </a:p>
              </p:txBody>
            </p:sp>
            <p:grpSp>
              <p:nvGrpSpPr>
                <p:cNvPr id="11" name="Group 22"/>
                <p:cNvGrpSpPr>
                  <a:grpSpLocks/>
                </p:cNvGrpSpPr>
                <p:nvPr/>
              </p:nvGrpSpPr>
              <p:grpSpPr bwMode="auto">
                <a:xfrm>
                  <a:off x="2469" y="606"/>
                  <a:ext cx="823" cy="394"/>
                  <a:chOff x="2469" y="606"/>
                  <a:chExt cx="823" cy="394"/>
                </a:xfrm>
              </p:grpSpPr>
              <p:sp>
                <p:nvSpPr>
                  <p:cNvPr id="29758" name="Rectangle 23"/>
                  <p:cNvSpPr>
                    <a:spLocks noChangeArrowheads="1"/>
                  </p:cNvSpPr>
                  <p:nvPr/>
                </p:nvSpPr>
                <p:spPr bwMode="auto">
                  <a:xfrm>
                    <a:off x="2512" y="606"/>
                    <a:ext cx="737" cy="394"/>
                  </a:xfrm>
                  <a:prstGeom prst="rect">
                    <a:avLst/>
                  </a:prstGeom>
                  <a:solidFill>
                    <a:srgbClr val="F3F3F3"/>
                  </a:solidFill>
                  <a:ln w="9525">
                    <a:noFill/>
                    <a:miter lim="800000"/>
                    <a:headEnd/>
                    <a:tailEnd/>
                  </a:ln>
                </p:spPr>
                <p:txBody>
                  <a:bodyPr/>
                  <a:lstStyle/>
                  <a:p>
                    <a:pPr algn="ctr" eaLnBrk="1" hangingPunct="1"/>
                    <a:r>
                      <a:rPr lang="en-US" sz="2000" b="1">
                        <a:solidFill>
                          <a:srgbClr val="000000"/>
                        </a:solidFill>
                        <a:latin typeface="Times New Roman" pitchFamily="18" charset="0"/>
                        <a:cs typeface="Times New Roman" pitchFamily="18" charset="0"/>
                      </a:rPr>
                      <a:t>SP 1990</a:t>
                    </a:r>
                  </a:p>
                  <a:p>
                    <a:pPr algn="ctr"/>
                    <a:endParaRPr lang="en-US" sz="2000" b="1">
                      <a:solidFill>
                        <a:srgbClr val="000000"/>
                      </a:solidFill>
                      <a:latin typeface="Times New Roman" pitchFamily="18" charset="0"/>
                    </a:endParaRPr>
                  </a:p>
                </p:txBody>
              </p:sp>
              <p:sp>
                <p:nvSpPr>
                  <p:cNvPr id="29759" name="Rectangle 24"/>
                  <p:cNvSpPr>
                    <a:spLocks noChangeArrowheads="1"/>
                  </p:cNvSpPr>
                  <p:nvPr/>
                </p:nvSpPr>
                <p:spPr bwMode="auto">
                  <a:xfrm>
                    <a:off x="2469" y="606"/>
                    <a:ext cx="823" cy="394"/>
                  </a:xfrm>
                  <a:prstGeom prst="rect">
                    <a:avLst/>
                  </a:prstGeom>
                  <a:noFill/>
                  <a:ln w="7">
                    <a:solidFill>
                      <a:srgbClr val="A0A0A0"/>
                    </a:solidFill>
                    <a:miter lim="800000"/>
                    <a:headEnd/>
                    <a:tailEnd/>
                  </a:ln>
                </p:spPr>
                <p:txBody>
                  <a:bodyPr/>
                  <a:lstStyle/>
                  <a:p>
                    <a:endParaRPr lang="en-US"/>
                  </a:p>
                </p:txBody>
              </p:sp>
            </p:grpSp>
          </p:grpSp>
          <p:grpSp>
            <p:nvGrpSpPr>
              <p:cNvPr id="12" name="Group 25"/>
              <p:cNvGrpSpPr>
                <a:grpSpLocks/>
              </p:cNvGrpSpPr>
              <p:nvPr/>
            </p:nvGrpSpPr>
            <p:grpSpPr bwMode="auto">
              <a:xfrm>
                <a:off x="3292" y="606"/>
                <a:ext cx="824" cy="394"/>
                <a:chOff x="3292" y="606"/>
                <a:chExt cx="824" cy="394"/>
              </a:xfrm>
            </p:grpSpPr>
            <p:sp>
              <p:nvSpPr>
                <p:cNvPr id="29752" name="Rectangle 26"/>
                <p:cNvSpPr>
                  <a:spLocks noChangeArrowheads="1"/>
                </p:cNvSpPr>
                <p:nvPr/>
              </p:nvSpPr>
              <p:spPr bwMode="auto">
                <a:xfrm>
                  <a:off x="3292" y="606"/>
                  <a:ext cx="824" cy="394"/>
                </a:xfrm>
                <a:prstGeom prst="rect">
                  <a:avLst/>
                </a:prstGeom>
                <a:solidFill>
                  <a:srgbClr val="F3F3F3"/>
                </a:solidFill>
                <a:ln w="9525">
                  <a:noFill/>
                  <a:miter lim="800000"/>
                  <a:headEnd/>
                  <a:tailEnd/>
                </a:ln>
              </p:spPr>
              <p:txBody>
                <a:bodyPr/>
                <a:lstStyle/>
                <a:p>
                  <a:endParaRPr lang="en-US"/>
                </a:p>
              </p:txBody>
            </p:sp>
            <p:grpSp>
              <p:nvGrpSpPr>
                <p:cNvPr id="13" name="Group 27"/>
                <p:cNvGrpSpPr>
                  <a:grpSpLocks/>
                </p:cNvGrpSpPr>
                <p:nvPr/>
              </p:nvGrpSpPr>
              <p:grpSpPr bwMode="auto">
                <a:xfrm>
                  <a:off x="3292" y="606"/>
                  <a:ext cx="824" cy="394"/>
                  <a:chOff x="3292" y="606"/>
                  <a:chExt cx="824" cy="394"/>
                </a:xfrm>
              </p:grpSpPr>
              <p:sp>
                <p:nvSpPr>
                  <p:cNvPr id="29754" name="Rectangle 28"/>
                  <p:cNvSpPr>
                    <a:spLocks noChangeArrowheads="1"/>
                  </p:cNvSpPr>
                  <p:nvPr/>
                </p:nvSpPr>
                <p:spPr bwMode="auto">
                  <a:xfrm>
                    <a:off x="3335" y="606"/>
                    <a:ext cx="738" cy="394"/>
                  </a:xfrm>
                  <a:prstGeom prst="rect">
                    <a:avLst/>
                  </a:prstGeom>
                  <a:solidFill>
                    <a:srgbClr val="F3F3F3"/>
                  </a:solidFill>
                  <a:ln w="9525">
                    <a:noFill/>
                    <a:miter lim="800000"/>
                    <a:headEnd/>
                    <a:tailEnd/>
                  </a:ln>
                </p:spPr>
                <p:txBody>
                  <a:bodyPr/>
                  <a:lstStyle/>
                  <a:p>
                    <a:pPr algn="ctr" eaLnBrk="1" hangingPunct="1"/>
                    <a:r>
                      <a:rPr lang="en-US" sz="2000" b="1">
                        <a:solidFill>
                          <a:srgbClr val="000000"/>
                        </a:solidFill>
                        <a:latin typeface="Times New Roman" pitchFamily="18" charset="0"/>
                        <a:cs typeface="Times New Roman" pitchFamily="18" charset="0"/>
                      </a:rPr>
                      <a:t>SP 2000</a:t>
                    </a:r>
                  </a:p>
                  <a:p>
                    <a:pPr algn="ctr"/>
                    <a:endParaRPr lang="en-US" sz="2000" b="1">
                      <a:solidFill>
                        <a:srgbClr val="000000"/>
                      </a:solidFill>
                      <a:latin typeface="Times New Roman" pitchFamily="18" charset="0"/>
                    </a:endParaRPr>
                  </a:p>
                </p:txBody>
              </p:sp>
              <p:sp>
                <p:nvSpPr>
                  <p:cNvPr id="29755" name="Rectangle 29"/>
                  <p:cNvSpPr>
                    <a:spLocks noChangeArrowheads="1"/>
                  </p:cNvSpPr>
                  <p:nvPr/>
                </p:nvSpPr>
                <p:spPr bwMode="auto">
                  <a:xfrm>
                    <a:off x="3292" y="606"/>
                    <a:ext cx="824" cy="394"/>
                  </a:xfrm>
                  <a:prstGeom prst="rect">
                    <a:avLst/>
                  </a:prstGeom>
                  <a:noFill/>
                  <a:ln w="7">
                    <a:solidFill>
                      <a:srgbClr val="A0A0A0"/>
                    </a:solidFill>
                    <a:miter lim="800000"/>
                    <a:headEnd/>
                    <a:tailEnd/>
                  </a:ln>
                </p:spPr>
                <p:txBody>
                  <a:bodyPr/>
                  <a:lstStyle/>
                  <a:p>
                    <a:endParaRPr lang="en-US"/>
                  </a:p>
                </p:txBody>
              </p:sp>
            </p:grpSp>
          </p:grpSp>
          <p:grpSp>
            <p:nvGrpSpPr>
              <p:cNvPr id="14" name="Group 30"/>
              <p:cNvGrpSpPr>
                <a:grpSpLocks/>
              </p:cNvGrpSpPr>
              <p:nvPr/>
            </p:nvGrpSpPr>
            <p:grpSpPr bwMode="auto">
              <a:xfrm>
                <a:off x="0" y="1000"/>
                <a:ext cx="823" cy="394"/>
                <a:chOff x="0" y="1000"/>
                <a:chExt cx="823" cy="394"/>
              </a:xfrm>
            </p:grpSpPr>
            <p:sp>
              <p:nvSpPr>
                <p:cNvPr id="29750" name="Rectangle 31"/>
                <p:cNvSpPr>
                  <a:spLocks noChangeArrowheads="1"/>
                </p:cNvSpPr>
                <p:nvPr/>
              </p:nvSpPr>
              <p:spPr bwMode="auto">
                <a:xfrm>
                  <a:off x="43" y="1000"/>
                  <a:ext cx="737" cy="394"/>
                </a:xfrm>
                <a:prstGeom prst="rect">
                  <a:avLst/>
                </a:prstGeom>
                <a:noFill/>
                <a:ln w="9525">
                  <a:noFill/>
                  <a:miter lim="800000"/>
                  <a:headEnd/>
                  <a:tailEnd/>
                </a:ln>
              </p:spPr>
              <p:txBody>
                <a:bodyPr/>
                <a:lstStyle/>
                <a:p>
                  <a:pPr algn="ctr" eaLnBrk="1" hangingPunct="1"/>
                  <a:r>
                    <a:rPr lang="en-US" sz="2000" b="1">
                      <a:latin typeface="Times New Roman" pitchFamily="18" charset="0"/>
                      <a:cs typeface="Times New Roman" pitchFamily="18" charset="0"/>
                    </a:rPr>
                    <a:t>Sex Ratio</a:t>
                  </a:r>
                </a:p>
                <a:p>
                  <a:pPr algn="ctr"/>
                  <a:endParaRPr lang="en-US" sz="2000" b="1">
                    <a:latin typeface="Times New Roman" pitchFamily="18" charset="0"/>
                  </a:endParaRPr>
                </a:p>
              </p:txBody>
            </p:sp>
            <p:sp>
              <p:nvSpPr>
                <p:cNvPr id="29751" name="Rectangle 32"/>
                <p:cNvSpPr>
                  <a:spLocks noChangeArrowheads="1"/>
                </p:cNvSpPr>
                <p:nvPr/>
              </p:nvSpPr>
              <p:spPr bwMode="auto">
                <a:xfrm>
                  <a:off x="0" y="1000"/>
                  <a:ext cx="823" cy="394"/>
                </a:xfrm>
                <a:prstGeom prst="rect">
                  <a:avLst/>
                </a:prstGeom>
                <a:noFill/>
                <a:ln w="7">
                  <a:solidFill>
                    <a:srgbClr val="A0A0A0"/>
                  </a:solidFill>
                  <a:miter lim="800000"/>
                  <a:headEnd/>
                  <a:tailEnd/>
                </a:ln>
              </p:spPr>
              <p:txBody>
                <a:bodyPr/>
                <a:lstStyle/>
                <a:p>
                  <a:endParaRPr lang="en-US"/>
                </a:p>
              </p:txBody>
            </p:sp>
          </p:grpSp>
          <p:grpSp>
            <p:nvGrpSpPr>
              <p:cNvPr id="15" name="Group 33"/>
              <p:cNvGrpSpPr>
                <a:grpSpLocks/>
              </p:cNvGrpSpPr>
              <p:nvPr/>
            </p:nvGrpSpPr>
            <p:grpSpPr bwMode="auto">
              <a:xfrm>
                <a:off x="823" y="1000"/>
                <a:ext cx="823" cy="394"/>
                <a:chOff x="823" y="1000"/>
                <a:chExt cx="823" cy="394"/>
              </a:xfrm>
            </p:grpSpPr>
            <p:sp>
              <p:nvSpPr>
                <p:cNvPr id="29748" name="Rectangle 34"/>
                <p:cNvSpPr>
                  <a:spLocks noChangeArrowheads="1"/>
                </p:cNvSpPr>
                <p:nvPr/>
              </p:nvSpPr>
              <p:spPr bwMode="auto">
                <a:xfrm>
                  <a:off x="866" y="1000"/>
                  <a:ext cx="737" cy="394"/>
                </a:xfrm>
                <a:prstGeom prst="rect">
                  <a:avLst/>
                </a:prstGeom>
                <a:noFill/>
                <a:ln w="9525">
                  <a:noFill/>
                  <a:miter lim="800000"/>
                  <a:headEnd/>
                  <a:tailEnd/>
                </a:ln>
              </p:spPr>
              <p:txBody>
                <a:bodyPr/>
                <a:lstStyle/>
                <a:p>
                  <a:pPr algn="ctr" eaLnBrk="1" hangingPunct="1"/>
                  <a:r>
                    <a:rPr lang="en-US" sz="1100">
                      <a:latin typeface="Times New Roman" pitchFamily="18" charset="0"/>
                      <a:cs typeface="Times New Roman" pitchFamily="18" charset="0"/>
                    </a:rPr>
                    <a:t>-</a:t>
                  </a:r>
                  <a:endParaRPr lang="en-US" sz="1200">
                    <a:latin typeface="Times New Roman" pitchFamily="18" charset="0"/>
                    <a:cs typeface="Times New Roman" pitchFamily="18" charset="0"/>
                  </a:endParaRPr>
                </a:p>
                <a:p>
                  <a:pPr algn="ctr"/>
                  <a:endParaRPr lang="en-US" sz="2400">
                    <a:latin typeface="Times New Roman" pitchFamily="18" charset="0"/>
                  </a:endParaRPr>
                </a:p>
              </p:txBody>
            </p:sp>
            <p:sp>
              <p:nvSpPr>
                <p:cNvPr id="29749" name="Rectangle 35"/>
                <p:cNvSpPr>
                  <a:spLocks noChangeArrowheads="1"/>
                </p:cNvSpPr>
                <p:nvPr/>
              </p:nvSpPr>
              <p:spPr bwMode="auto">
                <a:xfrm>
                  <a:off x="823" y="1000"/>
                  <a:ext cx="823" cy="394"/>
                </a:xfrm>
                <a:prstGeom prst="rect">
                  <a:avLst/>
                </a:prstGeom>
                <a:noFill/>
                <a:ln w="7">
                  <a:solidFill>
                    <a:srgbClr val="A0A0A0"/>
                  </a:solidFill>
                  <a:miter lim="800000"/>
                  <a:headEnd/>
                  <a:tailEnd/>
                </a:ln>
              </p:spPr>
              <p:txBody>
                <a:bodyPr/>
                <a:lstStyle/>
                <a:p>
                  <a:endParaRPr lang="en-US"/>
                </a:p>
              </p:txBody>
            </p:sp>
          </p:grpSp>
          <p:grpSp>
            <p:nvGrpSpPr>
              <p:cNvPr id="16" name="Group 36"/>
              <p:cNvGrpSpPr>
                <a:grpSpLocks/>
              </p:cNvGrpSpPr>
              <p:nvPr/>
            </p:nvGrpSpPr>
            <p:grpSpPr bwMode="auto">
              <a:xfrm>
                <a:off x="1646" y="1000"/>
                <a:ext cx="823" cy="394"/>
                <a:chOff x="1646" y="1000"/>
                <a:chExt cx="823" cy="394"/>
              </a:xfrm>
            </p:grpSpPr>
            <p:sp>
              <p:nvSpPr>
                <p:cNvPr id="29746" name="Rectangle 37"/>
                <p:cNvSpPr>
                  <a:spLocks noChangeArrowheads="1"/>
                </p:cNvSpPr>
                <p:nvPr/>
              </p:nvSpPr>
              <p:spPr bwMode="auto">
                <a:xfrm>
                  <a:off x="1689" y="1000"/>
                  <a:ext cx="737" cy="394"/>
                </a:xfrm>
                <a:prstGeom prst="rect">
                  <a:avLst/>
                </a:prstGeom>
                <a:noFill/>
                <a:ln w="9525">
                  <a:noFill/>
                  <a:miter lim="800000"/>
                  <a:headEnd/>
                  <a:tailEnd/>
                </a:ln>
              </p:spPr>
              <p:txBody>
                <a:bodyPr/>
                <a:lstStyle/>
                <a:p>
                  <a:pPr algn="ctr" eaLnBrk="1" hangingPunct="1"/>
                  <a:r>
                    <a:rPr lang="en-US" sz="1100">
                      <a:latin typeface="Times New Roman" pitchFamily="18" charset="0"/>
                      <a:cs typeface="Times New Roman" pitchFamily="18" charset="0"/>
                    </a:rPr>
                    <a:t>-</a:t>
                  </a:r>
                  <a:endParaRPr lang="en-US" sz="1200">
                    <a:latin typeface="Times New Roman" pitchFamily="18" charset="0"/>
                    <a:cs typeface="Times New Roman" pitchFamily="18" charset="0"/>
                  </a:endParaRPr>
                </a:p>
                <a:p>
                  <a:pPr algn="ctr"/>
                  <a:endParaRPr lang="en-US" sz="2400">
                    <a:latin typeface="Times New Roman" pitchFamily="18" charset="0"/>
                  </a:endParaRPr>
                </a:p>
              </p:txBody>
            </p:sp>
            <p:sp>
              <p:nvSpPr>
                <p:cNvPr id="29747" name="Rectangle 38"/>
                <p:cNvSpPr>
                  <a:spLocks noChangeArrowheads="1"/>
                </p:cNvSpPr>
                <p:nvPr/>
              </p:nvSpPr>
              <p:spPr bwMode="auto">
                <a:xfrm>
                  <a:off x="1646" y="1000"/>
                  <a:ext cx="823" cy="394"/>
                </a:xfrm>
                <a:prstGeom prst="rect">
                  <a:avLst/>
                </a:prstGeom>
                <a:noFill/>
                <a:ln w="7">
                  <a:solidFill>
                    <a:srgbClr val="A0A0A0"/>
                  </a:solidFill>
                  <a:miter lim="800000"/>
                  <a:headEnd/>
                  <a:tailEnd/>
                </a:ln>
              </p:spPr>
              <p:txBody>
                <a:bodyPr/>
                <a:lstStyle/>
                <a:p>
                  <a:endParaRPr lang="en-US"/>
                </a:p>
              </p:txBody>
            </p:sp>
          </p:grpSp>
          <p:grpSp>
            <p:nvGrpSpPr>
              <p:cNvPr id="17" name="Group 39"/>
              <p:cNvGrpSpPr>
                <a:grpSpLocks/>
              </p:cNvGrpSpPr>
              <p:nvPr/>
            </p:nvGrpSpPr>
            <p:grpSpPr bwMode="auto">
              <a:xfrm>
                <a:off x="2469" y="1000"/>
                <a:ext cx="823" cy="394"/>
                <a:chOff x="2469" y="1000"/>
                <a:chExt cx="823" cy="394"/>
              </a:xfrm>
            </p:grpSpPr>
            <p:sp>
              <p:nvSpPr>
                <p:cNvPr id="29744" name="Rectangle 40"/>
                <p:cNvSpPr>
                  <a:spLocks noChangeArrowheads="1"/>
                </p:cNvSpPr>
                <p:nvPr/>
              </p:nvSpPr>
              <p:spPr bwMode="auto">
                <a:xfrm>
                  <a:off x="2512" y="1000"/>
                  <a:ext cx="737" cy="394"/>
                </a:xfrm>
                <a:prstGeom prst="rect">
                  <a:avLst/>
                </a:prstGeom>
                <a:noFill/>
                <a:ln w="9525">
                  <a:noFill/>
                  <a:miter lim="800000"/>
                  <a:headEnd/>
                  <a:tailEnd/>
                </a:ln>
              </p:spPr>
              <p:txBody>
                <a:bodyPr/>
                <a:lstStyle/>
                <a:p>
                  <a:pPr algn="ctr" eaLnBrk="1" hangingPunct="1"/>
                  <a:r>
                    <a:rPr lang="en-US" sz="2000" b="1">
                      <a:latin typeface="Times New Roman" pitchFamily="18" charset="0"/>
                      <a:cs typeface="Times New Roman" pitchFamily="18" charset="0"/>
                    </a:rPr>
                    <a:t>99,4</a:t>
                  </a:r>
                </a:p>
                <a:p>
                  <a:pPr algn="ctr"/>
                  <a:endParaRPr lang="en-US" sz="2000" b="1">
                    <a:latin typeface="Times New Roman" pitchFamily="18" charset="0"/>
                  </a:endParaRPr>
                </a:p>
              </p:txBody>
            </p:sp>
            <p:sp>
              <p:nvSpPr>
                <p:cNvPr id="29745" name="Rectangle 41"/>
                <p:cNvSpPr>
                  <a:spLocks noChangeArrowheads="1"/>
                </p:cNvSpPr>
                <p:nvPr/>
              </p:nvSpPr>
              <p:spPr bwMode="auto">
                <a:xfrm>
                  <a:off x="2469" y="1000"/>
                  <a:ext cx="823" cy="394"/>
                </a:xfrm>
                <a:prstGeom prst="rect">
                  <a:avLst/>
                </a:prstGeom>
                <a:noFill/>
                <a:ln w="7">
                  <a:solidFill>
                    <a:srgbClr val="A0A0A0"/>
                  </a:solidFill>
                  <a:miter lim="800000"/>
                  <a:headEnd/>
                  <a:tailEnd/>
                </a:ln>
              </p:spPr>
              <p:txBody>
                <a:bodyPr/>
                <a:lstStyle/>
                <a:p>
                  <a:endParaRPr lang="en-US"/>
                </a:p>
              </p:txBody>
            </p:sp>
          </p:grpSp>
          <p:grpSp>
            <p:nvGrpSpPr>
              <p:cNvPr id="18" name="Group 42"/>
              <p:cNvGrpSpPr>
                <a:grpSpLocks/>
              </p:cNvGrpSpPr>
              <p:nvPr/>
            </p:nvGrpSpPr>
            <p:grpSpPr bwMode="auto">
              <a:xfrm>
                <a:off x="3292" y="1000"/>
                <a:ext cx="824" cy="394"/>
                <a:chOff x="3292" y="1000"/>
                <a:chExt cx="824" cy="394"/>
              </a:xfrm>
            </p:grpSpPr>
            <p:sp>
              <p:nvSpPr>
                <p:cNvPr id="29742" name="Rectangle 43"/>
                <p:cNvSpPr>
                  <a:spLocks noChangeArrowheads="1"/>
                </p:cNvSpPr>
                <p:nvPr/>
              </p:nvSpPr>
              <p:spPr bwMode="auto">
                <a:xfrm>
                  <a:off x="3335" y="1000"/>
                  <a:ext cx="738" cy="394"/>
                </a:xfrm>
                <a:prstGeom prst="rect">
                  <a:avLst/>
                </a:prstGeom>
                <a:noFill/>
                <a:ln w="9525">
                  <a:noFill/>
                  <a:miter lim="800000"/>
                  <a:headEnd/>
                  <a:tailEnd/>
                </a:ln>
              </p:spPr>
              <p:txBody>
                <a:bodyPr/>
                <a:lstStyle/>
                <a:p>
                  <a:pPr algn="ctr" eaLnBrk="1" hangingPunct="1"/>
                  <a:r>
                    <a:rPr lang="en-US" sz="2000" b="1">
                      <a:latin typeface="Times New Roman" pitchFamily="18" charset="0"/>
                      <a:cs typeface="Times New Roman" pitchFamily="18" charset="0"/>
                    </a:rPr>
                    <a:t>100,0</a:t>
                  </a:r>
                </a:p>
                <a:p>
                  <a:pPr algn="ctr"/>
                  <a:endParaRPr lang="en-US" sz="2000" b="1">
                    <a:latin typeface="Times New Roman" pitchFamily="18" charset="0"/>
                  </a:endParaRPr>
                </a:p>
              </p:txBody>
            </p:sp>
            <p:sp>
              <p:nvSpPr>
                <p:cNvPr id="29743" name="Rectangle 44"/>
                <p:cNvSpPr>
                  <a:spLocks noChangeArrowheads="1"/>
                </p:cNvSpPr>
                <p:nvPr/>
              </p:nvSpPr>
              <p:spPr bwMode="auto">
                <a:xfrm>
                  <a:off x="3292" y="1000"/>
                  <a:ext cx="824" cy="394"/>
                </a:xfrm>
                <a:prstGeom prst="rect">
                  <a:avLst/>
                </a:prstGeom>
                <a:noFill/>
                <a:ln w="7">
                  <a:solidFill>
                    <a:srgbClr val="A0A0A0"/>
                  </a:solidFill>
                  <a:miter lim="800000"/>
                  <a:headEnd/>
                  <a:tailEnd/>
                </a:ln>
              </p:spPr>
              <p:txBody>
                <a:bodyPr/>
                <a:lstStyle/>
                <a:p>
                  <a:endParaRPr lang="en-US"/>
                </a:p>
              </p:txBody>
            </p:sp>
          </p:grpSp>
          <p:grpSp>
            <p:nvGrpSpPr>
              <p:cNvPr id="19" name="Group 45"/>
              <p:cNvGrpSpPr>
                <a:grpSpLocks/>
              </p:cNvGrpSpPr>
              <p:nvPr/>
            </p:nvGrpSpPr>
            <p:grpSpPr bwMode="auto">
              <a:xfrm>
                <a:off x="0" y="1394"/>
                <a:ext cx="823" cy="606"/>
                <a:chOff x="0" y="1394"/>
                <a:chExt cx="823" cy="606"/>
              </a:xfrm>
            </p:grpSpPr>
            <p:sp>
              <p:nvSpPr>
                <p:cNvPr id="29740" name="Rectangle 46"/>
                <p:cNvSpPr>
                  <a:spLocks noChangeArrowheads="1"/>
                </p:cNvSpPr>
                <p:nvPr/>
              </p:nvSpPr>
              <p:spPr bwMode="auto">
                <a:xfrm>
                  <a:off x="43" y="1394"/>
                  <a:ext cx="737" cy="606"/>
                </a:xfrm>
                <a:prstGeom prst="rect">
                  <a:avLst/>
                </a:prstGeom>
                <a:noFill/>
                <a:ln w="9525">
                  <a:noFill/>
                  <a:miter lim="800000"/>
                  <a:headEnd/>
                  <a:tailEnd/>
                </a:ln>
              </p:spPr>
              <p:txBody>
                <a:bodyPr/>
                <a:lstStyle/>
                <a:p>
                  <a:pPr algn="just" eaLnBrk="1" hangingPunct="1"/>
                  <a:r>
                    <a:rPr lang="en-US" sz="2000" b="1">
                      <a:solidFill>
                        <a:schemeClr val="tx2"/>
                      </a:solidFill>
                      <a:latin typeface="Times New Roman" pitchFamily="18" charset="0"/>
                      <a:cs typeface="Times New Roman" pitchFamily="18" charset="0"/>
                    </a:rPr>
                    <a:t>&lt; 15 tahun</a:t>
                  </a:r>
                </a:p>
                <a:p>
                  <a:pPr algn="just"/>
                  <a:r>
                    <a:rPr lang="en-US" sz="2000" b="1">
                      <a:solidFill>
                        <a:schemeClr val="tx2"/>
                      </a:solidFill>
                      <a:latin typeface="Times New Roman" pitchFamily="18" charset="0"/>
                      <a:cs typeface="Times New Roman" pitchFamily="18" charset="0"/>
                    </a:rPr>
                    <a:t>15-64 tahun</a:t>
                  </a:r>
                </a:p>
                <a:p>
                  <a:pPr algn="just"/>
                  <a:r>
                    <a:rPr lang="en-US" sz="2000" b="1">
                      <a:solidFill>
                        <a:schemeClr val="tx2"/>
                      </a:solidFill>
                      <a:latin typeface="Times New Roman" pitchFamily="18" charset="0"/>
                      <a:cs typeface="Times New Roman" pitchFamily="18" charset="0"/>
                    </a:rPr>
                    <a:t>65 + tahun</a:t>
                  </a:r>
                </a:p>
                <a:p>
                  <a:pPr algn="just"/>
                  <a:endParaRPr lang="en-US" sz="2000" b="1">
                    <a:solidFill>
                      <a:schemeClr val="tx2"/>
                    </a:solidFill>
                    <a:latin typeface="Times New Roman" pitchFamily="18" charset="0"/>
                  </a:endParaRPr>
                </a:p>
              </p:txBody>
            </p:sp>
            <p:sp>
              <p:nvSpPr>
                <p:cNvPr id="29741" name="Rectangle 47"/>
                <p:cNvSpPr>
                  <a:spLocks noChangeArrowheads="1"/>
                </p:cNvSpPr>
                <p:nvPr/>
              </p:nvSpPr>
              <p:spPr bwMode="auto">
                <a:xfrm>
                  <a:off x="0" y="1394"/>
                  <a:ext cx="823" cy="606"/>
                </a:xfrm>
                <a:prstGeom prst="rect">
                  <a:avLst/>
                </a:prstGeom>
                <a:noFill/>
                <a:ln w="7">
                  <a:solidFill>
                    <a:srgbClr val="A0A0A0"/>
                  </a:solidFill>
                  <a:miter lim="800000"/>
                  <a:headEnd/>
                  <a:tailEnd/>
                </a:ln>
              </p:spPr>
              <p:txBody>
                <a:bodyPr/>
                <a:lstStyle/>
                <a:p>
                  <a:endParaRPr lang="en-US"/>
                </a:p>
              </p:txBody>
            </p:sp>
          </p:grpSp>
          <p:grpSp>
            <p:nvGrpSpPr>
              <p:cNvPr id="20" name="Group 48"/>
              <p:cNvGrpSpPr>
                <a:grpSpLocks/>
              </p:cNvGrpSpPr>
              <p:nvPr/>
            </p:nvGrpSpPr>
            <p:grpSpPr bwMode="auto">
              <a:xfrm>
                <a:off x="823" y="1394"/>
                <a:ext cx="823" cy="606"/>
                <a:chOff x="823" y="1394"/>
                <a:chExt cx="823" cy="606"/>
              </a:xfrm>
            </p:grpSpPr>
            <p:sp>
              <p:nvSpPr>
                <p:cNvPr id="29738" name="Rectangle 49"/>
                <p:cNvSpPr>
                  <a:spLocks noChangeArrowheads="1"/>
                </p:cNvSpPr>
                <p:nvPr/>
              </p:nvSpPr>
              <p:spPr bwMode="auto">
                <a:xfrm>
                  <a:off x="866" y="1394"/>
                  <a:ext cx="737" cy="606"/>
                </a:xfrm>
                <a:prstGeom prst="rect">
                  <a:avLst/>
                </a:prstGeom>
                <a:noFill/>
                <a:ln w="9525">
                  <a:noFill/>
                  <a:miter lim="800000"/>
                  <a:headEnd/>
                  <a:tailEnd/>
                </a:ln>
              </p:spPr>
              <p:txBody>
                <a:bodyPr/>
                <a:lstStyle/>
                <a:p>
                  <a:pPr algn="ctr" eaLnBrk="1" hangingPunct="1"/>
                  <a:r>
                    <a:rPr lang="en-US" sz="2000" b="1">
                      <a:latin typeface="Times New Roman" pitchFamily="18" charset="0"/>
                      <a:cs typeface="Times New Roman" pitchFamily="18" charset="0"/>
                    </a:rPr>
                    <a:t>44</a:t>
                  </a:r>
                </a:p>
                <a:p>
                  <a:pPr algn="ctr"/>
                  <a:r>
                    <a:rPr lang="en-US" sz="2000" b="1">
                      <a:latin typeface="Times New Roman" pitchFamily="18" charset="0"/>
                      <a:cs typeface="Times New Roman" pitchFamily="18" charset="0"/>
                    </a:rPr>
                    <a:t>54</a:t>
                  </a:r>
                </a:p>
                <a:p>
                  <a:pPr algn="ctr"/>
                  <a:r>
                    <a:rPr lang="en-US" sz="2000" b="1">
                      <a:latin typeface="Times New Roman" pitchFamily="18" charset="0"/>
                      <a:cs typeface="Times New Roman" pitchFamily="18" charset="0"/>
                    </a:rPr>
                    <a:t>2</a:t>
                  </a:r>
                </a:p>
                <a:p>
                  <a:pPr algn="ctr"/>
                  <a:endParaRPr lang="en-US" sz="2000" b="1">
                    <a:latin typeface="Times New Roman" pitchFamily="18" charset="0"/>
                  </a:endParaRPr>
                </a:p>
              </p:txBody>
            </p:sp>
            <p:sp>
              <p:nvSpPr>
                <p:cNvPr id="29739" name="Rectangle 50"/>
                <p:cNvSpPr>
                  <a:spLocks noChangeArrowheads="1"/>
                </p:cNvSpPr>
                <p:nvPr/>
              </p:nvSpPr>
              <p:spPr bwMode="auto">
                <a:xfrm>
                  <a:off x="823" y="1394"/>
                  <a:ext cx="823" cy="606"/>
                </a:xfrm>
                <a:prstGeom prst="rect">
                  <a:avLst/>
                </a:prstGeom>
                <a:noFill/>
                <a:ln w="7">
                  <a:solidFill>
                    <a:srgbClr val="A0A0A0"/>
                  </a:solidFill>
                  <a:miter lim="800000"/>
                  <a:headEnd/>
                  <a:tailEnd/>
                </a:ln>
              </p:spPr>
              <p:txBody>
                <a:bodyPr/>
                <a:lstStyle/>
                <a:p>
                  <a:endParaRPr lang="en-US"/>
                </a:p>
              </p:txBody>
            </p:sp>
          </p:grpSp>
          <p:grpSp>
            <p:nvGrpSpPr>
              <p:cNvPr id="21" name="Group 51"/>
              <p:cNvGrpSpPr>
                <a:grpSpLocks/>
              </p:cNvGrpSpPr>
              <p:nvPr/>
            </p:nvGrpSpPr>
            <p:grpSpPr bwMode="auto">
              <a:xfrm>
                <a:off x="1646" y="1394"/>
                <a:ext cx="823" cy="606"/>
                <a:chOff x="1646" y="1394"/>
                <a:chExt cx="823" cy="606"/>
              </a:xfrm>
            </p:grpSpPr>
            <p:sp>
              <p:nvSpPr>
                <p:cNvPr id="29736" name="Rectangle 52"/>
                <p:cNvSpPr>
                  <a:spLocks noChangeArrowheads="1"/>
                </p:cNvSpPr>
                <p:nvPr/>
              </p:nvSpPr>
              <p:spPr bwMode="auto">
                <a:xfrm>
                  <a:off x="1689" y="1394"/>
                  <a:ext cx="737" cy="606"/>
                </a:xfrm>
                <a:prstGeom prst="rect">
                  <a:avLst/>
                </a:prstGeom>
                <a:noFill/>
                <a:ln w="9525">
                  <a:noFill/>
                  <a:miter lim="800000"/>
                  <a:headEnd/>
                  <a:tailEnd/>
                </a:ln>
              </p:spPr>
              <p:txBody>
                <a:bodyPr/>
                <a:lstStyle/>
                <a:p>
                  <a:pPr algn="ctr" eaLnBrk="1" hangingPunct="1"/>
                  <a:r>
                    <a:rPr lang="en-US" sz="2000" b="1">
                      <a:latin typeface="Times New Roman" pitchFamily="18" charset="0"/>
                      <a:cs typeface="Times New Roman" pitchFamily="18" charset="0"/>
                    </a:rPr>
                    <a:t>36,49</a:t>
                  </a:r>
                </a:p>
                <a:p>
                  <a:pPr algn="ctr"/>
                  <a:r>
                    <a:rPr lang="en-US" sz="2000" b="1">
                      <a:latin typeface="Times New Roman" pitchFamily="18" charset="0"/>
                      <a:cs typeface="Times New Roman" pitchFamily="18" charset="0"/>
                    </a:rPr>
                    <a:t>59,63</a:t>
                  </a:r>
                </a:p>
                <a:p>
                  <a:pPr algn="ctr"/>
                  <a:r>
                    <a:rPr lang="en-US" sz="2000" b="1">
                      <a:latin typeface="Times New Roman" pitchFamily="18" charset="0"/>
                      <a:cs typeface="Times New Roman" pitchFamily="18" charset="0"/>
                    </a:rPr>
                    <a:t>3,88</a:t>
                  </a:r>
                </a:p>
                <a:p>
                  <a:pPr algn="ctr"/>
                  <a:endParaRPr lang="en-US" sz="2000" b="1">
                    <a:latin typeface="Times New Roman" pitchFamily="18" charset="0"/>
                  </a:endParaRPr>
                </a:p>
              </p:txBody>
            </p:sp>
            <p:sp>
              <p:nvSpPr>
                <p:cNvPr id="29737" name="Rectangle 53"/>
                <p:cNvSpPr>
                  <a:spLocks noChangeArrowheads="1"/>
                </p:cNvSpPr>
                <p:nvPr/>
              </p:nvSpPr>
              <p:spPr bwMode="auto">
                <a:xfrm>
                  <a:off x="1646" y="1394"/>
                  <a:ext cx="823" cy="606"/>
                </a:xfrm>
                <a:prstGeom prst="rect">
                  <a:avLst/>
                </a:prstGeom>
                <a:noFill/>
                <a:ln w="7">
                  <a:solidFill>
                    <a:srgbClr val="A0A0A0"/>
                  </a:solidFill>
                  <a:miter lim="800000"/>
                  <a:headEnd/>
                  <a:tailEnd/>
                </a:ln>
              </p:spPr>
              <p:txBody>
                <a:bodyPr/>
                <a:lstStyle/>
                <a:p>
                  <a:endParaRPr lang="en-US"/>
                </a:p>
              </p:txBody>
            </p:sp>
          </p:grpSp>
          <p:grpSp>
            <p:nvGrpSpPr>
              <p:cNvPr id="22" name="Group 54"/>
              <p:cNvGrpSpPr>
                <a:grpSpLocks/>
              </p:cNvGrpSpPr>
              <p:nvPr/>
            </p:nvGrpSpPr>
            <p:grpSpPr bwMode="auto">
              <a:xfrm>
                <a:off x="2469" y="1394"/>
                <a:ext cx="823" cy="606"/>
                <a:chOff x="2469" y="1394"/>
                <a:chExt cx="823" cy="606"/>
              </a:xfrm>
            </p:grpSpPr>
            <p:sp>
              <p:nvSpPr>
                <p:cNvPr id="29734" name="Rectangle 55"/>
                <p:cNvSpPr>
                  <a:spLocks noChangeArrowheads="1"/>
                </p:cNvSpPr>
                <p:nvPr/>
              </p:nvSpPr>
              <p:spPr bwMode="auto">
                <a:xfrm>
                  <a:off x="2512" y="1394"/>
                  <a:ext cx="737" cy="606"/>
                </a:xfrm>
                <a:prstGeom prst="rect">
                  <a:avLst/>
                </a:prstGeom>
                <a:noFill/>
                <a:ln w="9525">
                  <a:noFill/>
                  <a:miter lim="800000"/>
                  <a:headEnd/>
                  <a:tailEnd/>
                </a:ln>
              </p:spPr>
              <p:txBody>
                <a:bodyPr/>
                <a:lstStyle/>
                <a:p>
                  <a:pPr algn="ctr" eaLnBrk="1" hangingPunct="1"/>
                  <a:r>
                    <a:rPr lang="en-US" sz="2000" b="1">
                      <a:latin typeface="Times New Roman" pitchFamily="18" charset="0"/>
                      <a:cs typeface="Times New Roman" pitchFamily="18" charset="0"/>
                    </a:rPr>
                    <a:t>35,66</a:t>
                  </a:r>
                </a:p>
                <a:p>
                  <a:pPr algn="ctr"/>
                  <a:r>
                    <a:rPr lang="en-US" sz="2000" b="1">
                      <a:latin typeface="Times New Roman" pitchFamily="18" charset="0"/>
                      <a:cs typeface="Times New Roman" pitchFamily="18" charset="0"/>
                    </a:rPr>
                    <a:t>60,58</a:t>
                  </a:r>
                </a:p>
                <a:p>
                  <a:pPr algn="ctr"/>
                  <a:r>
                    <a:rPr lang="en-US" sz="2000" b="1">
                      <a:latin typeface="Times New Roman" pitchFamily="18" charset="0"/>
                      <a:cs typeface="Times New Roman" pitchFamily="18" charset="0"/>
                    </a:rPr>
                    <a:t>3,58</a:t>
                  </a:r>
                </a:p>
                <a:p>
                  <a:pPr algn="ctr"/>
                  <a:endParaRPr lang="en-US" sz="2000" b="1">
                    <a:latin typeface="Times New Roman" pitchFamily="18" charset="0"/>
                  </a:endParaRPr>
                </a:p>
              </p:txBody>
            </p:sp>
            <p:sp>
              <p:nvSpPr>
                <p:cNvPr id="29735" name="Rectangle 56"/>
                <p:cNvSpPr>
                  <a:spLocks noChangeArrowheads="1"/>
                </p:cNvSpPr>
                <p:nvPr/>
              </p:nvSpPr>
              <p:spPr bwMode="auto">
                <a:xfrm>
                  <a:off x="2469" y="1394"/>
                  <a:ext cx="823" cy="606"/>
                </a:xfrm>
                <a:prstGeom prst="rect">
                  <a:avLst/>
                </a:prstGeom>
                <a:noFill/>
                <a:ln w="7">
                  <a:solidFill>
                    <a:srgbClr val="A0A0A0"/>
                  </a:solidFill>
                  <a:miter lim="800000"/>
                  <a:headEnd/>
                  <a:tailEnd/>
                </a:ln>
              </p:spPr>
              <p:txBody>
                <a:bodyPr/>
                <a:lstStyle/>
                <a:p>
                  <a:endParaRPr lang="en-US"/>
                </a:p>
              </p:txBody>
            </p:sp>
          </p:grpSp>
          <p:grpSp>
            <p:nvGrpSpPr>
              <p:cNvPr id="23" name="Group 57"/>
              <p:cNvGrpSpPr>
                <a:grpSpLocks/>
              </p:cNvGrpSpPr>
              <p:nvPr/>
            </p:nvGrpSpPr>
            <p:grpSpPr bwMode="auto">
              <a:xfrm>
                <a:off x="3292" y="1394"/>
                <a:ext cx="824" cy="606"/>
                <a:chOff x="3292" y="1394"/>
                <a:chExt cx="824" cy="606"/>
              </a:xfrm>
            </p:grpSpPr>
            <p:sp>
              <p:nvSpPr>
                <p:cNvPr id="29732" name="Rectangle 58"/>
                <p:cNvSpPr>
                  <a:spLocks noChangeArrowheads="1"/>
                </p:cNvSpPr>
                <p:nvPr/>
              </p:nvSpPr>
              <p:spPr bwMode="auto">
                <a:xfrm>
                  <a:off x="3335" y="1394"/>
                  <a:ext cx="738" cy="606"/>
                </a:xfrm>
                <a:prstGeom prst="rect">
                  <a:avLst/>
                </a:prstGeom>
                <a:noFill/>
                <a:ln w="9525">
                  <a:noFill/>
                  <a:miter lim="800000"/>
                  <a:headEnd/>
                  <a:tailEnd/>
                </a:ln>
              </p:spPr>
              <p:txBody>
                <a:bodyPr/>
                <a:lstStyle/>
                <a:p>
                  <a:pPr algn="ctr" eaLnBrk="1" hangingPunct="1"/>
                  <a:r>
                    <a:rPr lang="en-US" sz="2000" b="1">
                      <a:latin typeface="Times New Roman" pitchFamily="18" charset="0"/>
                      <a:cs typeface="Times New Roman" pitchFamily="18" charset="0"/>
                    </a:rPr>
                    <a:t>30,40</a:t>
                  </a:r>
                </a:p>
                <a:p>
                  <a:pPr algn="ctr"/>
                  <a:r>
                    <a:rPr lang="en-US" sz="2000" b="1">
                      <a:latin typeface="Times New Roman" pitchFamily="18" charset="0"/>
                      <a:cs typeface="Times New Roman" pitchFamily="18" charset="0"/>
                    </a:rPr>
                    <a:t>65,07</a:t>
                  </a:r>
                </a:p>
                <a:p>
                  <a:pPr algn="ctr"/>
                  <a:r>
                    <a:rPr lang="en-US" sz="2000" b="1">
                      <a:latin typeface="Times New Roman" pitchFamily="18" charset="0"/>
                      <a:cs typeface="Times New Roman" pitchFamily="18" charset="0"/>
                    </a:rPr>
                    <a:t>4,53</a:t>
                  </a:r>
                </a:p>
                <a:p>
                  <a:pPr algn="ctr"/>
                  <a:endParaRPr lang="en-US" sz="2000" b="1">
                    <a:latin typeface="Times New Roman" pitchFamily="18" charset="0"/>
                  </a:endParaRPr>
                </a:p>
              </p:txBody>
            </p:sp>
            <p:sp>
              <p:nvSpPr>
                <p:cNvPr id="29733" name="Rectangle 59"/>
                <p:cNvSpPr>
                  <a:spLocks noChangeArrowheads="1"/>
                </p:cNvSpPr>
                <p:nvPr/>
              </p:nvSpPr>
              <p:spPr bwMode="auto">
                <a:xfrm>
                  <a:off x="3292" y="1394"/>
                  <a:ext cx="824" cy="606"/>
                </a:xfrm>
                <a:prstGeom prst="rect">
                  <a:avLst/>
                </a:prstGeom>
                <a:noFill/>
                <a:ln w="7">
                  <a:solidFill>
                    <a:srgbClr val="A0A0A0"/>
                  </a:solidFill>
                  <a:miter lim="800000"/>
                  <a:headEnd/>
                  <a:tailEnd/>
                </a:ln>
              </p:spPr>
              <p:txBody>
                <a:bodyPr/>
                <a:lstStyle/>
                <a:p>
                  <a:endParaRPr lang="en-US"/>
                </a:p>
              </p:txBody>
            </p:sp>
          </p:grpSp>
          <p:grpSp>
            <p:nvGrpSpPr>
              <p:cNvPr id="24" name="Group 60"/>
              <p:cNvGrpSpPr>
                <a:grpSpLocks/>
              </p:cNvGrpSpPr>
              <p:nvPr/>
            </p:nvGrpSpPr>
            <p:grpSpPr bwMode="auto">
              <a:xfrm>
                <a:off x="0" y="2000"/>
                <a:ext cx="823" cy="500"/>
                <a:chOff x="0" y="2000"/>
                <a:chExt cx="823" cy="500"/>
              </a:xfrm>
            </p:grpSpPr>
            <p:sp>
              <p:nvSpPr>
                <p:cNvPr id="29730" name="Rectangle 61"/>
                <p:cNvSpPr>
                  <a:spLocks noChangeArrowheads="1"/>
                </p:cNvSpPr>
                <p:nvPr/>
              </p:nvSpPr>
              <p:spPr bwMode="auto">
                <a:xfrm>
                  <a:off x="43" y="2000"/>
                  <a:ext cx="737" cy="500"/>
                </a:xfrm>
                <a:prstGeom prst="rect">
                  <a:avLst/>
                </a:prstGeom>
                <a:noFill/>
                <a:ln w="9525">
                  <a:noFill/>
                  <a:miter lim="800000"/>
                  <a:headEnd/>
                  <a:tailEnd/>
                </a:ln>
              </p:spPr>
              <p:txBody>
                <a:bodyPr/>
                <a:lstStyle/>
                <a:p>
                  <a:pPr algn="just" eaLnBrk="1" hangingPunct="1"/>
                  <a:r>
                    <a:rPr lang="en-US" sz="2000" b="1">
                      <a:latin typeface="Times New Roman" pitchFamily="18" charset="0"/>
                      <a:cs typeface="Times New Roman" pitchFamily="18" charset="0"/>
                    </a:rPr>
                    <a:t>Dependency ratio</a:t>
                  </a:r>
                </a:p>
                <a:p>
                  <a:pPr algn="just"/>
                  <a:endParaRPr lang="en-US" sz="2400">
                    <a:latin typeface="Times New Roman" pitchFamily="18" charset="0"/>
                  </a:endParaRPr>
                </a:p>
              </p:txBody>
            </p:sp>
            <p:sp>
              <p:nvSpPr>
                <p:cNvPr id="29731" name="Rectangle 62"/>
                <p:cNvSpPr>
                  <a:spLocks noChangeArrowheads="1"/>
                </p:cNvSpPr>
                <p:nvPr/>
              </p:nvSpPr>
              <p:spPr bwMode="auto">
                <a:xfrm>
                  <a:off x="0" y="2000"/>
                  <a:ext cx="823" cy="500"/>
                </a:xfrm>
                <a:prstGeom prst="rect">
                  <a:avLst/>
                </a:prstGeom>
                <a:noFill/>
                <a:ln w="7">
                  <a:solidFill>
                    <a:srgbClr val="A0A0A0"/>
                  </a:solidFill>
                  <a:miter lim="800000"/>
                  <a:headEnd/>
                  <a:tailEnd/>
                </a:ln>
              </p:spPr>
              <p:txBody>
                <a:bodyPr/>
                <a:lstStyle/>
                <a:p>
                  <a:endParaRPr lang="en-US"/>
                </a:p>
              </p:txBody>
            </p:sp>
          </p:grpSp>
          <p:grpSp>
            <p:nvGrpSpPr>
              <p:cNvPr id="25" name="Group 63"/>
              <p:cNvGrpSpPr>
                <a:grpSpLocks/>
              </p:cNvGrpSpPr>
              <p:nvPr/>
            </p:nvGrpSpPr>
            <p:grpSpPr bwMode="auto">
              <a:xfrm>
                <a:off x="823" y="2000"/>
                <a:ext cx="823" cy="500"/>
                <a:chOff x="823" y="2000"/>
                <a:chExt cx="823" cy="500"/>
              </a:xfrm>
            </p:grpSpPr>
            <p:sp>
              <p:nvSpPr>
                <p:cNvPr id="29728" name="Rectangle 64"/>
                <p:cNvSpPr>
                  <a:spLocks noChangeArrowheads="1"/>
                </p:cNvSpPr>
                <p:nvPr/>
              </p:nvSpPr>
              <p:spPr bwMode="auto">
                <a:xfrm>
                  <a:off x="866" y="2000"/>
                  <a:ext cx="737" cy="500"/>
                </a:xfrm>
                <a:prstGeom prst="rect">
                  <a:avLst/>
                </a:prstGeom>
                <a:noFill/>
                <a:ln w="9525">
                  <a:noFill/>
                  <a:miter lim="800000"/>
                  <a:headEnd/>
                  <a:tailEnd/>
                </a:ln>
              </p:spPr>
              <p:txBody>
                <a:bodyPr/>
                <a:lstStyle/>
                <a:p>
                  <a:pPr algn="ctr" eaLnBrk="1" hangingPunct="1"/>
                  <a:r>
                    <a:rPr lang="en-US" sz="2000" b="1">
                      <a:latin typeface="Times New Roman" pitchFamily="18" charset="0"/>
                      <a:cs typeface="Times New Roman" pitchFamily="18" charset="0"/>
                    </a:rPr>
                    <a:t>85,19</a:t>
                  </a:r>
                </a:p>
                <a:p>
                  <a:pPr algn="ctr"/>
                  <a:endParaRPr lang="en-US" sz="2000" b="1">
                    <a:latin typeface="Times New Roman" pitchFamily="18" charset="0"/>
                  </a:endParaRPr>
                </a:p>
              </p:txBody>
            </p:sp>
            <p:sp>
              <p:nvSpPr>
                <p:cNvPr id="29729" name="Rectangle 65"/>
                <p:cNvSpPr>
                  <a:spLocks noChangeArrowheads="1"/>
                </p:cNvSpPr>
                <p:nvPr/>
              </p:nvSpPr>
              <p:spPr bwMode="auto">
                <a:xfrm>
                  <a:off x="823" y="2000"/>
                  <a:ext cx="823" cy="500"/>
                </a:xfrm>
                <a:prstGeom prst="rect">
                  <a:avLst/>
                </a:prstGeom>
                <a:noFill/>
                <a:ln w="7">
                  <a:solidFill>
                    <a:srgbClr val="A0A0A0"/>
                  </a:solidFill>
                  <a:miter lim="800000"/>
                  <a:headEnd/>
                  <a:tailEnd/>
                </a:ln>
              </p:spPr>
              <p:txBody>
                <a:bodyPr/>
                <a:lstStyle/>
                <a:p>
                  <a:endParaRPr lang="en-US"/>
                </a:p>
              </p:txBody>
            </p:sp>
          </p:grpSp>
          <p:grpSp>
            <p:nvGrpSpPr>
              <p:cNvPr id="26" name="Group 66"/>
              <p:cNvGrpSpPr>
                <a:grpSpLocks/>
              </p:cNvGrpSpPr>
              <p:nvPr/>
            </p:nvGrpSpPr>
            <p:grpSpPr bwMode="auto">
              <a:xfrm>
                <a:off x="1646" y="2000"/>
                <a:ext cx="823" cy="500"/>
                <a:chOff x="1646" y="2000"/>
                <a:chExt cx="823" cy="500"/>
              </a:xfrm>
            </p:grpSpPr>
            <p:sp>
              <p:nvSpPr>
                <p:cNvPr id="29726" name="Rectangle 67"/>
                <p:cNvSpPr>
                  <a:spLocks noChangeArrowheads="1"/>
                </p:cNvSpPr>
                <p:nvPr/>
              </p:nvSpPr>
              <p:spPr bwMode="auto">
                <a:xfrm>
                  <a:off x="1689" y="2000"/>
                  <a:ext cx="737" cy="500"/>
                </a:xfrm>
                <a:prstGeom prst="rect">
                  <a:avLst/>
                </a:prstGeom>
                <a:noFill/>
                <a:ln w="9525">
                  <a:noFill/>
                  <a:miter lim="800000"/>
                  <a:headEnd/>
                  <a:tailEnd/>
                </a:ln>
              </p:spPr>
              <p:txBody>
                <a:bodyPr/>
                <a:lstStyle/>
                <a:p>
                  <a:pPr algn="ctr" eaLnBrk="1" hangingPunct="1"/>
                  <a:r>
                    <a:rPr lang="en-US" sz="2000" b="1">
                      <a:latin typeface="Times New Roman" pitchFamily="18" charset="0"/>
                      <a:cs typeface="Times New Roman" pitchFamily="18" charset="0"/>
                    </a:rPr>
                    <a:t>67.78</a:t>
                  </a:r>
                </a:p>
                <a:p>
                  <a:pPr algn="ctr"/>
                  <a:endParaRPr lang="en-US" sz="2000" b="1">
                    <a:latin typeface="Times New Roman" pitchFamily="18" charset="0"/>
                  </a:endParaRPr>
                </a:p>
              </p:txBody>
            </p:sp>
            <p:sp>
              <p:nvSpPr>
                <p:cNvPr id="29727" name="Rectangle 68"/>
                <p:cNvSpPr>
                  <a:spLocks noChangeArrowheads="1"/>
                </p:cNvSpPr>
                <p:nvPr/>
              </p:nvSpPr>
              <p:spPr bwMode="auto">
                <a:xfrm>
                  <a:off x="1646" y="2000"/>
                  <a:ext cx="823" cy="500"/>
                </a:xfrm>
                <a:prstGeom prst="rect">
                  <a:avLst/>
                </a:prstGeom>
                <a:noFill/>
                <a:ln w="7">
                  <a:solidFill>
                    <a:srgbClr val="A0A0A0"/>
                  </a:solidFill>
                  <a:miter lim="800000"/>
                  <a:headEnd/>
                  <a:tailEnd/>
                </a:ln>
              </p:spPr>
              <p:txBody>
                <a:bodyPr/>
                <a:lstStyle/>
                <a:p>
                  <a:endParaRPr lang="en-US"/>
                </a:p>
              </p:txBody>
            </p:sp>
          </p:grpSp>
          <p:grpSp>
            <p:nvGrpSpPr>
              <p:cNvPr id="27" name="Group 69"/>
              <p:cNvGrpSpPr>
                <a:grpSpLocks/>
              </p:cNvGrpSpPr>
              <p:nvPr/>
            </p:nvGrpSpPr>
            <p:grpSpPr bwMode="auto">
              <a:xfrm>
                <a:off x="2469" y="2000"/>
                <a:ext cx="823" cy="500"/>
                <a:chOff x="2469" y="2000"/>
                <a:chExt cx="823" cy="500"/>
              </a:xfrm>
            </p:grpSpPr>
            <p:sp>
              <p:nvSpPr>
                <p:cNvPr id="29724" name="Rectangle 70"/>
                <p:cNvSpPr>
                  <a:spLocks noChangeArrowheads="1"/>
                </p:cNvSpPr>
                <p:nvPr/>
              </p:nvSpPr>
              <p:spPr bwMode="auto">
                <a:xfrm>
                  <a:off x="2512" y="2000"/>
                  <a:ext cx="737" cy="500"/>
                </a:xfrm>
                <a:prstGeom prst="rect">
                  <a:avLst/>
                </a:prstGeom>
                <a:noFill/>
                <a:ln w="9525">
                  <a:noFill/>
                  <a:miter lim="800000"/>
                  <a:headEnd/>
                  <a:tailEnd/>
                </a:ln>
              </p:spPr>
              <p:txBody>
                <a:bodyPr/>
                <a:lstStyle/>
                <a:p>
                  <a:pPr algn="ctr" eaLnBrk="1" hangingPunct="1"/>
                  <a:r>
                    <a:rPr lang="en-US" sz="2000" b="1">
                      <a:latin typeface="Times New Roman" pitchFamily="18" charset="0"/>
                      <a:cs typeface="Times New Roman" pitchFamily="18" charset="0"/>
                    </a:rPr>
                    <a:t>64,78</a:t>
                  </a:r>
                </a:p>
                <a:p>
                  <a:pPr algn="ctr"/>
                  <a:endParaRPr lang="en-US" sz="2000" b="1">
                    <a:latin typeface="Times New Roman" pitchFamily="18" charset="0"/>
                  </a:endParaRPr>
                </a:p>
              </p:txBody>
            </p:sp>
            <p:sp>
              <p:nvSpPr>
                <p:cNvPr id="29725" name="Rectangle 71"/>
                <p:cNvSpPr>
                  <a:spLocks noChangeArrowheads="1"/>
                </p:cNvSpPr>
                <p:nvPr/>
              </p:nvSpPr>
              <p:spPr bwMode="auto">
                <a:xfrm>
                  <a:off x="2469" y="2000"/>
                  <a:ext cx="823" cy="500"/>
                </a:xfrm>
                <a:prstGeom prst="rect">
                  <a:avLst/>
                </a:prstGeom>
                <a:noFill/>
                <a:ln w="7">
                  <a:solidFill>
                    <a:srgbClr val="A0A0A0"/>
                  </a:solidFill>
                  <a:miter lim="800000"/>
                  <a:headEnd/>
                  <a:tailEnd/>
                </a:ln>
              </p:spPr>
              <p:txBody>
                <a:bodyPr/>
                <a:lstStyle/>
                <a:p>
                  <a:endParaRPr lang="en-US"/>
                </a:p>
              </p:txBody>
            </p:sp>
          </p:grpSp>
          <p:grpSp>
            <p:nvGrpSpPr>
              <p:cNvPr id="28" name="Group 72"/>
              <p:cNvGrpSpPr>
                <a:grpSpLocks/>
              </p:cNvGrpSpPr>
              <p:nvPr/>
            </p:nvGrpSpPr>
            <p:grpSpPr bwMode="auto">
              <a:xfrm>
                <a:off x="3292" y="2000"/>
                <a:ext cx="824" cy="500"/>
                <a:chOff x="3292" y="2000"/>
                <a:chExt cx="824" cy="500"/>
              </a:xfrm>
            </p:grpSpPr>
            <p:sp>
              <p:nvSpPr>
                <p:cNvPr id="29722" name="Rectangle 73"/>
                <p:cNvSpPr>
                  <a:spLocks noChangeArrowheads="1"/>
                </p:cNvSpPr>
                <p:nvPr/>
              </p:nvSpPr>
              <p:spPr bwMode="auto">
                <a:xfrm>
                  <a:off x="3335" y="2000"/>
                  <a:ext cx="738" cy="500"/>
                </a:xfrm>
                <a:prstGeom prst="rect">
                  <a:avLst/>
                </a:prstGeom>
                <a:noFill/>
                <a:ln w="9525">
                  <a:noFill/>
                  <a:miter lim="800000"/>
                  <a:headEnd/>
                  <a:tailEnd/>
                </a:ln>
              </p:spPr>
              <p:txBody>
                <a:bodyPr/>
                <a:lstStyle/>
                <a:p>
                  <a:pPr algn="ctr" eaLnBrk="1" hangingPunct="1"/>
                  <a:r>
                    <a:rPr lang="en-US" sz="2000" b="1">
                      <a:latin typeface="Times New Roman" pitchFamily="18" charset="0"/>
                      <a:cs typeface="Times New Roman" pitchFamily="18" charset="0"/>
                    </a:rPr>
                    <a:t>53,68</a:t>
                  </a:r>
                </a:p>
                <a:p>
                  <a:pPr algn="ctr"/>
                  <a:endParaRPr lang="en-US" sz="2000" b="1">
                    <a:latin typeface="Times New Roman" pitchFamily="18" charset="0"/>
                  </a:endParaRPr>
                </a:p>
              </p:txBody>
            </p:sp>
            <p:sp>
              <p:nvSpPr>
                <p:cNvPr id="29723" name="Rectangle 74"/>
                <p:cNvSpPr>
                  <a:spLocks noChangeArrowheads="1"/>
                </p:cNvSpPr>
                <p:nvPr/>
              </p:nvSpPr>
              <p:spPr bwMode="auto">
                <a:xfrm>
                  <a:off x="3292" y="2000"/>
                  <a:ext cx="824" cy="500"/>
                </a:xfrm>
                <a:prstGeom prst="rect">
                  <a:avLst/>
                </a:prstGeom>
                <a:noFill/>
                <a:ln w="7">
                  <a:solidFill>
                    <a:srgbClr val="A0A0A0"/>
                  </a:solidFill>
                  <a:miter lim="800000"/>
                  <a:headEnd/>
                  <a:tailEnd/>
                </a:ln>
              </p:spPr>
              <p:txBody>
                <a:bodyPr/>
                <a:lstStyle/>
                <a:p>
                  <a:endParaRPr lang="en-US"/>
                </a:p>
              </p:txBody>
            </p:sp>
          </p:grpSp>
        </p:grpSp>
        <p:sp>
          <p:nvSpPr>
            <p:cNvPr id="29701" name="Rectangle 75"/>
            <p:cNvSpPr>
              <a:spLocks noChangeArrowheads="1"/>
            </p:cNvSpPr>
            <p:nvPr/>
          </p:nvSpPr>
          <p:spPr bwMode="auto">
            <a:xfrm>
              <a:off x="-3" y="603"/>
              <a:ext cx="4122" cy="1900"/>
            </a:xfrm>
            <a:prstGeom prst="rect">
              <a:avLst/>
            </a:prstGeom>
            <a:noFill/>
            <a:ln w="11112">
              <a:solidFill>
                <a:srgbClr val="A0A0A0"/>
              </a:solidFill>
              <a:miter lim="800000"/>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68312" y="690175"/>
            <a:ext cx="8229600" cy="911225"/>
          </a:xfrm>
        </p:spPr>
        <p:txBody>
          <a:bodyPr>
            <a:normAutofit fontScale="90000"/>
          </a:bodyPr>
          <a:lstStyle/>
          <a:p>
            <a:pPr eaLnBrk="1" hangingPunct="1">
              <a:defRPr/>
            </a:pPr>
            <a:r>
              <a:rPr lang="en-US" sz="3200" smtClean="0">
                <a:latin typeface="Arial" charset="0"/>
              </a:rPr>
              <a:t>Angka</a:t>
            </a:r>
            <a:r>
              <a:rPr lang="en-US" sz="3200" dirty="0" smtClean="0">
                <a:latin typeface="Arial" charset="0"/>
              </a:rPr>
              <a:t> </a:t>
            </a:r>
            <a:r>
              <a:rPr lang="en-US" sz="3200" dirty="0" err="1" smtClean="0">
                <a:latin typeface="Arial" charset="0"/>
              </a:rPr>
              <a:t>Partisipasi</a:t>
            </a:r>
            <a:r>
              <a:rPr lang="en-US" sz="3200" dirty="0" smtClean="0">
                <a:latin typeface="Arial" charset="0"/>
              </a:rPr>
              <a:t> </a:t>
            </a:r>
            <a:r>
              <a:rPr lang="en-US" sz="3200" dirty="0" err="1" smtClean="0">
                <a:latin typeface="Arial" charset="0"/>
              </a:rPr>
              <a:t>Angkatan</a:t>
            </a:r>
            <a:r>
              <a:rPr lang="en-US" sz="3200" dirty="0" smtClean="0">
                <a:latin typeface="Arial" charset="0"/>
              </a:rPr>
              <a:t> </a:t>
            </a:r>
            <a:r>
              <a:rPr lang="en-US" sz="3200" dirty="0" err="1" smtClean="0">
                <a:latin typeface="Arial" charset="0"/>
              </a:rPr>
              <a:t>Kerja</a:t>
            </a:r>
            <a:r>
              <a:rPr lang="en-US" sz="3200" dirty="0" smtClean="0">
                <a:latin typeface="Arial" charset="0"/>
              </a:rPr>
              <a:t> (APAK/TPAK)</a:t>
            </a:r>
          </a:p>
        </p:txBody>
      </p:sp>
      <p:graphicFrame>
        <p:nvGraphicFramePr>
          <p:cNvPr id="1026" name="Object 3"/>
          <p:cNvGraphicFramePr>
            <a:graphicFrameLocks noChangeAspect="1"/>
          </p:cNvGraphicFramePr>
          <p:nvPr>
            <p:extLst>
              <p:ext uri="{D42A27DB-BD31-4B8C-83A1-F6EECF244321}">
                <p14:modId xmlns:p14="http://schemas.microsoft.com/office/powerpoint/2010/main" val="229235000"/>
              </p:ext>
            </p:extLst>
          </p:nvPr>
        </p:nvGraphicFramePr>
        <p:xfrm>
          <a:off x="609600" y="1628800"/>
          <a:ext cx="7947025" cy="4851375"/>
        </p:xfrm>
        <a:graphic>
          <a:graphicData uri="http://schemas.openxmlformats.org/presentationml/2006/ole">
            <mc:AlternateContent xmlns:mc="http://schemas.openxmlformats.org/markup-compatibility/2006">
              <mc:Choice xmlns:v="urn:schemas-microsoft-com:vml" Requires="v">
                <p:oleObj spid="_x0000_s1030" name="Worksheet" r:id="rId3" imgW="4648223" imgH="3343130" progId="Excel.Sheet.8">
                  <p:embed/>
                </p:oleObj>
              </mc:Choice>
              <mc:Fallback>
                <p:oleObj name="Worksheet" r:id="rId3" imgW="4648223" imgH="3343130"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628800"/>
                        <a:ext cx="7947025" cy="4851375"/>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533400" y="442119"/>
            <a:ext cx="8229600" cy="1143000"/>
          </a:xfrm>
        </p:spPr>
        <p:txBody>
          <a:bodyPr/>
          <a:lstStyle/>
          <a:p>
            <a:pPr eaLnBrk="1" hangingPunct="1">
              <a:defRPr/>
            </a:pPr>
            <a:r>
              <a:rPr lang="en-US" sz="3200" smtClean="0">
                <a:latin typeface="Arial" charset="0"/>
              </a:rPr>
              <a:t>Trend </a:t>
            </a:r>
            <a:r>
              <a:rPr lang="en-US" sz="3200" dirty="0" err="1" smtClean="0">
                <a:latin typeface="Arial" charset="0"/>
              </a:rPr>
              <a:t>Angka</a:t>
            </a:r>
            <a:r>
              <a:rPr lang="en-US" sz="3200" dirty="0" smtClean="0">
                <a:latin typeface="Arial" charset="0"/>
              </a:rPr>
              <a:t> </a:t>
            </a:r>
            <a:r>
              <a:rPr lang="en-US" sz="3200" dirty="0" err="1" smtClean="0">
                <a:latin typeface="Arial" charset="0"/>
              </a:rPr>
              <a:t>Pengangguran</a:t>
            </a:r>
            <a:r>
              <a:rPr lang="en-US" sz="3200" dirty="0" smtClean="0">
                <a:latin typeface="Arial" charset="0"/>
              </a:rPr>
              <a:t/>
            </a:r>
            <a:br>
              <a:rPr lang="en-US" sz="3200" dirty="0" smtClean="0">
                <a:latin typeface="Arial" charset="0"/>
              </a:rPr>
            </a:br>
            <a:r>
              <a:rPr lang="en-US" sz="3200" dirty="0" err="1" smtClean="0">
                <a:latin typeface="Arial" charset="0"/>
              </a:rPr>
              <a:t>Tahun</a:t>
            </a:r>
            <a:r>
              <a:rPr lang="en-US" sz="3200" dirty="0" smtClean="0">
                <a:latin typeface="Arial" charset="0"/>
              </a:rPr>
              <a:t> 1994-2004</a:t>
            </a:r>
          </a:p>
        </p:txBody>
      </p:sp>
      <p:pic>
        <p:nvPicPr>
          <p:cNvPr id="30723" name="Picture 3"/>
          <p:cNvPicPr>
            <a:picLocks noChangeAspect="1" noChangeArrowheads="1"/>
          </p:cNvPicPr>
          <p:nvPr/>
        </p:nvPicPr>
        <p:blipFill>
          <a:blip r:embed="rId2"/>
          <a:srcRect l="14063" t="26042" r="13281" b="28125"/>
          <a:stretch>
            <a:fillRect/>
          </a:stretch>
        </p:blipFill>
        <p:spPr bwMode="auto">
          <a:xfrm>
            <a:off x="381000" y="2209800"/>
            <a:ext cx="8534400" cy="4038600"/>
          </a:xfrm>
          <a:prstGeom prst="rect">
            <a:avLst/>
          </a:prstGeom>
          <a:noFill/>
          <a:ln w="9525" algn="ctr">
            <a:noFill/>
            <a:miter lim="800000"/>
            <a:headEnd/>
            <a:tailEnd/>
          </a:ln>
        </p:spPr>
      </p:pic>
      <p:sp>
        <p:nvSpPr>
          <p:cNvPr id="30724" name="Text Box 4"/>
          <p:cNvSpPr txBox="1">
            <a:spLocks noChangeArrowheads="1"/>
          </p:cNvSpPr>
          <p:nvPr/>
        </p:nvSpPr>
        <p:spPr bwMode="auto">
          <a:xfrm>
            <a:off x="866775" y="1462088"/>
            <a:ext cx="3257550" cy="641350"/>
          </a:xfrm>
          <a:prstGeom prst="rect">
            <a:avLst/>
          </a:prstGeom>
          <a:noFill/>
          <a:ln w="9525" algn="ctr">
            <a:noFill/>
            <a:miter lim="800000"/>
            <a:headEnd/>
            <a:tailEnd/>
          </a:ln>
        </p:spPr>
        <p:txBody>
          <a:bodyPr wrap="none">
            <a:spAutoFit/>
          </a:bodyPr>
          <a:lstStyle/>
          <a:p>
            <a:r>
              <a:rPr lang="en-US">
                <a:latin typeface="Arial" charset="0"/>
              </a:rPr>
              <a:t>1999 titik tertinggi</a:t>
            </a:r>
          </a:p>
          <a:p>
            <a:r>
              <a:rPr lang="en-US">
                <a:latin typeface="Arial" charset="0"/>
              </a:rPr>
              <a:t>1999-2001 periode penurunan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67544" y="692696"/>
            <a:ext cx="8229600" cy="1139825"/>
          </a:xfrm>
        </p:spPr>
        <p:txBody>
          <a:bodyPr/>
          <a:lstStyle/>
          <a:p>
            <a:pPr eaLnBrk="1" hangingPunct="1">
              <a:defRPr/>
            </a:pPr>
            <a:r>
              <a:rPr lang="en-US" sz="3600" smtClean="0">
                <a:latin typeface="Arial" charset="0"/>
              </a:rPr>
              <a:t>Karakteristik</a:t>
            </a:r>
            <a:r>
              <a:rPr lang="en-US" sz="3600" dirty="0" smtClean="0">
                <a:latin typeface="Arial" charset="0"/>
              </a:rPr>
              <a:t> </a:t>
            </a:r>
            <a:r>
              <a:rPr lang="en-US" sz="3600" dirty="0" err="1" smtClean="0">
                <a:latin typeface="Arial" charset="0"/>
              </a:rPr>
              <a:t>Penganggur</a:t>
            </a:r>
            <a:endParaRPr lang="en-US" sz="3600" dirty="0" smtClean="0">
              <a:latin typeface="Arial" charset="0"/>
            </a:endParaRPr>
          </a:p>
        </p:txBody>
      </p:sp>
      <p:sp>
        <p:nvSpPr>
          <p:cNvPr id="115715" name="Rectangle 3"/>
          <p:cNvSpPr>
            <a:spLocks noGrp="1" noChangeArrowheads="1"/>
          </p:cNvSpPr>
          <p:nvPr>
            <p:ph idx="1"/>
          </p:nvPr>
        </p:nvSpPr>
        <p:spPr>
          <a:xfrm>
            <a:off x="658044" y="1700808"/>
            <a:ext cx="7848600" cy="4320480"/>
          </a:xfrm>
        </p:spPr>
        <p:txBody>
          <a:bodyPr/>
          <a:lstStyle/>
          <a:p>
            <a:pPr eaLnBrk="1" hangingPunct="1">
              <a:defRPr/>
            </a:pPr>
            <a:r>
              <a:rPr lang="en-US" sz="2400" dirty="0" err="1" smtClean="0">
                <a:latin typeface="Arial" charset="0"/>
              </a:rPr>
              <a:t>Penganggur</a:t>
            </a:r>
            <a:r>
              <a:rPr lang="en-US" sz="2400" dirty="0" smtClean="0">
                <a:latin typeface="Arial" charset="0"/>
              </a:rPr>
              <a:t> </a:t>
            </a:r>
            <a:r>
              <a:rPr lang="en-US" sz="2400" dirty="0" err="1" smtClean="0">
                <a:latin typeface="Arial" charset="0"/>
              </a:rPr>
              <a:t>berpendidikan</a:t>
            </a:r>
            <a:r>
              <a:rPr lang="en-US" sz="2400" dirty="0" smtClean="0">
                <a:latin typeface="Arial" charset="0"/>
              </a:rPr>
              <a:t> </a:t>
            </a:r>
            <a:r>
              <a:rPr lang="en-US" sz="2400" dirty="0" err="1" smtClean="0">
                <a:latin typeface="Arial" charset="0"/>
              </a:rPr>
              <a:t>sekolah</a:t>
            </a:r>
            <a:r>
              <a:rPr lang="en-US" sz="2400" dirty="0" smtClean="0">
                <a:latin typeface="Arial" charset="0"/>
              </a:rPr>
              <a:t> </a:t>
            </a:r>
            <a:r>
              <a:rPr lang="en-US" sz="2400" dirty="0" err="1" smtClean="0">
                <a:latin typeface="Arial" charset="0"/>
              </a:rPr>
              <a:t>menengah</a:t>
            </a:r>
            <a:endParaRPr lang="en-US" sz="2400" dirty="0" smtClean="0">
              <a:latin typeface="Arial" charset="0"/>
            </a:endParaRPr>
          </a:p>
          <a:p>
            <a:pPr algn="just" eaLnBrk="1" hangingPunct="1">
              <a:defRPr/>
            </a:pPr>
            <a:r>
              <a:rPr lang="en-US" sz="2400" dirty="0" err="1" smtClean="0">
                <a:latin typeface="Arial" charset="0"/>
              </a:rPr>
              <a:t>Penganggur</a:t>
            </a:r>
            <a:r>
              <a:rPr lang="en-US" sz="2400" dirty="0" smtClean="0">
                <a:latin typeface="Arial" charset="0"/>
              </a:rPr>
              <a:t> </a:t>
            </a:r>
            <a:r>
              <a:rPr lang="en-US" sz="2400" dirty="0" err="1" smtClean="0">
                <a:latin typeface="Arial" charset="0"/>
              </a:rPr>
              <a:t>umumnya</a:t>
            </a:r>
            <a:r>
              <a:rPr lang="en-US" sz="2400" dirty="0" smtClean="0">
                <a:latin typeface="Arial" charset="0"/>
              </a:rPr>
              <a:t> </a:t>
            </a:r>
            <a:r>
              <a:rPr lang="en-US" sz="2400" dirty="0" err="1" smtClean="0">
                <a:latin typeface="Arial" charset="0"/>
              </a:rPr>
              <a:t>di</a:t>
            </a:r>
            <a:r>
              <a:rPr lang="en-US" sz="2400" dirty="0" smtClean="0">
                <a:latin typeface="Arial" charset="0"/>
              </a:rPr>
              <a:t> </a:t>
            </a:r>
            <a:r>
              <a:rPr lang="en-US" sz="2400" dirty="0" err="1" smtClean="0">
                <a:latin typeface="Arial" charset="0"/>
              </a:rPr>
              <a:t>kota</a:t>
            </a:r>
            <a:r>
              <a:rPr lang="en-US" sz="2400" dirty="0" smtClean="0">
                <a:latin typeface="Arial" charset="0"/>
              </a:rPr>
              <a:t>, </a:t>
            </a:r>
            <a:r>
              <a:rPr lang="en-US" sz="2400" dirty="0" err="1" smtClean="0">
                <a:latin typeface="Arial" charset="0"/>
              </a:rPr>
              <a:t>meskipun</a:t>
            </a:r>
            <a:r>
              <a:rPr lang="en-US" sz="2800" dirty="0" smtClean="0">
                <a:latin typeface="Arial" charset="0"/>
              </a:rPr>
              <a:t> </a:t>
            </a:r>
            <a:r>
              <a:rPr lang="en-US" sz="2400" dirty="0" err="1" smtClean="0">
                <a:latin typeface="Arial" charset="0"/>
              </a:rPr>
              <a:t>ada</a:t>
            </a:r>
            <a:r>
              <a:rPr lang="en-US" sz="2400" dirty="0" smtClean="0">
                <a:latin typeface="Arial" charset="0"/>
              </a:rPr>
              <a:t> </a:t>
            </a:r>
            <a:r>
              <a:rPr lang="en-US" sz="2400" dirty="0" err="1" smtClean="0">
                <a:latin typeface="Arial" charset="0"/>
              </a:rPr>
              <a:t>tren</a:t>
            </a:r>
            <a:r>
              <a:rPr lang="en-US" sz="2400" dirty="0" smtClean="0">
                <a:latin typeface="Arial" charset="0"/>
              </a:rPr>
              <a:t> </a:t>
            </a:r>
            <a:r>
              <a:rPr lang="en-US" sz="2400" dirty="0" err="1" smtClean="0">
                <a:latin typeface="Arial" charset="0"/>
              </a:rPr>
              <a:t>menurun</a:t>
            </a:r>
            <a:endParaRPr lang="en-US" sz="2400" dirty="0" smtClean="0">
              <a:latin typeface="Arial" charset="0"/>
            </a:endParaRPr>
          </a:p>
          <a:p>
            <a:pPr algn="just" eaLnBrk="1" hangingPunct="1">
              <a:defRPr/>
            </a:pPr>
            <a:r>
              <a:rPr lang="en-US" sz="2400" dirty="0" err="1" smtClean="0">
                <a:latin typeface="Arial" charset="0"/>
              </a:rPr>
              <a:t>Penganggur</a:t>
            </a:r>
            <a:r>
              <a:rPr lang="en-US" sz="2400" dirty="0" smtClean="0">
                <a:latin typeface="Arial" charset="0"/>
              </a:rPr>
              <a:t> </a:t>
            </a:r>
            <a:r>
              <a:rPr lang="en-US" sz="2400" dirty="0" err="1" smtClean="0">
                <a:latin typeface="Arial" charset="0"/>
              </a:rPr>
              <a:t>usia</a:t>
            </a:r>
            <a:r>
              <a:rPr lang="en-US" sz="2400" dirty="0" smtClean="0">
                <a:latin typeface="Arial" charset="0"/>
              </a:rPr>
              <a:t> </a:t>
            </a:r>
            <a:r>
              <a:rPr lang="en-US" sz="2400" dirty="0" err="1" smtClean="0">
                <a:latin typeface="Arial" charset="0"/>
              </a:rPr>
              <a:t>muda</a:t>
            </a:r>
            <a:r>
              <a:rPr lang="en-US" sz="2400" dirty="0" smtClean="0">
                <a:latin typeface="Arial" charset="0"/>
              </a:rPr>
              <a:t> </a:t>
            </a:r>
            <a:r>
              <a:rPr lang="en-US" sz="2400" dirty="0" err="1" smtClean="0">
                <a:latin typeface="Arial" charset="0"/>
              </a:rPr>
              <a:t>meningkat</a:t>
            </a:r>
            <a:r>
              <a:rPr lang="en-US" sz="2400" dirty="0" smtClean="0">
                <a:latin typeface="Arial" charset="0"/>
              </a:rPr>
              <a:t>, </a:t>
            </a:r>
            <a:r>
              <a:rPr lang="en-US" sz="2400" dirty="0" err="1" smtClean="0">
                <a:latin typeface="Arial" charset="0"/>
              </a:rPr>
              <a:t>mayoritas</a:t>
            </a:r>
            <a:r>
              <a:rPr lang="en-US" sz="2400" dirty="0" smtClean="0">
                <a:latin typeface="Arial" charset="0"/>
              </a:rPr>
              <a:t> </a:t>
            </a:r>
            <a:r>
              <a:rPr lang="en-US" sz="2400" dirty="0" err="1" smtClean="0">
                <a:latin typeface="Arial" charset="0"/>
              </a:rPr>
              <a:t>berusia</a:t>
            </a:r>
            <a:r>
              <a:rPr lang="en-US" sz="2400" dirty="0" smtClean="0">
                <a:latin typeface="Arial" charset="0"/>
              </a:rPr>
              <a:t> </a:t>
            </a:r>
            <a:r>
              <a:rPr lang="en-US" sz="2400" dirty="0" err="1" smtClean="0">
                <a:latin typeface="Arial" charset="0"/>
              </a:rPr>
              <a:t>muda</a:t>
            </a:r>
            <a:r>
              <a:rPr lang="en-US" sz="2400" dirty="0" smtClean="0">
                <a:latin typeface="Arial" charset="0"/>
              </a:rPr>
              <a:t> 15-24 </a:t>
            </a:r>
            <a:r>
              <a:rPr lang="en-US" sz="2400" dirty="0" err="1" smtClean="0">
                <a:latin typeface="Arial" charset="0"/>
              </a:rPr>
              <a:t>tahun</a:t>
            </a:r>
            <a:endParaRPr lang="en-US" sz="2400" dirty="0" smtClean="0">
              <a:latin typeface="Arial" charset="0"/>
            </a:endParaRPr>
          </a:p>
          <a:p>
            <a:pPr algn="just" eaLnBrk="1" hangingPunct="1">
              <a:defRPr/>
            </a:pPr>
            <a:r>
              <a:rPr lang="en-US" sz="2400" dirty="0" err="1" smtClean="0">
                <a:latin typeface="Arial" charset="0"/>
              </a:rPr>
              <a:t>Penganggur</a:t>
            </a:r>
            <a:r>
              <a:rPr lang="en-US" sz="2400" dirty="0" smtClean="0">
                <a:latin typeface="Arial" charset="0"/>
              </a:rPr>
              <a:t> </a:t>
            </a:r>
            <a:r>
              <a:rPr lang="en-US" sz="2400" dirty="0" err="1" smtClean="0">
                <a:latin typeface="Arial" charset="0"/>
              </a:rPr>
              <a:t>sebagian</a:t>
            </a:r>
            <a:r>
              <a:rPr lang="en-US" sz="2400" dirty="0" smtClean="0">
                <a:latin typeface="Arial" charset="0"/>
              </a:rPr>
              <a:t> </a:t>
            </a:r>
            <a:r>
              <a:rPr lang="en-US" sz="2400" dirty="0" err="1" smtClean="0">
                <a:latin typeface="Arial" charset="0"/>
              </a:rPr>
              <a:t>besar</a:t>
            </a:r>
            <a:r>
              <a:rPr lang="en-US" sz="2400" dirty="0" smtClean="0">
                <a:latin typeface="Arial" charset="0"/>
              </a:rPr>
              <a:t> </a:t>
            </a:r>
            <a:r>
              <a:rPr lang="en-US" sz="2400" dirty="0" err="1" smtClean="0">
                <a:latin typeface="Arial" charset="0"/>
              </a:rPr>
              <a:t>perempuan</a:t>
            </a:r>
            <a:endParaRPr lang="en-US" sz="2400" dirty="0" smtClean="0">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457200" y="908720"/>
            <a:ext cx="8229600" cy="1143000"/>
          </a:xfrm>
        </p:spPr>
        <p:txBody>
          <a:bodyPr/>
          <a:lstStyle/>
          <a:p>
            <a:pPr eaLnBrk="1" hangingPunct="1">
              <a:defRPr/>
            </a:pPr>
            <a:r>
              <a:rPr lang="en-US" sz="3200" dirty="0" err="1" smtClean="0">
                <a:latin typeface="Arial" charset="0"/>
              </a:rPr>
              <a:t>Angka</a:t>
            </a:r>
            <a:r>
              <a:rPr lang="en-US" sz="3200" dirty="0" smtClean="0">
                <a:latin typeface="Arial" charset="0"/>
              </a:rPr>
              <a:t> </a:t>
            </a:r>
            <a:r>
              <a:rPr lang="en-US" sz="3200" dirty="0" err="1" smtClean="0">
                <a:latin typeface="Arial" charset="0"/>
              </a:rPr>
              <a:t>Pengangguran</a:t>
            </a:r>
            <a:r>
              <a:rPr lang="en-US" sz="3200" dirty="0" smtClean="0">
                <a:latin typeface="Arial" charset="0"/>
              </a:rPr>
              <a:t> </a:t>
            </a:r>
            <a:r>
              <a:rPr lang="en-US" sz="3200" dirty="0" err="1" smtClean="0">
                <a:latin typeface="Arial" charset="0"/>
              </a:rPr>
              <a:t>Menurut</a:t>
            </a:r>
            <a:r>
              <a:rPr lang="en-US" sz="3200" dirty="0" smtClean="0">
                <a:latin typeface="Arial" charset="0"/>
              </a:rPr>
              <a:t> </a:t>
            </a:r>
            <a:r>
              <a:rPr lang="en-US" sz="3200" dirty="0" err="1" smtClean="0">
                <a:latin typeface="Arial" charset="0"/>
              </a:rPr>
              <a:t>Pendidikan</a:t>
            </a:r>
            <a:endParaRPr lang="en-US" sz="3200" dirty="0" smtClean="0">
              <a:latin typeface="Arial" charset="0"/>
            </a:endParaRPr>
          </a:p>
        </p:txBody>
      </p:sp>
      <p:graphicFrame>
        <p:nvGraphicFramePr>
          <p:cNvPr id="2050" name="Object 3"/>
          <p:cNvGraphicFramePr>
            <a:graphicFrameLocks noGrp="1" noChangeAspect="1"/>
          </p:cNvGraphicFramePr>
          <p:nvPr>
            <p:ph idx="1"/>
            <p:extLst>
              <p:ext uri="{D42A27DB-BD31-4B8C-83A1-F6EECF244321}">
                <p14:modId xmlns:p14="http://schemas.microsoft.com/office/powerpoint/2010/main" val="1759188519"/>
              </p:ext>
            </p:extLst>
          </p:nvPr>
        </p:nvGraphicFramePr>
        <p:xfrm>
          <a:off x="611560" y="1628800"/>
          <a:ext cx="7560840" cy="4464495"/>
        </p:xfrm>
        <a:graphic>
          <a:graphicData uri="http://schemas.openxmlformats.org/presentationml/2006/ole">
            <mc:AlternateContent xmlns:mc="http://schemas.openxmlformats.org/markup-compatibility/2006">
              <mc:Choice xmlns:v="urn:schemas-microsoft-com:vml" Requires="v">
                <p:oleObj spid="_x0000_s2054" name="Chart" r:id="rId3" imgW="4667266" imgH="2905179" progId="Excel.Sheet.8">
                  <p:embed/>
                </p:oleObj>
              </mc:Choice>
              <mc:Fallback>
                <p:oleObj name="Chart" r:id="rId3" imgW="4667266" imgH="2905179"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628800"/>
                        <a:ext cx="7560840" cy="4464495"/>
                      </a:xfrm>
                      <a:prstGeom prst="rect">
                        <a:avLst/>
                      </a:prstGeom>
                      <a:noFill/>
                      <a:ln>
                        <a:noFill/>
                      </a:ln>
                      <a:effec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669699"/>
            <a:ext cx="8229600" cy="1143000"/>
          </a:xfrm>
        </p:spPr>
        <p:txBody>
          <a:bodyPr/>
          <a:lstStyle/>
          <a:p>
            <a:pPr eaLnBrk="1" hangingPunct="1">
              <a:defRPr/>
            </a:pPr>
            <a:r>
              <a:rPr lang="en-US" sz="3200" smtClean="0">
                <a:latin typeface="Arial" charset="0"/>
              </a:rPr>
              <a:t>Angka</a:t>
            </a:r>
            <a:r>
              <a:rPr lang="en-US" sz="3200" dirty="0" smtClean="0">
                <a:latin typeface="Arial" charset="0"/>
              </a:rPr>
              <a:t> </a:t>
            </a:r>
            <a:r>
              <a:rPr lang="en-US" sz="3200" dirty="0" err="1" smtClean="0">
                <a:latin typeface="Arial" charset="0"/>
              </a:rPr>
              <a:t>Pengangguran</a:t>
            </a:r>
            <a:r>
              <a:rPr lang="en-US" sz="3200" dirty="0" smtClean="0">
                <a:latin typeface="Arial" charset="0"/>
              </a:rPr>
              <a:t> </a:t>
            </a:r>
            <a:r>
              <a:rPr lang="en-US" sz="3200" dirty="0" err="1" smtClean="0">
                <a:latin typeface="Arial" charset="0"/>
              </a:rPr>
              <a:t>Menurut</a:t>
            </a:r>
            <a:r>
              <a:rPr lang="en-US" sz="3200" dirty="0" smtClean="0">
                <a:latin typeface="Arial" charset="0"/>
              </a:rPr>
              <a:t> </a:t>
            </a:r>
            <a:br>
              <a:rPr lang="en-US" sz="3200" dirty="0" smtClean="0">
                <a:latin typeface="Arial" charset="0"/>
              </a:rPr>
            </a:br>
            <a:r>
              <a:rPr lang="en-US" sz="3200" dirty="0" smtClean="0">
                <a:latin typeface="Arial" charset="0"/>
              </a:rPr>
              <a:t>Kota-</a:t>
            </a:r>
            <a:r>
              <a:rPr lang="en-US" sz="3200" dirty="0" err="1" smtClean="0">
                <a:latin typeface="Arial" charset="0"/>
              </a:rPr>
              <a:t>Desa</a:t>
            </a:r>
            <a:endParaRPr lang="en-US" sz="3200" dirty="0" smtClean="0">
              <a:latin typeface="Arial" charset="0"/>
            </a:endParaRPr>
          </a:p>
        </p:txBody>
      </p:sp>
      <p:pic>
        <p:nvPicPr>
          <p:cNvPr id="32771" name="Picture 3"/>
          <p:cNvPicPr>
            <a:picLocks noChangeAspect="1" noChangeArrowheads="1"/>
          </p:cNvPicPr>
          <p:nvPr/>
        </p:nvPicPr>
        <p:blipFill>
          <a:blip r:embed="rId2"/>
          <a:srcRect l="14063" t="28125" r="13281" b="20833"/>
          <a:stretch>
            <a:fillRect/>
          </a:stretch>
        </p:blipFill>
        <p:spPr bwMode="auto">
          <a:xfrm>
            <a:off x="457200" y="2514600"/>
            <a:ext cx="8229600" cy="4114800"/>
          </a:xfrm>
          <a:prstGeom prst="rect">
            <a:avLst/>
          </a:prstGeom>
          <a:noFill/>
          <a:ln w="9525" algn="ctr">
            <a:noFill/>
            <a:miter lim="800000"/>
            <a:headEnd/>
            <a:tailEnd/>
          </a:ln>
        </p:spPr>
      </p:pic>
      <p:sp>
        <p:nvSpPr>
          <p:cNvPr id="32772" name="Text Box 4"/>
          <p:cNvSpPr txBox="1">
            <a:spLocks noChangeArrowheads="1"/>
          </p:cNvSpPr>
          <p:nvPr/>
        </p:nvSpPr>
        <p:spPr bwMode="auto">
          <a:xfrm>
            <a:off x="914400" y="1676400"/>
            <a:ext cx="4578350" cy="641350"/>
          </a:xfrm>
          <a:prstGeom prst="rect">
            <a:avLst/>
          </a:prstGeom>
          <a:noFill/>
          <a:ln w="9525" algn="ctr">
            <a:noFill/>
            <a:miter lim="800000"/>
            <a:headEnd/>
            <a:tailEnd/>
          </a:ln>
        </p:spPr>
        <p:txBody>
          <a:bodyPr wrap="none">
            <a:spAutoFit/>
          </a:bodyPr>
          <a:lstStyle/>
          <a:p>
            <a:r>
              <a:rPr lang="en-US">
                <a:latin typeface="Arial" charset="0"/>
              </a:rPr>
              <a:t>Pengangguran terbuka</a:t>
            </a:r>
          </a:p>
          <a:p>
            <a:r>
              <a:rPr lang="en-US">
                <a:latin typeface="Arial" charset="0"/>
              </a:rPr>
              <a:t>Makin menjadi fenomena daerah pedesaan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95300" y="620688"/>
            <a:ext cx="8229600" cy="1143000"/>
          </a:xfrm>
        </p:spPr>
        <p:txBody>
          <a:bodyPr/>
          <a:lstStyle/>
          <a:p>
            <a:pPr eaLnBrk="1" hangingPunct="1">
              <a:defRPr/>
            </a:pPr>
            <a:r>
              <a:rPr lang="en-US" sz="3200" smtClean="0">
                <a:latin typeface="Arial" charset="0"/>
              </a:rPr>
              <a:t>Angka</a:t>
            </a:r>
            <a:r>
              <a:rPr lang="en-US" sz="3200" dirty="0" smtClean="0">
                <a:latin typeface="Arial" charset="0"/>
              </a:rPr>
              <a:t> </a:t>
            </a:r>
            <a:r>
              <a:rPr lang="en-US" sz="3200" dirty="0" err="1" smtClean="0">
                <a:latin typeface="Arial" charset="0"/>
              </a:rPr>
              <a:t>Pengangguran</a:t>
            </a:r>
            <a:r>
              <a:rPr lang="en-US" sz="3200" dirty="0" smtClean="0">
                <a:latin typeface="Arial" charset="0"/>
              </a:rPr>
              <a:t> </a:t>
            </a:r>
            <a:r>
              <a:rPr lang="en-US" sz="3200" dirty="0" err="1" smtClean="0">
                <a:latin typeface="Arial" charset="0"/>
              </a:rPr>
              <a:t>Menurut</a:t>
            </a:r>
            <a:r>
              <a:rPr lang="en-US" sz="3200" dirty="0" smtClean="0">
                <a:latin typeface="Arial" charset="0"/>
              </a:rPr>
              <a:t> </a:t>
            </a:r>
            <a:br>
              <a:rPr lang="en-US" sz="3200" dirty="0" smtClean="0">
                <a:latin typeface="Arial" charset="0"/>
              </a:rPr>
            </a:br>
            <a:r>
              <a:rPr lang="en-US" sz="3200" dirty="0" err="1" smtClean="0">
                <a:latin typeface="Arial" charset="0"/>
              </a:rPr>
              <a:t>Kelompok</a:t>
            </a:r>
            <a:r>
              <a:rPr lang="en-US" sz="3200" dirty="0" smtClean="0">
                <a:latin typeface="Arial" charset="0"/>
              </a:rPr>
              <a:t> </a:t>
            </a:r>
            <a:r>
              <a:rPr lang="en-US" sz="3200" dirty="0" err="1" smtClean="0">
                <a:latin typeface="Arial" charset="0"/>
              </a:rPr>
              <a:t>Umur</a:t>
            </a:r>
            <a:endParaRPr lang="en-US" sz="3200" dirty="0" smtClean="0">
              <a:latin typeface="Arial" charset="0"/>
            </a:endParaRPr>
          </a:p>
        </p:txBody>
      </p:sp>
      <p:pic>
        <p:nvPicPr>
          <p:cNvPr id="33795" name="Picture 3"/>
          <p:cNvPicPr>
            <a:picLocks noChangeAspect="1" noChangeArrowheads="1"/>
          </p:cNvPicPr>
          <p:nvPr/>
        </p:nvPicPr>
        <p:blipFill>
          <a:blip r:embed="rId2"/>
          <a:srcRect/>
          <a:stretch>
            <a:fillRect/>
          </a:stretch>
        </p:blipFill>
        <p:spPr bwMode="auto">
          <a:xfrm>
            <a:off x="381000" y="1905000"/>
            <a:ext cx="8458200" cy="4633913"/>
          </a:xfrm>
          <a:prstGeom prst="rect">
            <a:avLst/>
          </a:prstGeom>
          <a:noFill/>
          <a:ln w="9525" algn="ctr">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548680"/>
            <a:ext cx="8229600" cy="1143000"/>
          </a:xfrm>
        </p:spPr>
        <p:txBody>
          <a:bodyPr/>
          <a:lstStyle/>
          <a:p>
            <a:pPr eaLnBrk="1" hangingPunct="1">
              <a:defRPr/>
            </a:pPr>
            <a:r>
              <a:rPr lang="en-US" sz="3200" smtClean="0">
                <a:latin typeface="Arial" charset="0"/>
              </a:rPr>
              <a:t>Angka</a:t>
            </a:r>
            <a:r>
              <a:rPr lang="en-US" sz="3200" dirty="0" smtClean="0">
                <a:latin typeface="Arial" charset="0"/>
              </a:rPr>
              <a:t> </a:t>
            </a:r>
            <a:r>
              <a:rPr lang="en-US" sz="3200" dirty="0" err="1" smtClean="0">
                <a:latin typeface="Arial" charset="0"/>
              </a:rPr>
              <a:t>Pengangguran</a:t>
            </a:r>
            <a:r>
              <a:rPr lang="en-US" sz="3200" dirty="0" smtClean="0">
                <a:latin typeface="Arial" charset="0"/>
              </a:rPr>
              <a:t> Di </a:t>
            </a:r>
            <a:r>
              <a:rPr lang="en-US" sz="3200" dirty="0" err="1" smtClean="0">
                <a:latin typeface="Arial" charset="0"/>
              </a:rPr>
              <a:t>Kalangan</a:t>
            </a:r>
            <a:r>
              <a:rPr lang="en-US" sz="3200" dirty="0" smtClean="0">
                <a:latin typeface="Arial" charset="0"/>
              </a:rPr>
              <a:t> </a:t>
            </a:r>
            <a:r>
              <a:rPr lang="en-US" sz="3200" dirty="0" err="1" smtClean="0">
                <a:latin typeface="Arial" charset="0"/>
              </a:rPr>
              <a:t>Perempuan</a:t>
            </a:r>
            <a:endParaRPr lang="en-US" sz="3200" dirty="0" smtClean="0">
              <a:latin typeface="Arial" charset="0"/>
            </a:endParaRPr>
          </a:p>
        </p:txBody>
      </p:sp>
      <p:graphicFrame>
        <p:nvGraphicFramePr>
          <p:cNvPr id="3074" name="Object 3"/>
          <p:cNvGraphicFramePr>
            <a:graphicFrameLocks noGrp="1" noChangeAspect="1"/>
          </p:cNvGraphicFramePr>
          <p:nvPr>
            <p:ph idx="1"/>
            <p:extLst>
              <p:ext uri="{D42A27DB-BD31-4B8C-83A1-F6EECF244321}">
                <p14:modId xmlns:p14="http://schemas.microsoft.com/office/powerpoint/2010/main" val="1573695563"/>
              </p:ext>
            </p:extLst>
          </p:nvPr>
        </p:nvGraphicFramePr>
        <p:xfrm>
          <a:off x="611560" y="1691680"/>
          <a:ext cx="8075240" cy="4545632"/>
        </p:xfrm>
        <a:graphic>
          <a:graphicData uri="http://schemas.openxmlformats.org/presentationml/2006/ole">
            <mc:AlternateContent xmlns:mc="http://schemas.openxmlformats.org/markup-compatibility/2006">
              <mc:Choice xmlns:v="urn:schemas-microsoft-com:vml" Requires="v">
                <p:oleObj spid="_x0000_s3078" name="Chart" r:id="rId3" imgW="4667266" imgH="2914618" progId="Excel.Sheet.8">
                  <p:embed/>
                </p:oleObj>
              </mc:Choice>
              <mc:Fallback>
                <p:oleObj name="Chart" r:id="rId3" imgW="4667266" imgH="2914618"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691680"/>
                        <a:ext cx="8075240" cy="4545632"/>
                      </a:xfrm>
                      <a:prstGeom prst="rect">
                        <a:avLst/>
                      </a:prstGeom>
                      <a:noFill/>
                      <a:ln>
                        <a:noFill/>
                      </a:ln>
                      <a:effec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702" y="601123"/>
            <a:ext cx="8229600" cy="825386"/>
          </a:xfrm>
        </p:spPr>
        <p:txBody>
          <a:bodyPr/>
          <a:lstStyle/>
          <a:p>
            <a:r>
              <a:rPr lang="id-ID" dirty="0" smtClean="0"/>
              <a:t>PENGANGGURAN </a:t>
            </a:r>
            <a:endParaRPr lang="id-ID" dirty="0"/>
          </a:p>
        </p:txBody>
      </p:sp>
      <p:sp>
        <p:nvSpPr>
          <p:cNvPr id="4" name="Rounded Rectangle 3"/>
          <p:cNvSpPr/>
          <p:nvPr/>
        </p:nvSpPr>
        <p:spPr>
          <a:xfrm>
            <a:off x="194332" y="3560448"/>
            <a:ext cx="2160240" cy="57606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dirty="0" smtClean="0"/>
              <a:t>Jenis penganguran</a:t>
            </a:r>
            <a:endParaRPr lang="id-ID" dirty="0"/>
          </a:p>
        </p:txBody>
      </p:sp>
      <p:sp>
        <p:nvSpPr>
          <p:cNvPr id="5" name="Rounded Rectangle 4"/>
          <p:cNvSpPr/>
          <p:nvPr/>
        </p:nvSpPr>
        <p:spPr>
          <a:xfrm>
            <a:off x="2714612" y="4796736"/>
            <a:ext cx="2160240" cy="5760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dirty="0" smtClean="0"/>
              <a:t>Berdasarkan penyebab</a:t>
            </a:r>
            <a:endParaRPr lang="id-ID" dirty="0"/>
          </a:p>
        </p:txBody>
      </p:sp>
      <p:sp>
        <p:nvSpPr>
          <p:cNvPr id="6" name="Rounded Rectangle 5"/>
          <p:cNvSpPr/>
          <p:nvPr/>
        </p:nvSpPr>
        <p:spPr>
          <a:xfrm>
            <a:off x="2714612" y="2143116"/>
            <a:ext cx="2160240" cy="5760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dirty="0" smtClean="0"/>
              <a:t>Berdasarkan sifat</a:t>
            </a:r>
            <a:endParaRPr lang="id-ID" dirty="0"/>
          </a:p>
        </p:txBody>
      </p:sp>
      <p:sp>
        <p:nvSpPr>
          <p:cNvPr id="7" name="Rounded Rectangle 6"/>
          <p:cNvSpPr/>
          <p:nvPr/>
        </p:nvSpPr>
        <p:spPr>
          <a:xfrm>
            <a:off x="5429136" y="1616232"/>
            <a:ext cx="3225628" cy="28803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d-ID" dirty="0" smtClean="0">
                <a:solidFill>
                  <a:schemeClr val="tx1"/>
                </a:solidFill>
              </a:rPr>
              <a:t>Penganguran terbuka</a:t>
            </a:r>
            <a:endParaRPr lang="id-ID" dirty="0">
              <a:solidFill>
                <a:schemeClr val="tx1"/>
              </a:solidFill>
            </a:endParaRPr>
          </a:p>
        </p:txBody>
      </p:sp>
      <p:sp>
        <p:nvSpPr>
          <p:cNvPr id="8" name="Rounded Rectangle 7"/>
          <p:cNvSpPr/>
          <p:nvPr/>
        </p:nvSpPr>
        <p:spPr>
          <a:xfrm>
            <a:off x="5431717" y="2192296"/>
            <a:ext cx="3223047" cy="28803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d-ID" dirty="0" smtClean="0">
                <a:solidFill>
                  <a:schemeClr val="tx1"/>
                </a:solidFill>
              </a:rPr>
              <a:t>Setengah Penganguran </a:t>
            </a:r>
            <a:endParaRPr lang="id-ID" dirty="0">
              <a:solidFill>
                <a:schemeClr val="tx1"/>
              </a:solidFill>
            </a:endParaRPr>
          </a:p>
        </p:txBody>
      </p:sp>
      <p:sp>
        <p:nvSpPr>
          <p:cNvPr id="10" name="Rounded Rectangle 9"/>
          <p:cNvSpPr/>
          <p:nvPr/>
        </p:nvSpPr>
        <p:spPr>
          <a:xfrm>
            <a:off x="5429256" y="3714752"/>
            <a:ext cx="322304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Pengangguran struktural</a:t>
            </a:r>
            <a:endParaRPr lang="id-ID" dirty="0"/>
          </a:p>
        </p:txBody>
      </p:sp>
      <p:sp>
        <p:nvSpPr>
          <p:cNvPr id="15" name="Rounded Rectangle 14"/>
          <p:cNvSpPr/>
          <p:nvPr/>
        </p:nvSpPr>
        <p:spPr>
          <a:xfrm>
            <a:off x="5431718" y="4208520"/>
            <a:ext cx="322304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Pengangguran friksional</a:t>
            </a:r>
            <a:endParaRPr lang="id-ID" dirty="0"/>
          </a:p>
        </p:txBody>
      </p:sp>
      <p:sp>
        <p:nvSpPr>
          <p:cNvPr id="16" name="Rounded Rectangle 15"/>
          <p:cNvSpPr/>
          <p:nvPr/>
        </p:nvSpPr>
        <p:spPr>
          <a:xfrm>
            <a:off x="5450916" y="4712576"/>
            <a:ext cx="3203848" cy="258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Pengangguran musiman</a:t>
            </a:r>
            <a:endParaRPr lang="id-ID" dirty="0"/>
          </a:p>
        </p:txBody>
      </p:sp>
      <p:sp>
        <p:nvSpPr>
          <p:cNvPr id="17" name="Rounded Rectangle 16"/>
          <p:cNvSpPr/>
          <p:nvPr/>
        </p:nvSpPr>
        <p:spPr>
          <a:xfrm>
            <a:off x="5431718" y="5216632"/>
            <a:ext cx="322304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Pengangguran voluntary</a:t>
            </a:r>
            <a:endParaRPr lang="id-ID" dirty="0"/>
          </a:p>
        </p:txBody>
      </p:sp>
      <p:sp>
        <p:nvSpPr>
          <p:cNvPr id="18" name="Rounded Rectangle 17"/>
          <p:cNvSpPr/>
          <p:nvPr/>
        </p:nvSpPr>
        <p:spPr>
          <a:xfrm>
            <a:off x="5431718" y="5720688"/>
            <a:ext cx="322304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Pengangguran teknologi </a:t>
            </a:r>
            <a:endParaRPr lang="id-ID" dirty="0"/>
          </a:p>
        </p:txBody>
      </p:sp>
      <p:sp>
        <p:nvSpPr>
          <p:cNvPr id="19" name="Rounded Rectangle 18"/>
          <p:cNvSpPr/>
          <p:nvPr/>
        </p:nvSpPr>
        <p:spPr>
          <a:xfrm>
            <a:off x="5450916" y="6224744"/>
            <a:ext cx="3312368"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Pengangguran Deflasioner</a:t>
            </a:r>
            <a:endParaRPr lang="id-ID" dirty="0"/>
          </a:p>
        </p:txBody>
      </p:sp>
      <p:cxnSp>
        <p:nvCxnSpPr>
          <p:cNvPr id="21" name="Elbow Connector 20"/>
          <p:cNvCxnSpPr>
            <a:stCxn id="4" idx="3"/>
            <a:endCxn id="6" idx="1"/>
          </p:cNvCxnSpPr>
          <p:nvPr/>
        </p:nvCxnSpPr>
        <p:spPr>
          <a:xfrm flipV="1">
            <a:off x="2354572" y="2431148"/>
            <a:ext cx="360040" cy="1417332"/>
          </a:xfrm>
          <a:prstGeom prst="bentConnector3">
            <a:avLst/>
          </a:prstGeom>
          <a:ln>
            <a:tailEnd type="arrow"/>
          </a:ln>
        </p:spPr>
        <p:style>
          <a:lnRef idx="3">
            <a:schemeClr val="dk1"/>
          </a:lnRef>
          <a:fillRef idx="0">
            <a:schemeClr val="dk1"/>
          </a:fillRef>
          <a:effectRef idx="2">
            <a:schemeClr val="dk1"/>
          </a:effectRef>
          <a:fontRef idx="minor">
            <a:schemeClr val="tx1"/>
          </a:fontRef>
        </p:style>
      </p:cxnSp>
      <p:cxnSp>
        <p:nvCxnSpPr>
          <p:cNvPr id="23" name="Elbow Connector 22"/>
          <p:cNvCxnSpPr>
            <a:stCxn id="4" idx="3"/>
            <a:endCxn id="5" idx="1"/>
          </p:cNvCxnSpPr>
          <p:nvPr/>
        </p:nvCxnSpPr>
        <p:spPr>
          <a:xfrm>
            <a:off x="2354572" y="3848480"/>
            <a:ext cx="360040" cy="1236288"/>
          </a:xfrm>
          <a:prstGeom prst="bentConnector3">
            <a:avLst/>
          </a:prstGeom>
          <a:ln>
            <a:tailEnd type="arrow"/>
          </a:ln>
        </p:spPr>
        <p:style>
          <a:lnRef idx="3">
            <a:schemeClr val="dk1"/>
          </a:lnRef>
          <a:fillRef idx="0">
            <a:schemeClr val="dk1"/>
          </a:fillRef>
          <a:effectRef idx="2">
            <a:schemeClr val="dk1"/>
          </a:effectRef>
          <a:fontRef idx="minor">
            <a:schemeClr val="tx1"/>
          </a:fontRef>
        </p:style>
      </p:cxnSp>
      <p:cxnSp>
        <p:nvCxnSpPr>
          <p:cNvPr id="25" name="Elbow Connector 24"/>
          <p:cNvCxnSpPr>
            <a:stCxn id="6" idx="3"/>
            <a:endCxn id="7" idx="1"/>
          </p:cNvCxnSpPr>
          <p:nvPr/>
        </p:nvCxnSpPr>
        <p:spPr>
          <a:xfrm flipV="1">
            <a:off x="4874852" y="1760248"/>
            <a:ext cx="554284" cy="670900"/>
          </a:xfrm>
          <a:prstGeom prst="bentConnector3">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7" name="Elbow Connector 26"/>
          <p:cNvCxnSpPr>
            <a:stCxn id="6" idx="3"/>
            <a:endCxn id="8" idx="1"/>
          </p:cNvCxnSpPr>
          <p:nvPr/>
        </p:nvCxnSpPr>
        <p:spPr>
          <a:xfrm flipV="1">
            <a:off x="4874852" y="2336312"/>
            <a:ext cx="556865" cy="94836"/>
          </a:xfrm>
          <a:prstGeom prst="bentConnector3">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1" name="Elbow Connector 30"/>
          <p:cNvCxnSpPr>
            <a:stCxn id="5" idx="3"/>
          </p:cNvCxnSpPr>
          <p:nvPr/>
        </p:nvCxnSpPr>
        <p:spPr>
          <a:xfrm flipV="1">
            <a:off x="4874852" y="3848480"/>
            <a:ext cx="556866" cy="1236288"/>
          </a:xfrm>
          <a:prstGeom prst="bentConnector3">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3" name="Elbow Connector 32"/>
          <p:cNvCxnSpPr>
            <a:stCxn id="5" idx="3"/>
            <a:endCxn id="15" idx="1"/>
          </p:cNvCxnSpPr>
          <p:nvPr/>
        </p:nvCxnSpPr>
        <p:spPr>
          <a:xfrm flipV="1">
            <a:off x="4874852" y="4352536"/>
            <a:ext cx="556866" cy="732232"/>
          </a:xfrm>
          <a:prstGeom prst="bentConnector3">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5" name="Elbow Connector 34"/>
          <p:cNvCxnSpPr>
            <a:stCxn id="5" idx="3"/>
            <a:endCxn id="16" idx="1"/>
          </p:cNvCxnSpPr>
          <p:nvPr/>
        </p:nvCxnSpPr>
        <p:spPr>
          <a:xfrm flipV="1">
            <a:off x="4874852" y="4841628"/>
            <a:ext cx="576064" cy="243140"/>
          </a:xfrm>
          <a:prstGeom prst="bentConnector3">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7" name="Elbow Connector 36"/>
          <p:cNvCxnSpPr>
            <a:stCxn id="5" idx="3"/>
            <a:endCxn id="17" idx="1"/>
          </p:cNvCxnSpPr>
          <p:nvPr/>
        </p:nvCxnSpPr>
        <p:spPr>
          <a:xfrm>
            <a:off x="4874852" y="5084768"/>
            <a:ext cx="556866" cy="275880"/>
          </a:xfrm>
          <a:prstGeom prst="bentConnector3">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9" name="Elbow Connector 38"/>
          <p:cNvCxnSpPr>
            <a:stCxn id="5" idx="3"/>
            <a:endCxn id="18" idx="1"/>
          </p:cNvCxnSpPr>
          <p:nvPr/>
        </p:nvCxnSpPr>
        <p:spPr>
          <a:xfrm>
            <a:off x="4874852" y="5084768"/>
            <a:ext cx="556866" cy="779936"/>
          </a:xfrm>
          <a:prstGeom prst="bentConnector3">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1" name="Elbow Connector 40"/>
          <p:cNvCxnSpPr>
            <a:stCxn id="5" idx="3"/>
            <a:endCxn id="19" idx="1"/>
          </p:cNvCxnSpPr>
          <p:nvPr/>
        </p:nvCxnSpPr>
        <p:spPr>
          <a:xfrm>
            <a:off x="4874852" y="5084768"/>
            <a:ext cx="576064" cy="1283992"/>
          </a:xfrm>
          <a:prstGeom prst="bentConnector3">
            <a:avLst/>
          </a:prstGeom>
          <a:ln>
            <a:tailEnd type="arrow"/>
          </a:ln>
        </p:spPr>
        <p:style>
          <a:lnRef idx="3">
            <a:schemeClr val="accent6"/>
          </a:lnRef>
          <a:fillRef idx="0">
            <a:schemeClr val="accent6"/>
          </a:fillRef>
          <a:effectRef idx="2">
            <a:schemeClr val="accent6"/>
          </a:effectRef>
          <a:fontRef idx="minor">
            <a:schemeClr val="tx1"/>
          </a:fontRef>
        </p:style>
      </p:cxnSp>
      <p:sp>
        <p:nvSpPr>
          <p:cNvPr id="42" name="Rounded Rectangle 41"/>
          <p:cNvSpPr/>
          <p:nvPr/>
        </p:nvSpPr>
        <p:spPr>
          <a:xfrm>
            <a:off x="5450916" y="2768360"/>
            <a:ext cx="3203848" cy="28803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d-ID" dirty="0" smtClean="0">
                <a:solidFill>
                  <a:schemeClr val="tx1"/>
                </a:solidFill>
              </a:rPr>
              <a:t>Penganguran</a:t>
            </a:r>
            <a:r>
              <a:rPr lang="en-US" dirty="0" smtClean="0">
                <a:solidFill>
                  <a:schemeClr val="tx1"/>
                </a:solidFill>
              </a:rPr>
              <a:t> </a:t>
            </a:r>
            <a:r>
              <a:rPr lang="id-ID" dirty="0" smtClean="0">
                <a:solidFill>
                  <a:schemeClr val="tx1"/>
                </a:solidFill>
              </a:rPr>
              <a:t>terselubung </a:t>
            </a:r>
            <a:endParaRPr lang="id-ID" dirty="0">
              <a:solidFill>
                <a:schemeClr val="tx1"/>
              </a:solidFill>
            </a:endParaRPr>
          </a:p>
        </p:txBody>
      </p:sp>
      <p:cxnSp>
        <p:nvCxnSpPr>
          <p:cNvPr id="44" name="Elbow Connector 43"/>
          <p:cNvCxnSpPr>
            <a:stCxn id="6" idx="3"/>
            <a:endCxn id="42" idx="1"/>
          </p:cNvCxnSpPr>
          <p:nvPr/>
        </p:nvCxnSpPr>
        <p:spPr>
          <a:xfrm>
            <a:off x="4874852" y="2431148"/>
            <a:ext cx="576064" cy="481228"/>
          </a:xfrm>
          <a:prstGeom prst="bentConnector3">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55180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additive="base">
                                        <p:cTn id="31" dur="500" fill="hold"/>
                                        <p:tgtEl>
                                          <p:spTgt spid="42"/>
                                        </p:tgtEl>
                                        <p:attrNameLst>
                                          <p:attrName>ppt_x</p:attrName>
                                        </p:attrNameLst>
                                      </p:cBhvr>
                                      <p:tavLst>
                                        <p:tav tm="0">
                                          <p:val>
                                            <p:strVal val="#ppt_x"/>
                                          </p:val>
                                        </p:tav>
                                        <p:tav tm="100000">
                                          <p:val>
                                            <p:strVal val="#ppt_x"/>
                                          </p:val>
                                        </p:tav>
                                      </p:tavLst>
                                    </p:anim>
                                    <p:anim calcmode="lin" valueType="num">
                                      <p:cBhvr additive="base">
                                        <p:cTn id="32"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ppt_x"/>
                                          </p:val>
                                        </p:tav>
                                        <p:tav tm="100000">
                                          <p:val>
                                            <p:strVal val="#ppt_x"/>
                                          </p:val>
                                        </p:tav>
                                      </p:tavLst>
                                    </p:anim>
                                    <p:anim calcmode="lin" valueType="num">
                                      <p:cBhvr additive="base">
                                        <p:cTn id="6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additive="base">
                                        <p:cTn id="73" dur="500" fill="hold"/>
                                        <p:tgtEl>
                                          <p:spTgt spid="19"/>
                                        </p:tgtEl>
                                        <p:attrNameLst>
                                          <p:attrName>ppt_x</p:attrName>
                                        </p:attrNameLst>
                                      </p:cBhvr>
                                      <p:tavLst>
                                        <p:tav tm="0">
                                          <p:val>
                                            <p:strVal val="#ppt_x"/>
                                          </p:val>
                                        </p:tav>
                                        <p:tav tm="100000">
                                          <p:val>
                                            <p:strVal val="#ppt_x"/>
                                          </p:val>
                                        </p:tav>
                                      </p:tavLst>
                                    </p:anim>
                                    <p:anim calcmode="lin" valueType="num">
                                      <p:cBhvr additive="base">
                                        <p:cTn id="7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5" grpId="0" animBg="1"/>
      <p:bldP spid="16" grpId="0" animBg="1"/>
      <p:bldP spid="17" grpId="0" animBg="1"/>
      <p:bldP spid="18" grpId="0" animBg="1"/>
      <p:bldP spid="19" grpId="0" animBg="1"/>
      <p:bldP spid="4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533400" y="777875"/>
            <a:ext cx="8001000" cy="1066800"/>
          </a:xfrm>
          <a:prstGeom prst="rect">
            <a:avLst/>
          </a:prstGeom>
          <a:noFill/>
          <a:ln w="9525">
            <a:noFill/>
            <a:miter lim="800000"/>
            <a:headEnd/>
            <a:tailEnd/>
          </a:ln>
        </p:spPr>
        <p:txBody>
          <a:bodyPr>
            <a:spAutoFit/>
          </a:bodyPr>
          <a:lstStyle/>
          <a:p>
            <a:pPr algn="ctr" eaLnBrk="1" hangingPunct="1"/>
            <a:r>
              <a:rPr lang="en-US" sz="3200"/>
              <a:t>VARIABEL DEMOGRAFI &amp; KETENAGAKERJAAN </a:t>
            </a:r>
          </a:p>
        </p:txBody>
      </p:sp>
      <p:sp>
        <p:nvSpPr>
          <p:cNvPr id="8195" name="Text Box 4"/>
          <p:cNvSpPr txBox="1">
            <a:spLocks noChangeArrowheads="1"/>
          </p:cNvSpPr>
          <p:nvPr/>
        </p:nvSpPr>
        <p:spPr bwMode="auto">
          <a:xfrm>
            <a:off x="533400" y="2971800"/>
            <a:ext cx="1447800" cy="863600"/>
          </a:xfrm>
          <a:prstGeom prst="rect">
            <a:avLst/>
          </a:prstGeom>
          <a:noFill/>
          <a:ln w="38100">
            <a:solidFill>
              <a:schemeClr val="tx1"/>
            </a:solidFill>
            <a:miter lim="800000"/>
            <a:headEnd/>
            <a:tailEnd/>
          </a:ln>
        </p:spPr>
        <p:txBody>
          <a:bodyPr>
            <a:spAutoFit/>
          </a:bodyPr>
          <a:lstStyle/>
          <a:p>
            <a:pPr algn="ctr" eaLnBrk="1" hangingPunct="1"/>
            <a:r>
              <a:rPr lang="en-US" sz="1600" b="1"/>
              <a:t>Variabel Demografi</a:t>
            </a:r>
          </a:p>
          <a:p>
            <a:pPr algn="ctr" eaLnBrk="1" hangingPunct="1"/>
            <a:endParaRPr lang="en-US" sz="1600" b="1"/>
          </a:p>
        </p:txBody>
      </p:sp>
      <p:sp>
        <p:nvSpPr>
          <p:cNvPr id="8196" name="Line 11"/>
          <p:cNvSpPr>
            <a:spLocks noChangeShapeType="1"/>
          </p:cNvSpPr>
          <p:nvPr/>
        </p:nvSpPr>
        <p:spPr bwMode="auto">
          <a:xfrm>
            <a:off x="1981200" y="3429000"/>
            <a:ext cx="762000" cy="0"/>
          </a:xfrm>
          <a:prstGeom prst="line">
            <a:avLst/>
          </a:prstGeom>
          <a:noFill/>
          <a:ln w="38100">
            <a:solidFill>
              <a:schemeClr val="tx1"/>
            </a:solidFill>
            <a:round/>
            <a:headEnd/>
            <a:tailEnd type="triangle" w="med" len="med"/>
          </a:ln>
        </p:spPr>
        <p:txBody>
          <a:bodyPr/>
          <a:lstStyle/>
          <a:p>
            <a:endParaRPr lang="en-SG"/>
          </a:p>
        </p:txBody>
      </p:sp>
      <p:sp>
        <p:nvSpPr>
          <p:cNvPr id="8197" name="Line 12"/>
          <p:cNvSpPr>
            <a:spLocks noChangeShapeType="1"/>
          </p:cNvSpPr>
          <p:nvPr/>
        </p:nvSpPr>
        <p:spPr bwMode="auto">
          <a:xfrm>
            <a:off x="2133600" y="2438400"/>
            <a:ext cx="0" cy="1981200"/>
          </a:xfrm>
          <a:prstGeom prst="line">
            <a:avLst/>
          </a:prstGeom>
          <a:noFill/>
          <a:ln w="38100">
            <a:solidFill>
              <a:schemeClr val="tx1"/>
            </a:solidFill>
            <a:round/>
            <a:headEnd/>
            <a:tailEnd/>
          </a:ln>
        </p:spPr>
        <p:txBody>
          <a:bodyPr/>
          <a:lstStyle/>
          <a:p>
            <a:endParaRPr lang="en-SG"/>
          </a:p>
        </p:txBody>
      </p:sp>
      <p:sp>
        <p:nvSpPr>
          <p:cNvPr id="8198" name="Line 13"/>
          <p:cNvSpPr>
            <a:spLocks noChangeShapeType="1"/>
          </p:cNvSpPr>
          <p:nvPr/>
        </p:nvSpPr>
        <p:spPr bwMode="auto">
          <a:xfrm>
            <a:off x="2133600" y="2438400"/>
            <a:ext cx="609600" cy="0"/>
          </a:xfrm>
          <a:prstGeom prst="line">
            <a:avLst/>
          </a:prstGeom>
          <a:noFill/>
          <a:ln w="38100">
            <a:solidFill>
              <a:schemeClr val="tx1"/>
            </a:solidFill>
            <a:round/>
            <a:headEnd/>
            <a:tailEnd type="triangle" w="med" len="med"/>
          </a:ln>
        </p:spPr>
        <p:txBody>
          <a:bodyPr/>
          <a:lstStyle/>
          <a:p>
            <a:endParaRPr lang="en-SG"/>
          </a:p>
        </p:txBody>
      </p:sp>
      <p:sp>
        <p:nvSpPr>
          <p:cNvPr id="8199" name="Line 14"/>
          <p:cNvSpPr>
            <a:spLocks noChangeShapeType="1"/>
          </p:cNvSpPr>
          <p:nvPr/>
        </p:nvSpPr>
        <p:spPr bwMode="auto">
          <a:xfrm>
            <a:off x="2133600" y="4419600"/>
            <a:ext cx="609600" cy="0"/>
          </a:xfrm>
          <a:prstGeom prst="line">
            <a:avLst/>
          </a:prstGeom>
          <a:noFill/>
          <a:ln w="38100">
            <a:solidFill>
              <a:schemeClr val="tx1"/>
            </a:solidFill>
            <a:round/>
            <a:headEnd/>
            <a:tailEnd type="triangle" w="med" len="med"/>
          </a:ln>
        </p:spPr>
        <p:txBody>
          <a:bodyPr/>
          <a:lstStyle/>
          <a:p>
            <a:endParaRPr lang="en-SG"/>
          </a:p>
        </p:txBody>
      </p:sp>
      <p:sp>
        <p:nvSpPr>
          <p:cNvPr id="8200" name="Text Box 15"/>
          <p:cNvSpPr txBox="1">
            <a:spLocks noChangeArrowheads="1"/>
          </p:cNvSpPr>
          <p:nvPr/>
        </p:nvSpPr>
        <p:spPr bwMode="auto">
          <a:xfrm>
            <a:off x="2743200" y="2133600"/>
            <a:ext cx="1447800" cy="619125"/>
          </a:xfrm>
          <a:prstGeom prst="rect">
            <a:avLst/>
          </a:prstGeom>
          <a:noFill/>
          <a:ln w="38100">
            <a:solidFill>
              <a:schemeClr val="tx1"/>
            </a:solidFill>
            <a:miter lim="800000"/>
            <a:headEnd/>
            <a:tailEnd/>
          </a:ln>
        </p:spPr>
        <p:txBody>
          <a:bodyPr>
            <a:spAutoFit/>
          </a:bodyPr>
          <a:lstStyle/>
          <a:p>
            <a:pPr algn="ctr" eaLnBrk="1" hangingPunct="1"/>
            <a:r>
              <a:rPr lang="en-US" sz="1600" b="1"/>
              <a:t>Kelahiran</a:t>
            </a:r>
          </a:p>
          <a:p>
            <a:pPr algn="ctr" eaLnBrk="1" hangingPunct="1"/>
            <a:endParaRPr lang="en-US" sz="1600" b="1"/>
          </a:p>
        </p:txBody>
      </p:sp>
      <p:sp>
        <p:nvSpPr>
          <p:cNvPr id="8201" name="Text Box 16"/>
          <p:cNvSpPr txBox="1">
            <a:spLocks noChangeArrowheads="1"/>
          </p:cNvSpPr>
          <p:nvPr/>
        </p:nvSpPr>
        <p:spPr bwMode="auto">
          <a:xfrm>
            <a:off x="2743200" y="3048000"/>
            <a:ext cx="1447800" cy="619125"/>
          </a:xfrm>
          <a:prstGeom prst="rect">
            <a:avLst/>
          </a:prstGeom>
          <a:noFill/>
          <a:ln w="38100">
            <a:solidFill>
              <a:schemeClr val="tx1"/>
            </a:solidFill>
            <a:miter lim="800000"/>
            <a:headEnd/>
            <a:tailEnd/>
          </a:ln>
        </p:spPr>
        <p:txBody>
          <a:bodyPr>
            <a:spAutoFit/>
          </a:bodyPr>
          <a:lstStyle/>
          <a:p>
            <a:pPr algn="ctr" eaLnBrk="1" hangingPunct="1"/>
            <a:r>
              <a:rPr lang="en-US" sz="1600" b="1"/>
              <a:t>Kematian</a:t>
            </a:r>
          </a:p>
          <a:p>
            <a:pPr algn="ctr" eaLnBrk="1" hangingPunct="1"/>
            <a:endParaRPr lang="en-US" sz="1600" b="1"/>
          </a:p>
        </p:txBody>
      </p:sp>
      <p:sp>
        <p:nvSpPr>
          <p:cNvPr id="8202" name="Text Box 17"/>
          <p:cNvSpPr txBox="1">
            <a:spLocks noChangeArrowheads="1"/>
          </p:cNvSpPr>
          <p:nvPr/>
        </p:nvSpPr>
        <p:spPr bwMode="auto">
          <a:xfrm>
            <a:off x="2743200" y="4038600"/>
            <a:ext cx="1447800" cy="619125"/>
          </a:xfrm>
          <a:prstGeom prst="rect">
            <a:avLst/>
          </a:prstGeom>
          <a:noFill/>
          <a:ln w="38100">
            <a:solidFill>
              <a:schemeClr val="tx1"/>
            </a:solidFill>
            <a:miter lim="800000"/>
            <a:headEnd/>
            <a:tailEnd/>
          </a:ln>
        </p:spPr>
        <p:txBody>
          <a:bodyPr>
            <a:spAutoFit/>
          </a:bodyPr>
          <a:lstStyle/>
          <a:p>
            <a:pPr algn="ctr" eaLnBrk="1" hangingPunct="1"/>
            <a:r>
              <a:rPr lang="en-US" sz="1600" b="1"/>
              <a:t>Migrasi</a:t>
            </a:r>
          </a:p>
          <a:p>
            <a:pPr algn="ctr" eaLnBrk="1" hangingPunct="1"/>
            <a:endParaRPr lang="en-US" sz="1600" b="1"/>
          </a:p>
        </p:txBody>
      </p:sp>
      <p:sp>
        <p:nvSpPr>
          <p:cNvPr id="8203" name="AutoShape 18"/>
          <p:cNvSpPr>
            <a:spLocks/>
          </p:cNvSpPr>
          <p:nvPr/>
        </p:nvSpPr>
        <p:spPr bwMode="auto">
          <a:xfrm>
            <a:off x="4267200" y="2362200"/>
            <a:ext cx="228600" cy="990600"/>
          </a:xfrm>
          <a:prstGeom prst="rightBrace">
            <a:avLst>
              <a:gd name="adj1" fmla="val 36111"/>
              <a:gd name="adj2" fmla="val 50000"/>
            </a:avLst>
          </a:prstGeom>
          <a:noFill/>
          <a:ln w="28575">
            <a:solidFill>
              <a:schemeClr val="tx1"/>
            </a:solidFill>
            <a:round/>
            <a:headEnd/>
            <a:tailEnd/>
          </a:ln>
        </p:spPr>
        <p:txBody>
          <a:bodyPr wrap="none" anchor="ctr"/>
          <a:lstStyle/>
          <a:p>
            <a:endParaRPr lang="en-US"/>
          </a:p>
        </p:txBody>
      </p:sp>
      <p:sp>
        <p:nvSpPr>
          <p:cNvPr id="8204" name="Text Box 19"/>
          <p:cNvSpPr txBox="1">
            <a:spLocks noChangeArrowheads="1"/>
          </p:cNvSpPr>
          <p:nvPr/>
        </p:nvSpPr>
        <p:spPr bwMode="auto">
          <a:xfrm>
            <a:off x="4495800" y="1981200"/>
            <a:ext cx="4119654" cy="1754326"/>
          </a:xfrm>
          <a:prstGeom prst="rect">
            <a:avLst/>
          </a:prstGeom>
          <a:noFill/>
          <a:ln w="9525">
            <a:noFill/>
            <a:miter lim="800000"/>
            <a:headEnd/>
            <a:tailEnd/>
          </a:ln>
        </p:spPr>
        <p:txBody>
          <a:bodyPr wrap="none">
            <a:spAutoFit/>
          </a:bodyPr>
          <a:lstStyle/>
          <a:p>
            <a:pPr algn="just"/>
            <a:r>
              <a:rPr lang="en-US" dirty="0" err="1"/>
              <a:t>Variabel</a:t>
            </a:r>
            <a:r>
              <a:rPr lang="en-US" dirty="0"/>
              <a:t> </a:t>
            </a:r>
            <a:r>
              <a:rPr lang="en-US" dirty="0" err="1"/>
              <a:t>penting</a:t>
            </a:r>
            <a:r>
              <a:rPr lang="en-US" dirty="0"/>
              <a:t>: </a:t>
            </a:r>
            <a:r>
              <a:rPr lang="en-US" dirty="0" err="1"/>
              <a:t>kelahiran</a:t>
            </a:r>
            <a:r>
              <a:rPr lang="en-US" dirty="0"/>
              <a:t> </a:t>
            </a:r>
            <a:r>
              <a:rPr lang="en-US" dirty="0" err="1"/>
              <a:t>menyebabkan</a:t>
            </a:r>
            <a:endParaRPr lang="en-US" dirty="0"/>
          </a:p>
          <a:p>
            <a:pPr algn="just"/>
            <a:r>
              <a:rPr lang="en-US" dirty="0" err="1"/>
              <a:t>pertambahan</a:t>
            </a:r>
            <a:r>
              <a:rPr lang="en-US" dirty="0"/>
              <a:t> </a:t>
            </a:r>
            <a:r>
              <a:rPr lang="en-US" dirty="0" err="1"/>
              <a:t>jml</a:t>
            </a:r>
            <a:r>
              <a:rPr lang="en-US" dirty="0"/>
              <a:t> </a:t>
            </a:r>
            <a:r>
              <a:rPr lang="en-US" dirty="0" err="1"/>
              <a:t>penduduk</a:t>
            </a:r>
            <a:r>
              <a:rPr lang="en-US" dirty="0"/>
              <a:t> &amp; </a:t>
            </a:r>
            <a:r>
              <a:rPr lang="en-US" dirty="0" err="1"/>
              <a:t>akan</a:t>
            </a:r>
            <a:r>
              <a:rPr lang="en-US" dirty="0"/>
              <a:t> </a:t>
            </a:r>
            <a:r>
              <a:rPr lang="en-US" dirty="0" err="1"/>
              <a:t>mem</a:t>
            </a:r>
            <a:r>
              <a:rPr lang="en-US" dirty="0"/>
              <a:t>-</a:t>
            </a:r>
          </a:p>
          <a:p>
            <a:pPr algn="just"/>
            <a:r>
              <a:rPr lang="en-US" dirty="0" err="1"/>
              <a:t>perbesar</a:t>
            </a:r>
            <a:r>
              <a:rPr lang="en-US" dirty="0"/>
              <a:t> </a:t>
            </a:r>
            <a:r>
              <a:rPr lang="en-US" dirty="0" err="1"/>
              <a:t>jml</a:t>
            </a:r>
            <a:r>
              <a:rPr lang="en-US" dirty="0"/>
              <a:t> </a:t>
            </a:r>
            <a:r>
              <a:rPr lang="en-US" dirty="0" err="1"/>
              <a:t>penduduk</a:t>
            </a:r>
            <a:r>
              <a:rPr lang="en-US" dirty="0"/>
              <a:t> </a:t>
            </a:r>
            <a:r>
              <a:rPr lang="en-US" dirty="0" err="1"/>
              <a:t>dlm</a:t>
            </a:r>
            <a:r>
              <a:rPr lang="en-US" dirty="0"/>
              <a:t> </a:t>
            </a:r>
            <a:r>
              <a:rPr lang="en-US" dirty="0" err="1"/>
              <a:t>usia</a:t>
            </a:r>
            <a:r>
              <a:rPr lang="en-US" dirty="0"/>
              <a:t> </a:t>
            </a:r>
            <a:r>
              <a:rPr lang="en-US" dirty="0" err="1"/>
              <a:t>kerja</a:t>
            </a:r>
            <a:endParaRPr lang="en-US" dirty="0"/>
          </a:p>
          <a:p>
            <a:pPr algn="just"/>
            <a:r>
              <a:rPr lang="en-US" dirty="0"/>
              <a:t>(15-64 </a:t>
            </a:r>
            <a:r>
              <a:rPr lang="en-US" dirty="0" err="1"/>
              <a:t>th</a:t>
            </a:r>
            <a:r>
              <a:rPr lang="en-US" dirty="0"/>
              <a:t>). </a:t>
            </a:r>
            <a:r>
              <a:rPr lang="en-US" dirty="0" err="1"/>
              <a:t>Kematian</a:t>
            </a:r>
            <a:r>
              <a:rPr lang="en-US" dirty="0"/>
              <a:t> </a:t>
            </a:r>
            <a:r>
              <a:rPr lang="en-US" dirty="0" err="1"/>
              <a:t>menyebabkan</a:t>
            </a:r>
            <a:r>
              <a:rPr lang="en-US" dirty="0"/>
              <a:t> </a:t>
            </a:r>
            <a:r>
              <a:rPr lang="en-US" dirty="0" err="1"/>
              <a:t>ber</a:t>
            </a:r>
            <a:r>
              <a:rPr lang="en-US" dirty="0"/>
              <a:t>-</a:t>
            </a:r>
          </a:p>
          <a:p>
            <a:pPr algn="just"/>
            <a:r>
              <a:rPr lang="en-US" dirty="0" err="1"/>
              <a:t>krgnya</a:t>
            </a:r>
            <a:r>
              <a:rPr lang="en-US" dirty="0"/>
              <a:t> </a:t>
            </a:r>
            <a:r>
              <a:rPr lang="en-US" dirty="0" err="1"/>
              <a:t>jml</a:t>
            </a:r>
            <a:r>
              <a:rPr lang="en-US" dirty="0"/>
              <a:t> </a:t>
            </a:r>
            <a:r>
              <a:rPr lang="en-US" dirty="0" err="1"/>
              <a:t>penduduk</a:t>
            </a:r>
            <a:r>
              <a:rPr lang="en-US" dirty="0"/>
              <a:t> &amp; </a:t>
            </a:r>
            <a:r>
              <a:rPr lang="en-US" dirty="0" err="1"/>
              <a:t>akan</a:t>
            </a:r>
            <a:r>
              <a:rPr lang="en-US" dirty="0"/>
              <a:t> </a:t>
            </a:r>
            <a:r>
              <a:rPr lang="en-US" dirty="0" err="1"/>
              <a:t>mengurangi</a:t>
            </a:r>
            <a:endParaRPr lang="en-US" dirty="0"/>
          </a:p>
          <a:p>
            <a:pPr algn="just"/>
            <a:r>
              <a:rPr lang="en-US" dirty="0" err="1"/>
              <a:t>jml</a:t>
            </a:r>
            <a:r>
              <a:rPr lang="en-US" dirty="0"/>
              <a:t> </a:t>
            </a:r>
            <a:r>
              <a:rPr lang="en-US" dirty="0" err="1"/>
              <a:t>penduduk</a:t>
            </a:r>
            <a:r>
              <a:rPr lang="en-US" dirty="0"/>
              <a:t> </a:t>
            </a:r>
            <a:r>
              <a:rPr lang="en-US" dirty="0" err="1"/>
              <a:t>usia</a:t>
            </a:r>
            <a:r>
              <a:rPr lang="en-US" dirty="0"/>
              <a:t> </a:t>
            </a:r>
            <a:r>
              <a:rPr lang="en-US" dirty="0" err="1"/>
              <a:t>kerja</a:t>
            </a:r>
            <a:r>
              <a:rPr lang="en-US" dirty="0"/>
              <a:t>.</a:t>
            </a:r>
          </a:p>
        </p:txBody>
      </p:sp>
      <p:sp>
        <p:nvSpPr>
          <p:cNvPr id="8205" name="Line 20"/>
          <p:cNvSpPr>
            <a:spLocks noChangeShapeType="1"/>
          </p:cNvSpPr>
          <p:nvPr/>
        </p:nvSpPr>
        <p:spPr bwMode="auto">
          <a:xfrm>
            <a:off x="4191000" y="4419600"/>
            <a:ext cx="381000" cy="0"/>
          </a:xfrm>
          <a:prstGeom prst="line">
            <a:avLst/>
          </a:prstGeom>
          <a:noFill/>
          <a:ln w="38100">
            <a:solidFill>
              <a:schemeClr val="tx1"/>
            </a:solidFill>
            <a:round/>
            <a:headEnd/>
            <a:tailEnd type="triangle" w="med" len="med"/>
          </a:ln>
        </p:spPr>
        <p:txBody>
          <a:bodyPr/>
          <a:lstStyle/>
          <a:p>
            <a:endParaRPr lang="en-SG"/>
          </a:p>
        </p:txBody>
      </p:sp>
      <p:sp>
        <p:nvSpPr>
          <p:cNvPr id="8206" name="Text Box 21"/>
          <p:cNvSpPr txBox="1">
            <a:spLocks noChangeArrowheads="1"/>
          </p:cNvSpPr>
          <p:nvPr/>
        </p:nvSpPr>
        <p:spPr bwMode="auto">
          <a:xfrm>
            <a:off x="4556125" y="4146550"/>
            <a:ext cx="4391138" cy="1200329"/>
          </a:xfrm>
          <a:prstGeom prst="rect">
            <a:avLst/>
          </a:prstGeom>
          <a:noFill/>
          <a:ln w="9525">
            <a:noFill/>
            <a:miter lim="800000"/>
            <a:headEnd/>
            <a:tailEnd/>
          </a:ln>
        </p:spPr>
        <p:txBody>
          <a:bodyPr wrap="none">
            <a:spAutoFit/>
          </a:bodyPr>
          <a:lstStyle/>
          <a:p>
            <a:pPr algn="just"/>
            <a:r>
              <a:rPr lang="en-US" dirty="0" err="1"/>
              <a:t>Hanya</a:t>
            </a:r>
            <a:r>
              <a:rPr lang="en-US" dirty="0"/>
              <a:t> </a:t>
            </a:r>
            <a:r>
              <a:rPr lang="en-US" dirty="0" err="1"/>
              <a:t>sedikit</a:t>
            </a:r>
            <a:r>
              <a:rPr lang="en-US" dirty="0"/>
              <a:t> </a:t>
            </a:r>
            <a:r>
              <a:rPr lang="en-US" dirty="0" err="1" smtClean="0"/>
              <a:t>memberikan</a:t>
            </a:r>
            <a:r>
              <a:rPr lang="en-US" dirty="0" smtClean="0"/>
              <a:t> </a:t>
            </a:r>
            <a:r>
              <a:rPr lang="en-US" dirty="0" err="1"/>
              <a:t>dampak</a:t>
            </a:r>
            <a:r>
              <a:rPr lang="en-US" dirty="0"/>
              <a:t> </a:t>
            </a:r>
            <a:r>
              <a:rPr lang="en-US" dirty="0" err="1" smtClean="0"/>
              <a:t>terhadap</a:t>
            </a:r>
            <a:endParaRPr lang="en-US" dirty="0"/>
          </a:p>
          <a:p>
            <a:pPr algn="just"/>
            <a:r>
              <a:rPr lang="en-US" dirty="0" err="1" smtClean="0"/>
              <a:t>jumlah</a:t>
            </a:r>
            <a:r>
              <a:rPr lang="en-US" dirty="0" smtClean="0"/>
              <a:t> </a:t>
            </a:r>
            <a:r>
              <a:rPr lang="en-US" dirty="0" err="1"/>
              <a:t>penduduk</a:t>
            </a:r>
            <a:r>
              <a:rPr lang="en-US" dirty="0"/>
              <a:t> </a:t>
            </a:r>
            <a:r>
              <a:rPr lang="en-US" dirty="0" err="1"/>
              <a:t>usia</a:t>
            </a:r>
            <a:r>
              <a:rPr lang="en-US" dirty="0"/>
              <a:t> </a:t>
            </a:r>
            <a:r>
              <a:rPr lang="en-US" dirty="0" err="1"/>
              <a:t>kerja</a:t>
            </a:r>
            <a:r>
              <a:rPr lang="en-US" dirty="0"/>
              <a:t>, </a:t>
            </a:r>
            <a:r>
              <a:rPr lang="en-US" dirty="0" err="1"/>
              <a:t>namun</a:t>
            </a:r>
            <a:r>
              <a:rPr lang="en-US" dirty="0"/>
              <a:t> </a:t>
            </a:r>
            <a:r>
              <a:rPr lang="en-US" dirty="0" err="1"/>
              <a:t>cukup</a:t>
            </a:r>
            <a:endParaRPr lang="en-US" dirty="0"/>
          </a:p>
          <a:p>
            <a:pPr algn="just"/>
            <a:r>
              <a:rPr lang="en-US" dirty="0" err="1"/>
              <a:t>berpengaruh</a:t>
            </a:r>
            <a:r>
              <a:rPr lang="en-US" dirty="0"/>
              <a:t> </a:t>
            </a:r>
            <a:r>
              <a:rPr lang="en-US" dirty="0" err="1" smtClean="0"/>
              <a:t>terhadap</a:t>
            </a:r>
            <a:r>
              <a:rPr lang="en-US" dirty="0" smtClean="0"/>
              <a:t> </a:t>
            </a:r>
            <a:r>
              <a:rPr lang="en-US" dirty="0" err="1"/>
              <a:t>komposisi</a:t>
            </a:r>
            <a:r>
              <a:rPr lang="en-US" dirty="0"/>
              <a:t> </a:t>
            </a:r>
            <a:r>
              <a:rPr lang="en-US" dirty="0" err="1"/>
              <a:t>penduduk</a:t>
            </a:r>
            <a:endParaRPr lang="en-US" dirty="0"/>
          </a:p>
          <a:p>
            <a:pPr algn="just"/>
            <a:r>
              <a:rPr lang="en-US" dirty="0" err="1"/>
              <a:t>usia</a:t>
            </a:r>
            <a:r>
              <a:rPr lang="en-US" dirty="0"/>
              <a:t> </a:t>
            </a:r>
            <a:r>
              <a:rPr lang="en-US" dirty="0" err="1"/>
              <a:t>kerja</a:t>
            </a:r>
            <a:r>
              <a:rPr lang="en-US" dirty="0"/>
              <a:t> </a:t>
            </a:r>
            <a:r>
              <a:rPr lang="en-US" dirty="0" err="1"/>
              <a:t>di</a:t>
            </a:r>
            <a:r>
              <a:rPr lang="en-US" dirty="0"/>
              <a:t> prop &amp; </a:t>
            </a:r>
            <a:r>
              <a:rPr lang="en-US" dirty="0" err="1"/>
              <a:t>kab</a:t>
            </a:r>
            <a:r>
              <a:rPr lang="en-US" dirty="0"/>
              <a:t>/</a:t>
            </a:r>
            <a:r>
              <a:rPr lang="en-US" dirty="0" err="1"/>
              <a:t>kota</a:t>
            </a:r>
            <a:r>
              <a:rPr lang="en-US" dirty="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352" y="620688"/>
            <a:ext cx="8229600" cy="1143000"/>
          </a:xfrm>
        </p:spPr>
        <p:txBody>
          <a:bodyPr>
            <a:normAutofit fontScale="90000"/>
          </a:bodyPr>
          <a:lstStyle/>
          <a:p>
            <a:r>
              <a:rPr lang="id-ID" dirty="0"/>
              <a:t>Pengangguran berdasarkan </a:t>
            </a:r>
            <a:r>
              <a:rPr lang="id-ID" dirty="0" smtClean="0"/>
              <a:t>sifatnya</a:t>
            </a:r>
            <a:endParaRPr lang="id-ID" dirty="0"/>
          </a:p>
        </p:txBody>
      </p:sp>
      <p:sp>
        <p:nvSpPr>
          <p:cNvPr id="3" name="Content Placeholder 2"/>
          <p:cNvSpPr>
            <a:spLocks noGrp="1"/>
          </p:cNvSpPr>
          <p:nvPr>
            <p:ph idx="1"/>
          </p:nvPr>
        </p:nvSpPr>
        <p:spPr/>
        <p:txBody>
          <a:bodyPr>
            <a:normAutofit fontScale="77500" lnSpcReduction="20000"/>
          </a:bodyPr>
          <a:lstStyle/>
          <a:p>
            <a:pPr marL="514350" indent="-514350" algn="just">
              <a:buFont typeface="+mj-lt"/>
              <a:buAutoNum type="arabicParenR"/>
            </a:pPr>
            <a:r>
              <a:rPr lang="id-ID" dirty="0" smtClean="0">
                <a:solidFill>
                  <a:srgbClr val="FF0000"/>
                </a:solidFill>
                <a:latin typeface="+mj-lt"/>
                <a:cs typeface="Arial" pitchFamily="34" charset="0"/>
              </a:rPr>
              <a:t>Pengangguran </a:t>
            </a:r>
            <a:r>
              <a:rPr lang="id-ID" dirty="0">
                <a:solidFill>
                  <a:srgbClr val="FF0000"/>
                </a:solidFill>
                <a:latin typeface="+mj-lt"/>
                <a:cs typeface="Arial" pitchFamily="34" charset="0"/>
              </a:rPr>
              <a:t>terbuka</a:t>
            </a:r>
            <a:r>
              <a:rPr lang="id-ID" dirty="0">
                <a:latin typeface="+mj-lt"/>
                <a:cs typeface="Arial" pitchFamily="34" charset="0"/>
              </a:rPr>
              <a:t> adalah angkatan kerja yang tidak </a:t>
            </a:r>
            <a:r>
              <a:rPr lang="id-ID" dirty="0" smtClean="0">
                <a:latin typeface="+mj-lt"/>
                <a:cs typeface="Arial" pitchFamily="34" charset="0"/>
              </a:rPr>
              <a:t>bekerja </a:t>
            </a:r>
            <a:r>
              <a:rPr lang="id-ID" dirty="0">
                <a:latin typeface="+mj-lt"/>
                <a:cs typeface="Arial" pitchFamily="34" charset="0"/>
              </a:rPr>
              <a:t>dan tidak memiliki pekerjaan. </a:t>
            </a:r>
          </a:p>
          <a:p>
            <a:pPr marL="514350" indent="-514350" algn="just">
              <a:buFont typeface="+mj-lt"/>
              <a:buAutoNum type="arabicParenR"/>
            </a:pPr>
            <a:r>
              <a:rPr lang="id-ID" dirty="0" smtClean="0">
                <a:solidFill>
                  <a:srgbClr val="FF0000"/>
                </a:solidFill>
                <a:latin typeface="+mj-lt"/>
                <a:cs typeface="Arial" pitchFamily="34" charset="0"/>
              </a:rPr>
              <a:t>Setengah </a:t>
            </a:r>
            <a:r>
              <a:rPr lang="id-ID" dirty="0">
                <a:solidFill>
                  <a:srgbClr val="FF0000"/>
                </a:solidFill>
                <a:latin typeface="+mj-lt"/>
                <a:cs typeface="Arial" pitchFamily="34" charset="0"/>
              </a:rPr>
              <a:t>pengangguran</a:t>
            </a:r>
            <a:r>
              <a:rPr lang="id-ID" dirty="0">
                <a:latin typeface="+mj-lt"/>
                <a:cs typeface="Arial" pitchFamily="34" charset="0"/>
              </a:rPr>
              <a:t> adalah tenaga kerja yang </a:t>
            </a:r>
            <a:r>
              <a:rPr lang="id-ID" dirty="0" smtClean="0">
                <a:latin typeface="+mj-lt"/>
                <a:cs typeface="Arial" pitchFamily="34" charset="0"/>
              </a:rPr>
              <a:t>pekerjanya </a:t>
            </a:r>
            <a:r>
              <a:rPr lang="id-ID" dirty="0">
                <a:latin typeface="+mj-lt"/>
                <a:cs typeface="Arial" pitchFamily="34" charset="0"/>
              </a:rPr>
              <a:t>tidak optimum dilihat dari jam kerja. Dengan kata </a:t>
            </a:r>
            <a:r>
              <a:rPr lang="id-ID" dirty="0" smtClean="0">
                <a:latin typeface="+mj-lt"/>
                <a:cs typeface="Arial" pitchFamily="34" charset="0"/>
              </a:rPr>
              <a:t>lain</a:t>
            </a:r>
            <a:r>
              <a:rPr lang="id-ID" dirty="0">
                <a:latin typeface="+mj-lt"/>
                <a:cs typeface="Arial" pitchFamily="34" charset="0"/>
              </a:rPr>
              <a:t>, jam kerja dalam satu minggu kurang dari 36 jam.</a:t>
            </a:r>
          </a:p>
          <a:p>
            <a:pPr marL="514350" indent="-514350" algn="just">
              <a:buFont typeface="+mj-lt"/>
              <a:buAutoNum type="arabicParenR"/>
            </a:pPr>
            <a:r>
              <a:rPr lang="id-ID" dirty="0" smtClean="0">
                <a:solidFill>
                  <a:srgbClr val="FF0000"/>
                </a:solidFill>
                <a:latin typeface="+mj-lt"/>
                <a:cs typeface="Arial" pitchFamily="34" charset="0"/>
              </a:rPr>
              <a:t>Pengangguran </a:t>
            </a:r>
            <a:r>
              <a:rPr lang="id-ID" dirty="0">
                <a:solidFill>
                  <a:srgbClr val="FF0000"/>
                </a:solidFill>
                <a:latin typeface="+mj-lt"/>
                <a:cs typeface="Arial" pitchFamily="34" charset="0"/>
              </a:rPr>
              <a:t>terselubung </a:t>
            </a:r>
            <a:r>
              <a:rPr lang="id-ID" dirty="0">
                <a:latin typeface="+mj-lt"/>
                <a:cs typeface="Arial" pitchFamily="34" charset="0"/>
              </a:rPr>
              <a:t>adalah tenaga kerja </a:t>
            </a:r>
            <a:r>
              <a:rPr lang="id-ID" dirty="0" smtClean="0">
                <a:latin typeface="+mj-lt"/>
                <a:cs typeface="Arial" pitchFamily="34" charset="0"/>
              </a:rPr>
              <a:t>yang bekerja </a:t>
            </a:r>
            <a:r>
              <a:rPr lang="id-ID" dirty="0">
                <a:latin typeface="+mj-lt"/>
                <a:cs typeface="Arial" pitchFamily="34" charset="0"/>
              </a:rPr>
              <a:t>tidak optimum karena kelebihan tenaga kerja. </a:t>
            </a:r>
            <a:r>
              <a:rPr lang="id-ID" dirty="0" smtClean="0">
                <a:latin typeface="+mj-lt"/>
                <a:cs typeface="Arial" pitchFamily="34" charset="0"/>
              </a:rPr>
              <a:t>Umpamanya</a:t>
            </a:r>
            <a:r>
              <a:rPr lang="id-ID" dirty="0">
                <a:latin typeface="+mj-lt"/>
                <a:cs typeface="Arial" pitchFamily="34" charset="0"/>
              </a:rPr>
              <a:t>, seorang petani yang menggarap sawah </a:t>
            </a:r>
            <a:r>
              <a:rPr lang="id-ID" dirty="0" smtClean="0">
                <a:latin typeface="+mj-lt"/>
                <a:cs typeface="Arial" pitchFamily="34" charset="0"/>
              </a:rPr>
              <a:t>sebenarnya </a:t>
            </a:r>
            <a:r>
              <a:rPr lang="id-ID" dirty="0">
                <a:latin typeface="+mj-lt"/>
                <a:cs typeface="Arial" pitchFamily="34" charset="0"/>
              </a:rPr>
              <a:t>cukup hanya dikerjakan oleh satu orang. </a:t>
            </a:r>
            <a:r>
              <a:rPr lang="id-ID" dirty="0" smtClean="0">
                <a:latin typeface="+mj-lt"/>
                <a:cs typeface="Arial" pitchFamily="34" charset="0"/>
              </a:rPr>
              <a:t>Namun</a:t>
            </a:r>
            <a:r>
              <a:rPr lang="id-ID" dirty="0">
                <a:latin typeface="+mj-lt"/>
                <a:cs typeface="Arial" pitchFamily="34" charset="0"/>
              </a:rPr>
              <a:t>, karena anaknya tidak punya pekerjaan ia </a:t>
            </a:r>
            <a:r>
              <a:rPr lang="id-ID" dirty="0" smtClean="0">
                <a:latin typeface="+mj-lt"/>
                <a:cs typeface="Arial" pitchFamily="34" charset="0"/>
              </a:rPr>
              <a:t>ikut </a:t>
            </a:r>
            <a:r>
              <a:rPr lang="id-ID" dirty="0">
                <a:latin typeface="+mj-lt"/>
                <a:cs typeface="Arial" pitchFamily="34" charset="0"/>
              </a:rPr>
              <a:t>menggarap tanah tersebut. Anak petani tersebut </a:t>
            </a:r>
            <a:r>
              <a:rPr lang="id-ID" dirty="0" smtClean="0">
                <a:latin typeface="+mj-lt"/>
                <a:cs typeface="Arial" pitchFamily="34" charset="0"/>
              </a:rPr>
              <a:t>termasuk </a:t>
            </a:r>
            <a:r>
              <a:rPr lang="id-ID" dirty="0">
                <a:latin typeface="+mj-lt"/>
                <a:cs typeface="Arial" pitchFamily="34" charset="0"/>
              </a:rPr>
              <a:t>penganggur terselubung.</a:t>
            </a:r>
          </a:p>
        </p:txBody>
      </p:sp>
    </p:spTree>
    <p:extLst>
      <p:ext uri="{BB962C8B-B14F-4D97-AF65-F5344CB8AC3E}">
        <p14:creationId xmlns:p14="http://schemas.microsoft.com/office/powerpoint/2010/main" val="3204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88" y="692696"/>
            <a:ext cx="9299376" cy="1143000"/>
          </a:xfrm>
        </p:spPr>
        <p:txBody>
          <a:bodyPr>
            <a:normAutofit fontScale="90000"/>
          </a:bodyPr>
          <a:lstStyle/>
          <a:p>
            <a:r>
              <a:rPr lang="id-ID" dirty="0"/>
              <a:t> Pengangguran berdasarkan </a:t>
            </a:r>
            <a:r>
              <a:rPr lang="id-ID" dirty="0" smtClean="0"/>
              <a:t>penyebabnya</a:t>
            </a:r>
            <a:endParaRPr lang="id-ID"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arenR"/>
            </a:pPr>
            <a:r>
              <a:rPr lang="id-ID" dirty="0" smtClean="0">
                <a:solidFill>
                  <a:srgbClr val="FF0000"/>
                </a:solidFill>
              </a:rPr>
              <a:t>Pengangguran </a:t>
            </a:r>
            <a:r>
              <a:rPr lang="id-ID" dirty="0">
                <a:solidFill>
                  <a:srgbClr val="FF0000"/>
                </a:solidFill>
              </a:rPr>
              <a:t>struktural </a:t>
            </a:r>
            <a:r>
              <a:rPr lang="id-ID" dirty="0"/>
              <a:t>adalah pengangguran yang </a:t>
            </a:r>
            <a:r>
              <a:rPr lang="id-ID" dirty="0" smtClean="0"/>
              <a:t>disebabkan </a:t>
            </a:r>
            <a:r>
              <a:rPr lang="id-ID" dirty="0"/>
              <a:t>adanya perubahan dalam struktur </a:t>
            </a:r>
            <a:r>
              <a:rPr lang="id-ID" dirty="0" smtClean="0"/>
              <a:t>perekonomian</a:t>
            </a:r>
            <a:r>
              <a:rPr lang="id-ID" dirty="0"/>
              <a:t>, misalnya dari agraris menjadi industri. </a:t>
            </a:r>
            <a:r>
              <a:rPr lang="id-ID" dirty="0" smtClean="0"/>
              <a:t>Otomatis </a:t>
            </a:r>
            <a:r>
              <a:rPr lang="id-ID" dirty="0"/>
              <a:t>kondisi tersebut mengakibatkan tenaga kerja yang memiliki keahlian di sektor </a:t>
            </a:r>
            <a:r>
              <a:rPr lang="id-ID" dirty="0" smtClean="0"/>
              <a:t>pertanian </a:t>
            </a:r>
            <a:r>
              <a:rPr lang="id-ID" dirty="0"/>
              <a:t>tidak terserap di sektor industri, </a:t>
            </a:r>
            <a:r>
              <a:rPr lang="id-ID" dirty="0" smtClean="0"/>
              <a:t>sehingga </a:t>
            </a:r>
            <a:r>
              <a:rPr lang="id-ID" dirty="0"/>
              <a:t>mereka akan menganggur.</a:t>
            </a:r>
          </a:p>
          <a:p>
            <a:pPr marL="514350" indent="-514350">
              <a:buFont typeface="+mj-lt"/>
              <a:buAutoNum type="arabicParenR"/>
            </a:pPr>
            <a:r>
              <a:rPr lang="id-ID" dirty="0" smtClean="0">
                <a:solidFill>
                  <a:srgbClr val="FF0000"/>
                </a:solidFill>
              </a:rPr>
              <a:t>Pengangguran </a:t>
            </a:r>
            <a:r>
              <a:rPr lang="id-ID" dirty="0">
                <a:solidFill>
                  <a:srgbClr val="FF0000"/>
                </a:solidFill>
              </a:rPr>
              <a:t>friksional </a:t>
            </a:r>
            <a:r>
              <a:rPr lang="id-ID" dirty="0"/>
              <a:t>adalah </a:t>
            </a:r>
            <a:r>
              <a:rPr lang="id-ID" dirty="0" smtClean="0">
                <a:solidFill>
                  <a:srgbClr val="FF0000"/>
                </a:solidFill>
              </a:rPr>
              <a:t> </a:t>
            </a:r>
            <a:r>
              <a:rPr lang="id-ID" dirty="0" smtClean="0"/>
              <a:t>pengangguran </a:t>
            </a:r>
            <a:r>
              <a:rPr lang="id-ID" dirty="0"/>
              <a:t>yang disebabkan </a:t>
            </a:r>
            <a:r>
              <a:rPr lang="id-ID" dirty="0" smtClean="0"/>
              <a:t>pergeseran </a:t>
            </a:r>
            <a:r>
              <a:rPr lang="id-ID" dirty="0"/>
              <a:t>yang tiba-tiba pada </a:t>
            </a:r>
            <a:r>
              <a:rPr lang="id-ID" dirty="0" smtClean="0"/>
              <a:t>penawaran </a:t>
            </a:r>
            <a:r>
              <a:rPr lang="id-ID" dirty="0"/>
              <a:t>dan permintaan tenaga kerja, </a:t>
            </a:r>
            <a:r>
              <a:rPr lang="id-ID" dirty="0" smtClean="0"/>
              <a:t>sehingga </a:t>
            </a:r>
            <a:r>
              <a:rPr lang="id-ID" dirty="0"/>
              <a:t>sulit mempertemukan pencari </a:t>
            </a:r>
            <a:r>
              <a:rPr lang="id-ID" dirty="0" smtClean="0"/>
              <a:t>kerja </a:t>
            </a:r>
            <a:r>
              <a:rPr lang="id-ID" dirty="0"/>
              <a:t>dengan lowongan </a:t>
            </a:r>
            <a:r>
              <a:rPr lang="id-ID" dirty="0" smtClean="0"/>
              <a:t>kerja.</a:t>
            </a:r>
          </a:p>
          <a:p>
            <a:pPr marL="514350" indent="-514350">
              <a:buFont typeface="+mj-lt"/>
              <a:buAutoNum type="arabicParenR"/>
            </a:pPr>
            <a:r>
              <a:rPr lang="id-ID" dirty="0" smtClean="0">
                <a:solidFill>
                  <a:srgbClr val="FF0000"/>
                </a:solidFill>
              </a:rPr>
              <a:t>Pengangguran  </a:t>
            </a:r>
            <a:r>
              <a:rPr lang="id-ID" dirty="0">
                <a:solidFill>
                  <a:srgbClr val="FF0000"/>
                </a:solidFill>
              </a:rPr>
              <a:t>musiman </a:t>
            </a:r>
            <a:r>
              <a:rPr lang="id-ID" dirty="0"/>
              <a:t>adalah </a:t>
            </a:r>
            <a:r>
              <a:rPr lang="id-ID" dirty="0" smtClean="0"/>
              <a:t>pengangguran </a:t>
            </a:r>
            <a:r>
              <a:rPr lang="id-ID" dirty="0"/>
              <a:t>yang disebabkan oleh </a:t>
            </a:r>
            <a:r>
              <a:rPr lang="id-ID" dirty="0" smtClean="0"/>
              <a:t>perubahan </a:t>
            </a:r>
            <a:r>
              <a:rPr lang="id-ID" dirty="0"/>
              <a:t>musim. Contohnya, buruh habis masa panen ia akan menganggur</a:t>
            </a:r>
            <a:r>
              <a:rPr lang="id-ID" dirty="0" smtClean="0"/>
              <a:t>.</a:t>
            </a:r>
          </a:p>
        </p:txBody>
      </p:sp>
    </p:spTree>
    <p:extLst>
      <p:ext uri="{BB962C8B-B14F-4D97-AF65-F5344CB8AC3E}">
        <p14:creationId xmlns:p14="http://schemas.microsoft.com/office/powerpoint/2010/main" val="33545793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2" y="692696"/>
            <a:ext cx="9227368" cy="1143000"/>
          </a:xfrm>
        </p:spPr>
        <p:txBody>
          <a:bodyPr>
            <a:normAutofit fontScale="90000"/>
          </a:bodyPr>
          <a:lstStyle/>
          <a:p>
            <a:r>
              <a:rPr lang="id-ID" dirty="0"/>
              <a:t> Pengangguran berdasarkan </a:t>
            </a:r>
            <a:r>
              <a:rPr lang="id-ID" dirty="0" smtClean="0"/>
              <a:t>penyebabnya</a:t>
            </a:r>
            <a:endParaRPr lang="id-ID"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arenR" startAt="4"/>
            </a:pPr>
            <a:r>
              <a:rPr lang="id-ID" dirty="0">
                <a:solidFill>
                  <a:srgbClr val="FF0000"/>
                </a:solidFill>
              </a:rPr>
              <a:t>Pengangguran voluntary.</a:t>
            </a:r>
            <a:r>
              <a:rPr lang="id-ID" dirty="0"/>
              <a:t> Pengangguran jenis ini terjadi karena adanya orang yang sebenarnya masih dapat bekerja, tetapi dengan sukarela ia tidak bekerja (minta berhenti bekerja). Contohnya, seorang pegawai sebuah perusahaan berhenti bekerja karena punya uang yang banyak. Sedangkan untuk memenuhi kebutuhan, ia memperoleh dari penghasilan uang yang didepositokan atau dengan menyewakan rumah.</a:t>
            </a:r>
          </a:p>
          <a:p>
            <a:pPr marL="514350" indent="-514350">
              <a:buFont typeface="+mj-lt"/>
              <a:buAutoNum type="arabicParenR" startAt="4"/>
            </a:pPr>
            <a:r>
              <a:rPr lang="id-ID" dirty="0">
                <a:solidFill>
                  <a:srgbClr val="FF0000"/>
                </a:solidFill>
              </a:rPr>
              <a:t>Pengangguran  teknologi </a:t>
            </a:r>
            <a:r>
              <a:rPr lang="id-ID" dirty="0"/>
              <a:t>ada lah pengangguran yang terjadi karena adanya meka nisasi atau penggantian tenaga manusia dengan tenaga mesin.</a:t>
            </a:r>
          </a:p>
          <a:p>
            <a:pPr marL="514350" indent="-514350">
              <a:buFont typeface="+mj-lt"/>
              <a:buAutoNum type="arabicParenR" startAt="4"/>
            </a:pPr>
            <a:r>
              <a:rPr lang="id-ID" dirty="0">
                <a:solidFill>
                  <a:srgbClr val="FF0000"/>
                </a:solidFill>
              </a:rPr>
              <a:t>Pengangguran  deﬂasioner </a:t>
            </a:r>
            <a:r>
              <a:rPr lang="id-ID" dirty="0"/>
              <a:t>di sebab  kan oleh pencari kerja lebih banyak dibandingkan dengan kesempatan kerja yang tersedia</a:t>
            </a:r>
          </a:p>
        </p:txBody>
      </p:sp>
    </p:spTree>
    <p:extLst>
      <p:ext uri="{BB962C8B-B14F-4D97-AF65-F5344CB8AC3E}">
        <p14:creationId xmlns:p14="http://schemas.microsoft.com/office/powerpoint/2010/main" val="33545793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38928" y="576072"/>
            <a:ext cx="8229600" cy="1143000"/>
          </a:xfrm>
        </p:spPr>
        <p:txBody>
          <a:bodyPr/>
          <a:lstStyle/>
          <a:p>
            <a:r>
              <a:rPr lang="en-US" dirty="0" err="1" smtClean="0"/>
              <a:t>Sebab</a:t>
            </a:r>
            <a:r>
              <a:rPr lang="en-US" dirty="0" smtClean="0"/>
              <a:t>- </a:t>
            </a:r>
            <a:r>
              <a:rPr lang="en-US" dirty="0" err="1" smtClean="0"/>
              <a:t>sebab</a:t>
            </a:r>
            <a:r>
              <a:rPr lang="en-US" dirty="0" smtClean="0"/>
              <a:t> </a:t>
            </a:r>
            <a:r>
              <a:rPr lang="en-US" dirty="0" err="1"/>
              <a:t>Pengangguran</a:t>
            </a:r>
            <a:endParaRPr lang="en-US" dirty="0"/>
          </a:p>
        </p:txBody>
      </p:sp>
      <p:sp>
        <p:nvSpPr>
          <p:cNvPr id="117763" name="Rectangle 3"/>
          <p:cNvSpPr>
            <a:spLocks noGrp="1" noChangeArrowheads="1"/>
          </p:cNvSpPr>
          <p:nvPr>
            <p:ph idx="1"/>
          </p:nvPr>
        </p:nvSpPr>
        <p:spPr/>
        <p:txBody>
          <a:bodyPr>
            <a:normAutofit fontScale="92500"/>
          </a:bodyPr>
          <a:lstStyle/>
          <a:p>
            <a:r>
              <a:rPr lang="en-US"/>
              <a:t>Menurunnya permintaan Tenaga Kerja</a:t>
            </a:r>
          </a:p>
          <a:p>
            <a:r>
              <a:rPr lang="en-US"/>
              <a:t>Kemajuan Teknologi</a:t>
            </a:r>
          </a:p>
          <a:p>
            <a:r>
              <a:rPr lang="en-US"/>
              <a:t>Kelemahan dalam Pasar Tenaga Kerja</a:t>
            </a:r>
          </a:p>
          <a:p>
            <a:pPr lvl="1"/>
            <a:r>
              <a:rPr lang="en-US"/>
              <a:t>Serikat Pekerja meminta upah terlalu tinggi</a:t>
            </a:r>
          </a:p>
          <a:p>
            <a:pPr lvl="1"/>
            <a:r>
              <a:rPr lang="en-US"/>
              <a:t>Adanya tunjangan pengangguran menurunkan niat unutk bekerja </a:t>
            </a:r>
          </a:p>
          <a:p>
            <a:pPr lvl="1"/>
            <a:r>
              <a:rPr lang="en-US"/>
              <a:t>Asuransi pekerja terlalu berat bagi perusahaan </a:t>
            </a:r>
          </a:p>
          <a:p>
            <a:pPr lvl="1"/>
            <a:r>
              <a:rPr lang="en-US"/>
              <a:t>Kurangnya informasi mengenai lowongan kerja</a:t>
            </a:r>
          </a:p>
          <a:p>
            <a:pPr lvl="1"/>
            <a:r>
              <a:rPr lang="en-US"/>
              <a:t>Ketidakmampuan pekerja untuk mencari pekerjaan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Effect transition="in" filter="strips(downLeft)">
                                      <p:cBhvr>
                                        <p:cTn id="7" dur="500"/>
                                        <p:tgtEl>
                                          <p:spTgt spid="1177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17763">
                                            <p:txEl>
                                              <p:pRg st="1" end="1"/>
                                            </p:txEl>
                                          </p:spTgt>
                                        </p:tgtEl>
                                        <p:attrNameLst>
                                          <p:attrName>style.visibility</p:attrName>
                                        </p:attrNameLst>
                                      </p:cBhvr>
                                      <p:to>
                                        <p:strVal val="visible"/>
                                      </p:to>
                                    </p:set>
                                    <p:animEffect transition="in" filter="strips(downLeft)">
                                      <p:cBhvr>
                                        <p:cTn id="12" dur="500"/>
                                        <p:tgtEl>
                                          <p:spTgt spid="1177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17763">
                                            <p:txEl>
                                              <p:pRg st="2" end="2"/>
                                            </p:txEl>
                                          </p:spTgt>
                                        </p:tgtEl>
                                        <p:attrNameLst>
                                          <p:attrName>style.visibility</p:attrName>
                                        </p:attrNameLst>
                                      </p:cBhvr>
                                      <p:to>
                                        <p:strVal val="visible"/>
                                      </p:to>
                                    </p:set>
                                    <p:animEffect transition="in" filter="strips(downLeft)">
                                      <p:cBhvr>
                                        <p:cTn id="17" dur="500"/>
                                        <p:tgtEl>
                                          <p:spTgt spid="1177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17763">
                                            <p:txEl>
                                              <p:pRg st="3" end="3"/>
                                            </p:txEl>
                                          </p:spTgt>
                                        </p:tgtEl>
                                        <p:attrNameLst>
                                          <p:attrName>style.visibility</p:attrName>
                                        </p:attrNameLst>
                                      </p:cBhvr>
                                      <p:to>
                                        <p:strVal val="visible"/>
                                      </p:to>
                                    </p:set>
                                    <p:animEffect transition="in" filter="strips(downLeft)">
                                      <p:cBhvr>
                                        <p:cTn id="22" dur="500"/>
                                        <p:tgtEl>
                                          <p:spTgt spid="1177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17763">
                                            <p:txEl>
                                              <p:pRg st="4" end="4"/>
                                            </p:txEl>
                                          </p:spTgt>
                                        </p:tgtEl>
                                        <p:attrNameLst>
                                          <p:attrName>style.visibility</p:attrName>
                                        </p:attrNameLst>
                                      </p:cBhvr>
                                      <p:to>
                                        <p:strVal val="visible"/>
                                      </p:to>
                                    </p:set>
                                    <p:animEffect transition="in" filter="strips(downLeft)">
                                      <p:cBhvr>
                                        <p:cTn id="27" dur="500"/>
                                        <p:tgtEl>
                                          <p:spTgt spid="1177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117763">
                                            <p:txEl>
                                              <p:pRg st="5" end="5"/>
                                            </p:txEl>
                                          </p:spTgt>
                                        </p:tgtEl>
                                        <p:attrNameLst>
                                          <p:attrName>style.visibility</p:attrName>
                                        </p:attrNameLst>
                                      </p:cBhvr>
                                      <p:to>
                                        <p:strVal val="visible"/>
                                      </p:to>
                                    </p:set>
                                    <p:animEffect transition="in" filter="strips(downLeft)">
                                      <p:cBhvr>
                                        <p:cTn id="32" dur="500"/>
                                        <p:tgtEl>
                                          <p:spTgt spid="1177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17763">
                                            <p:txEl>
                                              <p:pRg st="6" end="6"/>
                                            </p:txEl>
                                          </p:spTgt>
                                        </p:tgtEl>
                                        <p:attrNameLst>
                                          <p:attrName>style.visibility</p:attrName>
                                        </p:attrNameLst>
                                      </p:cBhvr>
                                      <p:to>
                                        <p:strVal val="visible"/>
                                      </p:to>
                                    </p:set>
                                    <p:animEffect transition="in" filter="strips(downLeft)">
                                      <p:cBhvr>
                                        <p:cTn id="37" dur="500"/>
                                        <p:tgtEl>
                                          <p:spTgt spid="1177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117763">
                                            <p:txEl>
                                              <p:pRg st="7" end="7"/>
                                            </p:txEl>
                                          </p:spTgt>
                                        </p:tgtEl>
                                        <p:attrNameLst>
                                          <p:attrName>style.visibility</p:attrName>
                                        </p:attrNameLst>
                                      </p:cBhvr>
                                      <p:to>
                                        <p:strVal val="visible"/>
                                      </p:to>
                                    </p:set>
                                    <p:animEffect transition="in" filter="strips(downLeft)">
                                      <p:cBhvr>
                                        <p:cTn id="42" dur="500"/>
                                        <p:tgtEl>
                                          <p:spTgt spid="1177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42360" y="620688"/>
            <a:ext cx="8229600" cy="1143000"/>
          </a:xfrm>
        </p:spPr>
        <p:txBody>
          <a:bodyPr/>
          <a:lstStyle/>
          <a:p>
            <a:r>
              <a:rPr lang="en-US" dirty="0" err="1"/>
              <a:t>Dampak</a:t>
            </a:r>
            <a:r>
              <a:rPr lang="en-US" dirty="0"/>
              <a:t> </a:t>
            </a:r>
            <a:r>
              <a:rPr lang="en-US" dirty="0" err="1"/>
              <a:t>Pengangguran</a:t>
            </a:r>
            <a:endParaRPr lang="en-US" dirty="0"/>
          </a:p>
        </p:txBody>
      </p:sp>
      <p:sp>
        <p:nvSpPr>
          <p:cNvPr id="118787" name="Rectangle 3"/>
          <p:cNvSpPr>
            <a:spLocks noGrp="1" noChangeArrowheads="1"/>
          </p:cNvSpPr>
          <p:nvPr>
            <p:ph idx="1"/>
          </p:nvPr>
        </p:nvSpPr>
        <p:spPr/>
        <p:txBody>
          <a:bodyPr>
            <a:normAutofit fontScale="92500" lnSpcReduction="10000"/>
          </a:bodyPr>
          <a:lstStyle/>
          <a:p>
            <a:pPr algn="just"/>
            <a:r>
              <a:rPr lang="en-US" dirty="0" err="1"/>
              <a:t>Dampak</a:t>
            </a:r>
            <a:r>
              <a:rPr lang="en-US" dirty="0"/>
              <a:t> </a:t>
            </a:r>
            <a:r>
              <a:rPr lang="en-US" dirty="0" err="1"/>
              <a:t>Ekonomi</a:t>
            </a:r>
            <a:r>
              <a:rPr lang="en-US" dirty="0"/>
              <a:t> </a:t>
            </a:r>
            <a:r>
              <a:rPr lang="en-US" dirty="0">
                <a:sym typeface="Wingdings" pitchFamily="2" charset="2"/>
              </a:rPr>
              <a:t> </a:t>
            </a:r>
            <a:r>
              <a:rPr lang="en-US" dirty="0" err="1">
                <a:sym typeface="Wingdings" pitchFamily="2" charset="2"/>
              </a:rPr>
              <a:t>biaya</a:t>
            </a:r>
            <a:r>
              <a:rPr lang="en-US" dirty="0">
                <a:sym typeface="Wingdings" pitchFamily="2" charset="2"/>
              </a:rPr>
              <a:t> </a:t>
            </a:r>
            <a:r>
              <a:rPr lang="en-US" dirty="0" err="1">
                <a:sym typeface="Wingdings" pitchFamily="2" charset="2"/>
              </a:rPr>
              <a:t>peluang</a:t>
            </a:r>
            <a:r>
              <a:rPr lang="en-US" dirty="0">
                <a:sym typeface="Wingdings" pitchFamily="2" charset="2"/>
              </a:rPr>
              <a:t> yang </a:t>
            </a:r>
            <a:r>
              <a:rPr lang="en-US" dirty="0" err="1">
                <a:sym typeface="Wingdings" pitchFamily="2" charset="2"/>
              </a:rPr>
              <a:t>timbul</a:t>
            </a:r>
            <a:r>
              <a:rPr lang="en-US" dirty="0">
                <a:sym typeface="Wingdings" pitchFamily="2" charset="2"/>
              </a:rPr>
              <a:t> </a:t>
            </a:r>
            <a:r>
              <a:rPr lang="en-US" dirty="0" err="1">
                <a:sym typeface="Wingdings" pitchFamily="2" charset="2"/>
              </a:rPr>
              <a:t>karena</a:t>
            </a:r>
            <a:r>
              <a:rPr lang="en-US" dirty="0">
                <a:sym typeface="Wingdings" pitchFamily="2" charset="2"/>
              </a:rPr>
              <a:t> </a:t>
            </a:r>
            <a:r>
              <a:rPr lang="en-US" dirty="0" err="1">
                <a:sym typeface="Wingdings" pitchFamily="2" charset="2"/>
              </a:rPr>
              <a:t>hilangnya</a:t>
            </a:r>
            <a:r>
              <a:rPr lang="en-US" dirty="0">
                <a:sym typeface="Wingdings" pitchFamily="2" charset="2"/>
              </a:rPr>
              <a:t> </a:t>
            </a:r>
            <a:r>
              <a:rPr lang="en-US" dirty="0" err="1">
                <a:sym typeface="Wingdings" pitchFamily="2" charset="2"/>
              </a:rPr>
              <a:t>pendapatan</a:t>
            </a:r>
            <a:r>
              <a:rPr lang="en-US" dirty="0">
                <a:sym typeface="Wingdings" pitchFamily="2" charset="2"/>
              </a:rPr>
              <a:t> </a:t>
            </a:r>
            <a:r>
              <a:rPr lang="en-US" dirty="0" err="1">
                <a:sym typeface="Wingdings" pitchFamily="2" charset="2"/>
              </a:rPr>
              <a:t>dan</a:t>
            </a:r>
            <a:r>
              <a:rPr lang="en-US" dirty="0">
                <a:sym typeface="Wingdings" pitchFamily="2" charset="2"/>
              </a:rPr>
              <a:t> </a:t>
            </a:r>
            <a:r>
              <a:rPr lang="en-US" dirty="0" err="1">
                <a:sym typeface="Wingdings" pitchFamily="2" charset="2"/>
              </a:rPr>
              <a:t>menurunnya</a:t>
            </a:r>
            <a:r>
              <a:rPr lang="en-US" dirty="0">
                <a:sym typeface="Wingdings" pitchFamily="2" charset="2"/>
              </a:rPr>
              <a:t> </a:t>
            </a:r>
            <a:r>
              <a:rPr lang="en-US" dirty="0" err="1">
                <a:sym typeface="Wingdings" pitchFamily="2" charset="2"/>
              </a:rPr>
              <a:t>hasil</a:t>
            </a:r>
            <a:r>
              <a:rPr lang="en-US" dirty="0">
                <a:sym typeface="Wingdings" pitchFamily="2" charset="2"/>
              </a:rPr>
              <a:t> </a:t>
            </a:r>
            <a:r>
              <a:rPr lang="en-US" dirty="0" err="1" smtClean="0">
                <a:sym typeface="Wingdings" pitchFamily="2" charset="2"/>
              </a:rPr>
              <a:t>produksi</a:t>
            </a:r>
            <a:r>
              <a:rPr lang="en-US" dirty="0" smtClean="0">
                <a:sym typeface="Wingdings" pitchFamily="2" charset="2"/>
              </a:rPr>
              <a:t>, </a:t>
            </a:r>
            <a:r>
              <a:rPr lang="en-US" dirty="0" err="1" smtClean="0">
                <a:sym typeface="Wingdings" pitchFamily="2" charset="2"/>
              </a:rPr>
              <a:t>menurunkan</a:t>
            </a:r>
            <a:r>
              <a:rPr lang="en-US" dirty="0" smtClean="0">
                <a:sym typeface="Wingdings" pitchFamily="2" charset="2"/>
              </a:rPr>
              <a:t> </a:t>
            </a:r>
            <a:r>
              <a:rPr lang="en-US" dirty="0" err="1">
                <a:sym typeface="Wingdings" pitchFamily="2" charset="2"/>
              </a:rPr>
              <a:t>ketrampilan</a:t>
            </a:r>
            <a:r>
              <a:rPr lang="en-US" dirty="0">
                <a:sym typeface="Wingdings" pitchFamily="2" charset="2"/>
              </a:rPr>
              <a:t> </a:t>
            </a:r>
            <a:r>
              <a:rPr lang="en-US" dirty="0" err="1">
                <a:sym typeface="Wingdings" pitchFamily="2" charset="2"/>
              </a:rPr>
              <a:t>tenaga</a:t>
            </a:r>
            <a:r>
              <a:rPr lang="en-US" dirty="0">
                <a:sym typeface="Wingdings" pitchFamily="2" charset="2"/>
              </a:rPr>
              <a:t> </a:t>
            </a:r>
            <a:r>
              <a:rPr lang="en-US" dirty="0" err="1">
                <a:sym typeface="Wingdings" pitchFamily="2" charset="2"/>
              </a:rPr>
              <a:t>kerja</a:t>
            </a:r>
            <a:r>
              <a:rPr lang="en-US" dirty="0">
                <a:sym typeface="Wingdings" pitchFamily="2" charset="2"/>
              </a:rPr>
              <a:t>, </a:t>
            </a:r>
            <a:r>
              <a:rPr lang="en-US" dirty="0" err="1">
                <a:sym typeface="Wingdings" pitchFamily="2" charset="2"/>
              </a:rPr>
              <a:t>faktor</a:t>
            </a:r>
            <a:r>
              <a:rPr lang="en-US" dirty="0">
                <a:sym typeface="Wingdings" pitchFamily="2" charset="2"/>
              </a:rPr>
              <a:t> </a:t>
            </a:r>
            <a:r>
              <a:rPr lang="en-US" dirty="0" err="1">
                <a:sym typeface="Wingdings" pitchFamily="2" charset="2"/>
              </a:rPr>
              <a:t>waktu</a:t>
            </a:r>
            <a:r>
              <a:rPr lang="en-US" dirty="0">
                <a:sym typeface="Wingdings" pitchFamily="2" charset="2"/>
              </a:rPr>
              <a:t> </a:t>
            </a:r>
            <a:r>
              <a:rPr lang="en-US" dirty="0" err="1">
                <a:sym typeface="Wingdings" pitchFamily="2" charset="2"/>
              </a:rPr>
              <a:t>menyulitkan</a:t>
            </a:r>
            <a:r>
              <a:rPr lang="en-US" dirty="0">
                <a:sym typeface="Wingdings" pitchFamily="2" charset="2"/>
              </a:rPr>
              <a:t> </a:t>
            </a:r>
            <a:r>
              <a:rPr lang="en-US" dirty="0" err="1">
                <a:sym typeface="Wingdings" pitchFamily="2" charset="2"/>
              </a:rPr>
              <a:t>pencari</a:t>
            </a:r>
            <a:r>
              <a:rPr lang="en-US" dirty="0">
                <a:sym typeface="Wingdings" pitchFamily="2" charset="2"/>
              </a:rPr>
              <a:t> </a:t>
            </a:r>
            <a:r>
              <a:rPr lang="en-US" dirty="0" err="1">
                <a:sym typeface="Wingdings" pitchFamily="2" charset="2"/>
              </a:rPr>
              <a:t>kerja</a:t>
            </a:r>
            <a:r>
              <a:rPr lang="en-US" dirty="0">
                <a:sym typeface="Wingdings" pitchFamily="2" charset="2"/>
              </a:rPr>
              <a:t> </a:t>
            </a:r>
            <a:r>
              <a:rPr lang="en-US" dirty="0" err="1">
                <a:sym typeface="Wingdings" pitchFamily="2" charset="2"/>
              </a:rPr>
              <a:t>mendapatkan</a:t>
            </a:r>
            <a:r>
              <a:rPr lang="en-US" dirty="0">
                <a:sym typeface="Wingdings" pitchFamily="2" charset="2"/>
              </a:rPr>
              <a:t> </a:t>
            </a:r>
            <a:r>
              <a:rPr lang="en-US" dirty="0" err="1">
                <a:sym typeface="Wingdings" pitchFamily="2" charset="2"/>
              </a:rPr>
              <a:t>pekerjaan</a:t>
            </a:r>
            <a:r>
              <a:rPr lang="en-US" dirty="0">
                <a:sym typeface="Wingdings" pitchFamily="2" charset="2"/>
              </a:rPr>
              <a:t> </a:t>
            </a:r>
            <a:r>
              <a:rPr lang="en-US" dirty="0" err="1">
                <a:sym typeface="Wingdings" pitchFamily="2" charset="2"/>
              </a:rPr>
              <a:t>baru</a:t>
            </a:r>
            <a:r>
              <a:rPr lang="en-US" dirty="0">
                <a:sym typeface="Wingdings" pitchFamily="2" charset="2"/>
              </a:rPr>
              <a:t>.</a:t>
            </a:r>
          </a:p>
          <a:p>
            <a:pPr algn="just"/>
            <a:r>
              <a:rPr lang="en-US" dirty="0" err="1">
                <a:sym typeface="Wingdings" pitchFamily="2" charset="2"/>
              </a:rPr>
              <a:t>Dampak</a:t>
            </a:r>
            <a:r>
              <a:rPr lang="en-US" dirty="0">
                <a:sym typeface="Wingdings" pitchFamily="2" charset="2"/>
              </a:rPr>
              <a:t> </a:t>
            </a:r>
            <a:r>
              <a:rPr lang="en-US" dirty="0" err="1">
                <a:sym typeface="Wingdings" pitchFamily="2" charset="2"/>
              </a:rPr>
              <a:t>Sosial</a:t>
            </a:r>
            <a:r>
              <a:rPr lang="en-US" dirty="0">
                <a:sym typeface="Wingdings" pitchFamily="2" charset="2"/>
              </a:rPr>
              <a:t>  </a:t>
            </a:r>
            <a:r>
              <a:rPr lang="en-US" dirty="0" err="1">
                <a:sym typeface="Wingdings" pitchFamily="2" charset="2"/>
              </a:rPr>
              <a:t>naiknya</a:t>
            </a:r>
            <a:r>
              <a:rPr lang="en-US" dirty="0">
                <a:sym typeface="Wingdings" pitchFamily="2" charset="2"/>
              </a:rPr>
              <a:t> </a:t>
            </a:r>
            <a:r>
              <a:rPr lang="en-US" dirty="0" err="1">
                <a:sym typeface="Wingdings" pitchFamily="2" charset="2"/>
              </a:rPr>
              <a:t>tingkat</a:t>
            </a:r>
            <a:r>
              <a:rPr lang="en-US" dirty="0">
                <a:sym typeface="Wingdings" pitchFamily="2" charset="2"/>
              </a:rPr>
              <a:t> </a:t>
            </a:r>
            <a:r>
              <a:rPr lang="en-US" dirty="0" err="1">
                <a:sym typeface="Wingdings" pitchFamily="2" charset="2"/>
              </a:rPr>
              <a:t>kriminalitas</a:t>
            </a:r>
            <a:r>
              <a:rPr lang="en-US" dirty="0">
                <a:sym typeface="Wingdings" pitchFamily="2" charset="2"/>
              </a:rPr>
              <a:t>, </a:t>
            </a:r>
            <a:r>
              <a:rPr lang="en-US" dirty="0" err="1">
                <a:sym typeface="Wingdings" pitchFamily="2" charset="2"/>
              </a:rPr>
              <a:t>naiknya</a:t>
            </a:r>
            <a:r>
              <a:rPr lang="en-US" dirty="0">
                <a:sym typeface="Wingdings" pitchFamily="2" charset="2"/>
              </a:rPr>
              <a:t> </a:t>
            </a:r>
            <a:r>
              <a:rPr lang="en-US" dirty="0" err="1">
                <a:sym typeface="Wingdings" pitchFamily="2" charset="2"/>
              </a:rPr>
              <a:t>jumlah</a:t>
            </a:r>
            <a:r>
              <a:rPr lang="en-US" dirty="0">
                <a:sym typeface="Wingdings" pitchFamily="2" charset="2"/>
              </a:rPr>
              <a:t> </a:t>
            </a:r>
            <a:r>
              <a:rPr lang="en-US" dirty="0" err="1">
                <a:sym typeface="Wingdings" pitchFamily="2" charset="2"/>
              </a:rPr>
              <a:t>orang</a:t>
            </a:r>
            <a:r>
              <a:rPr lang="en-US" dirty="0">
                <a:sym typeface="Wingdings" pitchFamily="2" charset="2"/>
              </a:rPr>
              <a:t> </a:t>
            </a:r>
            <a:r>
              <a:rPr lang="en-US" dirty="0" err="1">
                <a:sym typeface="Wingdings" pitchFamily="2" charset="2"/>
              </a:rPr>
              <a:t>bunuh</a:t>
            </a:r>
            <a:r>
              <a:rPr lang="en-US" dirty="0">
                <a:sym typeface="Wingdings" pitchFamily="2" charset="2"/>
              </a:rPr>
              <a:t> </a:t>
            </a:r>
            <a:r>
              <a:rPr lang="en-US" dirty="0" err="1">
                <a:sym typeface="Wingdings" pitchFamily="2" charset="2"/>
              </a:rPr>
              <a:t>diri</a:t>
            </a:r>
            <a:r>
              <a:rPr lang="en-US" dirty="0">
                <a:sym typeface="Wingdings" pitchFamily="2" charset="2"/>
              </a:rPr>
              <a:t>, </a:t>
            </a:r>
            <a:r>
              <a:rPr lang="en-US" dirty="0" err="1">
                <a:sym typeface="Wingdings" pitchFamily="2" charset="2"/>
              </a:rPr>
              <a:t>retaknya</a:t>
            </a:r>
            <a:r>
              <a:rPr lang="en-US" dirty="0">
                <a:sym typeface="Wingdings" pitchFamily="2" charset="2"/>
              </a:rPr>
              <a:t> </a:t>
            </a:r>
            <a:r>
              <a:rPr lang="en-US" dirty="0" err="1">
                <a:sym typeface="Wingdings" pitchFamily="2" charset="2"/>
              </a:rPr>
              <a:t>keluarga,dsb</a:t>
            </a:r>
            <a:r>
              <a:rPr lang="en-US" dirty="0">
                <a:sym typeface="Wingdings" pitchFamily="2" charset="2"/>
              </a:rPr>
              <a:t>.</a:t>
            </a:r>
          </a:p>
          <a:p>
            <a:pPr algn="just"/>
            <a:r>
              <a:rPr lang="en-US" dirty="0" err="1">
                <a:sym typeface="Wingdings" pitchFamily="2" charset="2"/>
              </a:rPr>
              <a:t>Dampak</a:t>
            </a:r>
            <a:r>
              <a:rPr lang="en-US" dirty="0">
                <a:sym typeface="Wingdings" pitchFamily="2" charset="2"/>
              </a:rPr>
              <a:t> </a:t>
            </a:r>
            <a:r>
              <a:rPr lang="en-US" dirty="0" err="1">
                <a:sym typeface="Wingdings" pitchFamily="2" charset="2"/>
              </a:rPr>
              <a:t>Individu</a:t>
            </a:r>
            <a:r>
              <a:rPr lang="en-US" dirty="0">
                <a:sym typeface="Wingdings" pitchFamily="2" charset="2"/>
              </a:rPr>
              <a:t> </a:t>
            </a:r>
            <a:r>
              <a:rPr lang="en-US" dirty="0" err="1">
                <a:sym typeface="Wingdings" pitchFamily="2" charset="2"/>
              </a:rPr>
              <a:t>dan</a:t>
            </a:r>
            <a:r>
              <a:rPr lang="en-US" dirty="0">
                <a:sym typeface="Wingdings" pitchFamily="2" charset="2"/>
              </a:rPr>
              <a:t> </a:t>
            </a:r>
            <a:r>
              <a:rPr lang="en-US" dirty="0" err="1">
                <a:sym typeface="Wingdings" pitchFamily="2" charset="2"/>
              </a:rPr>
              <a:t>Keluarga</a:t>
            </a:r>
            <a:r>
              <a:rPr lang="en-US" dirty="0">
                <a:sym typeface="Wingdings" pitchFamily="2" charset="2"/>
              </a:rPr>
              <a:t>  </a:t>
            </a:r>
            <a:r>
              <a:rPr lang="en-US" dirty="0" err="1">
                <a:sym typeface="Wingdings" pitchFamily="2" charset="2"/>
              </a:rPr>
              <a:t>turunnya</a:t>
            </a:r>
            <a:r>
              <a:rPr lang="en-US" dirty="0">
                <a:sym typeface="Wingdings" pitchFamily="2" charset="2"/>
              </a:rPr>
              <a:t> status </a:t>
            </a:r>
            <a:r>
              <a:rPr lang="en-US" dirty="0" err="1">
                <a:sym typeface="Wingdings" pitchFamily="2" charset="2"/>
              </a:rPr>
              <a:t>sosial</a:t>
            </a:r>
            <a:r>
              <a:rPr lang="en-US" dirty="0">
                <a:sym typeface="Wingdings" pitchFamily="2" charset="2"/>
              </a:rPr>
              <a:t>, </a:t>
            </a:r>
            <a:r>
              <a:rPr lang="en-US" dirty="0" err="1">
                <a:sym typeface="Wingdings" pitchFamily="2" charset="2"/>
              </a:rPr>
              <a:t>hilangnya</a:t>
            </a:r>
            <a:r>
              <a:rPr lang="en-US" dirty="0">
                <a:sym typeface="Wingdings" pitchFamily="2" charset="2"/>
              </a:rPr>
              <a:t> </a:t>
            </a:r>
            <a:r>
              <a:rPr lang="en-US" dirty="0" err="1">
                <a:sym typeface="Wingdings" pitchFamily="2" charset="2"/>
              </a:rPr>
              <a:t>harga</a:t>
            </a:r>
            <a:r>
              <a:rPr lang="en-US" dirty="0">
                <a:sym typeface="Wingdings" pitchFamily="2" charset="2"/>
              </a:rPr>
              <a:t> </a:t>
            </a:r>
            <a:r>
              <a:rPr lang="en-US" dirty="0" err="1">
                <a:sym typeface="Wingdings" pitchFamily="2" charset="2"/>
              </a:rPr>
              <a:t>diri</a:t>
            </a:r>
            <a:r>
              <a:rPr lang="en-US" dirty="0">
                <a:sym typeface="Wingdings" pitchFamily="2" charset="2"/>
              </a:rPr>
              <a:t>, </a:t>
            </a:r>
            <a:r>
              <a:rPr lang="en-US" dirty="0" err="1">
                <a:sym typeface="Wingdings" pitchFamily="2" charset="2"/>
              </a:rPr>
              <a:t>dsb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fade">
                                      <p:cBhvr>
                                        <p:cTn id="7" dur="1000"/>
                                        <p:tgtEl>
                                          <p:spTgt spid="118787">
                                            <p:txEl>
                                              <p:pRg st="0" end="0"/>
                                            </p:txEl>
                                          </p:spTgt>
                                        </p:tgtEl>
                                      </p:cBhvr>
                                    </p:animEffect>
                                    <p:anim calcmode="lin" valueType="num">
                                      <p:cBhvr>
                                        <p:cTn id="8" dur="10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1878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1878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8787">
                                            <p:txEl>
                                              <p:pRg st="1" end="1"/>
                                            </p:txEl>
                                          </p:spTgt>
                                        </p:tgtEl>
                                        <p:attrNameLst>
                                          <p:attrName>style.visibility</p:attrName>
                                        </p:attrNameLst>
                                      </p:cBhvr>
                                      <p:to>
                                        <p:strVal val="visible"/>
                                      </p:to>
                                    </p:set>
                                    <p:animEffect transition="in" filter="fade">
                                      <p:cBhvr>
                                        <p:cTn id="15" dur="1000"/>
                                        <p:tgtEl>
                                          <p:spTgt spid="118787">
                                            <p:txEl>
                                              <p:pRg st="1" end="1"/>
                                            </p:txEl>
                                          </p:spTgt>
                                        </p:tgtEl>
                                      </p:cBhvr>
                                    </p:animEffect>
                                    <p:anim calcmode="lin" valueType="num">
                                      <p:cBhvr>
                                        <p:cTn id="16" dur="10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18787">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1878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8787">
                                            <p:txEl>
                                              <p:pRg st="2" end="2"/>
                                            </p:txEl>
                                          </p:spTgt>
                                        </p:tgtEl>
                                        <p:attrNameLst>
                                          <p:attrName>style.visibility</p:attrName>
                                        </p:attrNameLst>
                                      </p:cBhvr>
                                      <p:to>
                                        <p:strVal val="visible"/>
                                      </p:to>
                                    </p:set>
                                    <p:animEffect transition="in" filter="fade">
                                      <p:cBhvr>
                                        <p:cTn id="23" dur="1000"/>
                                        <p:tgtEl>
                                          <p:spTgt spid="118787">
                                            <p:txEl>
                                              <p:pRg st="2" end="2"/>
                                            </p:txEl>
                                          </p:spTgt>
                                        </p:tgtEl>
                                      </p:cBhvr>
                                    </p:animEffect>
                                    <p:anim calcmode="lin" valueType="num">
                                      <p:cBhvr>
                                        <p:cTn id="24" dur="10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18787">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18787">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13756" y="571488"/>
            <a:ext cx="8229600" cy="1143000"/>
          </a:xfrm>
        </p:spPr>
        <p:txBody>
          <a:bodyPr/>
          <a:lstStyle/>
          <a:p>
            <a:r>
              <a:rPr lang="en-US"/>
              <a:t>Cara </a:t>
            </a:r>
            <a:r>
              <a:rPr lang="en-US" dirty="0" err="1"/>
              <a:t>Mengatasi</a:t>
            </a:r>
            <a:r>
              <a:rPr lang="en-US" dirty="0"/>
              <a:t> </a:t>
            </a:r>
            <a:r>
              <a:rPr lang="en-US" dirty="0" err="1"/>
              <a:t>Pengangguran</a:t>
            </a:r>
            <a:endParaRPr lang="en-US" dirty="0"/>
          </a:p>
        </p:txBody>
      </p:sp>
      <p:sp>
        <p:nvSpPr>
          <p:cNvPr id="119811" name="Rectangle 3"/>
          <p:cNvSpPr>
            <a:spLocks noGrp="1" noChangeArrowheads="1"/>
          </p:cNvSpPr>
          <p:nvPr>
            <p:ph idx="1"/>
          </p:nvPr>
        </p:nvSpPr>
        <p:spPr>
          <a:xfrm>
            <a:off x="428596" y="1714488"/>
            <a:ext cx="8305800" cy="4038600"/>
          </a:xfrm>
        </p:spPr>
        <p:txBody>
          <a:bodyPr>
            <a:noAutofit/>
          </a:bodyPr>
          <a:lstStyle/>
          <a:p>
            <a:r>
              <a:rPr lang="en-US" sz="2400" dirty="0"/>
              <a:t>Cara </a:t>
            </a:r>
            <a:r>
              <a:rPr lang="en-US" sz="2400" dirty="0" err="1"/>
              <a:t>mengatasi</a:t>
            </a:r>
            <a:r>
              <a:rPr lang="en-US" sz="2400" dirty="0"/>
              <a:t> </a:t>
            </a:r>
            <a:r>
              <a:rPr lang="en-US" sz="2400" dirty="0" err="1"/>
              <a:t>Pengangguran</a:t>
            </a:r>
            <a:r>
              <a:rPr lang="en-US" sz="2400" dirty="0"/>
              <a:t> </a:t>
            </a:r>
            <a:r>
              <a:rPr lang="en-US" sz="2400" dirty="0" err="1"/>
              <a:t>Friksional</a:t>
            </a:r>
            <a:r>
              <a:rPr lang="en-US" sz="2400" dirty="0"/>
              <a:t> </a:t>
            </a:r>
            <a:r>
              <a:rPr lang="en-US" sz="2400" dirty="0" err="1"/>
              <a:t>dan</a:t>
            </a:r>
            <a:r>
              <a:rPr lang="en-US" sz="2400" dirty="0"/>
              <a:t> </a:t>
            </a:r>
            <a:r>
              <a:rPr lang="en-US" sz="2400" dirty="0" err="1"/>
              <a:t>Sukarela</a:t>
            </a:r>
            <a:r>
              <a:rPr lang="en-US" sz="2400" dirty="0"/>
              <a:t>:</a:t>
            </a:r>
          </a:p>
          <a:p>
            <a:pPr lvl="1"/>
            <a:r>
              <a:rPr lang="en-US" sz="2400" dirty="0" err="1"/>
              <a:t>Proyek</a:t>
            </a:r>
            <a:r>
              <a:rPr lang="en-US" sz="2400" dirty="0"/>
              <a:t> </a:t>
            </a:r>
            <a:r>
              <a:rPr lang="en-US" sz="2400" dirty="0" err="1"/>
              <a:t>Padat</a:t>
            </a:r>
            <a:r>
              <a:rPr lang="en-US" sz="2400" dirty="0"/>
              <a:t> </a:t>
            </a:r>
            <a:r>
              <a:rPr lang="en-US" sz="2400" dirty="0" err="1"/>
              <a:t>Karya</a:t>
            </a:r>
            <a:endParaRPr lang="en-US" sz="2400" dirty="0"/>
          </a:p>
          <a:p>
            <a:pPr lvl="1"/>
            <a:r>
              <a:rPr lang="en-US" sz="2400" dirty="0" err="1"/>
              <a:t>Menarik</a:t>
            </a:r>
            <a:r>
              <a:rPr lang="en-US" sz="2400" dirty="0"/>
              <a:t> Investor </a:t>
            </a:r>
            <a:r>
              <a:rPr lang="en-US" sz="2400" dirty="0" err="1"/>
              <a:t>baru</a:t>
            </a:r>
            <a:endParaRPr lang="en-US" sz="2400" dirty="0"/>
          </a:p>
          <a:p>
            <a:pPr lvl="1"/>
            <a:r>
              <a:rPr lang="en-US" sz="2400" dirty="0" err="1"/>
              <a:t>Pengembangan</a:t>
            </a:r>
            <a:r>
              <a:rPr lang="en-US" sz="2400" dirty="0"/>
              <a:t> </a:t>
            </a:r>
            <a:r>
              <a:rPr lang="en-US" sz="2400" dirty="0" err="1"/>
              <a:t>transmigrasi</a:t>
            </a:r>
            <a:endParaRPr lang="en-US" sz="2400" dirty="0"/>
          </a:p>
          <a:p>
            <a:pPr lvl="1"/>
            <a:r>
              <a:rPr lang="en-US" sz="2400" dirty="0" err="1"/>
              <a:t>Memberikan</a:t>
            </a:r>
            <a:r>
              <a:rPr lang="en-US" sz="2400" dirty="0"/>
              <a:t> </a:t>
            </a:r>
            <a:r>
              <a:rPr lang="en-US" sz="2400" dirty="0" err="1"/>
              <a:t>bantuan</a:t>
            </a:r>
            <a:r>
              <a:rPr lang="en-US" sz="2400" dirty="0"/>
              <a:t> </a:t>
            </a:r>
            <a:r>
              <a:rPr lang="en-US" sz="2400" dirty="0" err="1"/>
              <a:t>pinjaman</a:t>
            </a:r>
            <a:r>
              <a:rPr lang="en-US" sz="2400" dirty="0"/>
              <a:t> </a:t>
            </a:r>
            <a:r>
              <a:rPr lang="en-US" sz="2400" dirty="0" err="1"/>
              <a:t>lunak</a:t>
            </a:r>
            <a:r>
              <a:rPr lang="en-US" sz="2400" dirty="0"/>
              <a:t> </a:t>
            </a:r>
            <a:r>
              <a:rPr lang="en-US" sz="2400" dirty="0" err="1"/>
              <a:t>untuk</a:t>
            </a:r>
            <a:r>
              <a:rPr lang="en-US" sz="2400" dirty="0"/>
              <a:t> UKM</a:t>
            </a:r>
          </a:p>
          <a:p>
            <a:r>
              <a:rPr lang="en-US" sz="2400" dirty="0"/>
              <a:t>Cara </a:t>
            </a:r>
            <a:r>
              <a:rPr lang="en-US" sz="2400" dirty="0" err="1"/>
              <a:t>Mengatasi</a:t>
            </a:r>
            <a:r>
              <a:rPr lang="en-US" sz="2400" dirty="0"/>
              <a:t> </a:t>
            </a:r>
            <a:r>
              <a:rPr lang="en-US" sz="2400" dirty="0" err="1"/>
              <a:t>Pengangguran</a:t>
            </a:r>
            <a:r>
              <a:rPr lang="en-US" sz="2400" dirty="0"/>
              <a:t> </a:t>
            </a:r>
            <a:r>
              <a:rPr lang="en-US" sz="2400" dirty="0" err="1"/>
              <a:t>Konjungtural</a:t>
            </a:r>
            <a:r>
              <a:rPr lang="en-US" sz="2400" dirty="0"/>
              <a:t>:</a:t>
            </a:r>
          </a:p>
          <a:p>
            <a:pPr lvl="1"/>
            <a:r>
              <a:rPr lang="en-US" sz="2400" dirty="0" err="1"/>
              <a:t>Meningkatkan</a:t>
            </a:r>
            <a:r>
              <a:rPr lang="en-US" sz="2400" dirty="0"/>
              <a:t> </a:t>
            </a:r>
            <a:r>
              <a:rPr lang="en-US" sz="2400" dirty="0" err="1"/>
              <a:t>daya</a:t>
            </a:r>
            <a:r>
              <a:rPr lang="en-US" sz="2400" dirty="0"/>
              <a:t> </a:t>
            </a:r>
            <a:r>
              <a:rPr lang="en-US" sz="2400" dirty="0" err="1"/>
              <a:t>beli</a:t>
            </a:r>
            <a:r>
              <a:rPr lang="en-US" sz="2400" dirty="0"/>
              <a:t> </a:t>
            </a:r>
            <a:r>
              <a:rPr lang="en-US" sz="2400" dirty="0" err="1"/>
              <a:t>masyarakat</a:t>
            </a:r>
            <a:r>
              <a:rPr lang="en-US" sz="2400" dirty="0"/>
              <a:t> </a:t>
            </a:r>
            <a:r>
              <a:rPr lang="en-US" sz="2400" dirty="0" err="1"/>
              <a:t>sehingga</a:t>
            </a:r>
            <a:r>
              <a:rPr lang="en-US" sz="2400" dirty="0"/>
              <a:t> </a:t>
            </a:r>
            <a:r>
              <a:rPr lang="en-US" sz="2400" dirty="0" err="1"/>
              <a:t>pasar</a:t>
            </a:r>
            <a:r>
              <a:rPr lang="en-US" sz="2400" dirty="0"/>
              <a:t> </a:t>
            </a:r>
            <a:r>
              <a:rPr lang="en-US" sz="2400" dirty="0" err="1"/>
              <a:t>menjadi</a:t>
            </a:r>
            <a:r>
              <a:rPr lang="en-US" sz="2400" dirty="0"/>
              <a:t> </a:t>
            </a:r>
            <a:r>
              <a:rPr lang="en-US" sz="2400" dirty="0" err="1"/>
              <a:t>ramai</a:t>
            </a:r>
            <a:r>
              <a:rPr lang="en-US" sz="2400" dirty="0"/>
              <a:t> </a:t>
            </a:r>
            <a:r>
              <a:rPr lang="en-US" sz="2400" dirty="0" err="1"/>
              <a:t>dan</a:t>
            </a:r>
            <a:r>
              <a:rPr lang="en-US" sz="2400" dirty="0"/>
              <a:t> </a:t>
            </a:r>
            <a:r>
              <a:rPr lang="en-US" sz="2400" dirty="0" err="1"/>
              <a:t>akan</a:t>
            </a:r>
            <a:r>
              <a:rPr lang="en-US" sz="2400" dirty="0"/>
              <a:t> </a:t>
            </a:r>
            <a:r>
              <a:rPr lang="en-US" sz="2400" dirty="0" err="1"/>
              <a:t>menambah</a:t>
            </a:r>
            <a:r>
              <a:rPr lang="en-US" sz="2400" dirty="0"/>
              <a:t> </a:t>
            </a:r>
            <a:r>
              <a:rPr lang="en-US" sz="2400" dirty="0" err="1"/>
              <a:t>jumlah</a:t>
            </a:r>
            <a:r>
              <a:rPr lang="en-US" sz="2400" dirty="0"/>
              <a:t> </a:t>
            </a:r>
            <a:r>
              <a:rPr lang="en-US" sz="2400" dirty="0" err="1"/>
              <a:t>permintaan</a:t>
            </a:r>
            <a:endParaRPr lang="en-US" sz="2400" dirty="0"/>
          </a:p>
          <a:p>
            <a:pPr lvl="1"/>
            <a:r>
              <a:rPr lang="en-US" sz="2400" dirty="0" err="1"/>
              <a:t>Mengatur</a:t>
            </a:r>
            <a:r>
              <a:rPr lang="en-US" sz="2400" dirty="0"/>
              <a:t> </a:t>
            </a:r>
            <a:r>
              <a:rPr lang="en-US" sz="2400" dirty="0" err="1"/>
              <a:t>bunga</a:t>
            </a:r>
            <a:r>
              <a:rPr lang="en-US" sz="2400" dirty="0"/>
              <a:t> bank agar </a:t>
            </a:r>
            <a:r>
              <a:rPr lang="en-US" sz="2400" dirty="0" err="1"/>
              <a:t>tidak</a:t>
            </a:r>
            <a:r>
              <a:rPr lang="en-US" sz="2400" dirty="0"/>
              <a:t> </a:t>
            </a:r>
            <a:r>
              <a:rPr lang="en-US" sz="2400" dirty="0" err="1"/>
              <a:t>terlalu</a:t>
            </a:r>
            <a:r>
              <a:rPr lang="en-US" sz="2400" dirty="0"/>
              <a:t> </a:t>
            </a:r>
            <a:r>
              <a:rPr lang="en-US" sz="2400" dirty="0" err="1"/>
              <a:t>tinggi</a:t>
            </a:r>
            <a:r>
              <a:rPr lang="en-US" sz="2400" dirty="0"/>
              <a:t> </a:t>
            </a:r>
            <a:r>
              <a:rPr lang="en-US" sz="2400" dirty="0" err="1"/>
              <a:t>sehingga</a:t>
            </a:r>
            <a:r>
              <a:rPr lang="en-US" sz="2400" dirty="0"/>
              <a:t> investor </a:t>
            </a:r>
            <a:r>
              <a:rPr lang="en-US" sz="2400" dirty="0" err="1"/>
              <a:t>lebih</a:t>
            </a:r>
            <a:r>
              <a:rPr lang="en-US" sz="2400" dirty="0"/>
              <a:t> </a:t>
            </a:r>
            <a:r>
              <a:rPr lang="en-US" sz="2400" dirty="0" err="1"/>
              <a:t>suka</a:t>
            </a:r>
            <a:r>
              <a:rPr lang="en-US" sz="2400" dirty="0"/>
              <a:t> </a:t>
            </a:r>
            <a:r>
              <a:rPr lang="en-US" sz="2400" dirty="0" err="1"/>
              <a:t>menginvestasikan</a:t>
            </a:r>
            <a:r>
              <a:rPr lang="en-US" sz="2400" dirty="0"/>
              <a:t> </a:t>
            </a:r>
            <a:r>
              <a:rPr lang="en-US" sz="2400" dirty="0" err="1"/>
              <a:t>uangnya</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wipe(left)">
                                      <p:cBhvr>
                                        <p:cTn id="7" dur="500"/>
                                        <p:tgtEl>
                                          <p:spTgt spid="1198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9811">
                                            <p:txEl>
                                              <p:pRg st="1" end="1"/>
                                            </p:txEl>
                                          </p:spTgt>
                                        </p:tgtEl>
                                        <p:attrNameLst>
                                          <p:attrName>style.visibility</p:attrName>
                                        </p:attrNameLst>
                                      </p:cBhvr>
                                      <p:to>
                                        <p:strVal val="visible"/>
                                      </p:to>
                                    </p:set>
                                    <p:animEffect transition="in" filter="wipe(left)">
                                      <p:cBhvr>
                                        <p:cTn id="12" dur="500"/>
                                        <p:tgtEl>
                                          <p:spTgt spid="1198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9811">
                                            <p:txEl>
                                              <p:pRg st="2" end="2"/>
                                            </p:txEl>
                                          </p:spTgt>
                                        </p:tgtEl>
                                        <p:attrNameLst>
                                          <p:attrName>style.visibility</p:attrName>
                                        </p:attrNameLst>
                                      </p:cBhvr>
                                      <p:to>
                                        <p:strVal val="visible"/>
                                      </p:to>
                                    </p:set>
                                    <p:animEffect transition="in" filter="wipe(left)">
                                      <p:cBhvr>
                                        <p:cTn id="17" dur="500"/>
                                        <p:tgtEl>
                                          <p:spTgt spid="1198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9811">
                                            <p:txEl>
                                              <p:pRg st="3" end="3"/>
                                            </p:txEl>
                                          </p:spTgt>
                                        </p:tgtEl>
                                        <p:attrNameLst>
                                          <p:attrName>style.visibility</p:attrName>
                                        </p:attrNameLst>
                                      </p:cBhvr>
                                      <p:to>
                                        <p:strVal val="visible"/>
                                      </p:to>
                                    </p:set>
                                    <p:animEffect transition="in" filter="wipe(left)">
                                      <p:cBhvr>
                                        <p:cTn id="22" dur="500"/>
                                        <p:tgtEl>
                                          <p:spTgt spid="1198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9811">
                                            <p:txEl>
                                              <p:pRg st="4" end="4"/>
                                            </p:txEl>
                                          </p:spTgt>
                                        </p:tgtEl>
                                        <p:attrNameLst>
                                          <p:attrName>style.visibility</p:attrName>
                                        </p:attrNameLst>
                                      </p:cBhvr>
                                      <p:to>
                                        <p:strVal val="visible"/>
                                      </p:to>
                                    </p:set>
                                    <p:animEffect transition="in" filter="wipe(left)">
                                      <p:cBhvr>
                                        <p:cTn id="27" dur="500"/>
                                        <p:tgtEl>
                                          <p:spTgt spid="1198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9811">
                                            <p:txEl>
                                              <p:pRg st="5" end="5"/>
                                            </p:txEl>
                                          </p:spTgt>
                                        </p:tgtEl>
                                        <p:attrNameLst>
                                          <p:attrName>style.visibility</p:attrName>
                                        </p:attrNameLst>
                                      </p:cBhvr>
                                      <p:to>
                                        <p:strVal val="visible"/>
                                      </p:to>
                                    </p:set>
                                    <p:animEffect transition="in" filter="wipe(left)">
                                      <p:cBhvr>
                                        <p:cTn id="32" dur="500"/>
                                        <p:tgtEl>
                                          <p:spTgt spid="1198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9811">
                                            <p:txEl>
                                              <p:pRg st="6" end="6"/>
                                            </p:txEl>
                                          </p:spTgt>
                                        </p:tgtEl>
                                        <p:attrNameLst>
                                          <p:attrName>style.visibility</p:attrName>
                                        </p:attrNameLst>
                                      </p:cBhvr>
                                      <p:to>
                                        <p:strVal val="visible"/>
                                      </p:to>
                                    </p:set>
                                    <p:animEffect transition="in" filter="wipe(left)">
                                      <p:cBhvr>
                                        <p:cTn id="37" dur="500"/>
                                        <p:tgtEl>
                                          <p:spTgt spid="1198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9811">
                                            <p:txEl>
                                              <p:pRg st="7" end="7"/>
                                            </p:txEl>
                                          </p:spTgt>
                                        </p:tgtEl>
                                        <p:attrNameLst>
                                          <p:attrName>style.visibility</p:attrName>
                                        </p:attrNameLst>
                                      </p:cBhvr>
                                      <p:to>
                                        <p:strVal val="visible"/>
                                      </p:to>
                                    </p:set>
                                    <p:animEffect transition="in" filter="wipe(left)">
                                      <p:cBhvr>
                                        <p:cTn id="42" dur="500"/>
                                        <p:tgtEl>
                                          <p:spTgt spid="1198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571472" y="785794"/>
            <a:ext cx="8305800" cy="4895856"/>
          </a:xfrm>
        </p:spPr>
        <p:txBody>
          <a:bodyPr>
            <a:normAutofit fontScale="92500" lnSpcReduction="20000"/>
          </a:bodyPr>
          <a:lstStyle/>
          <a:p>
            <a:r>
              <a:rPr lang="en-US" dirty="0"/>
              <a:t>Cara </a:t>
            </a:r>
            <a:r>
              <a:rPr lang="en-US" dirty="0" err="1"/>
              <a:t>Mengatasi</a:t>
            </a:r>
            <a:r>
              <a:rPr lang="en-US" dirty="0"/>
              <a:t> </a:t>
            </a:r>
            <a:r>
              <a:rPr lang="en-US" dirty="0" err="1"/>
              <a:t>Pengangguran</a:t>
            </a:r>
            <a:r>
              <a:rPr lang="en-US" dirty="0"/>
              <a:t> </a:t>
            </a:r>
            <a:r>
              <a:rPr lang="en-US" dirty="0" err="1"/>
              <a:t>Struktural</a:t>
            </a:r>
            <a:r>
              <a:rPr lang="en-US" dirty="0"/>
              <a:t>:</a:t>
            </a:r>
          </a:p>
          <a:p>
            <a:pPr lvl="1"/>
            <a:r>
              <a:rPr lang="en-US" dirty="0" err="1"/>
              <a:t>Menyediakan</a:t>
            </a:r>
            <a:r>
              <a:rPr lang="en-US" dirty="0"/>
              <a:t> </a:t>
            </a:r>
            <a:r>
              <a:rPr lang="en-US" dirty="0" err="1"/>
              <a:t>lapangan</a:t>
            </a:r>
            <a:r>
              <a:rPr lang="en-US" dirty="0"/>
              <a:t> </a:t>
            </a:r>
            <a:r>
              <a:rPr lang="en-US" dirty="0" err="1"/>
              <a:t>kerja</a:t>
            </a:r>
            <a:r>
              <a:rPr lang="en-US" dirty="0"/>
              <a:t> </a:t>
            </a:r>
            <a:r>
              <a:rPr lang="en-US" dirty="0" err="1"/>
              <a:t>baru</a:t>
            </a:r>
            <a:endParaRPr lang="en-US" dirty="0"/>
          </a:p>
          <a:p>
            <a:pPr lvl="1"/>
            <a:r>
              <a:rPr lang="en-US" dirty="0" err="1"/>
              <a:t>Pelatihan</a:t>
            </a:r>
            <a:r>
              <a:rPr lang="en-US" dirty="0"/>
              <a:t> </a:t>
            </a:r>
            <a:r>
              <a:rPr lang="en-US" dirty="0" err="1"/>
              <a:t>tenaga</a:t>
            </a:r>
            <a:r>
              <a:rPr lang="en-US" dirty="0"/>
              <a:t> </a:t>
            </a:r>
            <a:r>
              <a:rPr lang="en-US" dirty="0" err="1"/>
              <a:t>kerja</a:t>
            </a:r>
            <a:endParaRPr lang="en-US" dirty="0"/>
          </a:p>
          <a:p>
            <a:pPr lvl="1"/>
            <a:r>
              <a:rPr lang="en-US" dirty="0" err="1"/>
              <a:t>Menarik</a:t>
            </a:r>
            <a:r>
              <a:rPr lang="en-US" dirty="0"/>
              <a:t> investor</a:t>
            </a:r>
          </a:p>
          <a:p>
            <a:r>
              <a:rPr lang="en-US" dirty="0"/>
              <a:t>Cara </a:t>
            </a:r>
            <a:r>
              <a:rPr lang="en-US" dirty="0" err="1"/>
              <a:t>Mengatasi</a:t>
            </a:r>
            <a:r>
              <a:rPr lang="en-US" dirty="0"/>
              <a:t> </a:t>
            </a:r>
            <a:r>
              <a:rPr lang="en-US" dirty="0" err="1"/>
              <a:t>Pengangguran</a:t>
            </a:r>
            <a:r>
              <a:rPr lang="en-US" dirty="0"/>
              <a:t> </a:t>
            </a:r>
            <a:r>
              <a:rPr lang="en-US" dirty="0" err="1"/>
              <a:t>Musiman</a:t>
            </a:r>
            <a:r>
              <a:rPr lang="en-US" dirty="0"/>
              <a:t>:</a:t>
            </a:r>
          </a:p>
          <a:p>
            <a:pPr lvl="1"/>
            <a:r>
              <a:rPr lang="en-US" dirty="0" err="1"/>
              <a:t>Pelatihan</a:t>
            </a:r>
            <a:r>
              <a:rPr lang="en-US" dirty="0"/>
              <a:t> </a:t>
            </a:r>
            <a:r>
              <a:rPr lang="en-US" dirty="0" err="1"/>
              <a:t>ketrampilan</a:t>
            </a:r>
            <a:r>
              <a:rPr lang="en-US" dirty="0"/>
              <a:t> </a:t>
            </a:r>
            <a:r>
              <a:rPr lang="en-US" dirty="0" err="1"/>
              <a:t>lainnya</a:t>
            </a:r>
            <a:endParaRPr lang="en-US" dirty="0"/>
          </a:p>
          <a:p>
            <a:pPr lvl="1"/>
            <a:r>
              <a:rPr lang="en-US" dirty="0" err="1"/>
              <a:t>Menginformasikan</a:t>
            </a:r>
            <a:r>
              <a:rPr lang="en-US" dirty="0"/>
              <a:t> </a:t>
            </a:r>
            <a:r>
              <a:rPr lang="en-US" dirty="0" err="1"/>
              <a:t>lowongan</a:t>
            </a:r>
            <a:r>
              <a:rPr lang="en-US" dirty="0"/>
              <a:t> </a:t>
            </a:r>
            <a:r>
              <a:rPr lang="en-US" dirty="0" err="1"/>
              <a:t>pekerjaan</a:t>
            </a:r>
            <a:r>
              <a:rPr lang="en-US" dirty="0"/>
              <a:t> yang </a:t>
            </a:r>
            <a:r>
              <a:rPr lang="en-US" dirty="0" err="1"/>
              <a:t>ada</a:t>
            </a:r>
            <a:r>
              <a:rPr lang="en-US" dirty="0"/>
              <a:t> </a:t>
            </a:r>
            <a:r>
              <a:rPr lang="en-US" dirty="0" err="1"/>
              <a:t>di</a:t>
            </a:r>
            <a:r>
              <a:rPr lang="en-US" dirty="0"/>
              <a:t> </a:t>
            </a:r>
            <a:r>
              <a:rPr lang="en-US" dirty="0" err="1"/>
              <a:t>sektor</a:t>
            </a:r>
            <a:r>
              <a:rPr lang="en-US" dirty="0"/>
              <a:t> lain</a:t>
            </a:r>
          </a:p>
          <a:p>
            <a:r>
              <a:rPr lang="en-US" dirty="0"/>
              <a:t>Cara </a:t>
            </a:r>
            <a:r>
              <a:rPr lang="en-US" dirty="0" err="1"/>
              <a:t>mengatasi</a:t>
            </a:r>
            <a:r>
              <a:rPr lang="en-US" dirty="0"/>
              <a:t> </a:t>
            </a:r>
            <a:r>
              <a:rPr lang="en-US" dirty="0" err="1"/>
              <a:t>pengangguran</a:t>
            </a:r>
            <a:r>
              <a:rPr lang="en-US" dirty="0"/>
              <a:t> </a:t>
            </a:r>
            <a:r>
              <a:rPr lang="en-US" dirty="0" err="1"/>
              <a:t>Deflasioner</a:t>
            </a:r>
            <a:r>
              <a:rPr lang="en-US" dirty="0"/>
              <a:t>:</a:t>
            </a:r>
          </a:p>
          <a:p>
            <a:pPr lvl="1"/>
            <a:r>
              <a:rPr lang="en-US" dirty="0" err="1"/>
              <a:t>Pelatihan</a:t>
            </a:r>
            <a:r>
              <a:rPr lang="en-US" dirty="0"/>
              <a:t> </a:t>
            </a:r>
            <a:r>
              <a:rPr lang="en-US" dirty="0" err="1"/>
              <a:t>tenaga</a:t>
            </a:r>
            <a:r>
              <a:rPr lang="en-US" dirty="0"/>
              <a:t> </a:t>
            </a:r>
            <a:r>
              <a:rPr lang="en-US" dirty="0" err="1"/>
              <a:t>kerja</a:t>
            </a:r>
            <a:endParaRPr lang="en-US" dirty="0"/>
          </a:p>
          <a:p>
            <a:pPr lvl="1"/>
            <a:r>
              <a:rPr lang="en-US" dirty="0" err="1"/>
              <a:t>Menarik</a:t>
            </a:r>
            <a:r>
              <a:rPr lang="en-US" dirty="0"/>
              <a:t> investor </a:t>
            </a:r>
            <a:r>
              <a:rPr lang="en-US" dirty="0" err="1"/>
              <a:t>baru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strips(downLeft)">
                                      <p:cBhvr>
                                        <p:cTn id="7" dur="500"/>
                                        <p:tgtEl>
                                          <p:spTgt spid="120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strips(downLeft)">
                                      <p:cBhvr>
                                        <p:cTn id="12" dur="500"/>
                                        <p:tgtEl>
                                          <p:spTgt spid="1208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Effect transition="in" filter="strips(downLeft)">
                                      <p:cBhvr>
                                        <p:cTn id="17" dur="500"/>
                                        <p:tgtEl>
                                          <p:spTgt spid="1208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20835">
                                            <p:txEl>
                                              <p:pRg st="3" end="3"/>
                                            </p:txEl>
                                          </p:spTgt>
                                        </p:tgtEl>
                                        <p:attrNameLst>
                                          <p:attrName>style.visibility</p:attrName>
                                        </p:attrNameLst>
                                      </p:cBhvr>
                                      <p:to>
                                        <p:strVal val="visible"/>
                                      </p:to>
                                    </p:set>
                                    <p:animEffect transition="in" filter="strips(downLeft)">
                                      <p:cBhvr>
                                        <p:cTn id="22" dur="500"/>
                                        <p:tgtEl>
                                          <p:spTgt spid="1208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20835">
                                            <p:txEl>
                                              <p:pRg st="4" end="4"/>
                                            </p:txEl>
                                          </p:spTgt>
                                        </p:tgtEl>
                                        <p:attrNameLst>
                                          <p:attrName>style.visibility</p:attrName>
                                        </p:attrNameLst>
                                      </p:cBhvr>
                                      <p:to>
                                        <p:strVal val="visible"/>
                                      </p:to>
                                    </p:set>
                                    <p:animEffect transition="in" filter="strips(downLeft)">
                                      <p:cBhvr>
                                        <p:cTn id="27" dur="500"/>
                                        <p:tgtEl>
                                          <p:spTgt spid="1208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120835">
                                            <p:txEl>
                                              <p:pRg st="5" end="5"/>
                                            </p:txEl>
                                          </p:spTgt>
                                        </p:tgtEl>
                                        <p:attrNameLst>
                                          <p:attrName>style.visibility</p:attrName>
                                        </p:attrNameLst>
                                      </p:cBhvr>
                                      <p:to>
                                        <p:strVal val="visible"/>
                                      </p:to>
                                    </p:set>
                                    <p:animEffect transition="in" filter="strips(downLeft)">
                                      <p:cBhvr>
                                        <p:cTn id="32" dur="500"/>
                                        <p:tgtEl>
                                          <p:spTgt spid="1208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20835">
                                            <p:txEl>
                                              <p:pRg st="6" end="6"/>
                                            </p:txEl>
                                          </p:spTgt>
                                        </p:tgtEl>
                                        <p:attrNameLst>
                                          <p:attrName>style.visibility</p:attrName>
                                        </p:attrNameLst>
                                      </p:cBhvr>
                                      <p:to>
                                        <p:strVal val="visible"/>
                                      </p:to>
                                    </p:set>
                                    <p:animEffect transition="in" filter="strips(downLeft)">
                                      <p:cBhvr>
                                        <p:cTn id="37" dur="500"/>
                                        <p:tgtEl>
                                          <p:spTgt spid="1208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120835">
                                            <p:txEl>
                                              <p:pRg st="7" end="7"/>
                                            </p:txEl>
                                          </p:spTgt>
                                        </p:tgtEl>
                                        <p:attrNameLst>
                                          <p:attrName>style.visibility</p:attrName>
                                        </p:attrNameLst>
                                      </p:cBhvr>
                                      <p:to>
                                        <p:strVal val="visible"/>
                                      </p:to>
                                    </p:set>
                                    <p:animEffect transition="in" filter="strips(downLeft)">
                                      <p:cBhvr>
                                        <p:cTn id="42" dur="500"/>
                                        <p:tgtEl>
                                          <p:spTgt spid="12083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120835">
                                            <p:txEl>
                                              <p:pRg st="8" end="8"/>
                                            </p:txEl>
                                          </p:spTgt>
                                        </p:tgtEl>
                                        <p:attrNameLst>
                                          <p:attrName>style.visibility</p:attrName>
                                        </p:attrNameLst>
                                      </p:cBhvr>
                                      <p:to>
                                        <p:strVal val="visible"/>
                                      </p:to>
                                    </p:set>
                                    <p:animEffect transition="in" filter="strips(downLeft)">
                                      <p:cBhvr>
                                        <p:cTn id="47" dur="500"/>
                                        <p:tgtEl>
                                          <p:spTgt spid="12083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grpId="0" nodeType="clickEffect">
                                  <p:stCondLst>
                                    <p:cond delay="0"/>
                                  </p:stCondLst>
                                  <p:childTnLst>
                                    <p:set>
                                      <p:cBhvr>
                                        <p:cTn id="51" dur="1" fill="hold">
                                          <p:stCondLst>
                                            <p:cond delay="0"/>
                                          </p:stCondLst>
                                        </p:cTn>
                                        <p:tgtEl>
                                          <p:spTgt spid="120835">
                                            <p:txEl>
                                              <p:pRg st="9" end="9"/>
                                            </p:txEl>
                                          </p:spTgt>
                                        </p:tgtEl>
                                        <p:attrNameLst>
                                          <p:attrName>style.visibility</p:attrName>
                                        </p:attrNameLst>
                                      </p:cBhvr>
                                      <p:to>
                                        <p:strVal val="visible"/>
                                      </p:to>
                                    </p:set>
                                    <p:animEffect transition="in" filter="strips(downLeft)">
                                      <p:cBhvr>
                                        <p:cTn id="52" dur="500"/>
                                        <p:tgtEl>
                                          <p:spTgt spid="1208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TERIMA KASIH</a:t>
            </a:r>
            <a:endParaRPr lang="en-SG" dirty="0"/>
          </a:p>
        </p:txBody>
      </p:sp>
      <p:sp>
        <p:nvSpPr>
          <p:cNvPr id="3" name="Text Placeholder 2"/>
          <p:cNvSpPr>
            <a:spLocks noGrp="1"/>
          </p:cNvSpPr>
          <p:nvPr>
            <p:ph type="body" idx="1"/>
          </p:nvPr>
        </p:nvSpPr>
        <p:spPr/>
        <p:txBody>
          <a:bodyPr/>
          <a:lstStyle/>
          <a:p>
            <a:endParaRPr lang="en-SG"/>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1066800" y="1752600"/>
            <a:ext cx="2316163" cy="617538"/>
          </a:xfrm>
          <a:prstGeom prst="rect">
            <a:avLst/>
          </a:prstGeom>
          <a:noFill/>
          <a:ln w="38100">
            <a:solidFill>
              <a:schemeClr val="tx1"/>
            </a:solidFill>
            <a:miter lim="800000"/>
            <a:headEnd/>
            <a:tailEnd/>
          </a:ln>
        </p:spPr>
        <p:txBody>
          <a:bodyPr>
            <a:spAutoFit/>
          </a:bodyPr>
          <a:lstStyle/>
          <a:p>
            <a:pPr algn="ctr"/>
            <a:r>
              <a:rPr lang="en-US" sz="3200" b="1">
                <a:latin typeface="Arial" charset="0"/>
              </a:rPr>
              <a:t>EKONOMI</a:t>
            </a:r>
          </a:p>
        </p:txBody>
      </p:sp>
      <p:sp>
        <p:nvSpPr>
          <p:cNvPr id="9219" name="Text Box 5"/>
          <p:cNvSpPr txBox="1">
            <a:spLocks noChangeArrowheads="1"/>
          </p:cNvSpPr>
          <p:nvPr/>
        </p:nvSpPr>
        <p:spPr bwMode="auto">
          <a:xfrm>
            <a:off x="5410200" y="1676400"/>
            <a:ext cx="2705100" cy="617538"/>
          </a:xfrm>
          <a:prstGeom prst="rect">
            <a:avLst/>
          </a:prstGeom>
          <a:noFill/>
          <a:ln w="38100">
            <a:solidFill>
              <a:schemeClr val="tx1"/>
            </a:solidFill>
            <a:miter lim="800000"/>
            <a:headEnd/>
            <a:tailEnd/>
          </a:ln>
        </p:spPr>
        <p:txBody>
          <a:bodyPr wrap="none">
            <a:spAutoFit/>
          </a:bodyPr>
          <a:lstStyle/>
          <a:p>
            <a:r>
              <a:rPr lang="en-US" sz="3200" b="1">
                <a:latin typeface="Arial" charset="0"/>
              </a:rPr>
              <a:t>DEMOGRAFI</a:t>
            </a:r>
          </a:p>
        </p:txBody>
      </p:sp>
      <p:sp>
        <p:nvSpPr>
          <p:cNvPr id="9220" name="AutoShape 6"/>
          <p:cNvSpPr>
            <a:spLocks noChangeArrowheads="1"/>
          </p:cNvSpPr>
          <p:nvPr/>
        </p:nvSpPr>
        <p:spPr bwMode="auto">
          <a:xfrm>
            <a:off x="3429000" y="1828800"/>
            <a:ext cx="1905000" cy="381000"/>
          </a:xfrm>
          <a:prstGeom prst="leftRightArrow">
            <a:avLst>
              <a:gd name="adj1" fmla="val 50000"/>
              <a:gd name="adj2" fmla="val 100000"/>
            </a:avLst>
          </a:prstGeom>
          <a:solidFill>
            <a:schemeClr val="tx2"/>
          </a:solidFill>
          <a:ln w="9525">
            <a:solidFill>
              <a:schemeClr val="tx2"/>
            </a:solidFill>
            <a:miter lim="800000"/>
            <a:headEnd/>
            <a:tailEnd/>
          </a:ln>
        </p:spPr>
        <p:txBody>
          <a:bodyPr wrap="none" anchor="ctr"/>
          <a:lstStyle/>
          <a:p>
            <a:pPr algn="ctr"/>
            <a:endParaRPr lang="en-US">
              <a:solidFill>
                <a:schemeClr val="tx2"/>
              </a:solidFill>
            </a:endParaRPr>
          </a:p>
        </p:txBody>
      </p:sp>
      <p:sp>
        <p:nvSpPr>
          <p:cNvPr id="9221" name="Line 7"/>
          <p:cNvSpPr>
            <a:spLocks noChangeShapeType="1"/>
          </p:cNvSpPr>
          <p:nvPr/>
        </p:nvSpPr>
        <p:spPr bwMode="auto">
          <a:xfrm flipV="1">
            <a:off x="4419600" y="2286000"/>
            <a:ext cx="0" cy="1066800"/>
          </a:xfrm>
          <a:prstGeom prst="line">
            <a:avLst/>
          </a:prstGeom>
          <a:noFill/>
          <a:ln w="76200">
            <a:solidFill>
              <a:schemeClr val="tx2"/>
            </a:solidFill>
            <a:round/>
            <a:headEnd/>
            <a:tailEnd type="triangle" w="med" len="med"/>
          </a:ln>
        </p:spPr>
        <p:txBody>
          <a:bodyPr/>
          <a:lstStyle/>
          <a:p>
            <a:endParaRPr lang="en-SG"/>
          </a:p>
        </p:txBody>
      </p:sp>
      <p:sp>
        <p:nvSpPr>
          <p:cNvPr id="9222" name="Text Box 8"/>
          <p:cNvSpPr txBox="1">
            <a:spLocks noChangeArrowheads="1"/>
          </p:cNvSpPr>
          <p:nvPr/>
        </p:nvSpPr>
        <p:spPr bwMode="auto">
          <a:xfrm>
            <a:off x="838200" y="3505200"/>
            <a:ext cx="8135560" cy="1754326"/>
          </a:xfrm>
          <a:prstGeom prst="rect">
            <a:avLst/>
          </a:prstGeom>
          <a:noFill/>
          <a:ln w="28575">
            <a:solidFill>
              <a:schemeClr val="tx1"/>
            </a:solidFill>
            <a:miter lim="800000"/>
            <a:headEnd/>
            <a:tailEnd/>
          </a:ln>
        </p:spPr>
        <p:txBody>
          <a:bodyPr wrap="none">
            <a:spAutoFit/>
          </a:bodyPr>
          <a:lstStyle/>
          <a:p>
            <a:pPr algn="just">
              <a:buFontTx/>
              <a:buBlip>
                <a:blip r:embed="rId2"/>
              </a:buBlip>
            </a:pPr>
            <a:r>
              <a:rPr lang="en-US" b="1" dirty="0">
                <a:latin typeface="Arial" charset="0"/>
              </a:rPr>
              <a:t> </a:t>
            </a:r>
            <a:r>
              <a:rPr lang="en-US" b="1" dirty="0" err="1">
                <a:latin typeface="Arial" charset="0"/>
              </a:rPr>
              <a:t>Kejadian</a:t>
            </a:r>
            <a:r>
              <a:rPr lang="en-US" b="1" dirty="0">
                <a:latin typeface="Arial" charset="0"/>
              </a:rPr>
              <a:t> </a:t>
            </a:r>
            <a:r>
              <a:rPr lang="en-US" b="1" dirty="0" err="1">
                <a:latin typeface="Arial" charset="0"/>
              </a:rPr>
              <a:t>demografi</a:t>
            </a:r>
            <a:r>
              <a:rPr lang="en-US" b="1" dirty="0">
                <a:latin typeface="Arial" charset="0"/>
              </a:rPr>
              <a:t>  </a:t>
            </a:r>
            <a:r>
              <a:rPr lang="en-US" b="1" dirty="0" err="1" smtClean="0">
                <a:latin typeface="Arial" charset="0"/>
              </a:rPr>
              <a:t>sebagai</a:t>
            </a:r>
            <a:r>
              <a:rPr lang="en-US" b="1" dirty="0" smtClean="0">
                <a:latin typeface="Arial" charset="0"/>
              </a:rPr>
              <a:t> </a:t>
            </a:r>
            <a:r>
              <a:rPr lang="en-US" b="1" dirty="0" err="1">
                <a:latin typeface="Arial" charset="0"/>
              </a:rPr>
              <a:t>akibat</a:t>
            </a:r>
            <a:r>
              <a:rPr lang="en-US" b="1" dirty="0">
                <a:latin typeface="Arial" charset="0"/>
              </a:rPr>
              <a:t> </a:t>
            </a:r>
            <a:r>
              <a:rPr lang="en-US" b="1" dirty="0" err="1">
                <a:latin typeface="Arial" charset="0"/>
              </a:rPr>
              <a:t>dari</a:t>
            </a:r>
            <a:r>
              <a:rPr lang="en-US" b="1" dirty="0">
                <a:latin typeface="Arial" charset="0"/>
              </a:rPr>
              <a:t> </a:t>
            </a:r>
            <a:r>
              <a:rPr lang="en-US" b="1" dirty="0" err="1">
                <a:latin typeface="Arial" charset="0"/>
              </a:rPr>
              <a:t>kejadian</a:t>
            </a:r>
            <a:r>
              <a:rPr lang="en-US" b="1" dirty="0">
                <a:latin typeface="Arial" charset="0"/>
              </a:rPr>
              <a:t> </a:t>
            </a:r>
            <a:r>
              <a:rPr lang="en-US" b="1" dirty="0" err="1">
                <a:latin typeface="Arial" charset="0"/>
              </a:rPr>
              <a:t>ekonomi</a:t>
            </a:r>
            <a:endParaRPr lang="en-US" b="1" dirty="0">
              <a:latin typeface="Arial" charset="0"/>
            </a:endParaRPr>
          </a:p>
          <a:p>
            <a:pPr algn="just"/>
            <a:r>
              <a:rPr lang="en-US" b="1" dirty="0">
                <a:latin typeface="Arial" charset="0"/>
              </a:rPr>
              <a:t>    (</a:t>
            </a:r>
            <a:r>
              <a:rPr lang="en-US" b="1" dirty="0" err="1" smtClean="0">
                <a:latin typeface="Arial" charset="0"/>
              </a:rPr>
              <a:t>keadaan</a:t>
            </a:r>
            <a:r>
              <a:rPr lang="en-US" b="1" dirty="0" smtClean="0">
                <a:latin typeface="Arial" charset="0"/>
              </a:rPr>
              <a:t> </a:t>
            </a:r>
            <a:r>
              <a:rPr lang="en-US" b="1" dirty="0" err="1">
                <a:latin typeface="Arial" charset="0"/>
              </a:rPr>
              <a:t>ekonomi</a:t>
            </a:r>
            <a:r>
              <a:rPr lang="en-US" b="1" dirty="0">
                <a:latin typeface="Arial" charset="0"/>
              </a:rPr>
              <a:t> </a:t>
            </a:r>
            <a:r>
              <a:rPr lang="en-US" b="1" dirty="0" err="1">
                <a:latin typeface="Arial" charset="0"/>
              </a:rPr>
              <a:t>makmur</a:t>
            </a:r>
            <a:r>
              <a:rPr lang="en-US" b="1" dirty="0">
                <a:latin typeface="Arial" charset="0"/>
              </a:rPr>
              <a:t> </a:t>
            </a:r>
            <a:r>
              <a:rPr lang="en-US" b="1" dirty="0" err="1">
                <a:latin typeface="Arial" charset="0"/>
              </a:rPr>
              <a:t>maka</a:t>
            </a:r>
            <a:r>
              <a:rPr lang="en-US" b="1" dirty="0">
                <a:latin typeface="Arial" charset="0"/>
              </a:rPr>
              <a:t> </a:t>
            </a:r>
            <a:r>
              <a:rPr lang="en-US" b="1" dirty="0" err="1">
                <a:latin typeface="Arial" charset="0"/>
              </a:rPr>
              <a:t>kelahiran</a:t>
            </a:r>
            <a:r>
              <a:rPr lang="en-US" b="1" dirty="0">
                <a:latin typeface="Arial" charset="0"/>
              </a:rPr>
              <a:t> </a:t>
            </a:r>
            <a:r>
              <a:rPr lang="id-ID" b="1" dirty="0">
                <a:latin typeface="Arial" charset="0"/>
              </a:rPr>
              <a:t>&amp; kematian </a:t>
            </a:r>
            <a:r>
              <a:rPr lang="en-US" b="1" dirty="0" err="1">
                <a:latin typeface="Arial" charset="0"/>
              </a:rPr>
              <a:t>akan</a:t>
            </a:r>
            <a:r>
              <a:rPr lang="en-US" b="1" dirty="0">
                <a:latin typeface="Arial" charset="0"/>
              </a:rPr>
              <a:t> </a:t>
            </a:r>
            <a:r>
              <a:rPr lang="en-US" b="1" dirty="0" err="1">
                <a:latin typeface="Arial" charset="0"/>
              </a:rPr>
              <a:t>berubah</a:t>
            </a:r>
            <a:r>
              <a:rPr lang="en-US" b="1" dirty="0">
                <a:latin typeface="Arial" charset="0"/>
              </a:rPr>
              <a:t>, </a:t>
            </a:r>
          </a:p>
          <a:p>
            <a:pPr algn="just"/>
            <a:r>
              <a:rPr lang="en-US" b="1" dirty="0">
                <a:latin typeface="Arial" charset="0"/>
              </a:rPr>
              <a:t>    </a:t>
            </a:r>
            <a:r>
              <a:rPr lang="en-US" b="1" dirty="0" err="1" smtClean="0">
                <a:latin typeface="Arial" charset="0"/>
              </a:rPr>
              <a:t>migrasi</a:t>
            </a:r>
            <a:r>
              <a:rPr lang="en-US" b="1" dirty="0" smtClean="0">
                <a:latin typeface="Arial" charset="0"/>
              </a:rPr>
              <a:t> </a:t>
            </a:r>
            <a:r>
              <a:rPr lang="en-US" b="1" dirty="0" err="1">
                <a:latin typeface="Arial" charset="0"/>
              </a:rPr>
              <a:t>akan</a:t>
            </a:r>
            <a:r>
              <a:rPr lang="en-US" b="1" dirty="0">
                <a:latin typeface="Arial" charset="0"/>
              </a:rPr>
              <a:t> </a:t>
            </a:r>
            <a:r>
              <a:rPr lang="en-US" b="1" dirty="0" err="1">
                <a:latin typeface="Arial" charset="0"/>
              </a:rPr>
              <a:t>naik</a:t>
            </a:r>
            <a:r>
              <a:rPr lang="en-US" b="1" dirty="0">
                <a:latin typeface="Arial" charset="0"/>
              </a:rPr>
              <a:t>, </a:t>
            </a:r>
            <a:r>
              <a:rPr lang="en-US" b="1" dirty="0" err="1">
                <a:latin typeface="Arial" charset="0"/>
              </a:rPr>
              <a:t>atau</a:t>
            </a:r>
            <a:r>
              <a:rPr lang="en-US" b="1" dirty="0">
                <a:latin typeface="Arial" charset="0"/>
              </a:rPr>
              <a:t> </a:t>
            </a:r>
            <a:r>
              <a:rPr lang="en-US" b="1" dirty="0" err="1">
                <a:latin typeface="Arial" charset="0"/>
              </a:rPr>
              <a:t>sebaliknya</a:t>
            </a:r>
            <a:r>
              <a:rPr lang="en-US" b="1" dirty="0">
                <a:latin typeface="Arial" charset="0"/>
              </a:rPr>
              <a:t>) </a:t>
            </a:r>
          </a:p>
          <a:p>
            <a:pPr algn="just">
              <a:buFontTx/>
              <a:buBlip>
                <a:blip r:embed="rId2"/>
              </a:buBlip>
            </a:pPr>
            <a:r>
              <a:rPr lang="en-US" b="1" dirty="0">
                <a:latin typeface="Arial" charset="0"/>
              </a:rPr>
              <a:t> </a:t>
            </a:r>
            <a:r>
              <a:rPr lang="en-US" b="1" dirty="0" err="1">
                <a:latin typeface="Arial" charset="0"/>
              </a:rPr>
              <a:t>Kejadian</a:t>
            </a:r>
            <a:r>
              <a:rPr lang="en-US" b="1" dirty="0">
                <a:latin typeface="Arial" charset="0"/>
              </a:rPr>
              <a:t> </a:t>
            </a:r>
            <a:r>
              <a:rPr lang="en-US" b="1" dirty="0" err="1">
                <a:latin typeface="Arial" charset="0"/>
              </a:rPr>
              <a:t>ekonomi</a:t>
            </a:r>
            <a:r>
              <a:rPr lang="en-US" b="1" dirty="0">
                <a:latin typeface="Arial" charset="0"/>
              </a:rPr>
              <a:t> </a:t>
            </a:r>
            <a:r>
              <a:rPr lang="en-US" b="1" dirty="0" err="1">
                <a:latin typeface="Arial" charset="0"/>
              </a:rPr>
              <a:t>tergantung</a:t>
            </a:r>
            <a:r>
              <a:rPr lang="en-US" b="1" dirty="0">
                <a:latin typeface="Arial" charset="0"/>
              </a:rPr>
              <a:t> </a:t>
            </a:r>
            <a:r>
              <a:rPr lang="en-US" b="1" dirty="0" err="1">
                <a:latin typeface="Arial" charset="0"/>
              </a:rPr>
              <a:t>dari</a:t>
            </a:r>
            <a:r>
              <a:rPr lang="en-US" b="1" dirty="0">
                <a:latin typeface="Arial" charset="0"/>
              </a:rPr>
              <a:t> </a:t>
            </a:r>
            <a:r>
              <a:rPr lang="en-US" b="1" dirty="0" err="1">
                <a:latin typeface="Arial" charset="0"/>
              </a:rPr>
              <a:t>kejadian</a:t>
            </a:r>
            <a:r>
              <a:rPr lang="en-US" b="1" dirty="0">
                <a:latin typeface="Arial" charset="0"/>
              </a:rPr>
              <a:t> </a:t>
            </a:r>
            <a:r>
              <a:rPr lang="en-US" b="1" dirty="0" err="1">
                <a:latin typeface="Arial" charset="0"/>
              </a:rPr>
              <a:t>demografi</a:t>
            </a:r>
            <a:endParaRPr lang="en-US" b="1" dirty="0">
              <a:latin typeface="Arial" charset="0"/>
            </a:endParaRPr>
          </a:p>
          <a:p>
            <a:pPr algn="just"/>
            <a:r>
              <a:rPr lang="en-US" b="1" dirty="0">
                <a:latin typeface="Arial" charset="0"/>
              </a:rPr>
              <a:t>    (</a:t>
            </a:r>
            <a:r>
              <a:rPr lang="en-US" b="1" dirty="0" err="1">
                <a:latin typeface="Arial" charset="0"/>
              </a:rPr>
              <a:t>besarnya</a:t>
            </a:r>
            <a:r>
              <a:rPr lang="en-US" b="1" dirty="0">
                <a:latin typeface="Arial" charset="0"/>
              </a:rPr>
              <a:t> </a:t>
            </a:r>
            <a:r>
              <a:rPr lang="en-US" b="1" dirty="0" err="1">
                <a:latin typeface="Arial" charset="0"/>
              </a:rPr>
              <a:t>angkatan</a:t>
            </a:r>
            <a:r>
              <a:rPr lang="en-US" b="1" dirty="0">
                <a:latin typeface="Arial" charset="0"/>
              </a:rPr>
              <a:t> </a:t>
            </a:r>
            <a:r>
              <a:rPr lang="en-US" b="1" dirty="0" err="1">
                <a:latin typeface="Arial" charset="0"/>
              </a:rPr>
              <a:t>kerja</a:t>
            </a:r>
            <a:r>
              <a:rPr lang="en-US" b="1" dirty="0">
                <a:latin typeface="Arial" charset="0"/>
              </a:rPr>
              <a:t> </a:t>
            </a:r>
            <a:r>
              <a:rPr lang="en-US" b="1" dirty="0" err="1">
                <a:latin typeface="Arial" charset="0"/>
              </a:rPr>
              <a:t>menurut</a:t>
            </a:r>
            <a:r>
              <a:rPr lang="en-US" b="1" dirty="0">
                <a:latin typeface="Arial" charset="0"/>
              </a:rPr>
              <a:t> </a:t>
            </a:r>
            <a:r>
              <a:rPr lang="en-US" b="1" dirty="0" err="1">
                <a:latin typeface="Arial" charset="0"/>
              </a:rPr>
              <a:t>umur</a:t>
            </a:r>
            <a:r>
              <a:rPr lang="en-US" b="1" dirty="0">
                <a:latin typeface="Arial" charset="0"/>
              </a:rPr>
              <a:t>, sex </a:t>
            </a:r>
            <a:r>
              <a:rPr lang="en-US" b="1" dirty="0" err="1">
                <a:latin typeface="Arial" charset="0"/>
              </a:rPr>
              <a:t>serta</a:t>
            </a:r>
            <a:r>
              <a:rPr lang="en-US" b="1" dirty="0">
                <a:latin typeface="Arial" charset="0"/>
              </a:rPr>
              <a:t> </a:t>
            </a:r>
            <a:r>
              <a:rPr lang="en-US" b="1" dirty="0" err="1">
                <a:latin typeface="Arial" charset="0"/>
              </a:rPr>
              <a:t>komposisi</a:t>
            </a:r>
            <a:endParaRPr lang="en-US" b="1" dirty="0">
              <a:latin typeface="Arial" charset="0"/>
            </a:endParaRPr>
          </a:p>
          <a:p>
            <a:pPr algn="just"/>
            <a:r>
              <a:rPr lang="en-US" b="1" dirty="0">
                <a:latin typeface="Arial" charset="0"/>
              </a:rPr>
              <a:t>    </a:t>
            </a:r>
            <a:r>
              <a:rPr lang="en-US" b="1" dirty="0" err="1">
                <a:latin typeface="Arial" charset="0"/>
              </a:rPr>
              <a:t>penduduk</a:t>
            </a:r>
            <a:r>
              <a:rPr lang="en-US" b="1" dirty="0">
                <a:latin typeface="Arial" charset="0"/>
              </a:rPr>
              <a:t> </a:t>
            </a:r>
            <a:r>
              <a:rPr lang="en-US" b="1" dirty="0" err="1">
                <a:latin typeface="Arial" charset="0"/>
              </a:rPr>
              <a:t>disebabkan</a:t>
            </a:r>
            <a:r>
              <a:rPr lang="en-US" b="1" dirty="0">
                <a:latin typeface="Arial" charset="0"/>
              </a:rPr>
              <a:t> trend </a:t>
            </a:r>
            <a:r>
              <a:rPr lang="en-US" b="1" dirty="0" err="1">
                <a:latin typeface="Arial" charset="0"/>
              </a:rPr>
              <a:t>demografi</a:t>
            </a:r>
            <a:r>
              <a:rPr lang="en-US" b="1" dirty="0">
                <a:latin typeface="Arial" charset="0"/>
              </a:rPr>
              <a:t> </a:t>
            </a:r>
            <a:r>
              <a:rPr lang="en-US" b="1" dirty="0" err="1">
                <a:latin typeface="Arial" charset="0"/>
              </a:rPr>
              <a:t>yg</a:t>
            </a:r>
            <a:r>
              <a:rPr lang="en-US" b="1" dirty="0">
                <a:latin typeface="Arial" charset="0"/>
              </a:rPr>
              <a:t> </a:t>
            </a:r>
            <a:r>
              <a:rPr lang="en-US" b="1" dirty="0" err="1">
                <a:latin typeface="Arial" charset="0"/>
              </a:rPr>
              <a:t>lalu</a:t>
            </a:r>
            <a:r>
              <a:rPr lang="en-US" b="1" dirty="0">
                <a:latin typeface="Arial"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4282" y="1428736"/>
            <a:ext cx="8643998" cy="4124206"/>
          </a:xfrm>
          <a:prstGeom prst="rect">
            <a:avLst/>
          </a:prstGeom>
          <a:noFill/>
          <a:ln w="9525">
            <a:noFill/>
            <a:miter lim="800000"/>
            <a:headEnd/>
            <a:tailEnd/>
          </a:ln>
        </p:spPr>
        <p:txBody>
          <a:bodyPr wrap="square">
            <a:spAutoFit/>
          </a:bodyPr>
          <a:lstStyle/>
          <a:p>
            <a:pPr marL="342900" indent="-342900" algn="just">
              <a:spcBef>
                <a:spcPct val="50000"/>
              </a:spcBef>
            </a:pPr>
            <a:r>
              <a:rPr lang="en-US" sz="2800" dirty="0">
                <a:latin typeface="Arial" charset="0"/>
              </a:rPr>
              <a:t>A. “</a:t>
            </a:r>
            <a:r>
              <a:rPr lang="en-US" sz="2800" i="1" dirty="0">
                <a:latin typeface="Arial" charset="0"/>
              </a:rPr>
              <a:t>Economically Active Population</a:t>
            </a:r>
            <a:r>
              <a:rPr lang="en-US" sz="2800" dirty="0">
                <a:latin typeface="Arial" charset="0"/>
              </a:rPr>
              <a:t>”</a:t>
            </a:r>
          </a:p>
          <a:p>
            <a:pPr marL="342900" indent="-342900" algn="just">
              <a:spcBef>
                <a:spcPct val="50000"/>
              </a:spcBef>
            </a:pPr>
            <a:r>
              <a:rPr lang="en-US" sz="2800" dirty="0" err="1">
                <a:latin typeface="Arial" charset="0"/>
              </a:rPr>
              <a:t>Penduduk</a:t>
            </a:r>
            <a:r>
              <a:rPr lang="en-US" sz="2800" dirty="0">
                <a:latin typeface="Arial" charset="0"/>
              </a:rPr>
              <a:t> </a:t>
            </a:r>
            <a:r>
              <a:rPr lang="en-US" sz="2800" dirty="0" err="1">
                <a:latin typeface="Arial" charset="0"/>
              </a:rPr>
              <a:t>dikelompokkan</a:t>
            </a:r>
            <a:r>
              <a:rPr lang="en-US" sz="2800" dirty="0">
                <a:latin typeface="Arial" charset="0"/>
              </a:rPr>
              <a:t> 2 </a:t>
            </a:r>
            <a:r>
              <a:rPr lang="en-US" sz="2800" dirty="0" err="1">
                <a:latin typeface="Arial" charset="0"/>
              </a:rPr>
              <a:t>bagian</a:t>
            </a:r>
            <a:r>
              <a:rPr lang="en-US" sz="2800" dirty="0">
                <a:solidFill>
                  <a:srgbClr val="99FFCC"/>
                </a:solidFill>
                <a:latin typeface="Arial" charset="0"/>
              </a:rPr>
              <a:t> </a:t>
            </a:r>
          </a:p>
          <a:p>
            <a:pPr marL="342900" indent="-342900" algn="just">
              <a:spcBef>
                <a:spcPct val="50000"/>
              </a:spcBef>
              <a:buFontTx/>
              <a:buAutoNum type="arabicPeriod"/>
            </a:pPr>
            <a:r>
              <a:rPr lang="en-US" sz="2400" dirty="0" err="1">
                <a:latin typeface="Arial" charset="0"/>
              </a:rPr>
              <a:t>Penduduk</a:t>
            </a:r>
            <a:r>
              <a:rPr lang="en-US" sz="2400" dirty="0">
                <a:latin typeface="Arial" charset="0"/>
              </a:rPr>
              <a:t> yang </a:t>
            </a:r>
            <a:r>
              <a:rPr lang="en-US" sz="2400" dirty="0" err="1">
                <a:latin typeface="Arial" charset="0"/>
              </a:rPr>
              <a:t>aktif</a:t>
            </a:r>
            <a:r>
              <a:rPr lang="en-US" sz="2400" dirty="0">
                <a:latin typeface="Arial" charset="0"/>
              </a:rPr>
              <a:t> </a:t>
            </a:r>
            <a:r>
              <a:rPr lang="en-US" sz="2400" dirty="0" err="1">
                <a:latin typeface="Arial" charset="0"/>
              </a:rPr>
              <a:t>secara</a:t>
            </a:r>
            <a:r>
              <a:rPr lang="en-US" sz="2400" dirty="0">
                <a:latin typeface="Arial" charset="0"/>
              </a:rPr>
              <a:t> </a:t>
            </a:r>
            <a:r>
              <a:rPr lang="en-US" sz="2400" dirty="0" err="1">
                <a:latin typeface="Arial" charset="0"/>
              </a:rPr>
              <a:t>ekonomi</a:t>
            </a:r>
            <a:r>
              <a:rPr lang="en-US" sz="2400" dirty="0">
                <a:latin typeface="Arial" charset="0"/>
              </a:rPr>
              <a:t> /</a:t>
            </a:r>
            <a:r>
              <a:rPr lang="en-US" sz="2400" dirty="0" err="1">
                <a:latin typeface="Arial" charset="0"/>
              </a:rPr>
              <a:t>Tenaga</a:t>
            </a:r>
            <a:r>
              <a:rPr lang="en-US" sz="2400" dirty="0">
                <a:latin typeface="Arial" charset="0"/>
              </a:rPr>
              <a:t> </a:t>
            </a:r>
            <a:r>
              <a:rPr lang="en-US" sz="2400" dirty="0" err="1" smtClean="0">
                <a:latin typeface="Arial" charset="0"/>
              </a:rPr>
              <a:t>Kerja</a:t>
            </a:r>
            <a:r>
              <a:rPr lang="en-US" sz="2400" dirty="0" smtClean="0">
                <a:latin typeface="Arial" charset="0"/>
              </a:rPr>
              <a:t> </a:t>
            </a:r>
            <a:r>
              <a:rPr lang="en-US" sz="2400" dirty="0">
                <a:latin typeface="Arial" charset="0"/>
              </a:rPr>
              <a:t>: </a:t>
            </a:r>
            <a:r>
              <a:rPr lang="en-US" sz="2400" dirty="0" err="1">
                <a:latin typeface="Arial" charset="0"/>
              </a:rPr>
              <a:t>besarnya</a:t>
            </a:r>
            <a:r>
              <a:rPr lang="en-US" sz="2400" dirty="0">
                <a:latin typeface="Arial" charset="0"/>
              </a:rPr>
              <a:t> </a:t>
            </a:r>
            <a:r>
              <a:rPr lang="en-US" sz="2400" dirty="0" err="1">
                <a:latin typeface="Arial" charset="0"/>
              </a:rPr>
              <a:t>bagian</a:t>
            </a:r>
            <a:r>
              <a:rPr lang="en-US" sz="2400" dirty="0">
                <a:latin typeface="Arial" charset="0"/>
              </a:rPr>
              <a:t> </a:t>
            </a:r>
            <a:r>
              <a:rPr lang="en-US" sz="2400" dirty="0" err="1">
                <a:latin typeface="Arial" charset="0"/>
              </a:rPr>
              <a:t>dari</a:t>
            </a:r>
            <a:r>
              <a:rPr lang="en-US" sz="2400" dirty="0">
                <a:latin typeface="Arial" charset="0"/>
              </a:rPr>
              <a:t> </a:t>
            </a:r>
            <a:r>
              <a:rPr lang="en-US" sz="2400" dirty="0" err="1">
                <a:latin typeface="Arial" charset="0"/>
              </a:rPr>
              <a:t>penduduk</a:t>
            </a:r>
            <a:r>
              <a:rPr lang="en-US" sz="2400" dirty="0">
                <a:latin typeface="Arial" charset="0"/>
              </a:rPr>
              <a:t> yang </a:t>
            </a:r>
            <a:r>
              <a:rPr lang="en-US" sz="2400" dirty="0" err="1" smtClean="0">
                <a:latin typeface="Arial" charset="0"/>
              </a:rPr>
              <a:t>dapat</a:t>
            </a:r>
            <a:r>
              <a:rPr lang="en-US" sz="2400" dirty="0">
                <a:latin typeface="Arial" charset="0"/>
              </a:rPr>
              <a:t> </a:t>
            </a:r>
            <a:r>
              <a:rPr lang="en-US" sz="2400" dirty="0" err="1" smtClean="0">
                <a:latin typeface="Arial" charset="0"/>
              </a:rPr>
              <a:t>diikutsertakan</a:t>
            </a:r>
            <a:r>
              <a:rPr lang="en-US" sz="2400" dirty="0" smtClean="0">
                <a:latin typeface="Arial" charset="0"/>
              </a:rPr>
              <a:t> </a:t>
            </a:r>
            <a:r>
              <a:rPr lang="en-US" sz="2400" dirty="0" err="1">
                <a:latin typeface="Arial" charset="0"/>
              </a:rPr>
              <a:t>dlm</a:t>
            </a:r>
            <a:r>
              <a:rPr lang="en-US" sz="2400" dirty="0">
                <a:latin typeface="Arial" charset="0"/>
              </a:rPr>
              <a:t> </a:t>
            </a:r>
            <a:r>
              <a:rPr lang="en-US" sz="2400" dirty="0" err="1">
                <a:latin typeface="Arial" charset="0"/>
              </a:rPr>
              <a:t>proses</a:t>
            </a:r>
            <a:r>
              <a:rPr lang="en-US" sz="2400" dirty="0">
                <a:latin typeface="Arial" charset="0"/>
              </a:rPr>
              <a:t> </a:t>
            </a:r>
            <a:r>
              <a:rPr lang="en-US" sz="2400" dirty="0" err="1">
                <a:latin typeface="Arial" charset="0"/>
              </a:rPr>
              <a:t>ekonomi</a:t>
            </a:r>
            <a:r>
              <a:rPr lang="en-US" sz="2400" dirty="0">
                <a:latin typeface="Arial" charset="0"/>
              </a:rPr>
              <a:t> (</a:t>
            </a:r>
            <a:r>
              <a:rPr lang="en-US" sz="2400" dirty="0" err="1">
                <a:latin typeface="Arial" charset="0"/>
              </a:rPr>
              <a:t>aktif</a:t>
            </a:r>
            <a:r>
              <a:rPr lang="en-US" sz="2400" dirty="0">
                <a:latin typeface="Arial" charset="0"/>
              </a:rPr>
              <a:t> </a:t>
            </a:r>
            <a:r>
              <a:rPr lang="en-US" sz="2400" dirty="0" err="1" smtClean="0">
                <a:latin typeface="Arial" charset="0"/>
              </a:rPr>
              <a:t>bekerja</a:t>
            </a:r>
            <a:r>
              <a:rPr lang="en-US" sz="2400" dirty="0" smtClean="0">
                <a:latin typeface="Arial" charset="0"/>
              </a:rPr>
              <a:t> </a:t>
            </a:r>
            <a:r>
              <a:rPr lang="en-US" sz="2400" dirty="0">
                <a:latin typeface="Arial" charset="0"/>
              </a:rPr>
              <a:t>&amp; </a:t>
            </a:r>
            <a:r>
              <a:rPr lang="en-US" sz="2400" dirty="0" err="1">
                <a:latin typeface="Arial" charset="0"/>
              </a:rPr>
              <a:t>aktif</a:t>
            </a:r>
            <a:r>
              <a:rPr lang="en-US" sz="2400" dirty="0">
                <a:latin typeface="Arial" charset="0"/>
              </a:rPr>
              <a:t> </a:t>
            </a:r>
            <a:r>
              <a:rPr lang="en-US" sz="2400" dirty="0" err="1">
                <a:latin typeface="Arial" charset="0"/>
              </a:rPr>
              <a:t>mencari</a:t>
            </a:r>
            <a:r>
              <a:rPr lang="en-US" sz="2400" dirty="0">
                <a:latin typeface="Arial" charset="0"/>
              </a:rPr>
              <a:t> </a:t>
            </a:r>
            <a:r>
              <a:rPr lang="en-US" sz="2400" dirty="0" err="1" smtClean="0">
                <a:latin typeface="Arial" charset="0"/>
              </a:rPr>
              <a:t>pekerjaan</a:t>
            </a:r>
            <a:r>
              <a:rPr lang="en-US" sz="2400" dirty="0" smtClean="0">
                <a:latin typeface="Arial" charset="0"/>
              </a:rPr>
              <a:t>)</a:t>
            </a:r>
            <a:endParaRPr lang="en-US" sz="2400" dirty="0">
              <a:latin typeface="Arial" charset="0"/>
            </a:endParaRPr>
          </a:p>
          <a:p>
            <a:pPr marL="342900" indent="-342900" algn="just">
              <a:spcBef>
                <a:spcPct val="50000"/>
              </a:spcBef>
            </a:pPr>
            <a:r>
              <a:rPr lang="en-US" sz="2400" dirty="0" smtClean="0">
                <a:latin typeface="Arial" charset="0"/>
              </a:rPr>
              <a:t>2. </a:t>
            </a:r>
            <a:r>
              <a:rPr lang="en-US" sz="2400" dirty="0" err="1" smtClean="0">
                <a:latin typeface="Arial" charset="0"/>
              </a:rPr>
              <a:t>Penduduk</a:t>
            </a:r>
            <a:r>
              <a:rPr lang="en-US" sz="2400" dirty="0" smtClean="0">
                <a:latin typeface="Arial" charset="0"/>
              </a:rPr>
              <a:t> </a:t>
            </a:r>
            <a:r>
              <a:rPr lang="en-US" sz="2400" dirty="0">
                <a:latin typeface="Arial" charset="0"/>
              </a:rPr>
              <a:t>yang </a:t>
            </a:r>
            <a:r>
              <a:rPr lang="en-US" sz="2400" dirty="0" err="1">
                <a:latin typeface="Arial" charset="0"/>
              </a:rPr>
              <a:t>tidak</a:t>
            </a:r>
            <a:r>
              <a:rPr lang="en-US" sz="2400" dirty="0">
                <a:latin typeface="Arial" charset="0"/>
              </a:rPr>
              <a:t> </a:t>
            </a:r>
            <a:r>
              <a:rPr lang="en-US" sz="2400" dirty="0" err="1">
                <a:latin typeface="Arial" charset="0"/>
              </a:rPr>
              <a:t>aktif</a:t>
            </a:r>
            <a:r>
              <a:rPr lang="en-US" sz="2400" dirty="0">
                <a:latin typeface="Arial" charset="0"/>
              </a:rPr>
              <a:t> </a:t>
            </a:r>
            <a:r>
              <a:rPr lang="en-US" sz="2400" dirty="0" err="1">
                <a:latin typeface="Arial" charset="0"/>
              </a:rPr>
              <a:t>secara</a:t>
            </a:r>
            <a:r>
              <a:rPr lang="en-US" sz="2400" dirty="0">
                <a:latin typeface="Arial" charset="0"/>
              </a:rPr>
              <a:t> </a:t>
            </a:r>
            <a:r>
              <a:rPr lang="en-US" sz="2400" dirty="0" err="1">
                <a:latin typeface="Arial" charset="0"/>
              </a:rPr>
              <a:t>ekonomi</a:t>
            </a:r>
            <a:r>
              <a:rPr lang="en-US" sz="2400" dirty="0">
                <a:latin typeface="Arial" charset="0"/>
              </a:rPr>
              <a:t>, </a:t>
            </a:r>
            <a:r>
              <a:rPr lang="en-US" sz="2400" dirty="0" err="1">
                <a:latin typeface="Arial" charset="0"/>
              </a:rPr>
              <a:t>hanya</a:t>
            </a:r>
            <a:r>
              <a:rPr lang="en-US" sz="2400" dirty="0">
                <a:latin typeface="Arial" charset="0"/>
              </a:rPr>
              <a:t> </a:t>
            </a:r>
            <a:r>
              <a:rPr lang="en-US" sz="2400" dirty="0" smtClean="0">
                <a:latin typeface="Arial" charset="0"/>
              </a:rPr>
              <a:t> </a:t>
            </a:r>
            <a:r>
              <a:rPr lang="en-US" sz="2400" dirty="0" err="1">
                <a:latin typeface="Arial" charset="0"/>
              </a:rPr>
              <a:t>mengkonsumsi</a:t>
            </a:r>
            <a:r>
              <a:rPr lang="en-US" sz="2400" dirty="0">
                <a:latin typeface="Arial" charset="0"/>
              </a:rPr>
              <a:t> </a:t>
            </a:r>
            <a:r>
              <a:rPr lang="en-US" sz="2400" dirty="0" err="1">
                <a:latin typeface="Arial" charset="0"/>
              </a:rPr>
              <a:t>barang</a:t>
            </a:r>
            <a:r>
              <a:rPr lang="en-US" sz="2400" dirty="0">
                <a:latin typeface="Arial" charset="0"/>
              </a:rPr>
              <a:t> yang </a:t>
            </a:r>
            <a:r>
              <a:rPr lang="en-US" sz="2400" dirty="0" err="1">
                <a:latin typeface="Arial" charset="0"/>
              </a:rPr>
              <a:t>diproduksi</a:t>
            </a:r>
            <a:r>
              <a:rPr lang="en-US" sz="2400" dirty="0">
                <a:latin typeface="Arial" charset="0"/>
              </a:rPr>
              <a:t> </a:t>
            </a:r>
            <a:r>
              <a:rPr lang="en-US" sz="2400" dirty="0" err="1">
                <a:latin typeface="Arial" charset="0"/>
              </a:rPr>
              <a:t>orang</a:t>
            </a:r>
            <a:r>
              <a:rPr lang="en-US" sz="2400" dirty="0">
                <a:latin typeface="Arial" charset="0"/>
              </a:rPr>
              <a:t> </a:t>
            </a:r>
            <a:r>
              <a:rPr lang="en-US" sz="2400" dirty="0" smtClean="0">
                <a:latin typeface="Arial" charset="0"/>
              </a:rPr>
              <a:t>lain (</a:t>
            </a:r>
            <a:r>
              <a:rPr lang="en-US" sz="2400" dirty="0" err="1" smtClean="0">
                <a:latin typeface="Arial" charset="0"/>
              </a:rPr>
              <a:t>tidak</a:t>
            </a:r>
            <a:r>
              <a:rPr lang="en-US" sz="2400" dirty="0" smtClean="0">
                <a:latin typeface="Arial" charset="0"/>
              </a:rPr>
              <a:t> </a:t>
            </a:r>
            <a:r>
              <a:rPr lang="en-US" sz="2400" dirty="0" err="1">
                <a:latin typeface="Arial" charset="0"/>
              </a:rPr>
              <a:t>bekerja</a:t>
            </a:r>
            <a:r>
              <a:rPr lang="en-US" sz="2400" dirty="0">
                <a:latin typeface="Arial" charset="0"/>
              </a:rPr>
              <a:t> &amp; </a:t>
            </a:r>
            <a:r>
              <a:rPr lang="en-US" sz="2400" dirty="0" err="1" smtClean="0">
                <a:latin typeface="Arial" charset="0"/>
              </a:rPr>
              <a:t>tidak</a:t>
            </a:r>
            <a:r>
              <a:rPr lang="en-US" sz="2400" dirty="0" smtClean="0">
                <a:latin typeface="Arial" charset="0"/>
              </a:rPr>
              <a:t> </a:t>
            </a:r>
            <a:r>
              <a:rPr lang="en-US" sz="2400" dirty="0" err="1">
                <a:latin typeface="Arial" charset="0"/>
              </a:rPr>
              <a:t>sedang</a:t>
            </a:r>
            <a:r>
              <a:rPr lang="en-US" sz="2400" dirty="0">
                <a:latin typeface="Arial" charset="0"/>
              </a:rPr>
              <a:t> </a:t>
            </a:r>
            <a:r>
              <a:rPr lang="en-US" sz="2400" dirty="0" err="1">
                <a:latin typeface="Arial" charset="0"/>
              </a:rPr>
              <a:t>mencari</a:t>
            </a:r>
            <a:r>
              <a:rPr lang="en-US" sz="2400" dirty="0">
                <a:latin typeface="Arial" charset="0"/>
              </a:rPr>
              <a:t> </a:t>
            </a:r>
            <a:r>
              <a:rPr lang="en-US" sz="2400" dirty="0" err="1" smtClean="0">
                <a:latin typeface="Arial" charset="0"/>
              </a:rPr>
              <a:t>pekerjaan</a:t>
            </a:r>
            <a:r>
              <a:rPr lang="en-US" sz="2400" dirty="0" smtClean="0">
                <a:latin typeface="Arial" charset="0"/>
              </a:rPr>
              <a:t>)  </a:t>
            </a:r>
            <a:endParaRPr lang="en-US" sz="2000" dirty="0">
              <a:latin typeface="Arial" charset="0"/>
            </a:endParaRPr>
          </a:p>
        </p:txBody>
      </p:sp>
      <p:sp>
        <p:nvSpPr>
          <p:cNvPr id="12291" name="Text Box 3"/>
          <p:cNvSpPr txBox="1">
            <a:spLocks noChangeArrowheads="1"/>
          </p:cNvSpPr>
          <p:nvPr/>
        </p:nvSpPr>
        <p:spPr bwMode="auto">
          <a:xfrm>
            <a:off x="1600200" y="533400"/>
            <a:ext cx="5791200" cy="579438"/>
          </a:xfrm>
          <a:prstGeom prst="rect">
            <a:avLst/>
          </a:prstGeom>
          <a:noFill/>
          <a:ln w="9525">
            <a:noFill/>
            <a:miter lim="800000"/>
            <a:headEnd/>
            <a:tailEnd/>
          </a:ln>
        </p:spPr>
        <p:txBody>
          <a:bodyPr>
            <a:spAutoFit/>
          </a:bodyPr>
          <a:lstStyle/>
          <a:p>
            <a:pPr algn="ctr"/>
            <a:r>
              <a:rPr lang="en-US" sz="3200">
                <a:solidFill>
                  <a:schemeClr val="hlink"/>
                </a:solidFill>
                <a:latin typeface="Arial" charset="0"/>
              </a:rPr>
              <a:t>KONSEP DAN DEFINISI  (1)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p:cNvSpPr txBox="1">
            <a:spLocks noChangeArrowheads="1"/>
          </p:cNvSpPr>
          <p:nvPr/>
        </p:nvSpPr>
        <p:spPr bwMode="auto">
          <a:xfrm>
            <a:off x="571472" y="1571612"/>
            <a:ext cx="8153400" cy="3908762"/>
          </a:xfrm>
          <a:prstGeom prst="rect">
            <a:avLst/>
          </a:prstGeom>
          <a:noFill/>
          <a:ln w="9525">
            <a:noFill/>
            <a:miter lim="800000"/>
            <a:headEnd/>
            <a:tailEnd/>
          </a:ln>
        </p:spPr>
        <p:txBody>
          <a:bodyPr wrap="square">
            <a:spAutoFit/>
          </a:bodyPr>
          <a:lstStyle/>
          <a:p>
            <a:r>
              <a:rPr lang="en-US" sz="2800" dirty="0">
                <a:latin typeface="Arial" charset="0"/>
              </a:rPr>
              <a:t>B. </a:t>
            </a:r>
            <a:r>
              <a:rPr lang="en-US" sz="2800" dirty="0" err="1">
                <a:latin typeface="Arial" charset="0"/>
              </a:rPr>
              <a:t>Tenaga</a:t>
            </a:r>
            <a:r>
              <a:rPr lang="en-US" sz="2800" dirty="0">
                <a:latin typeface="Arial" charset="0"/>
              </a:rPr>
              <a:t> </a:t>
            </a:r>
            <a:r>
              <a:rPr lang="en-US" sz="2800" dirty="0" err="1">
                <a:latin typeface="Arial" charset="0"/>
              </a:rPr>
              <a:t>Kerja</a:t>
            </a:r>
            <a:r>
              <a:rPr lang="en-US" sz="2800" dirty="0">
                <a:latin typeface="Arial" charset="0"/>
              </a:rPr>
              <a:t> (</a:t>
            </a:r>
            <a:r>
              <a:rPr lang="en-US" sz="2800" i="1" dirty="0">
                <a:latin typeface="Arial" charset="0"/>
              </a:rPr>
              <a:t>Manpower</a:t>
            </a:r>
            <a:r>
              <a:rPr lang="en-US" sz="2800" dirty="0">
                <a:latin typeface="Arial" charset="0"/>
              </a:rPr>
              <a:t>)</a:t>
            </a:r>
          </a:p>
          <a:p>
            <a:pPr algn="just"/>
            <a:endParaRPr lang="en-US" sz="2800" dirty="0">
              <a:solidFill>
                <a:srgbClr val="99FFCC"/>
              </a:solidFill>
              <a:latin typeface="Arial" charset="0"/>
            </a:endParaRPr>
          </a:p>
          <a:p>
            <a:pPr marL="457200" indent="-457200" algn="just">
              <a:buFont typeface="+mj-lt"/>
              <a:buAutoNum type="arabicPeriod"/>
            </a:pPr>
            <a:r>
              <a:rPr lang="en-US" sz="2400" dirty="0" err="1" smtClean="0">
                <a:latin typeface="Arial" charset="0"/>
              </a:rPr>
              <a:t>Tenaga</a:t>
            </a:r>
            <a:r>
              <a:rPr lang="en-US" sz="2400" dirty="0" smtClean="0">
                <a:latin typeface="Arial" charset="0"/>
              </a:rPr>
              <a:t> </a:t>
            </a:r>
            <a:r>
              <a:rPr lang="en-US" sz="2400" dirty="0" err="1">
                <a:latin typeface="Arial" charset="0"/>
              </a:rPr>
              <a:t>kerja</a:t>
            </a:r>
            <a:r>
              <a:rPr lang="en-US" sz="2400" dirty="0">
                <a:latin typeface="Arial" charset="0"/>
              </a:rPr>
              <a:t> </a:t>
            </a:r>
            <a:r>
              <a:rPr lang="en-US" sz="2400" dirty="0" err="1">
                <a:latin typeface="Arial" charset="0"/>
              </a:rPr>
              <a:t>bukan</a:t>
            </a:r>
            <a:r>
              <a:rPr lang="en-US" sz="2400" dirty="0">
                <a:latin typeface="Arial" charset="0"/>
              </a:rPr>
              <a:t> </a:t>
            </a:r>
            <a:r>
              <a:rPr lang="en-US" sz="2400" dirty="0" err="1">
                <a:latin typeface="Arial" charset="0"/>
              </a:rPr>
              <a:t>Angkatan</a:t>
            </a:r>
            <a:r>
              <a:rPr lang="en-US" sz="2400" dirty="0">
                <a:latin typeface="Arial" charset="0"/>
              </a:rPr>
              <a:t> </a:t>
            </a:r>
            <a:r>
              <a:rPr lang="en-US" sz="2400" dirty="0" err="1" smtClean="0">
                <a:latin typeface="Arial" charset="0"/>
              </a:rPr>
              <a:t>kerja</a:t>
            </a:r>
            <a:endParaRPr lang="en-US" sz="2400" dirty="0">
              <a:latin typeface="Arial" charset="0"/>
            </a:endParaRPr>
          </a:p>
          <a:p>
            <a:pPr marL="457200" indent="-457200" algn="just">
              <a:buFont typeface="+mj-lt"/>
              <a:buAutoNum type="arabicPeriod"/>
            </a:pPr>
            <a:r>
              <a:rPr lang="en-US" sz="2400" dirty="0" err="1" smtClean="0">
                <a:latin typeface="Arial" charset="0"/>
              </a:rPr>
              <a:t>Tenaga</a:t>
            </a:r>
            <a:r>
              <a:rPr lang="en-US" sz="2400" dirty="0" smtClean="0">
                <a:latin typeface="Arial" charset="0"/>
              </a:rPr>
              <a:t> </a:t>
            </a:r>
            <a:r>
              <a:rPr lang="en-US" sz="2400" dirty="0" err="1">
                <a:latin typeface="Arial" charset="0"/>
              </a:rPr>
              <a:t>kerja</a:t>
            </a:r>
            <a:r>
              <a:rPr lang="en-US" sz="2400" dirty="0">
                <a:latin typeface="Arial" charset="0"/>
              </a:rPr>
              <a:t>: </a:t>
            </a:r>
            <a:r>
              <a:rPr lang="en-US" sz="2400" dirty="0" err="1">
                <a:latin typeface="Arial" charset="0"/>
              </a:rPr>
              <a:t>bagian</a:t>
            </a:r>
            <a:r>
              <a:rPr lang="en-US" sz="2400" dirty="0">
                <a:latin typeface="Arial" charset="0"/>
              </a:rPr>
              <a:t> </a:t>
            </a:r>
            <a:r>
              <a:rPr lang="en-US" sz="2400" dirty="0" err="1">
                <a:latin typeface="Arial" charset="0"/>
              </a:rPr>
              <a:t>penduduk</a:t>
            </a:r>
            <a:r>
              <a:rPr lang="en-US" sz="2400" dirty="0">
                <a:latin typeface="Arial" charset="0"/>
              </a:rPr>
              <a:t> </a:t>
            </a:r>
            <a:r>
              <a:rPr lang="en-US" sz="2400" dirty="0" smtClean="0">
                <a:latin typeface="Arial" charset="0"/>
              </a:rPr>
              <a:t>yang </a:t>
            </a:r>
            <a:r>
              <a:rPr lang="en-US" sz="2400" dirty="0" err="1">
                <a:latin typeface="Arial" charset="0"/>
              </a:rPr>
              <a:t>memiliki</a:t>
            </a:r>
            <a:r>
              <a:rPr lang="en-US" sz="2400" dirty="0">
                <a:latin typeface="Arial" charset="0"/>
              </a:rPr>
              <a:t> </a:t>
            </a:r>
            <a:r>
              <a:rPr lang="en-US" sz="2400" dirty="0" err="1" smtClean="0">
                <a:latin typeface="Arial" charset="0"/>
              </a:rPr>
              <a:t>potensi</a:t>
            </a:r>
            <a:r>
              <a:rPr lang="en-US" sz="2400" dirty="0" smtClean="0">
                <a:latin typeface="Arial" charset="0"/>
              </a:rPr>
              <a:t>    </a:t>
            </a:r>
            <a:r>
              <a:rPr lang="en-US" sz="2400" dirty="0" err="1" smtClean="0">
                <a:latin typeface="Arial" charset="0"/>
              </a:rPr>
              <a:t>untuk</a:t>
            </a:r>
            <a:r>
              <a:rPr lang="en-US" sz="2400" dirty="0" smtClean="0">
                <a:latin typeface="Arial" charset="0"/>
              </a:rPr>
              <a:t> </a:t>
            </a:r>
            <a:r>
              <a:rPr lang="en-US" sz="2400" dirty="0" err="1" smtClean="0">
                <a:latin typeface="Arial" charset="0"/>
              </a:rPr>
              <a:t>bekerja</a:t>
            </a:r>
            <a:r>
              <a:rPr lang="en-US" sz="2400" dirty="0" smtClean="0">
                <a:latin typeface="Arial" charset="0"/>
              </a:rPr>
              <a:t>/ </a:t>
            </a:r>
            <a:r>
              <a:rPr lang="en-US" sz="2400" dirty="0" err="1" smtClean="0">
                <a:latin typeface="Arial" charset="0"/>
              </a:rPr>
              <a:t>diikutisertakan</a:t>
            </a:r>
            <a:r>
              <a:rPr lang="en-US" sz="2400" dirty="0" smtClean="0">
                <a:latin typeface="Arial" charset="0"/>
              </a:rPr>
              <a:t> </a:t>
            </a:r>
            <a:r>
              <a:rPr lang="en-US" sz="2400" dirty="0" err="1" smtClean="0">
                <a:latin typeface="Arial" charset="0"/>
              </a:rPr>
              <a:t>dalam</a:t>
            </a:r>
            <a:r>
              <a:rPr lang="en-US" sz="2400" dirty="0" smtClean="0">
                <a:latin typeface="Arial" charset="0"/>
              </a:rPr>
              <a:t> proses </a:t>
            </a:r>
            <a:r>
              <a:rPr lang="en-US" sz="2400" dirty="0" err="1">
                <a:latin typeface="Arial" charset="0"/>
              </a:rPr>
              <a:t>ekonomi</a:t>
            </a:r>
            <a:r>
              <a:rPr lang="en-US" sz="2400" dirty="0">
                <a:latin typeface="Arial" charset="0"/>
              </a:rPr>
              <a:t>/</a:t>
            </a:r>
            <a:r>
              <a:rPr lang="en-US" sz="2400" dirty="0" err="1">
                <a:latin typeface="Arial" charset="0"/>
              </a:rPr>
              <a:t>penduduk</a:t>
            </a:r>
            <a:r>
              <a:rPr lang="en-US" sz="2400" dirty="0">
                <a:latin typeface="Arial" charset="0"/>
              </a:rPr>
              <a:t> </a:t>
            </a:r>
            <a:r>
              <a:rPr lang="en-US" sz="2400" dirty="0" err="1" smtClean="0">
                <a:latin typeface="Arial" charset="0"/>
              </a:rPr>
              <a:t>dalam</a:t>
            </a:r>
            <a:r>
              <a:rPr lang="en-US" sz="2400" dirty="0" smtClean="0">
                <a:latin typeface="Arial" charset="0"/>
              </a:rPr>
              <a:t> </a:t>
            </a:r>
            <a:r>
              <a:rPr lang="en-US" sz="2400" dirty="0" err="1">
                <a:latin typeface="Arial" charset="0"/>
              </a:rPr>
              <a:t>usia</a:t>
            </a:r>
            <a:r>
              <a:rPr lang="en-US" sz="2400" dirty="0">
                <a:latin typeface="Arial" charset="0"/>
              </a:rPr>
              <a:t> </a:t>
            </a:r>
            <a:r>
              <a:rPr lang="en-US" sz="2400" dirty="0" err="1" smtClean="0">
                <a:latin typeface="Arial" charset="0"/>
              </a:rPr>
              <a:t>kerja</a:t>
            </a:r>
            <a:endParaRPr lang="en-US" sz="2400" dirty="0">
              <a:latin typeface="Arial" charset="0"/>
            </a:endParaRPr>
          </a:p>
          <a:p>
            <a:pPr marL="457200" indent="-457200" algn="just">
              <a:buFont typeface="+mj-lt"/>
              <a:buAutoNum type="arabicPeriod"/>
            </a:pPr>
            <a:r>
              <a:rPr lang="en-US" sz="2400" dirty="0" err="1" smtClean="0">
                <a:latin typeface="Arial" charset="0"/>
              </a:rPr>
              <a:t>Literatur</a:t>
            </a:r>
            <a:r>
              <a:rPr lang="en-US" sz="2400" dirty="0">
                <a:latin typeface="Arial" charset="0"/>
              </a:rPr>
              <a:t>: </a:t>
            </a:r>
            <a:r>
              <a:rPr lang="en-US" sz="2400" dirty="0" err="1">
                <a:latin typeface="Arial" charset="0"/>
              </a:rPr>
              <a:t>penduduk</a:t>
            </a:r>
            <a:r>
              <a:rPr lang="en-US" sz="2400" dirty="0">
                <a:latin typeface="Arial" charset="0"/>
              </a:rPr>
              <a:t> </a:t>
            </a:r>
            <a:r>
              <a:rPr lang="en-US" sz="2400" dirty="0" err="1">
                <a:latin typeface="Arial" charset="0"/>
              </a:rPr>
              <a:t>usia</a:t>
            </a:r>
            <a:r>
              <a:rPr lang="en-US" sz="2400" dirty="0">
                <a:latin typeface="Arial" charset="0"/>
              </a:rPr>
              <a:t> 15-64 </a:t>
            </a:r>
            <a:r>
              <a:rPr lang="en-US" sz="2400" dirty="0" err="1" smtClean="0">
                <a:latin typeface="Arial" charset="0"/>
              </a:rPr>
              <a:t>th</a:t>
            </a:r>
            <a:r>
              <a:rPr lang="en-US" sz="2400" dirty="0" smtClean="0">
                <a:latin typeface="Arial" charset="0"/>
              </a:rPr>
              <a:t> Indonesia</a:t>
            </a:r>
            <a:r>
              <a:rPr lang="en-US" sz="2400" dirty="0">
                <a:latin typeface="Arial" charset="0"/>
              </a:rPr>
              <a:t>: </a:t>
            </a:r>
            <a:r>
              <a:rPr lang="en-US" sz="2400" dirty="0" err="1">
                <a:latin typeface="Arial" charset="0"/>
              </a:rPr>
              <a:t>mengukurnya</a:t>
            </a:r>
            <a:r>
              <a:rPr lang="en-US" sz="2400" dirty="0">
                <a:latin typeface="Arial" charset="0"/>
              </a:rPr>
              <a:t> </a:t>
            </a:r>
            <a:r>
              <a:rPr lang="en-US" sz="2400" dirty="0" err="1">
                <a:latin typeface="Arial" charset="0"/>
              </a:rPr>
              <a:t>penduduk</a:t>
            </a:r>
            <a:r>
              <a:rPr lang="en-US" sz="2400" dirty="0">
                <a:latin typeface="Arial" charset="0"/>
              </a:rPr>
              <a:t> </a:t>
            </a:r>
            <a:r>
              <a:rPr lang="en-US" sz="2400" dirty="0" err="1">
                <a:latin typeface="Arial" charset="0"/>
              </a:rPr>
              <a:t>umur</a:t>
            </a:r>
            <a:r>
              <a:rPr lang="en-US" sz="2400" dirty="0">
                <a:latin typeface="Arial" charset="0"/>
              </a:rPr>
              <a:t> 10 </a:t>
            </a:r>
            <a:r>
              <a:rPr lang="en-US" sz="2400" dirty="0" err="1">
                <a:latin typeface="Arial" charset="0"/>
              </a:rPr>
              <a:t>th</a:t>
            </a:r>
            <a:r>
              <a:rPr lang="en-US" sz="2400" dirty="0" smtClean="0">
                <a:latin typeface="Arial" charset="0"/>
              </a:rPr>
              <a:t>+ (</a:t>
            </a:r>
            <a:r>
              <a:rPr lang="en-US" sz="2400" dirty="0" err="1">
                <a:latin typeface="Arial" charset="0"/>
              </a:rPr>
              <a:t>penduduk</a:t>
            </a:r>
            <a:r>
              <a:rPr lang="en-US" sz="2400" dirty="0">
                <a:latin typeface="Arial" charset="0"/>
              </a:rPr>
              <a:t> </a:t>
            </a:r>
            <a:r>
              <a:rPr lang="en-US" sz="2400" dirty="0" err="1">
                <a:latin typeface="Arial" charset="0"/>
              </a:rPr>
              <a:t>usia</a:t>
            </a:r>
            <a:r>
              <a:rPr lang="en-US" sz="2400" dirty="0">
                <a:latin typeface="Arial" charset="0"/>
              </a:rPr>
              <a:t> 10-14 </a:t>
            </a:r>
            <a:r>
              <a:rPr lang="en-US" sz="2400" dirty="0" err="1">
                <a:latin typeface="Arial" charset="0"/>
              </a:rPr>
              <a:t>th</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bekerja</a:t>
            </a:r>
            <a:r>
              <a:rPr lang="en-US" sz="2400" dirty="0">
                <a:latin typeface="Arial" charset="0"/>
              </a:rPr>
              <a:t> </a:t>
            </a:r>
            <a:r>
              <a:rPr lang="en-US" sz="2400" dirty="0" err="1" smtClean="0">
                <a:latin typeface="Arial" charset="0"/>
              </a:rPr>
              <a:t>disebut</a:t>
            </a:r>
            <a:r>
              <a:rPr lang="en-US" sz="2400" dirty="0" smtClean="0">
                <a:latin typeface="Arial" charset="0"/>
              </a:rPr>
              <a:t> anak2 yang </a:t>
            </a:r>
            <a:r>
              <a:rPr lang="en-US" sz="2400" dirty="0" err="1">
                <a:latin typeface="Arial" charset="0"/>
              </a:rPr>
              <a:t>terpaksa</a:t>
            </a:r>
            <a:r>
              <a:rPr lang="en-US" sz="2400" dirty="0">
                <a:latin typeface="Arial" charset="0"/>
              </a:rPr>
              <a:t> </a:t>
            </a:r>
            <a:r>
              <a:rPr lang="en-US" sz="2400" dirty="0" err="1">
                <a:latin typeface="Arial" charset="0"/>
              </a:rPr>
              <a:t>bekerja</a:t>
            </a:r>
            <a:r>
              <a:rPr lang="en-US" sz="2400" dirty="0">
                <a:latin typeface="Arial" charset="0"/>
              </a:rPr>
              <a:t>)   </a:t>
            </a:r>
          </a:p>
        </p:txBody>
      </p:sp>
      <p:sp>
        <p:nvSpPr>
          <p:cNvPr id="13315" name="Text Box 4"/>
          <p:cNvSpPr txBox="1">
            <a:spLocks noChangeArrowheads="1"/>
          </p:cNvSpPr>
          <p:nvPr/>
        </p:nvSpPr>
        <p:spPr bwMode="auto">
          <a:xfrm>
            <a:off x="1547664" y="764704"/>
            <a:ext cx="5791200" cy="579438"/>
          </a:xfrm>
          <a:prstGeom prst="rect">
            <a:avLst/>
          </a:prstGeom>
          <a:noFill/>
          <a:ln w="9525">
            <a:noFill/>
            <a:miter lim="800000"/>
            <a:headEnd/>
            <a:tailEnd/>
          </a:ln>
        </p:spPr>
        <p:txBody>
          <a:bodyPr>
            <a:spAutoFit/>
          </a:bodyPr>
          <a:lstStyle/>
          <a:p>
            <a:pPr algn="ctr"/>
            <a:r>
              <a:rPr lang="en-US" sz="3200" dirty="0">
                <a:latin typeface="Arial" charset="0"/>
                <a:ea typeface="Arial" charset="0"/>
                <a:cs typeface="Arial" charset="0"/>
              </a:rPr>
              <a:t>KONSEP DAN </a:t>
            </a:r>
            <a:r>
              <a:rPr lang="en-US" sz="3200" dirty="0" smtClean="0">
                <a:latin typeface="Arial" charset="0"/>
                <a:ea typeface="Arial" charset="0"/>
                <a:cs typeface="Arial" charset="0"/>
              </a:rPr>
              <a:t>DEFINISI</a:t>
            </a:r>
            <a:endParaRPr lang="en-US" sz="3200" dirty="0">
              <a:latin typeface="Arial" charset="0"/>
              <a:ea typeface="Arial" charset="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95536" y="1412776"/>
            <a:ext cx="8583488" cy="4770537"/>
          </a:xfrm>
          <a:prstGeom prst="rect">
            <a:avLst/>
          </a:prstGeom>
          <a:noFill/>
          <a:ln w="9525">
            <a:noFill/>
            <a:miter lim="800000"/>
            <a:headEnd/>
            <a:tailEnd/>
          </a:ln>
        </p:spPr>
        <p:txBody>
          <a:bodyPr wrap="square">
            <a:spAutoFit/>
          </a:bodyPr>
          <a:lstStyle/>
          <a:p>
            <a:r>
              <a:rPr lang="en-US" sz="2800" dirty="0">
                <a:latin typeface="Arial" charset="0"/>
              </a:rPr>
              <a:t>C. </a:t>
            </a:r>
            <a:r>
              <a:rPr lang="en-US" sz="2800" dirty="0" err="1">
                <a:latin typeface="Arial" charset="0"/>
              </a:rPr>
              <a:t>Angkatan</a:t>
            </a:r>
            <a:r>
              <a:rPr lang="en-US" sz="2800" dirty="0">
                <a:latin typeface="Arial" charset="0"/>
              </a:rPr>
              <a:t> </a:t>
            </a:r>
            <a:r>
              <a:rPr lang="en-US" sz="2800" dirty="0" err="1">
                <a:latin typeface="Arial" charset="0"/>
              </a:rPr>
              <a:t>Kerja</a:t>
            </a:r>
            <a:r>
              <a:rPr lang="en-US" sz="2400" dirty="0">
                <a:latin typeface="Arial" charset="0"/>
              </a:rPr>
              <a:t> (</a:t>
            </a:r>
            <a:r>
              <a:rPr lang="en-US" sz="2400" i="1" dirty="0">
                <a:latin typeface="Arial" charset="0"/>
              </a:rPr>
              <a:t>Labor Force</a:t>
            </a:r>
            <a:r>
              <a:rPr lang="en-US" sz="2400" dirty="0">
                <a:latin typeface="Arial" charset="0"/>
              </a:rPr>
              <a:t>)</a:t>
            </a:r>
          </a:p>
          <a:p>
            <a:pPr algn="just"/>
            <a:r>
              <a:rPr lang="en-US" sz="2400" dirty="0" err="1" smtClean="0">
                <a:latin typeface="Arial" charset="0"/>
              </a:rPr>
              <a:t>Angkatan</a:t>
            </a:r>
            <a:r>
              <a:rPr lang="en-US" sz="2400" dirty="0" smtClean="0">
                <a:latin typeface="Arial" charset="0"/>
              </a:rPr>
              <a:t> </a:t>
            </a:r>
            <a:r>
              <a:rPr lang="en-US" sz="2400" dirty="0" err="1">
                <a:latin typeface="Arial" charset="0"/>
              </a:rPr>
              <a:t>kerja</a:t>
            </a:r>
            <a:r>
              <a:rPr lang="en-US" sz="2400" dirty="0">
                <a:latin typeface="Arial" charset="0"/>
              </a:rPr>
              <a:t>: </a:t>
            </a:r>
            <a:r>
              <a:rPr lang="en-US" sz="2400" dirty="0" err="1">
                <a:latin typeface="Arial" charset="0"/>
              </a:rPr>
              <a:t>bagian</a:t>
            </a:r>
            <a:r>
              <a:rPr lang="en-US" sz="2400" dirty="0">
                <a:latin typeface="Arial" charset="0"/>
              </a:rPr>
              <a:t> </a:t>
            </a:r>
            <a:r>
              <a:rPr lang="en-US" sz="2400" dirty="0" err="1">
                <a:latin typeface="Arial" charset="0"/>
              </a:rPr>
              <a:t>dari</a:t>
            </a:r>
            <a:r>
              <a:rPr lang="en-US" sz="2400" dirty="0">
                <a:latin typeface="Arial" charset="0"/>
              </a:rPr>
              <a:t> </a:t>
            </a:r>
            <a:r>
              <a:rPr lang="en-US" sz="2400" dirty="0" err="1">
                <a:latin typeface="Arial" charset="0"/>
              </a:rPr>
              <a:t>tenaga</a:t>
            </a:r>
            <a:r>
              <a:rPr lang="en-US" sz="2400" dirty="0">
                <a:latin typeface="Arial" charset="0"/>
              </a:rPr>
              <a:t> </a:t>
            </a:r>
            <a:r>
              <a:rPr lang="en-US" sz="2400" dirty="0" err="1">
                <a:latin typeface="Arial" charset="0"/>
              </a:rPr>
              <a:t>kerja</a:t>
            </a:r>
            <a:r>
              <a:rPr lang="en-US" sz="2400" dirty="0">
                <a:latin typeface="Arial" charset="0"/>
              </a:rPr>
              <a:t> </a:t>
            </a:r>
            <a:r>
              <a:rPr lang="en-US" sz="2400" dirty="0" smtClean="0">
                <a:latin typeface="Arial" charset="0"/>
              </a:rPr>
              <a:t>yang   </a:t>
            </a:r>
            <a:r>
              <a:rPr lang="en-US" sz="2400" u="sng" dirty="0" err="1" smtClean="0">
                <a:latin typeface="Arial" charset="0"/>
              </a:rPr>
              <a:t>sesungguhnya</a:t>
            </a:r>
            <a:r>
              <a:rPr lang="en-US" sz="2400" dirty="0" smtClean="0">
                <a:latin typeface="Arial" charset="0"/>
              </a:rPr>
              <a:t> </a:t>
            </a:r>
            <a:r>
              <a:rPr lang="en-US" sz="2400" dirty="0" err="1">
                <a:latin typeface="Arial" charset="0"/>
              </a:rPr>
              <a:t>terlibat</a:t>
            </a:r>
            <a:r>
              <a:rPr lang="en-US" sz="2400" dirty="0">
                <a:latin typeface="Arial" charset="0"/>
              </a:rPr>
              <a:t> </a:t>
            </a:r>
            <a:r>
              <a:rPr lang="en-US" sz="2400" dirty="0" err="1">
                <a:latin typeface="Arial" charset="0"/>
              </a:rPr>
              <a:t>atau</a:t>
            </a:r>
            <a:r>
              <a:rPr lang="en-US" sz="2400" dirty="0">
                <a:latin typeface="Arial" charset="0"/>
              </a:rPr>
              <a:t> </a:t>
            </a:r>
            <a:r>
              <a:rPr lang="en-US" sz="2400" u="sng" dirty="0" err="1">
                <a:latin typeface="Arial" charset="0"/>
              </a:rPr>
              <a:t>berusaha</a:t>
            </a:r>
            <a:r>
              <a:rPr lang="en-US" sz="2400" dirty="0">
                <a:latin typeface="Arial" charset="0"/>
              </a:rPr>
              <a:t> </a:t>
            </a:r>
            <a:r>
              <a:rPr lang="en-US" sz="2400" dirty="0" err="1">
                <a:latin typeface="Arial" charset="0"/>
              </a:rPr>
              <a:t>utk</a:t>
            </a:r>
            <a:r>
              <a:rPr lang="en-US" sz="2400" dirty="0">
                <a:latin typeface="Arial" charset="0"/>
              </a:rPr>
              <a:t> </a:t>
            </a:r>
            <a:r>
              <a:rPr lang="en-US" sz="2400" dirty="0" err="1" smtClean="0">
                <a:latin typeface="Arial" charset="0"/>
              </a:rPr>
              <a:t>terlibat</a:t>
            </a:r>
            <a:r>
              <a:rPr lang="en-US" sz="2400" dirty="0">
                <a:latin typeface="Arial" charset="0"/>
              </a:rPr>
              <a:t> </a:t>
            </a:r>
            <a:r>
              <a:rPr lang="en-US" sz="2400" dirty="0" err="1" smtClean="0">
                <a:latin typeface="Arial" charset="0"/>
              </a:rPr>
              <a:t>dlm</a:t>
            </a:r>
            <a:r>
              <a:rPr lang="en-US" sz="2400" dirty="0" smtClean="0">
                <a:latin typeface="Arial" charset="0"/>
              </a:rPr>
              <a:t> </a:t>
            </a:r>
            <a:r>
              <a:rPr lang="en-US" sz="2400" dirty="0" err="1">
                <a:latin typeface="Arial" charset="0"/>
              </a:rPr>
              <a:t>kegiatan</a:t>
            </a:r>
            <a:r>
              <a:rPr lang="en-US" sz="2400" dirty="0">
                <a:latin typeface="Arial" charset="0"/>
              </a:rPr>
              <a:t> </a:t>
            </a:r>
            <a:r>
              <a:rPr lang="en-US" sz="2400" dirty="0" err="1">
                <a:latin typeface="Arial" charset="0"/>
              </a:rPr>
              <a:t>produktif</a:t>
            </a:r>
            <a:r>
              <a:rPr lang="en-US" sz="2400" dirty="0">
                <a:latin typeface="Arial" charset="0"/>
              </a:rPr>
              <a:t> </a:t>
            </a:r>
            <a:r>
              <a:rPr lang="en-US" sz="2400" dirty="0" err="1">
                <a:latin typeface="Arial" charset="0"/>
              </a:rPr>
              <a:t>yaitu</a:t>
            </a:r>
            <a:r>
              <a:rPr lang="en-US" sz="2400" dirty="0">
                <a:latin typeface="Arial" charset="0"/>
              </a:rPr>
              <a:t> </a:t>
            </a:r>
            <a:r>
              <a:rPr lang="en-US" sz="2400" dirty="0" err="1">
                <a:latin typeface="Arial" charset="0"/>
              </a:rPr>
              <a:t>memproduksi</a:t>
            </a:r>
            <a:r>
              <a:rPr lang="en-US" sz="2400" dirty="0">
                <a:latin typeface="Arial" charset="0"/>
              </a:rPr>
              <a:t> </a:t>
            </a:r>
            <a:r>
              <a:rPr lang="en-US" sz="2400" dirty="0" err="1" smtClean="0">
                <a:latin typeface="Arial" charset="0"/>
              </a:rPr>
              <a:t>barang</a:t>
            </a:r>
            <a:r>
              <a:rPr lang="en-US" sz="2400" dirty="0">
                <a:latin typeface="Arial" charset="0"/>
              </a:rPr>
              <a:t> </a:t>
            </a:r>
            <a:r>
              <a:rPr lang="en-US" sz="2400" dirty="0" smtClean="0">
                <a:latin typeface="Arial" charset="0"/>
              </a:rPr>
              <a:t>&amp; </a:t>
            </a:r>
            <a:r>
              <a:rPr lang="en-US" sz="2400" dirty="0" err="1">
                <a:latin typeface="Arial" charset="0"/>
              </a:rPr>
              <a:t>jasa</a:t>
            </a:r>
            <a:r>
              <a:rPr lang="en-US" sz="2400" dirty="0">
                <a:latin typeface="Arial" charset="0"/>
              </a:rPr>
              <a:t>.</a:t>
            </a:r>
          </a:p>
          <a:p>
            <a:endParaRPr lang="en-US" sz="2400" dirty="0">
              <a:latin typeface="Arial" charset="0"/>
            </a:endParaRPr>
          </a:p>
          <a:p>
            <a:r>
              <a:rPr lang="en-US" sz="2400" dirty="0" err="1" smtClean="0">
                <a:latin typeface="Arial" charset="0"/>
              </a:rPr>
              <a:t>Angkatan</a:t>
            </a:r>
            <a:r>
              <a:rPr lang="en-US" sz="2400" dirty="0" smtClean="0">
                <a:latin typeface="Arial" charset="0"/>
              </a:rPr>
              <a:t> </a:t>
            </a:r>
            <a:r>
              <a:rPr lang="en-US" sz="2400" dirty="0" err="1">
                <a:latin typeface="Arial" charset="0"/>
              </a:rPr>
              <a:t>kerja</a:t>
            </a:r>
            <a:r>
              <a:rPr lang="en-US" sz="2400" dirty="0">
                <a:latin typeface="Arial" charset="0"/>
              </a:rPr>
              <a:t>: </a:t>
            </a:r>
            <a:r>
              <a:rPr lang="en-US" sz="2400" dirty="0" err="1">
                <a:latin typeface="Arial" charset="0"/>
              </a:rPr>
              <a:t>harus</a:t>
            </a:r>
            <a:r>
              <a:rPr lang="en-US" sz="2400" dirty="0">
                <a:latin typeface="Arial" charset="0"/>
              </a:rPr>
              <a:t> </a:t>
            </a:r>
            <a:r>
              <a:rPr lang="en-US" sz="2400" dirty="0" err="1">
                <a:latin typeface="Arial" charset="0"/>
              </a:rPr>
              <a:t>punya</a:t>
            </a:r>
            <a:r>
              <a:rPr lang="en-US" sz="2400" dirty="0">
                <a:latin typeface="Arial" charset="0"/>
              </a:rPr>
              <a:t> </a:t>
            </a:r>
            <a:r>
              <a:rPr lang="en-US" sz="2400" dirty="0" err="1">
                <a:latin typeface="Arial" charset="0"/>
              </a:rPr>
              <a:t>referensi</a:t>
            </a:r>
            <a:r>
              <a:rPr lang="en-US" sz="2400" dirty="0">
                <a:latin typeface="Arial" charset="0"/>
              </a:rPr>
              <a:t> </a:t>
            </a:r>
            <a:r>
              <a:rPr lang="en-US" sz="2400" dirty="0" err="1">
                <a:latin typeface="Arial" charset="0"/>
              </a:rPr>
              <a:t>waktu</a:t>
            </a:r>
            <a:endParaRPr lang="en-US" sz="2400" dirty="0">
              <a:latin typeface="Arial" charset="0"/>
            </a:endParaRPr>
          </a:p>
          <a:p>
            <a:r>
              <a:rPr lang="en-US" sz="2400" dirty="0">
                <a:latin typeface="Arial" charset="0"/>
              </a:rPr>
              <a:t>  	* 1 </a:t>
            </a:r>
            <a:r>
              <a:rPr lang="en-US" sz="2400" dirty="0" err="1">
                <a:latin typeface="Arial" charset="0"/>
              </a:rPr>
              <a:t>minggu</a:t>
            </a:r>
            <a:endParaRPr lang="en-US" sz="2400" dirty="0">
              <a:latin typeface="Arial" charset="0"/>
            </a:endParaRPr>
          </a:p>
          <a:p>
            <a:r>
              <a:rPr lang="en-US" sz="2400" dirty="0">
                <a:latin typeface="Arial" charset="0"/>
              </a:rPr>
              <a:t>	* 1 </a:t>
            </a:r>
            <a:r>
              <a:rPr lang="en-US" sz="2400" dirty="0" err="1">
                <a:latin typeface="Arial" charset="0"/>
              </a:rPr>
              <a:t>bulan</a:t>
            </a:r>
            <a:endParaRPr lang="en-US" sz="2400" dirty="0">
              <a:latin typeface="Arial" charset="0"/>
            </a:endParaRPr>
          </a:p>
          <a:p>
            <a:r>
              <a:rPr lang="en-US" sz="2400" dirty="0">
                <a:latin typeface="Arial" charset="0"/>
              </a:rPr>
              <a:t>	* 1 </a:t>
            </a:r>
            <a:r>
              <a:rPr lang="en-US" sz="2400" dirty="0" err="1" smtClean="0">
                <a:latin typeface="Arial" charset="0"/>
              </a:rPr>
              <a:t>tahun</a:t>
            </a:r>
            <a:endParaRPr lang="en-US" sz="2400" dirty="0">
              <a:latin typeface="Arial" charset="0"/>
            </a:endParaRPr>
          </a:p>
          <a:p>
            <a:r>
              <a:rPr lang="en-US" sz="2400" dirty="0">
                <a:latin typeface="Arial" charset="0"/>
              </a:rPr>
              <a:t>   </a:t>
            </a:r>
            <a:r>
              <a:rPr lang="en-US" sz="2000" dirty="0">
                <a:latin typeface="Arial" charset="0"/>
              </a:rPr>
              <a:t>Makin lama </a:t>
            </a:r>
            <a:r>
              <a:rPr lang="en-US" sz="2000" dirty="0" err="1">
                <a:latin typeface="Arial" charset="0"/>
              </a:rPr>
              <a:t>periode</a:t>
            </a:r>
            <a:r>
              <a:rPr lang="en-US" sz="2000" dirty="0">
                <a:latin typeface="Arial" charset="0"/>
              </a:rPr>
              <a:t>/</a:t>
            </a:r>
            <a:r>
              <a:rPr lang="en-US" sz="2000" dirty="0" err="1">
                <a:latin typeface="Arial" charset="0"/>
              </a:rPr>
              <a:t>referensi</a:t>
            </a:r>
            <a:r>
              <a:rPr lang="en-US" sz="2000" dirty="0">
                <a:latin typeface="Arial" charset="0"/>
              </a:rPr>
              <a:t> </a:t>
            </a:r>
            <a:r>
              <a:rPr lang="en-US" sz="2000" dirty="0" err="1">
                <a:latin typeface="Arial" charset="0"/>
              </a:rPr>
              <a:t>waktu</a:t>
            </a:r>
            <a:r>
              <a:rPr lang="en-US" sz="2000" dirty="0">
                <a:latin typeface="Arial" charset="0"/>
              </a:rPr>
              <a:t> </a:t>
            </a:r>
            <a:r>
              <a:rPr lang="en-US" sz="2000" dirty="0">
                <a:latin typeface="Arial" charset="0"/>
                <a:sym typeface="Wingdings" pitchFamily="2" charset="2"/>
              </a:rPr>
              <a:t> </a:t>
            </a:r>
            <a:r>
              <a:rPr lang="en-US" sz="2000" dirty="0" err="1">
                <a:latin typeface="Arial" charset="0"/>
                <a:sym typeface="Wingdings" pitchFamily="2" charset="2"/>
              </a:rPr>
              <a:t>makin</a:t>
            </a:r>
            <a:r>
              <a:rPr lang="en-US" sz="2000" dirty="0">
                <a:latin typeface="Arial" charset="0"/>
                <a:sym typeface="Wingdings" pitchFamily="2" charset="2"/>
              </a:rPr>
              <a:t>  </a:t>
            </a:r>
            <a:r>
              <a:rPr lang="en-US" sz="2000" dirty="0" err="1">
                <a:latin typeface="Arial" charset="0"/>
                <a:sym typeface="Wingdings" pitchFamily="2" charset="2"/>
              </a:rPr>
              <a:t>mungkin</a:t>
            </a:r>
            <a:r>
              <a:rPr lang="en-US" sz="2000" dirty="0">
                <a:latin typeface="Arial" charset="0"/>
                <a:sym typeface="Wingdings" pitchFamily="2" charset="2"/>
              </a:rPr>
              <a:t> </a:t>
            </a:r>
            <a:r>
              <a:rPr lang="en-US" sz="2000" dirty="0" err="1">
                <a:latin typeface="Arial" charset="0"/>
                <a:sym typeface="Wingdings" pitchFamily="2" charset="2"/>
              </a:rPr>
              <a:t>penduduk</a:t>
            </a:r>
            <a:endParaRPr lang="en-US" sz="2000" dirty="0">
              <a:latin typeface="Arial" charset="0"/>
              <a:sym typeface="Wingdings" pitchFamily="2" charset="2"/>
            </a:endParaRPr>
          </a:p>
          <a:p>
            <a:r>
              <a:rPr lang="en-US" sz="2000" dirty="0">
                <a:latin typeface="Arial" charset="0"/>
                <a:sym typeface="Wingdings" pitchFamily="2" charset="2"/>
              </a:rPr>
              <a:t>    </a:t>
            </a:r>
            <a:r>
              <a:rPr lang="en-US" sz="2000" dirty="0" err="1">
                <a:latin typeface="Arial" charset="0"/>
                <a:sym typeface="Wingdings" pitchFamily="2" charset="2"/>
              </a:rPr>
              <a:t>usia</a:t>
            </a:r>
            <a:r>
              <a:rPr lang="en-US" sz="2000" dirty="0">
                <a:latin typeface="Arial" charset="0"/>
                <a:sym typeface="Wingdings" pitchFamily="2" charset="2"/>
              </a:rPr>
              <a:t> </a:t>
            </a:r>
            <a:r>
              <a:rPr lang="en-US" sz="2000" dirty="0" err="1">
                <a:latin typeface="Arial" charset="0"/>
                <a:sym typeface="Wingdings" pitchFamily="2" charset="2"/>
              </a:rPr>
              <a:t>kerja</a:t>
            </a:r>
            <a:r>
              <a:rPr lang="en-US" sz="2000" dirty="0">
                <a:latin typeface="Arial" charset="0"/>
                <a:sym typeface="Wingdings" pitchFamily="2" charset="2"/>
              </a:rPr>
              <a:t> </a:t>
            </a:r>
            <a:r>
              <a:rPr lang="en-US" sz="2000" dirty="0" err="1">
                <a:latin typeface="Arial" charset="0"/>
                <a:sym typeface="Wingdings" pitchFamily="2" charset="2"/>
              </a:rPr>
              <a:t>tergolong</a:t>
            </a:r>
            <a:r>
              <a:rPr lang="en-US" sz="2000" dirty="0">
                <a:latin typeface="Arial" charset="0"/>
                <a:sym typeface="Wingdings" pitchFamily="2" charset="2"/>
              </a:rPr>
              <a:t> </a:t>
            </a:r>
            <a:r>
              <a:rPr lang="en-US" sz="2000" dirty="0" err="1">
                <a:latin typeface="Arial" charset="0"/>
                <a:sym typeface="Wingdings" pitchFamily="2" charset="2"/>
              </a:rPr>
              <a:t>dlm</a:t>
            </a:r>
            <a:r>
              <a:rPr lang="en-US" sz="2000" dirty="0">
                <a:latin typeface="Arial" charset="0"/>
                <a:sym typeface="Wingdings" pitchFamily="2" charset="2"/>
              </a:rPr>
              <a:t> </a:t>
            </a:r>
            <a:r>
              <a:rPr lang="en-US" sz="2000" dirty="0" err="1">
                <a:latin typeface="Arial" charset="0"/>
                <a:sym typeface="Wingdings" pitchFamily="2" charset="2"/>
              </a:rPr>
              <a:t>angkatan</a:t>
            </a:r>
            <a:r>
              <a:rPr lang="en-US" sz="2000" dirty="0">
                <a:latin typeface="Arial" charset="0"/>
                <a:sym typeface="Wingdings" pitchFamily="2" charset="2"/>
              </a:rPr>
              <a:t> </a:t>
            </a:r>
            <a:r>
              <a:rPr lang="en-US" sz="2000" dirty="0" err="1">
                <a:latin typeface="Arial" charset="0"/>
                <a:sym typeface="Wingdings" pitchFamily="2" charset="2"/>
              </a:rPr>
              <a:t>kerja</a:t>
            </a:r>
            <a:r>
              <a:rPr lang="en-US" sz="2000" dirty="0">
                <a:latin typeface="Arial" charset="0"/>
                <a:sym typeface="Wingdings" pitchFamily="2" charset="2"/>
              </a:rPr>
              <a:t>.</a:t>
            </a:r>
          </a:p>
          <a:p>
            <a:r>
              <a:rPr lang="en-US" sz="2000" dirty="0">
                <a:latin typeface="Arial" charset="0"/>
                <a:sym typeface="Wingdings" pitchFamily="2" charset="2"/>
              </a:rPr>
              <a:t>    </a:t>
            </a:r>
            <a:r>
              <a:rPr lang="en-US" sz="2000" dirty="0" err="1">
                <a:latin typeface="Arial" charset="0"/>
                <a:sym typeface="Wingdings" pitchFamily="2" charset="2"/>
              </a:rPr>
              <a:t>Jika</a:t>
            </a:r>
            <a:r>
              <a:rPr lang="en-US" sz="2000" dirty="0">
                <a:latin typeface="Arial" charset="0"/>
                <a:sym typeface="Wingdings" pitchFamily="2" charset="2"/>
              </a:rPr>
              <a:t> </a:t>
            </a:r>
            <a:r>
              <a:rPr lang="en-US" sz="2000" dirty="0" err="1" smtClean="0">
                <a:latin typeface="Arial" charset="0"/>
                <a:sym typeface="Wingdings" pitchFamily="2" charset="2"/>
              </a:rPr>
              <a:t>pada</a:t>
            </a:r>
            <a:r>
              <a:rPr lang="en-US" sz="2000" dirty="0" smtClean="0">
                <a:latin typeface="Arial" charset="0"/>
                <a:sym typeface="Wingdings" pitchFamily="2" charset="2"/>
              </a:rPr>
              <a:t> </a:t>
            </a:r>
            <a:r>
              <a:rPr lang="en-US" sz="2000" dirty="0" err="1">
                <a:latin typeface="Arial" charset="0"/>
                <a:sym typeface="Wingdings" pitchFamily="2" charset="2"/>
              </a:rPr>
              <a:t>saat</a:t>
            </a:r>
            <a:r>
              <a:rPr lang="en-US" sz="2000" dirty="0">
                <a:latin typeface="Arial" charset="0"/>
                <a:sym typeface="Wingdings" pitchFamily="2" charset="2"/>
              </a:rPr>
              <a:t> </a:t>
            </a:r>
            <a:r>
              <a:rPr lang="en-US" sz="2000" dirty="0" err="1">
                <a:latin typeface="Arial" charset="0"/>
                <a:sym typeface="Wingdings" pitchFamily="2" charset="2"/>
              </a:rPr>
              <a:t>pencacahan</a:t>
            </a:r>
            <a:r>
              <a:rPr lang="en-US" sz="2000" dirty="0">
                <a:latin typeface="Arial" charset="0"/>
                <a:sym typeface="Wingdings" pitchFamily="2" charset="2"/>
              </a:rPr>
              <a:t> “</a:t>
            </a:r>
            <a:r>
              <a:rPr lang="en-US" sz="2000" dirty="0" err="1">
                <a:latin typeface="Arial" charset="0"/>
                <a:sym typeface="Wingdings" pitchFamily="2" charset="2"/>
              </a:rPr>
              <a:t>sedang</a:t>
            </a:r>
            <a:r>
              <a:rPr lang="en-US" sz="2000" dirty="0">
                <a:latin typeface="Arial" charset="0"/>
                <a:sym typeface="Wingdings" pitchFamily="2" charset="2"/>
              </a:rPr>
              <a:t> </a:t>
            </a:r>
            <a:r>
              <a:rPr lang="en-US" sz="2000" dirty="0" err="1">
                <a:latin typeface="Arial" charset="0"/>
                <a:sym typeface="Wingdings" pitchFamily="2" charset="2"/>
              </a:rPr>
              <a:t>mencari</a:t>
            </a:r>
            <a:r>
              <a:rPr lang="en-US" sz="2000" dirty="0">
                <a:latin typeface="Arial" charset="0"/>
                <a:sym typeface="Wingdings" pitchFamily="2" charset="2"/>
              </a:rPr>
              <a:t> </a:t>
            </a:r>
            <a:r>
              <a:rPr lang="en-US" sz="2000" dirty="0" err="1">
                <a:latin typeface="Arial" charset="0"/>
                <a:sym typeface="Wingdings" pitchFamily="2" charset="2"/>
              </a:rPr>
              <a:t>kerja</a:t>
            </a:r>
            <a:r>
              <a:rPr lang="en-US" sz="2000" dirty="0">
                <a:latin typeface="Arial" charset="0"/>
                <a:sym typeface="Wingdings" pitchFamily="2" charset="2"/>
              </a:rPr>
              <a:t>”  </a:t>
            </a:r>
            <a:r>
              <a:rPr lang="en-US" sz="2000" dirty="0" err="1">
                <a:latin typeface="Arial" charset="0"/>
                <a:sym typeface="Wingdings" pitchFamily="2" charset="2"/>
              </a:rPr>
              <a:t>tetapi</a:t>
            </a:r>
            <a:r>
              <a:rPr lang="en-US" sz="2000" dirty="0">
                <a:latin typeface="Arial" charset="0"/>
                <a:sym typeface="Wingdings" pitchFamily="2" charset="2"/>
              </a:rPr>
              <a:t> </a:t>
            </a:r>
            <a:r>
              <a:rPr lang="en-US" sz="2000" dirty="0" err="1">
                <a:latin typeface="Arial" charset="0"/>
                <a:sym typeface="Wingdings" pitchFamily="2" charset="2"/>
              </a:rPr>
              <a:t>krn</a:t>
            </a:r>
            <a:r>
              <a:rPr lang="en-US" sz="2000" dirty="0">
                <a:latin typeface="Arial" charset="0"/>
                <a:sym typeface="Wingdings" pitchFamily="2" charset="2"/>
              </a:rPr>
              <a:t> </a:t>
            </a:r>
          </a:p>
          <a:p>
            <a:r>
              <a:rPr lang="en-US" sz="2000" dirty="0">
                <a:latin typeface="Arial" charset="0"/>
                <a:sym typeface="Wingdings" pitchFamily="2" charset="2"/>
              </a:rPr>
              <a:t>    </a:t>
            </a:r>
            <a:r>
              <a:rPr lang="en-US" sz="2000" u="sng" dirty="0" err="1">
                <a:latin typeface="Arial" charset="0"/>
                <a:sym typeface="Wingdings" pitchFamily="2" charset="2"/>
              </a:rPr>
              <a:t>biasanya</a:t>
            </a:r>
            <a:r>
              <a:rPr lang="en-US" sz="2000" dirty="0">
                <a:latin typeface="Arial" charset="0"/>
                <a:sym typeface="Wingdings" pitchFamily="2" charset="2"/>
              </a:rPr>
              <a:t> </a:t>
            </a:r>
            <a:r>
              <a:rPr lang="en-US" sz="2000" dirty="0" err="1">
                <a:latin typeface="Arial" charset="0"/>
                <a:sym typeface="Wingdings" pitchFamily="2" charset="2"/>
              </a:rPr>
              <a:t>sekolah</a:t>
            </a:r>
            <a:r>
              <a:rPr lang="en-US" sz="2000" dirty="0">
                <a:latin typeface="Arial" charset="0"/>
                <a:sym typeface="Wingdings" pitchFamily="2" charset="2"/>
              </a:rPr>
              <a:t>  </a:t>
            </a:r>
            <a:r>
              <a:rPr lang="en-US" sz="2000" dirty="0" err="1">
                <a:latin typeface="Arial" charset="0"/>
                <a:sym typeface="Wingdings" pitchFamily="2" charset="2"/>
              </a:rPr>
              <a:t>kategori</a:t>
            </a:r>
            <a:r>
              <a:rPr lang="en-US" sz="2000" dirty="0">
                <a:latin typeface="Arial" charset="0"/>
                <a:sym typeface="Wingdings" pitchFamily="2" charset="2"/>
              </a:rPr>
              <a:t> </a:t>
            </a:r>
            <a:r>
              <a:rPr lang="en-US" sz="2000" dirty="0" err="1">
                <a:latin typeface="Arial" charset="0"/>
                <a:sym typeface="Wingdings" pitchFamily="2" charset="2"/>
              </a:rPr>
              <a:t>sekolah</a:t>
            </a:r>
            <a:endParaRPr lang="en-US" sz="2000" dirty="0">
              <a:latin typeface="Arial" charset="0"/>
            </a:endParaRPr>
          </a:p>
        </p:txBody>
      </p:sp>
      <p:sp>
        <p:nvSpPr>
          <p:cNvPr id="15363" name="Text Box 3"/>
          <p:cNvSpPr txBox="1">
            <a:spLocks noChangeArrowheads="1"/>
          </p:cNvSpPr>
          <p:nvPr/>
        </p:nvSpPr>
        <p:spPr bwMode="auto">
          <a:xfrm>
            <a:off x="1619672" y="810514"/>
            <a:ext cx="5791200" cy="579438"/>
          </a:xfrm>
          <a:prstGeom prst="rect">
            <a:avLst/>
          </a:prstGeom>
          <a:noFill/>
          <a:ln w="9525">
            <a:noFill/>
            <a:miter lim="800000"/>
            <a:headEnd/>
            <a:tailEnd/>
          </a:ln>
        </p:spPr>
        <p:txBody>
          <a:bodyPr>
            <a:spAutoFit/>
          </a:bodyPr>
          <a:lstStyle/>
          <a:p>
            <a:pPr algn="ctr"/>
            <a:r>
              <a:rPr lang="en-US" sz="3200" dirty="0">
                <a:latin typeface="Arial" charset="0"/>
                <a:ea typeface="Arial" charset="0"/>
                <a:cs typeface="Arial" charset="0"/>
              </a:rPr>
              <a:t>KONSEP DAN DEFINISI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81000" y="1165225"/>
            <a:ext cx="8443913" cy="5324535"/>
          </a:xfrm>
          <a:prstGeom prst="rect">
            <a:avLst/>
          </a:prstGeom>
          <a:noFill/>
          <a:ln w="9525">
            <a:noFill/>
            <a:miter lim="800000"/>
            <a:headEnd/>
            <a:tailEnd/>
          </a:ln>
        </p:spPr>
        <p:txBody>
          <a:bodyPr>
            <a:spAutoFit/>
          </a:bodyPr>
          <a:lstStyle/>
          <a:p>
            <a:r>
              <a:rPr lang="en-US" sz="2800" dirty="0">
                <a:latin typeface="Arial" charset="0"/>
              </a:rPr>
              <a:t>D. </a:t>
            </a:r>
            <a:r>
              <a:rPr lang="en-US" sz="2800" dirty="0" err="1">
                <a:latin typeface="Arial" charset="0"/>
              </a:rPr>
              <a:t>Bukan</a:t>
            </a:r>
            <a:r>
              <a:rPr lang="en-US" sz="2800" dirty="0">
                <a:latin typeface="Arial" charset="0"/>
              </a:rPr>
              <a:t> </a:t>
            </a:r>
            <a:r>
              <a:rPr lang="en-US" sz="2800" dirty="0" err="1">
                <a:latin typeface="Arial" charset="0"/>
              </a:rPr>
              <a:t>Angkatan</a:t>
            </a:r>
            <a:r>
              <a:rPr lang="en-US" sz="2800" dirty="0">
                <a:latin typeface="Arial" charset="0"/>
              </a:rPr>
              <a:t> </a:t>
            </a:r>
            <a:r>
              <a:rPr lang="en-US" sz="2800" dirty="0" err="1" smtClean="0">
                <a:latin typeface="Arial" charset="0"/>
              </a:rPr>
              <a:t>Kerja</a:t>
            </a:r>
            <a:endParaRPr lang="en-US" sz="2800" dirty="0">
              <a:solidFill>
                <a:srgbClr val="99FFCC"/>
              </a:solidFill>
              <a:latin typeface="Arial" charset="0"/>
            </a:endParaRPr>
          </a:p>
          <a:p>
            <a:pPr marL="914400" lvl="1" indent="-457200" algn="just">
              <a:buFont typeface="+mj-lt"/>
              <a:buAutoNum type="arabicPeriod"/>
            </a:pPr>
            <a:r>
              <a:rPr lang="en-US" sz="2400" dirty="0" err="1" smtClean="0">
                <a:latin typeface="Arial" charset="0"/>
              </a:rPr>
              <a:t>Bukan</a:t>
            </a:r>
            <a:r>
              <a:rPr lang="en-US" sz="2400" dirty="0" smtClean="0">
                <a:latin typeface="Arial" charset="0"/>
              </a:rPr>
              <a:t> </a:t>
            </a:r>
            <a:r>
              <a:rPr lang="en-US" sz="2400" dirty="0" err="1">
                <a:latin typeface="Arial" charset="0"/>
              </a:rPr>
              <a:t>Angkatan</a:t>
            </a:r>
            <a:r>
              <a:rPr lang="en-US" sz="2400" dirty="0">
                <a:latin typeface="Arial" charset="0"/>
              </a:rPr>
              <a:t> </a:t>
            </a:r>
            <a:r>
              <a:rPr lang="en-US" sz="2400" dirty="0" err="1">
                <a:latin typeface="Arial" charset="0"/>
              </a:rPr>
              <a:t>kerja</a:t>
            </a:r>
            <a:r>
              <a:rPr lang="en-US" sz="2400" dirty="0">
                <a:latin typeface="Arial" charset="0"/>
              </a:rPr>
              <a:t>: </a:t>
            </a:r>
            <a:r>
              <a:rPr lang="en-US" sz="2400" dirty="0" err="1">
                <a:latin typeface="Arial" charset="0"/>
              </a:rPr>
              <a:t>bagian</a:t>
            </a:r>
            <a:r>
              <a:rPr lang="en-US" sz="2400" dirty="0">
                <a:latin typeface="Arial" charset="0"/>
              </a:rPr>
              <a:t> </a:t>
            </a:r>
            <a:r>
              <a:rPr lang="en-US" sz="2400" dirty="0" err="1">
                <a:latin typeface="Arial" charset="0"/>
              </a:rPr>
              <a:t>dari</a:t>
            </a:r>
            <a:r>
              <a:rPr lang="en-US" sz="2400" dirty="0">
                <a:latin typeface="Arial" charset="0"/>
              </a:rPr>
              <a:t> </a:t>
            </a:r>
            <a:r>
              <a:rPr lang="en-US" sz="2400" dirty="0" err="1">
                <a:latin typeface="Arial" charset="0"/>
              </a:rPr>
              <a:t>tenaga</a:t>
            </a:r>
            <a:r>
              <a:rPr lang="en-US" sz="2400" dirty="0">
                <a:latin typeface="Arial" charset="0"/>
              </a:rPr>
              <a:t> </a:t>
            </a:r>
            <a:r>
              <a:rPr lang="en-US" sz="2400" dirty="0" err="1">
                <a:latin typeface="Arial" charset="0"/>
              </a:rPr>
              <a:t>kerja</a:t>
            </a:r>
            <a:r>
              <a:rPr lang="en-US" sz="2400" dirty="0">
                <a:latin typeface="Arial" charset="0"/>
              </a:rPr>
              <a:t> </a:t>
            </a:r>
          </a:p>
          <a:p>
            <a:pPr algn="just"/>
            <a:r>
              <a:rPr lang="en-US" sz="2400" dirty="0">
                <a:latin typeface="Arial" charset="0"/>
              </a:rPr>
              <a:t>    </a:t>
            </a:r>
            <a:r>
              <a:rPr lang="en-US" sz="2400" dirty="0" smtClean="0">
                <a:latin typeface="Arial" charset="0"/>
              </a:rPr>
              <a:t>	yang </a:t>
            </a:r>
            <a:r>
              <a:rPr lang="en-US" sz="2400" dirty="0" err="1">
                <a:latin typeface="Arial" charset="0"/>
              </a:rPr>
              <a:t>tidak</a:t>
            </a:r>
            <a:r>
              <a:rPr lang="en-US" sz="2400" dirty="0">
                <a:latin typeface="Arial" charset="0"/>
              </a:rPr>
              <a:t> </a:t>
            </a:r>
            <a:r>
              <a:rPr lang="en-US" sz="2400" dirty="0" err="1">
                <a:latin typeface="Arial" charset="0"/>
              </a:rPr>
              <a:t>bekerja</a:t>
            </a:r>
            <a:r>
              <a:rPr lang="en-US" sz="2400" dirty="0">
                <a:latin typeface="Arial" charset="0"/>
              </a:rPr>
              <a:t> </a:t>
            </a:r>
            <a:r>
              <a:rPr lang="en-US" sz="2400" dirty="0" err="1">
                <a:latin typeface="Arial" charset="0"/>
              </a:rPr>
              <a:t>atau</a:t>
            </a:r>
            <a:r>
              <a:rPr lang="en-US" sz="2400" dirty="0">
                <a:latin typeface="Arial" charset="0"/>
              </a:rPr>
              <a:t> </a:t>
            </a:r>
            <a:r>
              <a:rPr lang="en-US" sz="2400" dirty="0" err="1">
                <a:latin typeface="Arial" charset="0"/>
              </a:rPr>
              <a:t>mencari</a:t>
            </a:r>
            <a:r>
              <a:rPr lang="en-US" sz="2400" dirty="0">
                <a:latin typeface="Arial" charset="0"/>
              </a:rPr>
              <a:t> </a:t>
            </a:r>
            <a:r>
              <a:rPr lang="en-US" sz="2400" dirty="0" err="1">
                <a:latin typeface="Arial" charset="0"/>
              </a:rPr>
              <a:t>pekerjaan</a:t>
            </a:r>
            <a:r>
              <a:rPr lang="en-US" sz="2400" dirty="0">
                <a:latin typeface="Arial" charset="0"/>
              </a:rPr>
              <a:t> </a:t>
            </a:r>
            <a:r>
              <a:rPr lang="en-US" sz="2400" u="sng" dirty="0" err="1">
                <a:latin typeface="Arial" charset="0"/>
              </a:rPr>
              <a:t>atau</a:t>
            </a:r>
            <a:r>
              <a:rPr lang="en-US" sz="2400" u="sng" dirty="0">
                <a:latin typeface="Arial" charset="0"/>
              </a:rPr>
              <a:t> </a:t>
            </a:r>
          </a:p>
          <a:p>
            <a:pPr algn="just"/>
            <a:r>
              <a:rPr lang="en-US" sz="2400" dirty="0">
                <a:latin typeface="Arial" charset="0"/>
              </a:rPr>
              <a:t>    </a:t>
            </a:r>
            <a:r>
              <a:rPr lang="en-US" sz="2400" dirty="0" smtClean="0">
                <a:latin typeface="Arial" charset="0"/>
              </a:rPr>
              <a:t>	</a:t>
            </a:r>
            <a:r>
              <a:rPr lang="en-US" sz="2400" dirty="0" err="1" smtClean="0">
                <a:latin typeface="Arial" charset="0"/>
              </a:rPr>
              <a:t>mereka</a:t>
            </a:r>
            <a:r>
              <a:rPr lang="en-US" sz="2400" dirty="0" smtClean="0">
                <a:latin typeface="Arial" charset="0"/>
              </a:rPr>
              <a:t> </a:t>
            </a:r>
            <a:r>
              <a:rPr lang="en-US" sz="2400" dirty="0" err="1">
                <a:latin typeface="Arial" charset="0"/>
              </a:rPr>
              <a:t>adalah</a:t>
            </a:r>
            <a:r>
              <a:rPr lang="en-US" sz="2400" dirty="0">
                <a:latin typeface="Arial" charset="0"/>
              </a:rPr>
              <a:t> </a:t>
            </a:r>
            <a:r>
              <a:rPr lang="en-US" sz="2400" dirty="0" err="1">
                <a:latin typeface="Arial" charset="0"/>
              </a:rPr>
              <a:t>bagian</a:t>
            </a:r>
            <a:r>
              <a:rPr lang="en-US" sz="2400" dirty="0">
                <a:latin typeface="Arial" charset="0"/>
              </a:rPr>
              <a:t> </a:t>
            </a:r>
            <a:r>
              <a:rPr lang="en-US" sz="2400" dirty="0" err="1">
                <a:latin typeface="Arial" charset="0"/>
              </a:rPr>
              <a:t>dari</a:t>
            </a:r>
            <a:r>
              <a:rPr lang="en-US" sz="2400" dirty="0">
                <a:latin typeface="Arial" charset="0"/>
              </a:rPr>
              <a:t>  </a:t>
            </a:r>
            <a:r>
              <a:rPr lang="en-US" sz="2400" dirty="0" err="1">
                <a:latin typeface="Arial" charset="0"/>
              </a:rPr>
              <a:t>tenaga</a:t>
            </a:r>
            <a:r>
              <a:rPr lang="en-US" sz="2400" dirty="0">
                <a:latin typeface="Arial" charset="0"/>
              </a:rPr>
              <a:t> </a:t>
            </a:r>
            <a:r>
              <a:rPr lang="en-US" sz="2400" dirty="0" err="1">
                <a:latin typeface="Arial" charset="0"/>
              </a:rPr>
              <a:t>kerja</a:t>
            </a:r>
            <a:r>
              <a:rPr lang="en-US" sz="2400" dirty="0">
                <a:latin typeface="Arial" charset="0"/>
              </a:rPr>
              <a:t> </a:t>
            </a:r>
            <a:r>
              <a:rPr lang="en-US" sz="2400" dirty="0" smtClean="0">
                <a:latin typeface="Arial" charset="0"/>
              </a:rPr>
              <a:t>yang 	</a:t>
            </a:r>
            <a:r>
              <a:rPr lang="en-US" sz="2400" dirty="0" err="1" smtClean="0">
                <a:latin typeface="Arial" charset="0"/>
              </a:rPr>
              <a:t>sesungguhnya</a:t>
            </a:r>
            <a:r>
              <a:rPr lang="en-US" sz="2400" dirty="0" smtClean="0">
                <a:latin typeface="Arial" charset="0"/>
              </a:rPr>
              <a:t> </a:t>
            </a:r>
            <a:r>
              <a:rPr lang="en-US" sz="2400" u="sng" dirty="0" err="1">
                <a:latin typeface="Arial" charset="0"/>
              </a:rPr>
              <a:t>tidak</a:t>
            </a:r>
            <a:r>
              <a:rPr lang="en-US" sz="2400" u="sng" dirty="0">
                <a:latin typeface="Arial" charset="0"/>
              </a:rPr>
              <a:t> </a:t>
            </a:r>
            <a:r>
              <a:rPr lang="en-US" sz="2400" u="sng" dirty="0" err="1">
                <a:latin typeface="Arial" charset="0"/>
              </a:rPr>
              <a:t>terlibat</a:t>
            </a:r>
            <a:r>
              <a:rPr lang="en-US" sz="2400" u="sng" dirty="0">
                <a:latin typeface="Arial" charset="0"/>
              </a:rPr>
              <a:t>/</a:t>
            </a:r>
            <a:r>
              <a:rPr lang="en-US" sz="2400" dirty="0">
                <a:latin typeface="Arial" charset="0"/>
              </a:rPr>
              <a:t> </a:t>
            </a:r>
            <a:r>
              <a:rPr lang="en-US" sz="2400" u="sng" dirty="0" err="1">
                <a:latin typeface="Arial" charset="0"/>
              </a:rPr>
              <a:t>tidak</a:t>
            </a:r>
            <a:r>
              <a:rPr lang="en-US" sz="2400" u="sng" dirty="0">
                <a:latin typeface="Arial" charset="0"/>
              </a:rPr>
              <a:t> </a:t>
            </a:r>
            <a:r>
              <a:rPr lang="en-US" sz="2400" u="sng" dirty="0" err="1">
                <a:latin typeface="Arial" charset="0"/>
              </a:rPr>
              <a:t>berusaha</a:t>
            </a:r>
            <a:r>
              <a:rPr lang="en-US" sz="2400" dirty="0">
                <a:latin typeface="Arial" charset="0"/>
              </a:rPr>
              <a:t> </a:t>
            </a:r>
            <a:r>
              <a:rPr lang="en-US" sz="2400" dirty="0" err="1">
                <a:latin typeface="Arial" charset="0"/>
              </a:rPr>
              <a:t>untuk</a:t>
            </a:r>
            <a:r>
              <a:rPr lang="en-US" sz="2400" dirty="0">
                <a:latin typeface="Arial" charset="0"/>
              </a:rPr>
              <a:t> </a:t>
            </a:r>
            <a:r>
              <a:rPr lang="en-US" sz="2400" dirty="0" smtClean="0">
                <a:latin typeface="Arial" charset="0"/>
              </a:rPr>
              <a:t>	</a:t>
            </a:r>
            <a:r>
              <a:rPr lang="en-US" sz="2400" dirty="0" err="1" smtClean="0">
                <a:latin typeface="Arial" charset="0"/>
              </a:rPr>
              <a:t>terlibat</a:t>
            </a:r>
            <a:r>
              <a:rPr lang="en-US" sz="2400" dirty="0" smtClean="0">
                <a:latin typeface="Arial" charset="0"/>
              </a:rPr>
              <a:t> </a:t>
            </a:r>
            <a:r>
              <a:rPr lang="en-US" sz="2400" dirty="0" err="1" smtClean="0">
                <a:latin typeface="Arial" charset="0"/>
              </a:rPr>
              <a:t>dalam</a:t>
            </a:r>
            <a:r>
              <a:rPr lang="en-US" sz="2400" dirty="0" smtClean="0">
                <a:latin typeface="Arial" charset="0"/>
              </a:rPr>
              <a:t> </a:t>
            </a:r>
            <a:r>
              <a:rPr lang="en-US" sz="2400" dirty="0" err="1" smtClean="0">
                <a:latin typeface="Arial" charset="0"/>
              </a:rPr>
              <a:t>kegiatan</a:t>
            </a:r>
            <a:r>
              <a:rPr lang="en-US" sz="2400" dirty="0" smtClean="0">
                <a:latin typeface="Arial" charset="0"/>
              </a:rPr>
              <a:t> </a:t>
            </a:r>
            <a:r>
              <a:rPr lang="en-US" sz="2400" dirty="0" err="1">
                <a:latin typeface="Arial" charset="0"/>
              </a:rPr>
              <a:t>produktif</a:t>
            </a:r>
            <a:r>
              <a:rPr lang="en-US" sz="2400" dirty="0">
                <a:latin typeface="Arial" charset="0"/>
              </a:rPr>
              <a:t> </a:t>
            </a:r>
            <a:r>
              <a:rPr lang="en-US" sz="2400" dirty="0" err="1">
                <a:latin typeface="Arial" charset="0"/>
              </a:rPr>
              <a:t>yaitu</a:t>
            </a:r>
            <a:r>
              <a:rPr lang="en-US" sz="2400" dirty="0">
                <a:latin typeface="Arial" charset="0"/>
              </a:rPr>
              <a:t> </a:t>
            </a:r>
            <a:r>
              <a:rPr lang="en-US" sz="2400" dirty="0" err="1">
                <a:latin typeface="Arial" charset="0"/>
              </a:rPr>
              <a:t>memproduksi</a:t>
            </a:r>
            <a:r>
              <a:rPr lang="en-US" sz="2400" dirty="0">
                <a:latin typeface="Arial" charset="0"/>
              </a:rPr>
              <a:t> </a:t>
            </a:r>
            <a:r>
              <a:rPr lang="en-US" sz="2400" dirty="0" smtClean="0">
                <a:latin typeface="Arial" charset="0"/>
              </a:rPr>
              <a:t>	</a:t>
            </a:r>
            <a:r>
              <a:rPr lang="en-US" sz="2400" dirty="0" err="1" smtClean="0">
                <a:latin typeface="Arial" charset="0"/>
              </a:rPr>
              <a:t>barang</a:t>
            </a:r>
            <a:r>
              <a:rPr lang="en-US" sz="2400" dirty="0" smtClean="0">
                <a:latin typeface="Arial" charset="0"/>
              </a:rPr>
              <a:t> </a:t>
            </a:r>
            <a:r>
              <a:rPr lang="en-US" sz="2400" dirty="0">
                <a:latin typeface="Arial" charset="0"/>
              </a:rPr>
              <a:t>&amp; </a:t>
            </a:r>
            <a:r>
              <a:rPr lang="en-US" sz="2400" dirty="0" err="1" smtClean="0">
                <a:latin typeface="Arial" charset="0"/>
              </a:rPr>
              <a:t>jasa</a:t>
            </a:r>
            <a:r>
              <a:rPr lang="en-US" sz="2400" dirty="0" smtClean="0">
                <a:latin typeface="Arial" charset="0"/>
              </a:rPr>
              <a:t>.</a:t>
            </a:r>
          </a:p>
          <a:p>
            <a:pPr algn="just"/>
            <a:endParaRPr lang="en-US" sz="2400" dirty="0">
              <a:latin typeface="Arial" charset="0"/>
            </a:endParaRPr>
          </a:p>
          <a:p>
            <a:pPr algn="just"/>
            <a:r>
              <a:rPr lang="en-US" sz="2400" dirty="0" err="1" smtClean="0">
                <a:latin typeface="Arial" charset="0"/>
              </a:rPr>
              <a:t>Kelompok</a:t>
            </a:r>
            <a:r>
              <a:rPr lang="en-US" sz="2400" dirty="0" smtClean="0">
                <a:latin typeface="Arial" charset="0"/>
              </a:rPr>
              <a:t> </a:t>
            </a:r>
            <a:r>
              <a:rPr lang="en-US" sz="2400" dirty="0" err="1">
                <a:latin typeface="Arial" charset="0"/>
              </a:rPr>
              <a:t>Bukan</a:t>
            </a:r>
            <a:r>
              <a:rPr lang="en-US" sz="2400" dirty="0">
                <a:latin typeface="Arial" charset="0"/>
              </a:rPr>
              <a:t> </a:t>
            </a:r>
            <a:r>
              <a:rPr lang="en-US" sz="2400" dirty="0" err="1">
                <a:latin typeface="Arial" charset="0"/>
              </a:rPr>
              <a:t>Angkatan</a:t>
            </a:r>
            <a:r>
              <a:rPr lang="en-US" sz="2400" dirty="0">
                <a:latin typeface="Arial" charset="0"/>
              </a:rPr>
              <a:t> </a:t>
            </a:r>
            <a:r>
              <a:rPr lang="en-US" sz="2400" dirty="0" err="1">
                <a:latin typeface="Arial" charset="0"/>
              </a:rPr>
              <a:t>Kerja</a:t>
            </a:r>
            <a:r>
              <a:rPr lang="en-US" sz="2400" dirty="0">
                <a:latin typeface="Arial" charset="0"/>
              </a:rPr>
              <a:t>:  </a:t>
            </a:r>
          </a:p>
          <a:p>
            <a:r>
              <a:rPr lang="en-US" sz="2400" dirty="0">
                <a:latin typeface="Arial" charset="0"/>
              </a:rPr>
              <a:t>	* </a:t>
            </a:r>
            <a:r>
              <a:rPr lang="en-US" sz="2400" dirty="0" err="1">
                <a:latin typeface="Arial" charset="0"/>
              </a:rPr>
              <a:t>Sekolah</a:t>
            </a:r>
            <a:r>
              <a:rPr lang="en-US" sz="2400" dirty="0">
                <a:latin typeface="Arial" charset="0"/>
              </a:rPr>
              <a:t> </a:t>
            </a:r>
          </a:p>
          <a:p>
            <a:r>
              <a:rPr lang="en-US" sz="2400" dirty="0">
                <a:latin typeface="Arial" charset="0"/>
              </a:rPr>
              <a:t>	* </a:t>
            </a:r>
            <a:r>
              <a:rPr lang="en-US" sz="2400" dirty="0" err="1">
                <a:latin typeface="Arial" charset="0"/>
              </a:rPr>
              <a:t>ibu</a:t>
            </a:r>
            <a:r>
              <a:rPr lang="en-US" sz="2400" dirty="0">
                <a:latin typeface="Arial" charset="0"/>
              </a:rPr>
              <a:t> </a:t>
            </a:r>
            <a:r>
              <a:rPr lang="en-US" sz="2400" dirty="0" err="1" smtClean="0">
                <a:latin typeface="Arial" charset="0"/>
              </a:rPr>
              <a:t>rumah</a:t>
            </a:r>
            <a:r>
              <a:rPr lang="en-US" sz="2400" dirty="0" smtClean="0">
                <a:latin typeface="Arial" charset="0"/>
              </a:rPr>
              <a:t> </a:t>
            </a:r>
            <a:r>
              <a:rPr lang="en-US" sz="2400" dirty="0" err="1" smtClean="0">
                <a:latin typeface="Arial" charset="0"/>
              </a:rPr>
              <a:t>tangga</a:t>
            </a:r>
            <a:r>
              <a:rPr lang="en-US" sz="2400" dirty="0" smtClean="0">
                <a:latin typeface="Arial" charset="0"/>
              </a:rPr>
              <a:t> </a:t>
            </a:r>
            <a:r>
              <a:rPr lang="en-US" sz="2400" dirty="0">
                <a:latin typeface="Arial" charset="0"/>
              </a:rPr>
              <a:t>(</a:t>
            </a:r>
            <a:r>
              <a:rPr lang="en-US" sz="2400" dirty="0" err="1">
                <a:latin typeface="Arial" charset="0"/>
              </a:rPr>
              <a:t>hanya</a:t>
            </a:r>
            <a:r>
              <a:rPr lang="en-US" sz="2400" dirty="0">
                <a:latin typeface="Arial" charset="0"/>
              </a:rPr>
              <a:t> di </a:t>
            </a:r>
            <a:r>
              <a:rPr lang="en-US" sz="2400" dirty="0" err="1">
                <a:latin typeface="Arial" charset="0"/>
              </a:rPr>
              <a:t>rumah</a:t>
            </a:r>
            <a:r>
              <a:rPr lang="en-US" sz="2400" dirty="0">
                <a:latin typeface="Arial" charset="0"/>
              </a:rPr>
              <a:t>)</a:t>
            </a:r>
          </a:p>
          <a:p>
            <a:r>
              <a:rPr lang="en-US" sz="2400" dirty="0">
                <a:latin typeface="Arial" charset="0"/>
              </a:rPr>
              <a:t>	* </a:t>
            </a:r>
            <a:r>
              <a:rPr lang="en-US" sz="2400" dirty="0" err="1">
                <a:latin typeface="Arial" charset="0"/>
              </a:rPr>
              <a:t>Penerima</a:t>
            </a:r>
            <a:r>
              <a:rPr lang="en-US" sz="2400" dirty="0">
                <a:latin typeface="Arial" charset="0"/>
              </a:rPr>
              <a:t> </a:t>
            </a:r>
            <a:r>
              <a:rPr lang="en-US" sz="2400" dirty="0" err="1">
                <a:latin typeface="Arial" charset="0"/>
              </a:rPr>
              <a:t>Pendapatan</a:t>
            </a:r>
            <a:r>
              <a:rPr lang="en-US" sz="2400" dirty="0">
                <a:latin typeface="Arial" charset="0"/>
              </a:rPr>
              <a:t> (</a:t>
            </a:r>
            <a:r>
              <a:rPr lang="en-US" sz="2400" dirty="0" err="1">
                <a:latin typeface="Arial" charset="0"/>
              </a:rPr>
              <a:t>pensiun</a:t>
            </a:r>
            <a:r>
              <a:rPr lang="en-US" sz="2400" dirty="0">
                <a:latin typeface="Arial" charset="0"/>
              </a:rPr>
              <a:t>, </a:t>
            </a:r>
            <a:r>
              <a:rPr lang="en-US" sz="2400" dirty="0" err="1">
                <a:latin typeface="Arial" charset="0"/>
              </a:rPr>
              <a:t>bunga</a:t>
            </a:r>
            <a:r>
              <a:rPr lang="en-US" sz="2400" dirty="0">
                <a:latin typeface="Arial" charset="0"/>
              </a:rPr>
              <a:t>  </a:t>
            </a:r>
          </a:p>
          <a:p>
            <a:r>
              <a:rPr lang="en-US" sz="2400" dirty="0">
                <a:latin typeface="Arial" charset="0"/>
              </a:rPr>
              <a:t>             </a:t>
            </a:r>
            <a:r>
              <a:rPr lang="en-US" sz="2400" dirty="0" err="1">
                <a:latin typeface="Arial" charset="0"/>
              </a:rPr>
              <a:t>simpanan</a:t>
            </a:r>
            <a:r>
              <a:rPr lang="en-US" sz="2400" dirty="0">
                <a:latin typeface="Arial" charset="0"/>
              </a:rPr>
              <a:t>, </a:t>
            </a:r>
            <a:r>
              <a:rPr lang="en-US" sz="2400" dirty="0" err="1">
                <a:latin typeface="Arial" charset="0"/>
              </a:rPr>
              <a:t>hsl</a:t>
            </a:r>
            <a:r>
              <a:rPr lang="en-US" sz="2400" dirty="0">
                <a:latin typeface="Arial" charset="0"/>
              </a:rPr>
              <a:t> </a:t>
            </a:r>
            <a:r>
              <a:rPr lang="en-US" sz="2400" dirty="0" err="1">
                <a:latin typeface="Arial" charset="0"/>
              </a:rPr>
              <a:t>sewaan</a:t>
            </a:r>
            <a:r>
              <a:rPr lang="en-US" sz="2400" dirty="0">
                <a:latin typeface="Arial" charset="0"/>
              </a:rPr>
              <a:t>)</a:t>
            </a:r>
          </a:p>
          <a:p>
            <a:endParaRPr lang="en-US" sz="2400" dirty="0">
              <a:latin typeface="Arial" charset="0"/>
            </a:endParaRPr>
          </a:p>
        </p:txBody>
      </p:sp>
      <p:sp>
        <p:nvSpPr>
          <p:cNvPr id="18435" name="Text Box 4"/>
          <p:cNvSpPr txBox="1">
            <a:spLocks noChangeArrowheads="1"/>
          </p:cNvSpPr>
          <p:nvPr/>
        </p:nvSpPr>
        <p:spPr bwMode="auto">
          <a:xfrm>
            <a:off x="1707356" y="585787"/>
            <a:ext cx="5791200" cy="579438"/>
          </a:xfrm>
          <a:prstGeom prst="rect">
            <a:avLst/>
          </a:prstGeom>
          <a:noFill/>
          <a:ln w="9525">
            <a:noFill/>
            <a:miter lim="800000"/>
            <a:headEnd/>
            <a:tailEnd/>
          </a:ln>
        </p:spPr>
        <p:txBody>
          <a:bodyPr>
            <a:spAutoFit/>
          </a:bodyPr>
          <a:lstStyle/>
          <a:p>
            <a:pPr algn="ctr"/>
            <a:r>
              <a:rPr lang="en-US" sz="3200" dirty="0">
                <a:latin typeface="Arial" charset="0"/>
                <a:ea typeface="Arial" charset="0"/>
                <a:cs typeface="Arial" charset="0"/>
              </a:rPr>
              <a:t>KONSEP DAN </a:t>
            </a:r>
            <a:r>
              <a:rPr lang="en-US" sz="3200" dirty="0" smtClean="0">
                <a:latin typeface="Arial" charset="0"/>
                <a:ea typeface="Arial" charset="0"/>
                <a:cs typeface="Arial" charset="0"/>
              </a:rPr>
              <a:t>DEFINISI</a:t>
            </a:r>
            <a:endParaRPr lang="en-US" sz="3200" dirty="0">
              <a:latin typeface="Arial" charset="0"/>
              <a:ea typeface="Arial" charset="0"/>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idx="1"/>
          </p:nvPr>
        </p:nvSpPr>
        <p:spPr>
          <a:xfrm>
            <a:off x="0" y="1936750"/>
            <a:ext cx="9144000" cy="4724400"/>
          </a:xfrm>
        </p:spPr>
        <p:txBody>
          <a:bodyPr/>
          <a:lstStyle/>
          <a:p>
            <a:pPr eaLnBrk="1" hangingPunct="1">
              <a:lnSpc>
                <a:spcPct val="80000"/>
              </a:lnSpc>
              <a:defRPr/>
            </a:pPr>
            <a:r>
              <a:rPr lang="en-US" sz="2400" dirty="0" err="1" smtClean="0">
                <a:latin typeface="Arial" charset="0"/>
              </a:rPr>
              <a:t>Pengangguran</a:t>
            </a:r>
            <a:r>
              <a:rPr lang="en-US" sz="2400" dirty="0" smtClean="0">
                <a:latin typeface="Arial" charset="0"/>
              </a:rPr>
              <a:t> </a:t>
            </a:r>
            <a:r>
              <a:rPr lang="en-US" sz="2400" dirty="0" err="1" smtClean="0">
                <a:latin typeface="Arial" charset="0"/>
              </a:rPr>
              <a:t>adalah</a:t>
            </a:r>
            <a:r>
              <a:rPr lang="en-US" sz="2400" dirty="0" smtClean="0">
                <a:latin typeface="Arial" charset="0"/>
              </a:rPr>
              <a:t> </a:t>
            </a:r>
            <a:r>
              <a:rPr lang="en-US" sz="2400" dirty="0" err="1" smtClean="0">
                <a:latin typeface="Arial" charset="0"/>
              </a:rPr>
              <a:t>bagian</a:t>
            </a:r>
            <a:r>
              <a:rPr lang="en-US" sz="2400" dirty="0" smtClean="0">
                <a:latin typeface="Arial" charset="0"/>
              </a:rPr>
              <a:t> </a:t>
            </a:r>
            <a:r>
              <a:rPr lang="en-US" sz="2400" dirty="0" err="1" smtClean="0">
                <a:latin typeface="Arial" charset="0"/>
              </a:rPr>
              <a:t>dari</a:t>
            </a:r>
            <a:r>
              <a:rPr lang="en-US" sz="2400" dirty="0" smtClean="0">
                <a:latin typeface="Arial" charset="0"/>
              </a:rPr>
              <a:t> </a:t>
            </a:r>
            <a:r>
              <a:rPr lang="en-US" sz="2400" dirty="0" err="1" smtClean="0">
                <a:latin typeface="Arial" charset="0"/>
              </a:rPr>
              <a:t>angkata</a:t>
            </a:r>
            <a:r>
              <a:rPr lang="en-US" sz="2400" dirty="0" smtClean="0">
                <a:latin typeface="Arial" charset="0"/>
              </a:rPr>
              <a:t> </a:t>
            </a:r>
            <a:r>
              <a:rPr lang="en-US" sz="2400" dirty="0" err="1" smtClean="0">
                <a:latin typeface="Arial" charset="0"/>
              </a:rPr>
              <a:t>kerja</a:t>
            </a:r>
            <a:r>
              <a:rPr lang="en-US" sz="2400" dirty="0" smtClean="0">
                <a:latin typeface="Arial" charset="0"/>
              </a:rPr>
              <a:t> </a:t>
            </a:r>
            <a:r>
              <a:rPr lang="en-US" sz="2400" dirty="0" err="1" smtClean="0">
                <a:latin typeface="Arial" charset="0"/>
              </a:rPr>
              <a:t>yg</a:t>
            </a:r>
            <a:r>
              <a:rPr lang="en-US" sz="2400" dirty="0" smtClean="0">
                <a:latin typeface="Arial" charset="0"/>
              </a:rPr>
              <a:t> </a:t>
            </a:r>
            <a:r>
              <a:rPr lang="en-US" sz="2400" dirty="0" err="1" smtClean="0">
                <a:latin typeface="Arial" charset="0"/>
              </a:rPr>
              <a:t>sekarang</a:t>
            </a:r>
            <a:r>
              <a:rPr lang="en-US" sz="2400" dirty="0" smtClean="0">
                <a:latin typeface="Arial" charset="0"/>
              </a:rPr>
              <a:t> </a:t>
            </a:r>
            <a:r>
              <a:rPr lang="en-US" sz="2400" dirty="0" err="1" smtClean="0">
                <a:latin typeface="Arial" charset="0"/>
              </a:rPr>
              <a:t>ini</a:t>
            </a:r>
            <a:r>
              <a:rPr lang="en-US" sz="2400" dirty="0" smtClean="0">
                <a:latin typeface="Arial" charset="0"/>
              </a:rPr>
              <a:t> </a:t>
            </a:r>
            <a:r>
              <a:rPr lang="en-US" sz="2400" dirty="0" err="1" smtClean="0">
                <a:latin typeface="Arial" charset="0"/>
              </a:rPr>
              <a:t>tidak</a:t>
            </a:r>
            <a:r>
              <a:rPr lang="en-US" sz="2400" dirty="0" smtClean="0">
                <a:latin typeface="Arial" charset="0"/>
              </a:rPr>
              <a:t> </a:t>
            </a:r>
            <a:r>
              <a:rPr lang="en-US" sz="2400" dirty="0" err="1" smtClean="0">
                <a:latin typeface="Arial" charset="0"/>
              </a:rPr>
              <a:t>bekerja</a:t>
            </a:r>
            <a:r>
              <a:rPr lang="en-US" sz="2400" dirty="0" smtClean="0">
                <a:latin typeface="Arial" charset="0"/>
              </a:rPr>
              <a:t> &amp; </a:t>
            </a:r>
            <a:r>
              <a:rPr lang="en-US" sz="2400" dirty="0" err="1" smtClean="0">
                <a:latin typeface="Arial" charset="0"/>
              </a:rPr>
              <a:t>sedang</a:t>
            </a:r>
            <a:r>
              <a:rPr lang="en-US" sz="2400" dirty="0" smtClean="0">
                <a:latin typeface="Arial" charset="0"/>
              </a:rPr>
              <a:t> </a:t>
            </a:r>
            <a:r>
              <a:rPr lang="en-US" sz="2400" dirty="0" err="1" smtClean="0">
                <a:latin typeface="Arial" charset="0"/>
              </a:rPr>
              <a:t>aktif</a:t>
            </a:r>
            <a:r>
              <a:rPr lang="en-US" sz="2400" dirty="0" smtClean="0">
                <a:latin typeface="Arial" charset="0"/>
              </a:rPr>
              <a:t> </a:t>
            </a:r>
            <a:r>
              <a:rPr lang="en-US" sz="2400" dirty="0" err="1" smtClean="0">
                <a:latin typeface="Arial" charset="0"/>
              </a:rPr>
              <a:t>mencari</a:t>
            </a:r>
            <a:r>
              <a:rPr lang="en-US" sz="2400" dirty="0" smtClean="0">
                <a:latin typeface="Arial" charset="0"/>
              </a:rPr>
              <a:t> </a:t>
            </a:r>
            <a:r>
              <a:rPr lang="en-US" sz="2400" dirty="0" err="1" smtClean="0">
                <a:latin typeface="Arial" charset="0"/>
              </a:rPr>
              <a:t>pekerjaan</a:t>
            </a:r>
            <a:r>
              <a:rPr lang="en-US" sz="2400" dirty="0" smtClean="0">
                <a:latin typeface="Arial" charset="0"/>
              </a:rPr>
              <a:t> </a:t>
            </a:r>
            <a:r>
              <a:rPr lang="en-US" sz="2400" dirty="0" err="1" smtClean="0">
                <a:latin typeface="Arial" charset="0"/>
              </a:rPr>
              <a:t>dalam</a:t>
            </a:r>
            <a:r>
              <a:rPr lang="en-US" sz="2400" dirty="0" smtClean="0">
                <a:latin typeface="Arial" charset="0"/>
              </a:rPr>
              <a:t> </a:t>
            </a:r>
            <a:r>
              <a:rPr lang="en-US" sz="2400" dirty="0" err="1" smtClean="0">
                <a:latin typeface="Arial" charset="0"/>
              </a:rPr>
              <a:t>kurun</a:t>
            </a:r>
            <a:r>
              <a:rPr lang="en-US" sz="2400" dirty="0" smtClean="0">
                <a:latin typeface="Arial" charset="0"/>
              </a:rPr>
              <a:t> </a:t>
            </a:r>
            <a:r>
              <a:rPr lang="en-US" sz="2400" dirty="0" err="1" smtClean="0">
                <a:latin typeface="Arial" charset="0"/>
              </a:rPr>
              <a:t>waktu</a:t>
            </a:r>
            <a:r>
              <a:rPr lang="en-US" sz="2400" dirty="0" smtClean="0">
                <a:latin typeface="Arial" charset="0"/>
              </a:rPr>
              <a:t> </a:t>
            </a:r>
            <a:r>
              <a:rPr lang="en-US" sz="2400" dirty="0" err="1" smtClean="0">
                <a:latin typeface="Arial" charset="0"/>
              </a:rPr>
              <a:t>tertentu</a:t>
            </a:r>
            <a:r>
              <a:rPr lang="en-US" sz="2400" dirty="0" smtClean="0">
                <a:latin typeface="Arial" charset="0"/>
              </a:rPr>
              <a:t>. </a:t>
            </a:r>
          </a:p>
          <a:p>
            <a:pPr eaLnBrk="1" hangingPunct="1">
              <a:lnSpc>
                <a:spcPct val="80000"/>
              </a:lnSpc>
              <a:buFont typeface="Wingdings" pitchFamily="2" charset="2"/>
              <a:buNone/>
              <a:defRPr/>
            </a:pPr>
            <a:r>
              <a:rPr lang="en-US" sz="2400" dirty="0" smtClean="0">
                <a:latin typeface="Arial" charset="0"/>
              </a:rPr>
              <a:t>    </a:t>
            </a:r>
            <a:r>
              <a:rPr lang="en-US" sz="2400" dirty="0" err="1" smtClean="0"/>
              <a:t>Kelompok</a:t>
            </a:r>
            <a:r>
              <a:rPr lang="en-US" sz="2400" dirty="0" smtClean="0"/>
              <a:t> </a:t>
            </a:r>
            <a:r>
              <a:rPr lang="en-US" sz="2400" i="1" dirty="0" smtClean="0"/>
              <a:t>economically active</a:t>
            </a:r>
          </a:p>
          <a:p>
            <a:pPr eaLnBrk="1" hangingPunct="1">
              <a:lnSpc>
                <a:spcPct val="80000"/>
              </a:lnSpc>
              <a:buFont typeface="Wingdings" pitchFamily="2" charset="2"/>
              <a:buNone/>
              <a:defRPr/>
            </a:pPr>
            <a:endParaRPr lang="en-US" sz="2400" dirty="0" smtClean="0">
              <a:latin typeface="Arial" charset="0"/>
            </a:endParaRPr>
          </a:p>
          <a:p>
            <a:pPr eaLnBrk="1" hangingPunct="1">
              <a:lnSpc>
                <a:spcPct val="80000"/>
              </a:lnSpc>
              <a:defRPr/>
            </a:pPr>
            <a:r>
              <a:rPr lang="en-US" sz="2400" dirty="0" err="1" smtClean="0">
                <a:latin typeface="Arial" charset="0"/>
              </a:rPr>
              <a:t>Mencari</a:t>
            </a:r>
            <a:r>
              <a:rPr lang="en-US" sz="2400" dirty="0" smtClean="0">
                <a:latin typeface="Arial" charset="0"/>
              </a:rPr>
              <a:t> </a:t>
            </a:r>
            <a:r>
              <a:rPr lang="en-US" sz="2400" dirty="0" err="1" smtClean="0">
                <a:latin typeface="Arial" charset="0"/>
              </a:rPr>
              <a:t>pekerjaan</a:t>
            </a:r>
            <a:r>
              <a:rPr lang="en-US" sz="2400" dirty="0" smtClean="0">
                <a:latin typeface="Arial" charset="0"/>
              </a:rPr>
              <a:t>, </a:t>
            </a:r>
            <a:r>
              <a:rPr lang="en-US" sz="2400" dirty="0" err="1" smtClean="0">
                <a:latin typeface="Arial" charset="0"/>
              </a:rPr>
              <a:t>tetapi</a:t>
            </a:r>
            <a:r>
              <a:rPr lang="en-US" sz="2400" dirty="0" smtClean="0">
                <a:latin typeface="Arial" charset="0"/>
              </a:rPr>
              <a:t> </a:t>
            </a:r>
            <a:r>
              <a:rPr lang="en-US" sz="2400" dirty="0" err="1" smtClean="0">
                <a:latin typeface="Arial" charset="0"/>
              </a:rPr>
              <a:t>sebelumnya</a:t>
            </a:r>
            <a:r>
              <a:rPr lang="en-US" sz="2400" dirty="0" smtClean="0">
                <a:latin typeface="Arial" charset="0"/>
              </a:rPr>
              <a:t> </a:t>
            </a:r>
            <a:r>
              <a:rPr lang="en-US" sz="2400" dirty="0" err="1" smtClean="0">
                <a:latin typeface="Arial" charset="0"/>
              </a:rPr>
              <a:t>pernah</a:t>
            </a:r>
            <a:r>
              <a:rPr lang="en-US" sz="2400" dirty="0" smtClean="0">
                <a:latin typeface="Arial" charset="0"/>
              </a:rPr>
              <a:t> </a:t>
            </a:r>
            <a:r>
              <a:rPr lang="en-US" sz="2400" dirty="0" err="1" smtClean="0">
                <a:latin typeface="Arial" charset="0"/>
              </a:rPr>
              <a:t>bekerja</a:t>
            </a:r>
            <a:r>
              <a:rPr lang="en-US" sz="2400" dirty="0" smtClean="0">
                <a:latin typeface="Arial" charset="0"/>
              </a:rPr>
              <a:t> </a:t>
            </a:r>
            <a:r>
              <a:rPr lang="en-US" sz="2400" dirty="0" err="1" smtClean="0">
                <a:latin typeface="Arial" charset="0"/>
              </a:rPr>
              <a:t>atau</a:t>
            </a:r>
            <a:r>
              <a:rPr lang="en-US" sz="2400" dirty="0" smtClean="0">
                <a:latin typeface="Arial" charset="0"/>
              </a:rPr>
              <a:t> </a:t>
            </a:r>
            <a:r>
              <a:rPr lang="en-US" sz="2400" dirty="0" err="1" smtClean="0">
                <a:latin typeface="Arial" charset="0"/>
              </a:rPr>
              <a:t>mencari</a:t>
            </a:r>
            <a:r>
              <a:rPr lang="en-US" sz="2400" dirty="0" smtClean="0">
                <a:latin typeface="Arial" charset="0"/>
              </a:rPr>
              <a:t> </a:t>
            </a:r>
            <a:r>
              <a:rPr lang="en-US" sz="2400" dirty="0" err="1" smtClean="0">
                <a:latin typeface="Arial" charset="0"/>
              </a:rPr>
              <a:t>pekerjaan</a:t>
            </a:r>
            <a:r>
              <a:rPr lang="en-US" sz="2400" dirty="0" smtClean="0">
                <a:latin typeface="Arial" charset="0"/>
              </a:rPr>
              <a:t> </a:t>
            </a:r>
            <a:r>
              <a:rPr lang="en-US" sz="2400" dirty="0" err="1" smtClean="0">
                <a:latin typeface="Arial" charset="0"/>
              </a:rPr>
              <a:t>untuk</a:t>
            </a:r>
            <a:r>
              <a:rPr lang="en-US" sz="2400" dirty="0" smtClean="0">
                <a:latin typeface="Arial" charset="0"/>
              </a:rPr>
              <a:t> </a:t>
            </a:r>
            <a:r>
              <a:rPr lang="en-US" sz="2400" dirty="0" err="1" smtClean="0">
                <a:latin typeface="Arial" charset="0"/>
              </a:rPr>
              <a:t>pertama</a:t>
            </a:r>
            <a:r>
              <a:rPr lang="en-US" sz="2400" dirty="0" smtClean="0">
                <a:latin typeface="Arial" charset="0"/>
              </a:rPr>
              <a:t> </a:t>
            </a:r>
            <a:r>
              <a:rPr lang="en-US" sz="2400" dirty="0" err="1" smtClean="0">
                <a:latin typeface="Arial" charset="0"/>
              </a:rPr>
              <a:t>kalinya</a:t>
            </a:r>
            <a:endParaRPr lang="en-US" sz="2400" dirty="0" smtClean="0">
              <a:latin typeface="Arial" charset="0"/>
            </a:endParaRPr>
          </a:p>
          <a:p>
            <a:pPr eaLnBrk="1" hangingPunct="1">
              <a:lnSpc>
                <a:spcPct val="80000"/>
              </a:lnSpc>
              <a:buFont typeface="Wingdings" pitchFamily="2" charset="2"/>
              <a:buNone/>
              <a:defRPr/>
            </a:pPr>
            <a:endParaRPr lang="en-US" sz="2400" dirty="0" smtClean="0">
              <a:latin typeface="Arial" charset="0"/>
            </a:endParaRPr>
          </a:p>
          <a:p>
            <a:pPr eaLnBrk="1" hangingPunct="1">
              <a:lnSpc>
                <a:spcPct val="80000"/>
              </a:lnSpc>
              <a:defRPr/>
            </a:pPr>
            <a:r>
              <a:rPr lang="en-US" sz="2400" dirty="0" err="1" smtClean="0">
                <a:effectLst/>
                <a:latin typeface="Arial" charset="0"/>
              </a:rPr>
              <a:t>Mereka</a:t>
            </a:r>
            <a:r>
              <a:rPr lang="en-US" sz="2400" dirty="0" smtClean="0">
                <a:effectLst/>
                <a:latin typeface="Arial" charset="0"/>
              </a:rPr>
              <a:t> </a:t>
            </a:r>
            <a:r>
              <a:rPr lang="en-US" sz="2400" dirty="0" err="1" smtClean="0">
                <a:effectLst/>
                <a:latin typeface="Arial" charset="0"/>
              </a:rPr>
              <a:t>yg</a:t>
            </a:r>
            <a:r>
              <a:rPr lang="en-US" sz="2400" dirty="0" smtClean="0">
                <a:effectLst/>
                <a:latin typeface="Arial" charset="0"/>
              </a:rPr>
              <a:t> </a:t>
            </a:r>
            <a:r>
              <a:rPr lang="en-US" sz="2400" dirty="0" err="1" smtClean="0">
                <a:effectLst/>
                <a:latin typeface="Arial" charset="0"/>
              </a:rPr>
              <a:t>bekerja</a:t>
            </a:r>
            <a:r>
              <a:rPr lang="en-US" sz="2400" dirty="0" smtClean="0">
                <a:effectLst/>
                <a:latin typeface="Arial" charset="0"/>
              </a:rPr>
              <a:t> </a:t>
            </a:r>
            <a:r>
              <a:rPr lang="en-US" sz="2400" dirty="0" err="1" smtClean="0">
                <a:effectLst/>
                <a:latin typeface="Arial" charset="0"/>
              </a:rPr>
              <a:t>pada</a:t>
            </a:r>
            <a:r>
              <a:rPr lang="en-US" sz="2400" dirty="0" smtClean="0">
                <a:effectLst/>
                <a:latin typeface="Arial" charset="0"/>
              </a:rPr>
              <a:t> </a:t>
            </a:r>
            <a:r>
              <a:rPr lang="en-US" sz="2400" dirty="0" err="1" smtClean="0">
                <a:effectLst/>
                <a:latin typeface="Arial" charset="0"/>
              </a:rPr>
              <a:t>saat</a:t>
            </a:r>
            <a:r>
              <a:rPr lang="en-US" sz="2400" dirty="0" smtClean="0">
                <a:effectLst/>
                <a:latin typeface="Arial" charset="0"/>
              </a:rPr>
              <a:t> </a:t>
            </a:r>
            <a:r>
              <a:rPr lang="en-US" sz="2400" dirty="0" err="1" smtClean="0">
                <a:effectLst/>
                <a:latin typeface="Arial" charset="0"/>
              </a:rPr>
              <a:t>pencacahan</a:t>
            </a:r>
            <a:r>
              <a:rPr lang="en-US" sz="2400" dirty="0" smtClean="0">
                <a:effectLst/>
                <a:latin typeface="Arial" charset="0"/>
              </a:rPr>
              <a:t> </a:t>
            </a:r>
            <a:r>
              <a:rPr lang="en-US" sz="2400" dirty="0" err="1" smtClean="0">
                <a:effectLst/>
                <a:latin typeface="Arial" charset="0"/>
              </a:rPr>
              <a:t>sedang</a:t>
            </a:r>
            <a:r>
              <a:rPr lang="en-US" sz="2400" dirty="0">
                <a:latin typeface="Arial" charset="0"/>
              </a:rPr>
              <a:t> </a:t>
            </a:r>
            <a:r>
              <a:rPr lang="en-US" sz="2400" dirty="0" err="1" smtClean="0">
                <a:effectLst/>
                <a:latin typeface="Arial" charset="0"/>
              </a:rPr>
              <a:t>menganggur</a:t>
            </a:r>
            <a:r>
              <a:rPr lang="en-US" sz="2400" dirty="0" smtClean="0">
                <a:effectLst/>
                <a:latin typeface="Arial" charset="0"/>
              </a:rPr>
              <a:t> </a:t>
            </a:r>
            <a:r>
              <a:rPr lang="en-US" sz="2400" dirty="0" smtClean="0">
                <a:effectLst/>
                <a:latin typeface="Arial" charset="0"/>
              </a:rPr>
              <a:t>&amp; </a:t>
            </a:r>
            <a:r>
              <a:rPr lang="en-US" sz="2400" dirty="0" err="1" smtClean="0">
                <a:effectLst/>
                <a:latin typeface="Arial" charset="0"/>
              </a:rPr>
              <a:t>berusaha</a:t>
            </a:r>
            <a:r>
              <a:rPr lang="en-US" sz="2400" dirty="0" smtClean="0">
                <a:effectLst/>
                <a:latin typeface="Arial" charset="0"/>
              </a:rPr>
              <a:t> </a:t>
            </a:r>
            <a:r>
              <a:rPr lang="en-US" sz="2400" dirty="0" err="1" smtClean="0">
                <a:effectLst/>
                <a:latin typeface="Arial" charset="0"/>
              </a:rPr>
              <a:t>mendapatkan</a:t>
            </a:r>
            <a:r>
              <a:rPr lang="en-US" sz="2400" dirty="0" smtClean="0">
                <a:effectLst/>
                <a:latin typeface="Arial" charset="0"/>
              </a:rPr>
              <a:t> </a:t>
            </a:r>
            <a:r>
              <a:rPr lang="en-US" sz="2400" dirty="0" err="1" smtClean="0">
                <a:effectLst/>
                <a:latin typeface="Arial" charset="0"/>
              </a:rPr>
              <a:t>pekerjaan</a:t>
            </a:r>
            <a:endParaRPr lang="en-US" sz="2400" dirty="0" smtClean="0">
              <a:effectLst/>
              <a:latin typeface="Arial" charset="0"/>
            </a:endParaRPr>
          </a:p>
          <a:p>
            <a:pPr eaLnBrk="1" hangingPunct="1">
              <a:lnSpc>
                <a:spcPct val="80000"/>
              </a:lnSpc>
              <a:buFont typeface="Wingdings" pitchFamily="2" charset="2"/>
              <a:buNone/>
              <a:defRPr/>
            </a:pPr>
            <a:endParaRPr lang="en-US" sz="2400" dirty="0" smtClean="0">
              <a:effectLst/>
              <a:latin typeface="Arial" charset="0"/>
            </a:endParaRPr>
          </a:p>
          <a:p>
            <a:pPr eaLnBrk="1" hangingPunct="1">
              <a:lnSpc>
                <a:spcPct val="80000"/>
              </a:lnSpc>
              <a:defRPr/>
            </a:pPr>
            <a:r>
              <a:rPr lang="en-US" sz="2400" dirty="0" err="1" smtClean="0">
                <a:effectLst/>
                <a:latin typeface="Arial" charset="0"/>
              </a:rPr>
              <a:t>Mereka</a:t>
            </a:r>
            <a:r>
              <a:rPr lang="en-US" sz="2400" dirty="0" smtClean="0">
                <a:effectLst/>
                <a:latin typeface="Arial" charset="0"/>
              </a:rPr>
              <a:t> </a:t>
            </a:r>
            <a:r>
              <a:rPr lang="en-US" sz="2400" dirty="0" err="1" smtClean="0">
                <a:effectLst/>
                <a:latin typeface="Arial" charset="0"/>
              </a:rPr>
              <a:t>yg</a:t>
            </a:r>
            <a:r>
              <a:rPr lang="en-US" sz="2400" dirty="0" smtClean="0">
                <a:effectLst/>
                <a:latin typeface="Arial" charset="0"/>
              </a:rPr>
              <a:t> </a:t>
            </a:r>
            <a:r>
              <a:rPr lang="en-US" sz="2400" dirty="0" err="1" smtClean="0">
                <a:effectLst/>
                <a:latin typeface="Arial" charset="0"/>
              </a:rPr>
              <a:t>dibebas-tugaskan</a:t>
            </a:r>
            <a:r>
              <a:rPr lang="en-US" sz="2400" dirty="0" smtClean="0">
                <a:effectLst/>
                <a:latin typeface="Arial" charset="0"/>
              </a:rPr>
              <a:t> &amp; </a:t>
            </a:r>
            <a:r>
              <a:rPr lang="en-US" sz="2400" dirty="0" err="1" smtClean="0">
                <a:effectLst/>
                <a:latin typeface="Arial" charset="0"/>
              </a:rPr>
              <a:t>sedang</a:t>
            </a:r>
            <a:r>
              <a:rPr lang="en-US" sz="2400" dirty="0" smtClean="0">
                <a:effectLst/>
                <a:latin typeface="Arial" charset="0"/>
              </a:rPr>
              <a:t> </a:t>
            </a:r>
            <a:r>
              <a:rPr lang="en-US" sz="2400" dirty="0" err="1" smtClean="0">
                <a:effectLst/>
                <a:latin typeface="Arial" charset="0"/>
              </a:rPr>
              <a:t>berusaha</a:t>
            </a:r>
            <a:r>
              <a:rPr lang="en-US" sz="2400" dirty="0" smtClean="0">
                <a:effectLst/>
                <a:latin typeface="Arial" charset="0"/>
              </a:rPr>
              <a:t> </a:t>
            </a:r>
            <a:r>
              <a:rPr lang="en-US" sz="2400" dirty="0" err="1" smtClean="0">
                <a:effectLst/>
                <a:latin typeface="Arial" charset="0"/>
              </a:rPr>
              <a:t>mendapatkan</a:t>
            </a:r>
            <a:r>
              <a:rPr lang="en-US" sz="2400" dirty="0" smtClean="0">
                <a:effectLst/>
                <a:latin typeface="Arial" charset="0"/>
              </a:rPr>
              <a:t> </a:t>
            </a:r>
            <a:r>
              <a:rPr lang="en-US" sz="2400" dirty="0" err="1" smtClean="0">
                <a:effectLst/>
                <a:latin typeface="Arial" charset="0"/>
              </a:rPr>
              <a:t>pekerjaan</a:t>
            </a:r>
            <a:r>
              <a:rPr lang="en-US" sz="2400" dirty="0" smtClean="0">
                <a:effectLst/>
                <a:latin typeface="Arial" charset="0"/>
              </a:rPr>
              <a:t>.</a:t>
            </a:r>
          </a:p>
          <a:p>
            <a:pPr eaLnBrk="1" hangingPunct="1">
              <a:lnSpc>
                <a:spcPct val="80000"/>
              </a:lnSpc>
              <a:buFont typeface="Wingdings" pitchFamily="2" charset="2"/>
              <a:buNone/>
              <a:defRPr/>
            </a:pPr>
            <a:endParaRPr lang="en-US" sz="2400" dirty="0" smtClean="0">
              <a:latin typeface="Arial" charset="0"/>
            </a:endParaRPr>
          </a:p>
        </p:txBody>
      </p:sp>
      <p:sp>
        <p:nvSpPr>
          <p:cNvPr id="151557" name="Text Box 5"/>
          <p:cNvSpPr txBox="1">
            <a:spLocks noChangeArrowheads="1"/>
          </p:cNvSpPr>
          <p:nvPr/>
        </p:nvSpPr>
        <p:spPr bwMode="auto">
          <a:xfrm>
            <a:off x="457200" y="990600"/>
            <a:ext cx="6900882" cy="946150"/>
          </a:xfrm>
          <a:prstGeom prst="rect">
            <a:avLst/>
          </a:prstGeom>
          <a:noFill/>
          <a:ln w="9525">
            <a:noFill/>
            <a:miter lim="800000"/>
            <a:headEnd/>
            <a:tailEnd/>
          </a:ln>
          <a:effectLst/>
        </p:spPr>
        <p:txBody>
          <a:bodyPr wrap="square">
            <a:spAutoFit/>
          </a:bodyPr>
          <a:lstStyle/>
          <a:p>
            <a:pPr>
              <a:defRPr/>
            </a:pPr>
            <a:r>
              <a:rPr lang="en-US" sz="2800" dirty="0">
                <a:latin typeface="Arial" charset="0"/>
              </a:rPr>
              <a:t>E. </a:t>
            </a:r>
            <a:r>
              <a:rPr lang="en-US" sz="2800" dirty="0" err="1">
                <a:latin typeface="Arial" charset="0"/>
              </a:rPr>
              <a:t>Mencari</a:t>
            </a:r>
            <a:r>
              <a:rPr lang="en-US" sz="2800" dirty="0">
                <a:latin typeface="Arial" charset="0"/>
              </a:rPr>
              <a:t> </a:t>
            </a:r>
            <a:r>
              <a:rPr lang="en-US" sz="2800" dirty="0" err="1">
                <a:latin typeface="Arial" charset="0"/>
              </a:rPr>
              <a:t>Pekerjaan</a:t>
            </a:r>
            <a:r>
              <a:rPr lang="en-US" sz="2800" dirty="0">
                <a:latin typeface="Arial" charset="0"/>
              </a:rPr>
              <a:t> </a:t>
            </a:r>
          </a:p>
          <a:p>
            <a:pPr>
              <a:defRPr/>
            </a:pPr>
            <a:r>
              <a:rPr lang="en-US" sz="2800" dirty="0">
                <a:latin typeface="Arial" charset="0"/>
              </a:rPr>
              <a:t>    </a:t>
            </a:r>
            <a:r>
              <a:rPr lang="en-US" sz="2800" dirty="0">
                <a:effectLst>
                  <a:outerShdw blurRad="38100" dist="38100" dir="2700000" algn="tl">
                    <a:srgbClr val="000000"/>
                  </a:outerShdw>
                </a:effectLst>
                <a:latin typeface="Arial" charset="0"/>
              </a:rPr>
              <a:t>(</a:t>
            </a:r>
            <a:r>
              <a:rPr lang="en-US" sz="2800" i="1" dirty="0" err="1">
                <a:effectLst>
                  <a:outerShdw blurRad="38100" dist="38100" dir="2700000" algn="tl">
                    <a:srgbClr val="000000"/>
                  </a:outerShdw>
                </a:effectLst>
                <a:latin typeface="Arial" charset="0"/>
              </a:rPr>
              <a:t>Menganggur</a:t>
            </a:r>
            <a:r>
              <a:rPr lang="en-US" sz="2800" i="1" dirty="0">
                <a:effectLst>
                  <a:outerShdw blurRad="38100" dist="38100" dir="2700000" algn="tl">
                    <a:srgbClr val="000000"/>
                  </a:outerShdw>
                </a:effectLst>
                <a:latin typeface="Arial" charset="0"/>
              </a:rPr>
              <a:t>/Un-Employed</a:t>
            </a:r>
            <a:r>
              <a:rPr lang="en-US" sz="2800" dirty="0">
                <a:effectLst>
                  <a:outerShdw blurRad="38100" dist="38100" dir="2700000" algn="tl">
                    <a:srgbClr val="000000"/>
                  </a:outerShdw>
                </a:effectLst>
                <a:latin typeface="Arial" charset="0"/>
              </a:rPr>
              <a:t>)</a:t>
            </a:r>
            <a:endParaRPr lang="en-US" dirty="0"/>
          </a:p>
        </p:txBody>
      </p:sp>
      <p:sp>
        <p:nvSpPr>
          <p:cNvPr id="19460" name="Text Box 6"/>
          <p:cNvSpPr txBox="1">
            <a:spLocks noChangeArrowheads="1"/>
          </p:cNvSpPr>
          <p:nvPr/>
        </p:nvSpPr>
        <p:spPr bwMode="auto">
          <a:xfrm>
            <a:off x="1566882" y="602456"/>
            <a:ext cx="5791200" cy="579438"/>
          </a:xfrm>
          <a:prstGeom prst="rect">
            <a:avLst/>
          </a:prstGeom>
          <a:noFill/>
          <a:ln w="9525">
            <a:noFill/>
            <a:miter lim="800000"/>
            <a:headEnd/>
            <a:tailEnd/>
          </a:ln>
        </p:spPr>
        <p:txBody>
          <a:bodyPr>
            <a:spAutoFit/>
          </a:bodyPr>
          <a:lstStyle/>
          <a:p>
            <a:pPr algn="ctr"/>
            <a:r>
              <a:rPr lang="en-US" sz="3200" dirty="0">
                <a:latin typeface="Arial" charset="0"/>
                <a:ea typeface="Arial" charset="0"/>
                <a:cs typeface="Arial" charset="0"/>
              </a:rPr>
              <a:t>KONSEP DAN </a:t>
            </a:r>
            <a:r>
              <a:rPr lang="en-US" sz="3200" dirty="0" smtClean="0">
                <a:latin typeface="Arial" charset="0"/>
                <a:ea typeface="Arial" charset="0"/>
                <a:cs typeface="Arial" charset="0"/>
              </a:rPr>
              <a:t>DEFINISI</a:t>
            </a:r>
            <a:endParaRPr lang="en-US" sz="3200" dirty="0">
              <a:latin typeface="Arial" charset="0"/>
              <a:ea typeface="Arial" charset="0"/>
              <a:cs typeface="Arial" charset="0"/>
            </a:endParaRPr>
          </a:p>
        </p:txBody>
      </p:sp>
    </p:spTree>
  </p:cSld>
  <p:clrMapOvr>
    <a:masterClrMapping/>
  </p:clrMapOvr>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Template-PPT-UEU-Pertemuan-2-dan-seterusnya</Template>
  <TotalTime>106</TotalTime>
  <Words>1639</Words>
  <Application>Microsoft Macintosh PowerPoint</Application>
  <PresentationFormat>On-screen Show (4:3)</PresentationFormat>
  <Paragraphs>296</Paragraphs>
  <Slides>37</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4" baseType="lpstr">
      <vt:lpstr>Times New Roman</vt:lpstr>
      <vt:lpstr>Wingdings</vt:lpstr>
      <vt:lpstr>Arial</vt:lpstr>
      <vt:lpstr>Calibri</vt:lpstr>
      <vt:lpstr>Template PPT UEU Pertemuan 1 - Copy 1</vt:lpstr>
      <vt:lpstr>Worksheet</vt:lpstr>
      <vt:lpstr>Chart</vt:lpstr>
      <vt:lpstr>PowerPoint Presentation</vt:lpstr>
      <vt:lpstr>Definisi² Konsep Ketenagakerjaan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CONTOH SOAL:</vt:lpstr>
      <vt:lpstr>PowerPoint Presentation</vt:lpstr>
      <vt:lpstr>PowerPoint Presentation</vt:lpstr>
      <vt:lpstr>INFORMASI tentang KETENAGAKERJAAN</vt:lpstr>
      <vt:lpstr>PowerPoint Presentation</vt:lpstr>
      <vt:lpstr>Angka Partisipasi Angkatan Kerja (APAK/TPAK)</vt:lpstr>
      <vt:lpstr>Trend Angka Pengangguran Tahun 1994-2004</vt:lpstr>
      <vt:lpstr>Karakteristik Penganggur</vt:lpstr>
      <vt:lpstr>Angka Pengangguran Menurut Pendidikan</vt:lpstr>
      <vt:lpstr>Angka Pengangguran Menurut  Kota-Desa</vt:lpstr>
      <vt:lpstr>Angka Pengangguran Menurut  Kelompok Umur</vt:lpstr>
      <vt:lpstr>Angka Pengangguran Di Kalangan Perempuan</vt:lpstr>
      <vt:lpstr>PENGANGGURAN </vt:lpstr>
      <vt:lpstr>Pengangguran berdasarkan sifatnya</vt:lpstr>
      <vt:lpstr> Pengangguran berdasarkan penyebabnya</vt:lpstr>
      <vt:lpstr> Pengangguran berdasarkan penyebabnya</vt:lpstr>
      <vt:lpstr>Sebab- sebab Pengangguran</vt:lpstr>
      <vt:lpstr>Dampak Pengangguran</vt:lpstr>
      <vt:lpstr>Cara Mengatasi Pengangguran</vt:lpstr>
      <vt:lpstr>PowerPoint Presentation</vt:lpstr>
      <vt:lpstr>TERIMA KASIH</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KETENAGAKERJAAN</dc:title>
  <dc:creator>user</dc:creator>
  <cp:lastModifiedBy>Microsoft Office User</cp:lastModifiedBy>
  <cp:revision>16</cp:revision>
  <dcterms:created xsi:type="dcterms:W3CDTF">2015-12-10T14:13:26Z</dcterms:created>
  <dcterms:modified xsi:type="dcterms:W3CDTF">2017-11-29T09:07:52Z</dcterms:modified>
</cp:coreProperties>
</file>