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6"/>
  </p:notesMasterIdLst>
  <p:sldIdLst>
    <p:sldId id="30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305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9" autoAdjust="0"/>
    <p:restoredTop sz="94671"/>
  </p:normalViewPr>
  <p:slideViewPr>
    <p:cSldViewPr>
      <p:cViewPr varScale="1">
        <p:scale>
          <a:sx n="70" d="100"/>
          <a:sy n="70" d="100"/>
        </p:scale>
        <p:origin x="184" y="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1BDEE-AEC3-4499-BC6E-FF538AAC15FD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97F96-FEFD-42EC-A916-D50EE101A339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793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4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9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0" tIns="45715" rIns="91430" bIns="45715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6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CA6BC20-1F8C-4C45-A4D1-D5BC45CC41A2}" type="slidenum">
              <a:rPr lang="en-US" sz="1200" b="1"/>
              <a:pPr algn="r" eaLnBrk="0" hangingPunct="0"/>
              <a:t>24</a:t>
            </a:fld>
            <a:endParaRPr lang="en-US" sz="1200" b="1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42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3400"/>
            <a:ext cx="5488781" cy="4114800"/>
          </a:xfrm>
          <a:noFill/>
          <a:ln/>
        </p:spPr>
        <p:txBody>
          <a:bodyPr lIns="89549" tIns="44774" rIns="89549" bIns="44774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0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03BA561-C7AB-4B82-98FE-67AE51CFD138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2AC3C-8AE4-491B-BCC9-3B5FFD0C0E4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616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03BA561-C7AB-4B82-98FE-67AE51CFD138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2AC3C-8AE4-491B-BCC9-3B5FFD0C0E4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970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03BA561-C7AB-4B82-98FE-67AE51CFD138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2AC3C-8AE4-491B-BCC9-3B5FFD0C0E4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940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03BA561-C7AB-4B82-98FE-67AE51CFD138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2AC3C-8AE4-491B-BCC9-3B5FFD0C0E4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7691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03BA561-C7AB-4B82-98FE-67AE51CFD138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2AC3C-8AE4-491B-BCC9-3B5FFD0C0E4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85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03BA561-C7AB-4B82-98FE-67AE51CFD138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2AC3C-8AE4-491B-BCC9-3B5FFD0C0E4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845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03BA561-C7AB-4B82-98FE-67AE51CFD138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2AC3C-8AE4-491B-BCC9-3B5FFD0C0E4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0897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03BA561-C7AB-4B82-98FE-67AE51CFD138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2AC3C-8AE4-491B-BCC9-3B5FFD0C0E4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312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03BA561-C7AB-4B82-98FE-67AE51CFD138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2AC3C-8AE4-491B-BCC9-3B5FFD0C0E4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987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03BA561-C7AB-4B82-98FE-67AE51CFD138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2AC3C-8AE4-491B-BCC9-3B5FFD0C0E4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1854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03BA561-C7AB-4B82-98FE-67AE51CFD138}" type="datetimeFigureOut">
              <a:rPr lang="en-US" smtClean="0"/>
              <a:pPr/>
              <a:t>12/13/17</a:t>
            </a:fld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62AC3C-8AE4-491B-BCC9-3B5FFD0C0E4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503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16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hyperlink" Target="http://images.google.co.id/imgres?imgurl=http://www.kikis.or.id/images/miskin.gif&amp;imgrefurl=http://www.kikis.or.id/eng/sumber_daya.html&amp;h=807&amp;w=562&amp;sz=267&amp;tbnid=0eqUZGkSYdBOTM:&amp;tbnh=142&amp;tbnw=98&amp;hl=en&amp;start=3&amp;prev=/images?q=miskin&amp;imgsz=small|medium|large|xlarge&amp;svnum=10&amp;hl=en&amp;lr=" TargetMode="External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image" Target="../media/image8.jpeg"/><Relationship Id="rId4" Type="http://schemas.openxmlformats.org/officeDocument/2006/relationships/hyperlink" Target="http://images.google.co.id/imgres?imgurl=http://www001.upp.so-net.ne.jp/jass/eng/images/a1-1-2.jpg&amp;imgrefurl=http://www001.upp.so-net.ne.jp/jass/eng/page/a1-1.html&amp;h=150&amp;w=200&amp;sz=13&amp;tbnid=3DmQp0FAXQxT0M:&amp;tbnh=74&amp;tbnw=99&amp;hl=en&amp;start=17&amp;prev=/images?q=city+people+activity&amp;svnum=10&amp;hl=en&amp;lr=" TargetMode="External"/><Relationship Id="rId5" Type="http://schemas.openxmlformats.org/officeDocument/2006/relationships/image" Target="../media/image9.jpeg"/><Relationship Id="rId6" Type="http://schemas.openxmlformats.org/officeDocument/2006/relationships/hyperlink" Target="NULL" TargetMode="External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hyperlink" Target="http://images.google.co.id/imgres?imgurl=http://www.smeru.or.id/newslet/2004/ed11/2004091.jpg&amp;imgrefurl=http://www.smeru.or.id/newslet/2004/ed11/200411front.htm&amp;h=256&amp;w=380&amp;sz=17&amp;tbnid=Vt3EkeSwvOjJFM:&amp;tbnh=80&amp;tbnw=119&amp;hl=en&amp;start=2&amp;prev=/images?q=orang+miskin&amp;imgsz=small|medium|large|xlarge&amp;svnum=10&amp;hl=en&amp;lr=" TargetMode="External"/><Relationship Id="rId10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23728" y="3695349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SG" smtClean="0"/>
              <a:t>PROGRAM KB </a:t>
            </a:r>
            <a:br>
              <a:rPr lang="en-SG" smtClean="0"/>
            </a:br>
            <a:r>
              <a:rPr lang="en-SG" smtClean="0"/>
              <a:t>(KELUARGA BERENCANA)</a:t>
            </a:r>
            <a:endParaRPr lang="en-SG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9512" y="5622917"/>
            <a:ext cx="6400800" cy="6858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SG" smtClean="0"/>
              <a:t>Devi </a:t>
            </a:r>
            <a:r>
              <a:rPr lang="en-SG" dirty="0" err="1" smtClean="0"/>
              <a:t>Angeliana</a:t>
            </a:r>
            <a:r>
              <a:rPr lang="en-SG" dirty="0" smtClean="0"/>
              <a:t> K, SKM MPH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67913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Oval 13"/>
          <p:cNvSpPr>
            <a:spLocks noChangeArrowheads="1"/>
          </p:cNvSpPr>
          <p:nvPr/>
        </p:nvSpPr>
        <p:spPr bwMode="auto">
          <a:xfrm>
            <a:off x="7000875" y="2214563"/>
            <a:ext cx="1905000" cy="2209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649387" y="829270"/>
            <a:ext cx="366299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SASARAN UTAMA PROGRAM KB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ADALAH PENURUNAN FERTILITAS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(ANGKA KELAHIRAN)</a:t>
            </a:r>
            <a:endParaRPr lang="en-US" dirty="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74888" y="2268538"/>
            <a:ext cx="3938587" cy="118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accent2"/>
                </a:solidFill>
              </a:rPr>
              <a:t>TFR</a:t>
            </a:r>
          </a:p>
          <a:p>
            <a:pPr>
              <a:defRPr/>
            </a:pPr>
            <a:r>
              <a:rPr lang="en-US" b="1">
                <a:solidFill>
                  <a:schemeClr val="accent2"/>
                </a:solidFill>
              </a:rPr>
              <a:t>(TOTAL FERTILITY RATE)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185863" y="3902075"/>
            <a:ext cx="412651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PESERTA KB AKTIF</a:t>
            </a:r>
            <a:br>
              <a:rPr lang="en-US" dirty="0"/>
            </a:br>
            <a:r>
              <a:rPr lang="en-US" dirty="0"/>
              <a:t>(CONTRACEPTIVE PREVALENCE RATE)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801938" y="5273675"/>
            <a:ext cx="3116262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</a:rPr>
              <a:t>PESERTA KB BARU</a:t>
            </a:r>
          </a:p>
          <a:p>
            <a:pPr>
              <a:defRPr/>
            </a:pPr>
            <a:r>
              <a:rPr lang="en-US" b="1">
                <a:solidFill>
                  <a:schemeClr val="accent2"/>
                </a:solidFill>
              </a:rPr>
              <a:t>(NEW ACCEPTORS)</a:t>
            </a:r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3733800" y="17526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3733800" y="35052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321" name="AutoShape 11"/>
          <p:cNvSpPr>
            <a:spLocks noChangeArrowheads="1"/>
          </p:cNvSpPr>
          <p:nvPr/>
        </p:nvSpPr>
        <p:spPr bwMode="auto">
          <a:xfrm>
            <a:off x="3733800" y="4800600"/>
            <a:ext cx="10668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3738" name="Text Box 12"/>
          <p:cNvSpPr txBox="1">
            <a:spLocks noChangeArrowheads="1"/>
          </p:cNvSpPr>
          <p:nvPr/>
        </p:nvSpPr>
        <p:spPr bwMode="auto">
          <a:xfrm>
            <a:off x="6929454" y="2786058"/>
            <a:ext cx="1981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/>
              <a:t>Paling </a:t>
            </a:r>
            <a:r>
              <a:rPr lang="en-US" sz="2000" dirty="0" err="1"/>
              <a:t>dominan</a:t>
            </a:r>
            <a:r>
              <a:rPr lang="en-US" sz="2000" dirty="0"/>
              <a:t>, </a:t>
            </a:r>
            <a:r>
              <a:rPr lang="en-US" sz="2000" dirty="0" err="1"/>
              <a:t>tapi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satu2nya</a:t>
            </a:r>
          </a:p>
        </p:txBody>
      </p:sp>
      <p:cxnSp>
        <p:nvCxnSpPr>
          <p:cNvPr id="13323" name="AutoShape 15"/>
          <p:cNvCxnSpPr>
            <a:cxnSpLocks noChangeShapeType="1"/>
          </p:cNvCxnSpPr>
          <p:nvPr/>
        </p:nvCxnSpPr>
        <p:spPr bwMode="auto">
          <a:xfrm rot="10800000" flipV="1">
            <a:off x="6019800" y="3886200"/>
            <a:ext cx="10668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</p:cxnSp>
    </p:spTree>
  </p:cSld>
  <p:clrMapOvr>
    <a:masterClrMapping/>
  </p:clrMapOvr>
  <p:transition advTm="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1373188"/>
            <a:ext cx="2524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>
            <a:spAutoFit/>
          </a:bodyPr>
          <a:lstStyle/>
          <a:p>
            <a:endParaRPr lang="en-US" sz="180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5816600" y="5334000"/>
            <a:ext cx="256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940175" y="5334000"/>
            <a:ext cx="1876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990600" y="5349875"/>
            <a:ext cx="2949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just"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300">
                <a:solidFill>
                  <a:schemeClr val="tx2"/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Source: SDKI, 2002-2003</a:t>
            </a:r>
            <a:endParaRPr lang="en-US" sz="13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816600" y="4953000"/>
            <a:ext cx="25654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4.0</a:t>
            </a:r>
            <a:endParaRPr lang="en-US" sz="18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940175" y="4953000"/>
            <a:ext cx="18764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2.6</a:t>
            </a:r>
            <a:endParaRPr lang="en-US" sz="16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990600" y="4953000"/>
            <a:ext cx="29495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just"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TOTAL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816600" y="3276600"/>
            <a:ext cx="256540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1500" b="1">
              <a:solidFill>
                <a:schemeClr val="tx2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1500" b="1">
              <a:solidFill>
                <a:schemeClr val="tx2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4.4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4.3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4.1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4.0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3.4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3940175" y="3200400"/>
            <a:ext cx="1851025" cy="1766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1" tIns="45715" rIns="91431" bIns="45715"/>
          <a:lstStyle/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1500" b="1">
              <a:solidFill>
                <a:schemeClr val="tx2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1500" b="1">
              <a:solidFill>
                <a:schemeClr val="tx2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latin typeface="Tahoma" pitchFamily="34" charset="0"/>
                <a:ea typeface="Times New Roman" pitchFamily="18" charset="0"/>
                <a:cs typeface="Tahoma" pitchFamily="34" charset="0"/>
              </a:rPr>
              <a:t>3.0</a:t>
            </a:r>
            <a:endParaRPr lang="en-US" sz="1500" b="1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latin typeface="Tahoma" pitchFamily="34" charset="0"/>
                <a:ea typeface="Times New Roman" pitchFamily="18" charset="0"/>
                <a:cs typeface="Tahoma" pitchFamily="34" charset="0"/>
              </a:rPr>
              <a:t>2.6</a:t>
            </a:r>
            <a:endParaRPr lang="en-US" sz="1500" b="1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latin typeface="Tahoma" pitchFamily="34" charset="0"/>
                <a:ea typeface="Times New Roman" pitchFamily="18" charset="0"/>
                <a:cs typeface="Tahoma" pitchFamily="34" charset="0"/>
              </a:rPr>
              <a:t>2.7</a:t>
            </a:r>
            <a:endParaRPr lang="en-US" sz="1500" b="1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latin typeface="Tahoma" pitchFamily="34" charset="0"/>
                <a:ea typeface="Times New Roman" pitchFamily="18" charset="0"/>
                <a:cs typeface="Tahoma" pitchFamily="34" charset="0"/>
              </a:rPr>
              <a:t>2.5</a:t>
            </a:r>
            <a:endParaRPr lang="en-US" sz="1500" b="1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latin typeface="Tahoma" pitchFamily="34" charset="0"/>
                <a:ea typeface="Times New Roman" pitchFamily="18" charset="0"/>
                <a:cs typeface="Tahoma" pitchFamily="34" charset="0"/>
              </a:rPr>
              <a:t>2.2</a:t>
            </a:r>
            <a:endParaRPr lang="en-US" sz="1500" b="1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990600" y="3276600"/>
            <a:ext cx="29495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Indeks Kesejahteraan</a:t>
            </a: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(quintile)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75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Q1 (terendah)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75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Q2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75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Q3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75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Q4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75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Q5 (tertinggi)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5816600" y="1676400"/>
            <a:ext cx="2565400" cy="152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1" tIns="45715" rIns="91431" bIns="45715"/>
          <a:lstStyle/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1500" b="1">
              <a:solidFill>
                <a:schemeClr val="tx2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latin typeface="Tahoma" pitchFamily="34" charset="0"/>
                <a:ea typeface="Times New Roman" pitchFamily="18" charset="0"/>
                <a:cs typeface="Tahoma" pitchFamily="34" charset="0"/>
              </a:rPr>
              <a:t>4.3</a:t>
            </a:r>
            <a:endParaRPr lang="en-US" sz="1500" b="1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latin typeface="Tahoma" pitchFamily="34" charset="0"/>
                <a:ea typeface="Times New Roman" pitchFamily="18" charset="0"/>
                <a:cs typeface="Tahoma" pitchFamily="34" charset="0"/>
              </a:rPr>
              <a:t>4.4</a:t>
            </a:r>
            <a:endParaRPr lang="en-US" sz="1500" b="1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latin typeface="Tahoma" pitchFamily="34" charset="0"/>
                <a:ea typeface="Times New Roman" pitchFamily="18" charset="0"/>
                <a:cs typeface="Tahoma" pitchFamily="34" charset="0"/>
              </a:rPr>
              <a:t>4.0</a:t>
            </a:r>
            <a:endParaRPr lang="en-US" sz="1500" b="1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latin typeface="Tahoma" pitchFamily="34" charset="0"/>
                <a:ea typeface="Times New Roman" pitchFamily="18" charset="0"/>
                <a:cs typeface="Tahoma" pitchFamily="34" charset="0"/>
              </a:rPr>
              <a:t>3.7</a:t>
            </a:r>
            <a:endParaRPr lang="en-US" sz="1500" b="1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latin typeface="Tahoma" pitchFamily="34" charset="0"/>
                <a:ea typeface="Times New Roman" pitchFamily="18" charset="0"/>
                <a:cs typeface="Tahoma" pitchFamily="34" charset="0"/>
              </a:rPr>
              <a:t>3.0</a:t>
            </a:r>
            <a:endParaRPr lang="en-US" sz="1500" b="1"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3940175" y="1752600"/>
            <a:ext cx="187642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1500" b="1">
              <a:solidFill>
                <a:schemeClr val="tx2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2.6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2.7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2.7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2.5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2.5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990600" y="1752600"/>
            <a:ext cx="29495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 algn="just">
              <a:buClr>
                <a:schemeClr val="accent2"/>
              </a:buClr>
              <a:buSzPct val="75000"/>
              <a:buFont typeface="Monotype Sorts" pitchFamily="2" charset="2"/>
              <a:buNone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Pendidikan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75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Tidak sekolah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75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Tidak tamat SD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75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Tamat SD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75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Tidak tamat SMP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SzPct val="75000"/>
              <a:buFont typeface="Symbol" pitchFamily="18" charset="2"/>
              <a:buChar char="·"/>
              <a:tabLst>
                <a:tab pos="457200" algn="l"/>
              </a:tabLst>
            </a:pPr>
            <a:r>
              <a:rPr lang="en-US" sz="1500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Tamat SMP atau lebih</a:t>
            </a:r>
            <a:endParaRPr lang="en-US" sz="150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5816600" y="895350"/>
            <a:ext cx="2565400" cy="781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Anak Pernah Dilahirkan</a:t>
            </a: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Wanita 40 - 49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3940175" y="895350"/>
            <a:ext cx="1876425" cy="781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TFR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990600" y="895350"/>
            <a:ext cx="2949575" cy="781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1" tIns="45715" rIns="91431" bIns="45715" anchor="ctr"/>
          <a:lstStyle/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Pendidikan dan </a:t>
            </a:r>
          </a:p>
          <a:p>
            <a:pPr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500" b="1">
                <a:solidFill>
                  <a:schemeClr val="tx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Indeks Kesejahteraan</a:t>
            </a:r>
            <a:endParaRPr lang="en-US" sz="1500" b="1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4771" name="Line 19"/>
          <p:cNvSpPr>
            <a:spLocks noChangeShapeType="1"/>
          </p:cNvSpPr>
          <p:nvPr/>
        </p:nvSpPr>
        <p:spPr bwMode="auto">
          <a:xfrm>
            <a:off x="990600" y="895350"/>
            <a:ext cx="7391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>
            <a:off x="990600" y="5851525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4773" name="Line 21"/>
          <p:cNvSpPr>
            <a:spLocks noChangeShapeType="1"/>
          </p:cNvSpPr>
          <p:nvPr/>
        </p:nvSpPr>
        <p:spPr bwMode="auto">
          <a:xfrm>
            <a:off x="990600" y="914400"/>
            <a:ext cx="0" cy="4972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>
            <a:off x="8382000" y="914400"/>
            <a:ext cx="0" cy="49530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>
            <a:off x="3940175" y="895350"/>
            <a:ext cx="22225" cy="4972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 flipH="1">
            <a:off x="5791200" y="895350"/>
            <a:ext cx="25400" cy="4972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>
            <a:off x="990600" y="1676400"/>
            <a:ext cx="73914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4778" name="Line 26"/>
          <p:cNvSpPr>
            <a:spLocks noChangeShapeType="1"/>
          </p:cNvSpPr>
          <p:nvPr/>
        </p:nvSpPr>
        <p:spPr bwMode="auto">
          <a:xfrm>
            <a:off x="990600" y="3214688"/>
            <a:ext cx="73914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4779" name="Line 27"/>
          <p:cNvSpPr>
            <a:spLocks noChangeShapeType="1"/>
          </p:cNvSpPr>
          <p:nvPr/>
        </p:nvSpPr>
        <p:spPr bwMode="auto">
          <a:xfrm>
            <a:off x="990600" y="4953000"/>
            <a:ext cx="73914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4780" name="Line 28"/>
          <p:cNvSpPr>
            <a:spLocks noChangeShapeType="1"/>
          </p:cNvSpPr>
          <p:nvPr/>
        </p:nvSpPr>
        <p:spPr bwMode="auto">
          <a:xfrm flipV="1">
            <a:off x="990600" y="5257800"/>
            <a:ext cx="7391400" cy="76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576263" y="4514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>
            <a:spAutoFit/>
          </a:bodyPr>
          <a:lstStyle/>
          <a:p>
            <a:endParaRPr lang="en-US" sz="1800"/>
          </a:p>
        </p:txBody>
      </p:sp>
      <p:sp>
        <p:nvSpPr>
          <p:cNvPr id="74782" name="Rectangle 30"/>
          <p:cNvSpPr>
            <a:spLocks noChangeArrowheads="1"/>
          </p:cNvSpPr>
          <p:nvPr/>
        </p:nvSpPr>
        <p:spPr bwMode="auto">
          <a:xfrm>
            <a:off x="760413" y="397217"/>
            <a:ext cx="647588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5" rIns="91431" bIns="45715" anchor="ctr">
            <a:spAutoFit/>
          </a:bodyPr>
          <a:lstStyle/>
          <a:p>
            <a:r>
              <a:rPr lang="en-US" b="1" dirty="0"/>
              <a:t>FERTILITAS MENURUT </a:t>
            </a:r>
          </a:p>
          <a:p>
            <a:r>
              <a:rPr lang="en-US" b="1" dirty="0"/>
              <a:t>PENDIDIKAN DAN KESEJAHTERAAN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15"/>
          <p:cNvSpPr>
            <a:spLocks noChangeArrowheads="1"/>
          </p:cNvSpPr>
          <p:nvPr/>
        </p:nvSpPr>
        <p:spPr bwMode="auto">
          <a:xfrm>
            <a:off x="1500166" y="3929066"/>
            <a:ext cx="1252537" cy="11620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2927746" y="812793"/>
            <a:ext cx="3130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/>
              <a:t>PESERTA KB</a:t>
            </a:r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4191000" cy="264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BARU:</a:t>
            </a:r>
          </a:p>
          <a:p>
            <a:pPr>
              <a:defRPr/>
            </a:pPr>
            <a:r>
              <a:rPr lang="en-US" b="1" dirty="0"/>
              <a:t>PUS yang </a:t>
            </a:r>
            <a:r>
              <a:rPr lang="en-US" b="1" dirty="0" err="1"/>
              <a:t>baru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kali</a:t>
            </a:r>
          </a:p>
          <a:p>
            <a:pPr>
              <a:defRPr/>
            </a:pP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kontrasepsi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kembali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kontrasepsi</a:t>
            </a:r>
            <a:r>
              <a:rPr lang="en-US" b="1" dirty="0"/>
              <a:t>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kehamilan</a:t>
            </a:r>
            <a:r>
              <a:rPr lang="en-US" b="1" dirty="0"/>
              <a:t>/</a:t>
            </a:r>
            <a:r>
              <a:rPr lang="en-US" b="1" dirty="0" err="1"/>
              <a:t>keguguran</a:t>
            </a:r>
            <a:endParaRPr lang="en-US" b="1" dirty="0"/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4953000" y="1600200"/>
            <a:ext cx="41910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AKTIF:</a:t>
            </a:r>
          </a:p>
          <a:p>
            <a:pPr>
              <a:defRPr/>
            </a:pPr>
            <a:r>
              <a:rPr lang="en-US" b="1" dirty="0"/>
              <a:t>PUS yang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pengumpulan</a:t>
            </a:r>
            <a:r>
              <a:rPr lang="en-US" b="1" dirty="0"/>
              <a:t> data </a:t>
            </a:r>
            <a:r>
              <a:rPr lang="en-US" b="1" dirty="0" err="1"/>
              <a:t>sedang</a:t>
            </a:r>
            <a:r>
              <a:rPr lang="en-US" b="1" dirty="0"/>
              <a:t> </a:t>
            </a:r>
            <a:r>
              <a:rPr lang="en-US" b="1" dirty="0" err="1"/>
              <a:t>mempergunakan</a:t>
            </a:r>
            <a:r>
              <a:rPr lang="en-US" b="1" dirty="0"/>
              <a:t> </a:t>
            </a:r>
            <a:r>
              <a:rPr lang="en-US" b="1" dirty="0" err="1"/>
              <a:t>kontrasepsi</a:t>
            </a:r>
            <a:endParaRPr lang="en-US" b="1" dirty="0"/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4500562" y="4143380"/>
            <a:ext cx="464343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Contraceptive </a:t>
            </a:r>
            <a:r>
              <a:rPr lang="en-US" b="1" dirty="0" smtClean="0"/>
              <a:t>Prevalence </a:t>
            </a:r>
            <a:r>
              <a:rPr lang="en-US" b="1" dirty="0"/>
              <a:t>Rate (CPR) =</a:t>
            </a:r>
          </a:p>
          <a:p>
            <a:r>
              <a:rPr lang="en-US" b="1" dirty="0" err="1"/>
              <a:t>Prevalensi</a:t>
            </a:r>
            <a:r>
              <a:rPr lang="en-US" b="1" dirty="0"/>
              <a:t> </a:t>
            </a:r>
            <a:r>
              <a:rPr lang="en-US" b="1" dirty="0" err="1"/>
              <a:t>Peserta</a:t>
            </a:r>
            <a:r>
              <a:rPr lang="en-US" b="1" dirty="0"/>
              <a:t> KB</a:t>
            </a:r>
          </a:p>
        </p:txBody>
      </p:sp>
      <p:sp>
        <p:nvSpPr>
          <p:cNvPr id="75783" name="AutoShape 8"/>
          <p:cNvSpPr>
            <a:spLocks noChangeArrowheads="1"/>
          </p:cNvSpPr>
          <p:nvPr/>
        </p:nvSpPr>
        <p:spPr bwMode="auto">
          <a:xfrm>
            <a:off x="5572132" y="3143248"/>
            <a:ext cx="9906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1643042" y="4214818"/>
            <a:ext cx="14478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/>
              <a:t>85%</a:t>
            </a:r>
          </a:p>
        </p:txBody>
      </p:sp>
      <p:sp>
        <p:nvSpPr>
          <p:cNvPr id="75785" name="AutoShape 13"/>
          <p:cNvSpPr>
            <a:spLocks noChangeArrowheads="1"/>
          </p:cNvSpPr>
          <p:nvPr/>
        </p:nvSpPr>
        <p:spPr bwMode="auto">
          <a:xfrm>
            <a:off x="2857488" y="4214818"/>
            <a:ext cx="1295400" cy="533400"/>
          </a:xfrm>
          <a:prstGeom prst="rightArrow">
            <a:avLst>
              <a:gd name="adj1" fmla="val 50000"/>
              <a:gd name="adj2" fmla="val 6071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86" name="Rectangle 14"/>
          <p:cNvSpPr>
            <a:spLocks noChangeArrowheads="1"/>
          </p:cNvSpPr>
          <p:nvPr/>
        </p:nvSpPr>
        <p:spPr bwMode="auto">
          <a:xfrm>
            <a:off x="1928794" y="3357562"/>
            <a:ext cx="3048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0" y="762000"/>
            <a:ext cx="777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2800" smtClean="0"/>
              <a:t>Contraceptive Prevalence Rate (CPR)</a:t>
            </a:r>
            <a:br>
              <a:rPr lang="en-US" sz="2800" smtClean="0"/>
            </a:br>
            <a:r>
              <a:rPr lang="en-US" sz="2800" smtClean="0"/>
              <a:t>SDKI 1987 – 2007 (%)</a:t>
            </a:r>
            <a:br>
              <a:rPr lang="en-US" sz="2800" smtClean="0"/>
            </a:br>
            <a:endParaRPr lang="en-US" sz="2800" smtClean="0"/>
          </a:p>
        </p:txBody>
      </p:sp>
      <p:graphicFrame>
        <p:nvGraphicFramePr>
          <p:cNvPr id="12290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85800" y="1905000"/>
          <a:ext cx="84582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hart" r:id="rId4" imgW="7810500" imgH="3810000" progId="Excel.Sheet.8">
                  <p:embed/>
                </p:oleObj>
              </mc:Choice>
              <mc:Fallback>
                <p:oleObj name="Chart" r:id="rId4" imgW="7810500" imgH="38100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8458200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9"/>
          <p:cNvSpPr>
            <a:spLocks noChangeArrowheads="1"/>
          </p:cNvSpPr>
          <p:nvPr/>
        </p:nvSpPr>
        <p:spPr bwMode="auto">
          <a:xfrm>
            <a:off x="4572000" y="3000375"/>
            <a:ext cx="4214813" cy="364331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3357554" y="428604"/>
            <a:ext cx="288123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DROP OUT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14480" y="2000240"/>
            <a:ext cx="2416175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Arial" charset="0"/>
              </a:rPr>
              <a:t>INGIN ANAK:</a:t>
            </a:r>
          </a:p>
          <a:p>
            <a:pPr>
              <a:defRPr/>
            </a:pPr>
            <a:endParaRPr lang="en-US" sz="4400" dirty="0">
              <a:latin typeface="Arial" charset="0"/>
            </a:endParaRP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257800" y="2212975"/>
            <a:ext cx="3025775" cy="421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Arial" charset="0"/>
              </a:rPr>
              <a:t>ALASAN LAIN:</a:t>
            </a:r>
          </a:p>
          <a:p>
            <a:pPr>
              <a:defRPr/>
            </a:pPr>
            <a:endParaRPr lang="en-US" sz="4400" dirty="0">
              <a:solidFill>
                <a:schemeClr val="accent2"/>
              </a:solidFill>
              <a:latin typeface="Arial" charset="0"/>
            </a:endParaRPr>
          </a:p>
          <a:p>
            <a:pPr>
              <a:defRPr/>
            </a:pPr>
            <a:r>
              <a:rPr lang="en-US" sz="3200" dirty="0" err="1">
                <a:latin typeface="Arial" charset="0"/>
              </a:rPr>
              <a:t>Efek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samping</a:t>
            </a:r>
            <a:endParaRPr lang="en-US" sz="3200" dirty="0">
              <a:latin typeface="Arial" charset="0"/>
            </a:endParaRPr>
          </a:p>
          <a:p>
            <a:pPr>
              <a:defRPr/>
            </a:pPr>
            <a:r>
              <a:rPr lang="en-US" sz="3200" dirty="0" err="1">
                <a:latin typeface="Arial" charset="0"/>
              </a:rPr>
              <a:t>Kegagalan</a:t>
            </a:r>
            <a:endParaRPr lang="en-US" sz="3200" dirty="0">
              <a:latin typeface="Arial" charset="0"/>
            </a:endParaRPr>
          </a:p>
          <a:p>
            <a:pPr>
              <a:defRPr/>
            </a:pPr>
            <a:r>
              <a:rPr lang="en-US" sz="3200" dirty="0" err="1">
                <a:latin typeface="Arial" charset="0"/>
              </a:rPr>
              <a:t>Tidak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puas</a:t>
            </a:r>
            <a:endParaRPr lang="en-US" sz="3200" dirty="0">
              <a:latin typeface="Arial" charset="0"/>
            </a:endParaRPr>
          </a:p>
          <a:p>
            <a:pPr>
              <a:defRPr/>
            </a:pPr>
            <a:r>
              <a:rPr lang="en-US" sz="3200" dirty="0" err="1">
                <a:latin typeface="Arial" charset="0"/>
              </a:rPr>
              <a:t>Tidak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ada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akses</a:t>
            </a:r>
            <a:endParaRPr lang="en-US" sz="3200" dirty="0">
              <a:latin typeface="Arial" charset="0"/>
            </a:endParaRPr>
          </a:p>
          <a:p>
            <a:pPr>
              <a:defRPr/>
            </a:pPr>
            <a:r>
              <a:rPr lang="en-US" sz="3200" dirty="0" err="1">
                <a:latin typeface="Arial" charset="0"/>
              </a:rPr>
              <a:t>Alasan</a:t>
            </a:r>
            <a:r>
              <a:rPr lang="en-US" sz="3200" dirty="0">
                <a:latin typeface="Arial" charset="0"/>
              </a:rPr>
              <a:t> lain2</a:t>
            </a:r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 rot="3382566">
            <a:off x="3352800" y="1447800"/>
            <a:ext cx="8382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F012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0908" name="AutoShape 12"/>
          <p:cNvSpPr>
            <a:spLocks noChangeArrowheads="1"/>
          </p:cNvSpPr>
          <p:nvPr/>
        </p:nvSpPr>
        <p:spPr bwMode="auto">
          <a:xfrm rot="-2824955">
            <a:off x="4991100" y="1409700"/>
            <a:ext cx="8382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EF012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advTm="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41110" name="Group 150"/>
          <p:cNvGraphicFramePr>
            <a:graphicFrameLocks noGrp="1"/>
          </p:cNvGraphicFramePr>
          <p:nvPr/>
        </p:nvGraphicFramePr>
        <p:xfrm>
          <a:off x="857224" y="1357298"/>
          <a:ext cx="7358114" cy="4000527"/>
        </p:xfrm>
        <a:graphic>
          <a:graphicData uri="http://schemas.openxmlformats.org/drawingml/2006/table">
            <a:tbl>
              <a:tblPr/>
              <a:tblGrid>
                <a:gridCol w="1822009"/>
                <a:gridCol w="1892086"/>
                <a:gridCol w="2242473"/>
                <a:gridCol w="1401546"/>
              </a:tblGrid>
              <a:tr h="40734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JENIS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EFEKTIVITAS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KELANGSUNGAN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348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KONTRASEPSI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KONTRASEPSI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KONTRASEPSI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287338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395"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(3)</a:t>
                      </a:r>
                      <a:endParaRPr kumimoji="0" lang="id-ID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34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34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34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98 %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34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IMPLANT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99 %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97,3 %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34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SUNTIKAN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97 %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81,6 %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34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68,1 %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348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KONDOM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7338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61,2 %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1029" name="Text Box 53"/>
          <p:cNvSpPr txBox="1">
            <a:spLocks noChangeArrowheads="1"/>
          </p:cNvSpPr>
          <p:nvPr/>
        </p:nvSpPr>
        <p:spPr bwMode="auto">
          <a:xfrm>
            <a:off x="928662" y="285728"/>
            <a:ext cx="63151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 defTabSz="76200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tka Text" pitchFamily="2" charset="0"/>
              </a:rPr>
              <a:t>EFEKTIVITAS &amp; KELANGSUNGAN</a:t>
            </a:r>
          </a:p>
          <a:p>
            <a:pPr algn="ctr" defTabSz="76200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itka Text" pitchFamily="2" charset="0"/>
              </a:rPr>
              <a:t>SETIAP JENIS KONTRASEPSI</a:t>
            </a:r>
          </a:p>
        </p:txBody>
      </p:sp>
      <p:sp>
        <p:nvSpPr>
          <p:cNvPr id="77878" name="Text Box 148"/>
          <p:cNvSpPr txBox="1">
            <a:spLocks noChangeArrowheads="1"/>
          </p:cNvSpPr>
          <p:nvPr/>
        </p:nvSpPr>
        <p:spPr bwMode="auto">
          <a:xfrm>
            <a:off x="1373188" y="5410200"/>
            <a:ext cx="6323012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Sumber: (2) The Essential of Contraceptive Technology, 18th Revised Edition;</a:t>
            </a:r>
          </a:p>
          <a:p>
            <a:r>
              <a:rPr lang="en-US" sz="1400"/>
              <a:t>               (3) SDKI 2002/2003;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762000" y="838200"/>
            <a:ext cx="609600" cy="5562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630238" y="762000"/>
          <a:ext cx="8513762" cy="582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Chart" r:id="rId3" imgW="8229447" imgH="4772117" progId="MSGraph.Chart.8">
                  <p:embed followColorScheme="full"/>
                </p:oleObj>
              </mc:Choice>
              <mc:Fallback>
                <p:oleObj name="Chart" r:id="rId3" imgW="8229447" imgH="4772117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762000"/>
                        <a:ext cx="8513762" cy="582771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>
              <a:defRPr/>
            </a:pPr>
            <a:r>
              <a:rPr lang="en-US" sz="2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CONTRACEPTION PREVALENCE RATE (CPR)</a:t>
            </a:r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96E974E-6381-41E2-9792-ED5FF0009FB3}" type="slidenum">
              <a:rPr lang="en-US" sz="1400"/>
              <a:pPr algn="r"/>
              <a:t>16</a:t>
            </a:fld>
            <a:endParaRPr lang="en-US" sz="1400"/>
          </a:p>
        </p:txBody>
      </p:sp>
      <p:sp>
        <p:nvSpPr>
          <p:cNvPr id="408705" name="Text Box 129"/>
          <p:cNvSpPr txBox="1">
            <a:spLocks noChangeArrowheads="1"/>
          </p:cNvSpPr>
          <p:nvPr/>
        </p:nvSpPr>
        <p:spPr bwMode="auto">
          <a:xfrm rot="-5400000">
            <a:off x="-2514600" y="3200400"/>
            <a:ext cx="5638800" cy="609600"/>
          </a:xfrm>
          <a:prstGeom prst="rect">
            <a:avLst/>
          </a:prstGeom>
          <a:solidFill>
            <a:srgbClr val="00CCFF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8140" tIns="49069" rIns="98140" bIns="49069" anchor="ctr"/>
          <a:lstStyle/>
          <a:p>
            <a:pPr defTabSz="981075">
              <a:defRPr/>
            </a:pPr>
            <a:r>
              <a:rPr lang="en-US" sz="2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CPR</a:t>
            </a:r>
            <a:r>
              <a:rPr lang="en-US" sz="2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en-US" sz="2600" b="1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PROVINSI</a:t>
            </a:r>
            <a:r>
              <a:rPr lang="en-US" sz="2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…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0" y="6400800"/>
            <a:ext cx="9144000" cy="468313"/>
          </a:xfrm>
          <a:prstGeom prst="rect">
            <a:avLst/>
          </a:prstGeom>
          <a:solidFill>
            <a:schemeClr val="accent1"/>
          </a:solidFill>
          <a:ln w="6985">
            <a:noFill/>
            <a:miter lim="800000"/>
            <a:headEnd/>
            <a:tailEnd/>
          </a:ln>
        </p:spPr>
        <p:txBody>
          <a:bodyPr lIns="98116" tIns="49058" rIns="98116" bIns="49058">
            <a:spAutoFit/>
          </a:bodyPr>
          <a:lstStyle/>
          <a:p>
            <a:pPr defTabSz="981075">
              <a:defRPr/>
            </a:pPr>
            <a:r>
              <a:rPr lang="en-US" b="1" dirty="0">
                <a:solidFill>
                  <a:srgbClr val="00FF00"/>
                </a:solidFill>
                <a:latin typeface="Palatino Linotype" pitchFamily="18" charset="0"/>
                <a:cs typeface="Times New Roman" pitchFamily="18" charset="0"/>
              </a:rPr>
              <a:t>                 </a:t>
            </a:r>
            <a:r>
              <a:rPr lang="en-US" sz="2000" b="1" dirty="0" err="1">
                <a:solidFill>
                  <a:schemeClr val="bg2"/>
                </a:solidFill>
                <a:latin typeface="+mj-lt"/>
                <a:cs typeface="MoolBoran" pitchFamily="34" charset="0"/>
              </a:rPr>
              <a:t>Sumber</a:t>
            </a:r>
            <a:r>
              <a:rPr lang="en-US" sz="2000" b="1" dirty="0">
                <a:solidFill>
                  <a:schemeClr val="bg2"/>
                </a:solidFill>
                <a:latin typeface="+mj-lt"/>
                <a:cs typeface="MoolBoran" pitchFamily="34" charset="0"/>
              </a:rPr>
              <a:t>: SDKI 2007</a:t>
            </a: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6477000" y="762000"/>
            <a:ext cx="1524000" cy="381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1400" b="1"/>
              <a:t>NASIONAL 61.4</a:t>
            </a:r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 flipH="1">
            <a:off x="7239000" y="1143000"/>
            <a:ext cx="0" cy="51816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SG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044700" y="1909763"/>
            <a:ext cx="9144000" cy="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363788" y="1724025"/>
            <a:ext cx="6053137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362200" y="1752600"/>
            <a:ext cx="6053138" cy="3994150"/>
          </a:xfrm>
          <a:prstGeom prst="rect">
            <a:avLst/>
          </a:prstGeom>
          <a:noFill/>
          <a:ln w="15875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2363788" y="1778000"/>
            <a:ext cx="2662237" cy="338138"/>
          </a:xfrm>
          <a:prstGeom prst="rect">
            <a:avLst/>
          </a:prstGeom>
          <a:solidFill>
            <a:schemeClr val="tx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2363788" y="2224088"/>
            <a:ext cx="1252537" cy="338137"/>
          </a:xfrm>
          <a:prstGeom prst="rect">
            <a:avLst/>
          </a:prstGeom>
          <a:solidFill>
            <a:schemeClr val="tx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2363788" y="2668588"/>
            <a:ext cx="5610225" cy="339725"/>
          </a:xfrm>
          <a:prstGeom prst="rect">
            <a:avLst/>
          </a:prstGeom>
          <a:solidFill>
            <a:schemeClr val="tx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363788" y="3114675"/>
            <a:ext cx="174625" cy="338138"/>
          </a:xfrm>
          <a:prstGeom prst="rect">
            <a:avLst/>
          </a:prstGeom>
          <a:solidFill>
            <a:schemeClr val="tx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2363788" y="3560763"/>
            <a:ext cx="871537" cy="320675"/>
          </a:xfrm>
          <a:prstGeom prst="rect">
            <a:avLst/>
          </a:prstGeom>
          <a:solidFill>
            <a:schemeClr val="tx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2363788" y="3987800"/>
            <a:ext cx="744537" cy="339725"/>
          </a:xfrm>
          <a:prstGeom prst="rect">
            <a:avLst/>
          </a:prstGeom>
          <a:solidFill>
            <a:schemeClr val="tx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2363788" y="4433888"/>
            <a:ext cx="79375" cy="338137"/>
          </a:xfrm>
          <a:prstGeom prst="rect">
            <a:avLst/>
          </a:prstGeom>
          <a:solidFill>
            <a:schemeClr val="tx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2363788" y="4879975"/>
            <a:ext cx="317500" cy="338138"/>
          </a:xfrm>
          <a:prstGeom prst="rect">
            <a:avLst/>
          </a:prstGeom>
          <a:solidFill>
            <a:schemeClr val="tx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2363788" y="5326063"/>
            <a:ext cx="301625" cy="338137"/>
          </a:xfrm>
          <a:prstGeom prst="rect">
            <a:avLst/>
          </a:prstGeom>
          <a:solidFill>
            <a:schemeClr val="tx2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62" name="Line 14"/>
          <p:cNvSpPr>
            <a:spLocks noChangeShapeType="1"/>
          </p:cNvSpPr>
          <p:nvPr/>
        </p:nvSpPr>
        <p:spPr bwMode="auto">
          <a:xfrm>
            <a:off x="2363788" y="1724025"/>
            <a:ext cx="60531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63" name="Line 15"/>
          <p:cNvSpPr>
            <a:spLocks noChangeShapeType="1"/>
          </p:cNvSpPr>
          <p:nvPr/>
        </p:nvSpPr>
        <p:spPr bwMode="auto">
          <a:xfrm flipV="1">
            <a:off x="2363788" y="1652588"/>
            <a:ext cx="1587" cy="714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64" name="Line 16"/>
          <p:cNvSpPr>
            <a:spLocks noChangeShapeType="1"/>
          </p:cNvSpPr>
          <p:nvPr/>
        </p:nvSpPr>
        <p:spPr bwMode="auto">
          <a:xfrm flipV="1">
            <a:off x="3378200" y="1652588"/>
            <a:ext cx="1588" cy="714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65" name="Line 17"/>
          <p:cNvSpPr>
            <a:spLocks noChangeShapeType="1"/>
          </p:cNvSpPr>
          <p:nvPr/>
        </p:nvSpPr>
        <p:spPr bwMode="auto">
          <a:xfrm flipV="1">
            <a:off x="4376738" y="1652588"/>
            <a:ext cx="1587" cy="714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66" name="Line 18"/>
          <p:cNvSpPr>
            <a:spLocks noChangeShapeType="1"/>
          </p:cNvSpPr>
          <p:nvPr/>
        </p:nvSpPr>
        <p:spPr bwMode="auto">
          <a:xfrm flipV="1">
            <a:off x="5391150" y="1652588"/>
            <a:ext cx="1588" cy="714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67" name="Line 19"/>
          <p:cNvSpPr>
            <a:spLocks noChangeShapeType="1"/>
          </p:cNvSpPr>
          <p:nvPr/>
        </p:nvSpPr>
        <p:spPr bwMode="auto">
          <a:xfrm flipV="1">
            <a:off x="6405563" y="1652588"/>
            <a:ext cx="1587" cy="714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68" name="Line 20"/>
          <p:cNvSpPr>
            <a:spLocks noChangeShapeType="1"/>
          </p:cNvSpPr>
          <p:nvPr/>
        </p:nvSpPr>
        <p:spPr bwMode="auto">
          <a:xfrm flipV="1">
            <a:off x="7402513" y="1652588"/>
            <a:ext cx="1587" cy="714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69" name="Line 21"/>
          <p:cNvSpPr>
            <a:spLocks noChangeShapeType="1"/>
          </p:cNvSpPr>
          <p:nvPr/>
        </p:nvSpPr>
        <p:spPr bwMode="auto">
          <a:xfrm flipV="1">
            <a:off x="8416925" y="1652588"/>
            <a:ext cx="1588" cy="7143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2363788" y="1724025"/>
            <a:ext cx="1587" cy="399415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71" name="Line 23"/>
          <p:cNvSpPr>
            <a:spLocks noChangeShapeType="1"/>
          </p:cNvSpPr>
          <p:nvPr/>
        </p:nvSpPr>
        <p:spPr bwMode="auto">
          <a:xfrm>
            <a:off x="2300288" y="1724025"/>
            <a:ext cx="635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72" name="Line 24"/>
          <p:cNvSpPr>
            <a:spLocks noChangeShapeType="1"/>
          </p:cNvSpPr>
          <p:nvPr/>
        </p:nvSpPr>
        <p:spPr bwMode="auto">
          <a:xfrm>
            <a:off x="2300288" y="2170113"/>
            <a:ext cx="635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73" name="Line 25"/>
          <p:cNvSpPr>
            <a:spLocks noChangeShapeType="1"/>
          </p:cNvSpPr>
          <p:nvPr/>
        </p:nvSpPr>
        <p:spPr bwMode="auto">
          <a:xfrm>
            <a:off x="2300288" y="2616200"/>
            <a:ext cx="635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74" name="Line 26"/>
          <p:cNvSpPr>
            <a:spLocks noChangeShapeType="1"/>
          </p:cNvSpPr>
          <p:nvPr/>
        </p:nvSpPr>
        <p:spPr bwMode="auto">
          <a:xfrm>
            <a:off x="2300288" y="3060700"/>
            <a:ext cx="635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75" name="Line 27"/>
          <p:cNvSpPr>
            <a:spLocks noChangeShapeType="1"/>
          </p:cNvSpPr>
          <p:nvPr/>
        </p:nvSpPr>
        <p:spPr bwMode="auto">
          <a:xfrm>
            <a:off x="2300288" y="3506788"/>
            <a:ext cx="635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76" name="Line 28"/>
          <p:cNvSpPr>
            <a:spLocks noChangeShapeType="1"/>
          </p:cNvSpPr>
          <p:nvPr/>
        </p:nvSpPr>
        <p:spPr bwMode="auto">
          <a:xfrm>
            <a:off x="2300288" y="3935413"/>
            <a:ext cx="635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77" name="Line 29"/>
          <p:cNvSpPr>
            <a:spLocks noChangeShapeType="1"/>
          </p:cNvSpPr>
          <p:nvPr/>
        </p:nvSpPr>
        <p:spPr bwMode="auto">
          <a:xfrm>
            <a:off x="2300288" y="4379913"/>
            <a:ext cx="635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78" name="Line 30"/>
          <p:cNvSpPr>
            <a:spLocks noChangeShapeType="1"/>
          </p:cNvSpPr>
          <p:nvPr/>
        </p:nvSpPr>
        <p:spPr bwMode="auto">
          <a:xfrm>
            <a:off x="2300288" y="4826000"/>
            <a:ext cx="635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79" name="Line 31"/>
          <p:cNvSpPr>
            <a:spLocks noChangeShapeType="1"/>
          </p:cNvSpPr>
          <p:nvPr/>
        </p:nvSpPr>
        <p:spPr bwMode="auto">
          <a:xfrm>
            <a:off x="2300288" y="5272088"/>
            <a:ext cx="635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80" name="Line 32"/>
          <p:cNvSpPr>
            <a:spLocks noChangeShapeType="1"/>
          </p:cNvSpPr>
          <p:nvPr/>
        </p:nvSpPr>
        <p:spPr bwMode="auto">
          <a:xfrm>
            <a:off x="2286000" y="5715000"/>
            <a:ext cx="635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8881" name="Rectangle 33"/>
          <p:cNvSpPr>
            <a:spLocks noChangeArrowheads="1"/>
          </p:cNvSpPr>
          <p:nvPr/>
        </p:nvSpPr>
        <p:spPr bwMode="auto">
          <a:xfrm>
            <a:off x="382588" y="11906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8882" name="Rectangle 34"/>
          <p:cNvSpPr>
            <a:spLocks noChangeArrowheads="1"/>
          </p:cNvSpPr>
          <p:nvPr/>
        </p:nvSpPr>
        <p:spPr bwMode="auto">
          <a:xfrm>
            <a:off x="2438400" y="304800"/>
            <a:ext cx="5156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PEMAKAIAN KONTRASEPSI </a:t>
            </a:r>
          </a:p>
          <a:p>
            <a:r>
              <a:rPr lang="en-US" b="1">
                <a:solidFill>
                  <a:schemeClr val="tx2"/>
                </a:solidFill>
              </a:rPr>
              <a:t>MENURUT METODE</a:t>
            </a:r>
          </a:p>
        </p:txBody>
      </p:sp>
      <p:sp>
        <p:nvSpPr>
          <p:cNvPr id="78883" name="Rectangle 35"/>
          <p:cNvSpPr>
            <a:spLocks noChangeArrowheads="1"/>
          </p:cNvSpPr>
          <p:nvPr/>
        </p:nvSpPr>
        <p:spPr bwMode="auto">
          <a:xfrm>
            <a:off x="382588" y="1016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8884" name="Rectangle 36"/>
          <p:cNvSpPr>
            <a:spLocks noChangeArrowheads="1"/>
          </p:cNvSpPr>
          <p:nvPr/>
        </p:nvSpPr>
        <p:spPr bwMode="auto">
          <a:xfrm>
            <a:off x="5089525" y="1778000"/>
            <a:ext cx="587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13.2 %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5" name="Rectangle 37"/>
          <p:cNvSpPr>
            <a:spLocks noChangeArrowheads="1"/>
          </p:cNvSpPr>
          <p:nvPr/>
        </p:nvSpPr>
        <p:spPr bwMode="auto">
          <a:xfrm>
            <a:off x="382588" y="1016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8886" name="Rectangle 38"/>
          <p:cNvSpPr>
            <a:spLocks noChangeArrowheads="1"/>
          </p:cNvSpPr>
          <p:nvPr/>
        </p:nvSpPr>
        <p:spPr bwMode="auto">
          <a:xfrm>
            <a:off x="3678238" y="2224088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6.2 %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7" name="Rectangle 39"/>
          <p:cNvSpPr>
            <a:spLocks noChangeArrowheads="1"/>
          </p:cNvSpPr>
          <p:nvPr/>
        </p:nvSpPr>
        <p:spPr bwMode="auto">
          <a:xfrm>
            <a:off x="382588" y="1016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8888" name="Rectangle 40"/>
          <p:cNvSpPr>
            <a:spLocks noChangeArrowheads="1"/>
          </p:cNvSpPr>
          <p:nvPr/>
        </p:nvSpPr>
        <p:spPr bwMode="auto">
          <a:xfrm>
            <a:off x="8037513" y="2668588"/>
            <a:ext cx="587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27.8 %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89" name="Rectangle 41"/>
          <p:cNvSpPr>
            <a:spLocks noChangeArrowheads="1"/>
          </p:cNvSpPr>
          <p:nvPr/>
        </p:nvSpPr>
        <p:spPr bwMode="auto">
          <a:xfrm>
            <a:off x="382588" y="1016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8890" name="Rectangle 42"/>
          <p:cNvSpPr>
            <a:spLocks noChangeArrowheads="1"/>
          </p:cNvSpPr>
          <p:nvPr/>
        </p:nvSpPr>
        <p:spPr bwMode="auto">
          <a:xfrm>
            <a:off x="2601913" y="3114675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0.9 %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91" name="Rectangle 43"/>
          <p:cNvSpPr>
            <a:spLocks noChangeArrowheads="1"/>
          </p:cNvSpPr>
          <p:nvPr/>
        </p:nvSpPr>
        <p:spPr bwMode="auto">
          <a:xfrm>
            <a:off x="382588" y="1016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8892" name="Rectangle 44"/>
          <p:cNvSpPr>
            <a:spLocks noChangeArrowheads="1"/>
          </p:cNvSpPr>
          <p:nvPr/>
        </p:nvSpPr>
        <p:spPr bwMode="auto">
          <a:xfrm>
            <a:off x="3298825" y="3560763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4.3 %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93" name="Rectangle 45"/>
          <p:cNvSpPr>
            <a:spLocks noChangeArrowheads="1"/>
          </p:cNvSpPr>
          <p:nvPr/>
        </p:nvSpPr>
        <p:spPr bwMode="auto">
          <a:xfrm>
            <a:off x="382588" y="1016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8894" name="Rectangle 46"/>
          <p:cNvSpPr>
            <a:spLocks noChangeArrowheads="1"/>
          </p:cNvSpPr>
          <p:nvPr/>
        </p:nvSpPr>
        <p:spPr bwMode="auto">
          <a:xfrm>
            <a:off x="3171825" y="3987800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3.7 %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95" name="Rectangle 47"/>
          <p:cNvSpPr>
            <a:spLocks noChangeArrowheads="1"/>
          </p:cNvSpPr>
          <p:nvPr/>
        </p:nvSpPr>
        <p:spPr bwMode="auto">
          <a:xfrm>
            <a:off x="382588" y="1016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8896" name="Rectangle 48"/>
          <p:cNvSpPr>
            <a:spLocks noChangeArrowheads="1"/>
          </p:cNvSpPr>
          <p:nvPr/>
        </p:nvSpPr>
        <p:spPr bwMode="auto">
          <a:xfrm>
            <a:off x="2506663" y="4433888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0.4 %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97" name="Rectangle 49"/>
          <p:cNvSpPr>
            <a:spLocks noChangeArrowheads="1"/>
          </p:cNvSpPr>
          <p:nvPr/>
        </p:nvSpPr>
        <p:spPr bwMode="auto">
          <a:xfrm>
            <a:off x="382588" y="1016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8898" name="Rectangle 50"/>
          <p:cNvSpPr>
            <a:spLocks noChangeArrowheads="1"/>
          </p:cNvSpPr>
          <p:nvPr/>
        </p:nvSpPr>
        <p:spPr bwMode="auto">
          <a:xfrm>
            <a:off x="2743200" y="4879975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1.6 %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99" name="Rectangle 51"/>
          <p:cNvSpPr>
            <a:spLocks noChangeArrowheads="1"/>
          </p:cNvSpPr>
          <p:nvPr/>
        </p:nvSpPr>
        <p:spPr bwMode="auto">
          <a:xfrm>
            <a:off x="382588" y="10160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8900" name="Rectangle 52"/>
          <p:cNvSpPr>
            <a:spLocks noChangeArrowheads="1"/>
          </p:cNvSpPr>
          <p:nvPr/>
        </p:nvSpPr>
        <p:spPr bwMode="auto">
          <a:xfrm>
            <a:off x="2727325" y="5326063"/>
            <a:ext cx="485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Book Antiqua" pitchFamily="18" charset="0"/>
              </a:rPr>
              <a:t>1.5 %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901" name="Rectangle 53"/>
          <p:cNvSpPr>
            <a:spLocks noChangeArrowheads="1"/>
          </p:cNvSpPr>
          <p:nvPr/>
        </p:nvSpPr>
        <p:spPr bwMode="auto">
          <a:xfrm>
            <a:off x="2316163" y="12065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Book Antiqua" pitchFamily="18" charset="0"/>
              </a:rPr>
              <a:t>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902" name="Rectangle 54"/>
          <p:cNvSpPr>
            <a:spLocks noChangeArrowheads="1"/>
          </p:cNvSpPr>
          <p:nvPr/>
        </p:nvSpPr>
        <p:spPr bwMode="auto">
          <a:xfrm>
            <a:off x="3330575" y="12065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Book Antiqua" pitchFamily="18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903" name="Rectangle 55"/>
          <p:cNvSpPr>
            <a:spLocks noChangeArrowheads="1"/>
          </p:cNvSpPr>
          <p:nvPr/>
        </p:nvSpPr>
        <p:spPr bwMode="auto">
          <a:xfrm>
            <a:off x="4281488" y="12065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Book Antiqua" pitchFamily="18" charset="0"/>
              </a:rPr>
              <a:t>10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904" name="Rectangle 56"/>
          <p:cNvSpPr>
            <a:spLocks noChangeArrowheads="1"/>
          </p:cNvSpPr>
          <p:nvPr/>
        </p:nvSpPr>
        <p:spPr bwMode="auto">
          <a:xfrm>
            <a:off x="5295900" y="12065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Book Antiqua" pitchFamily="18" charset="0"/>
              </a:rPr>
              <a:t>15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905" name="Rectangle 57"/>
          <p:cNvSpPr>
            <a:spLocks noChangeArrowheads="1"/>
          </p:cNvSpPr>
          <p:nvPr/>
        </p:nvSpPr>
        <p:spPr bwMode="auto">
          <a:xfrm>
            <a:off x="6310313" y="12065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Book Antiqua" pitchFamily="18" charset="0"/>
              </a:rPr>
              <a:t>20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906" name="Rectangle 58"/>
          <p:cNvSpPr>
            <a:spLocks noChangeArrowheads="1"/>
          </p:cNvSpPr>
          <p:nvPr/>
        </p:nvSpPr>
        <p:spPr bwMode="auto">
          <a:xfrm>
            <a:off x="7308850" y="12065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Book Antiqua" pitchFamily="18" charset="0"/>
              </a:rPr>
              <a:t>25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907" name="Rectangle 59"/>
          <p:cNvSpPr>
            <a:spLocks noChangeArrowheads="1"/>
          </p:cNvSpPr>
          <p:nvPr/>
        </p:nvSpPr>
        <p:spPr bwMode="auto">
          <a:xfrm>
            <a:off x="8323263" y="1206500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latin typeface="Book Antiqua" pitchFamily="18" charset="0"/>
              </a:rPr>
              <a:t>30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908" name="Rectangle 60"/>
          <p:cNvSpPr>
            <a:spLocks noChangeArrowheads="1"/>
          </p:cNvSpPr>
          <p:nvPr/>
        </p:nvSpPr>
        <p:spPr bwMode="auto">
          <a:xfrm>
            <a:off x="1879600" y="1828800"/>
            <a:ext cx="25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b="1">
                <a:latin typeface="Arial Narrow" pitchFamily="34" charset="0"/>
              </a:rPr>
              <a:t>Pil</a:t>
            </a:r>
          </a:p>
        </p:txBody>
      </p:sp>
      <p:sp>
        <p:nvSpPr>
          <p:cNvPr id="78909" name="Rectangle 61"/>
          <p:cNvSpPr>
            <a:spLocks noChangeArrowheads="1"/>
          </p:cNvSpPr>
          <p:nvPr/>
        </p:nvSpPr>
        <p:spPr bwMode="auto">
          <a:xfrm>
            <a:off x="1774825" y="2241550"/>
            <a:ext cx="35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b="1">
                <a:latin typeface="Arial Narrow" pitchFamily="34" charset="0"/>
              </a:rPr>
              <a:t>IUD</a:t>
            </a:r>
          </a:p>
        </p:txBody>
      </p:sp>
      <p:sp>
        <p:nvSpPr>
          <p:cNvPr id="78910" name="Rectangle 62"/>
          <p:cNvSpPr>
            <a:spLocks noChangeArrowheads="1"/>
          </p:cNvSpPr>
          <p:nvPr/>
        </p:nvSpPr>
        <p:spPr bwMode="auto">
          <a:xfrm>
            <a:off x="1254125" y="2773363"/>
            <a:ext cx="87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b="1">
                <a:latin typeface="Arial Narrow" pitchFamily="34" charset="0"/>
              </a:rPr>
              <a:t>Suntikan</a:t>
            </a:r>
          </a:p>
        </p:txBody>
      </p:sp>
      <p:sp>
        <p:nvSpPr>
          <p:cNvPr id="78911" name="Rectangle 63"/>
          <p:cNvSpPr>
            <a:spLocks noChangeArrowheads="1"/>
          </p:cNvSpPr>
          <p:nvPr/>
        </p:nvSpPr>
        <p:spPr bwMode="auto">
          <a:xfrm>
            <a:off x="1289050" y="3124200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b="1">
                <a:latin typeface="Arial Narrow" pitchFamily="34" charset="0"/>
              </a:rPr>
              <a:t>Kondom</a:t>
            </a:r>
          </a:p>
        </p:txBody>
      </p:sp>
      <p:sp>
        <p:nvSpPr>
          <p:cNvPr id="78912" name="Rectangle 64"/>
          <p:cNvSpPr>
            <a:spLocks noChangeArrowheads="1"/>
          </p:cNvSpPr>
          <p:nvPr/>
        </p:nvSpPr>
        <p:spPr bwMode="auto">
          <a:xfrm>
            <a:off x="1355725" y="3581400"/>
            <a:ext cx="739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b="1">
                <a:latin typeface="Arial Narrow" pitchFamily="34" charset="0"/>
              </a:rPr>
              <a:t>Implant</a:t>
            </a:r>
          </a:p>
        </p:txBody>
      </p:sp>
      <p:sp>
        <p:nvSpPr>
          <p:cNvPr id="78913" name="Rectangle 65"/>
          <p:cNvSpPr>
            <a:spLocks noChangeArrowheads="1"/>
          </p:cNvSpPr>
          <p:nvPr/>
        </p:nvSpPr>
        <p:spPr bwMode="auto">
          <a:xfrm>
            <a:off x="1022350" y="4024313"/>
            <a:ext cx="1111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b="1">
                <a:latin typeface="Arial Narrow" pitchFamily="34" charset="0"/>
              </a:rPr>
              <a:t>Tubectomy</a:t>
            </a:r>
          </a:p>
        </p:txBody>
      </p:sp>
      <p:sp>
        <p:nvSpPr>
          <p:cNvPr id="78914" name="Rectangle 66"/>
          <p:cNvSpPr>
            <a:spLocks noChangeArrowheads="1"/>
          </p:cNvSpPr>
          <p:nvPr/>
        </p:nvSpPr>
        <p:spPr bwMode="auto">
          <a:xfrm>
            <a:off x="974725" y="4419600"/>
            <a:ext cx="110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b="1">
                <a:latin typeface="Arial Narrow" pitchFamily="34" charset="0"/>
              </a:rPr>
              <a:t>Vasectomy</a:t>
            </a:r>
          </a:p>
        </p:txBody>
      </p:sp>
      <p:sp>
        <p:nvSpPr>
          <p:cNvPr id="78915" name="Rectangle 67"/>
          <p:cNvSpPr>
            <a:spLocks noChangeArrowheads="1"/>
          </p:cNvSpPr>
          <p:nvPr/>
        </p:nvSpPr>
        <p:spPr bwMode="auto">
          <a:xfrm>
            <a:off x="1185863" y="4953000"/>
            <a:ext cx="947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b="1">
                <a:latin typeface="Arial Narrow" pitchFamily="34" charset="0"/>
              </a:rPr>
              <a:t>Kalender </a:t>
            </a:r>
          </a:p>
        </p:txBody>
      </p:sp>
      <p:sp>
        <p:nvSpPr>
          <p:cNvPr id="78916" name="Rectangle 68"/>
          <p:cNvSpPr>
            <a:spLocks noChangeArrowheads="1"/>
          </p:cNvSpPr>
          <p:nvPr/>
        </p:nvSpPr>
        <p:spPr bwMode="auto">
          <a:xfrm>
            <a:off x="136525" y="5334000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000" b="1">
                <a:latin typeface="Arial Narrow" pitchFamily="34" charset="0"/>
              </a:rPr>
              <a:t>Sanggama terputus</a:t>
            </a:r>
          </a:p>
        </p:txBody>
      </p:sp>
      <p:sp>
        <p:nvSpPr>
          <p:cNvPr id="78917" name="Text Box 69"/>
          <p:cNvSpPr txBox="1">
            <a:spLocks noChangeArrowheads="1"/>
          </p:cNvSpPr>
          <p:nvPr/>
        </p:nvSpPr>
        <p:spPr bwMode="auto">
          <a:xfrm>
            <a:off x="749300" y="6037263"/>
            <a:ext cx="3822700" cy="211137"/>
          </a:xfrm>
          <a:prstGeom prst="rect">
            <a:avLst/>
          </a:prstGeom>
          <a:noFill/>
          <a:ln w="6985" algn="ctr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r>
              <a:rPr lang="en-US" sz="1200">
                <a:latin typeface="Arial Black" pitchFamily="34" charset="0"/>
              </a:rPr>
              <a:t>Sumber: SDKI 2002-2003</a:t>
            </a:r>
            <a:endParaRPr lang="en-US"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469900" y="392113"/>
            <a:ext cx="0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469900" y="376238"/>
            <a:ext cx="0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69900" y="376238"/>
            <a:ext cx="0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469900" y="376238"/>
            <a:ext cx="0" cy="3651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66950" name="Rectangle 6"/>
          <p:cNvSpPr>
            <a:spLocks noChangeArrowheads="1"/>
          </p:cNvSpPr>
          <p:nvPr/>
        </p:nvSpPr>
        <p:spPr bwMode="auto">
          <a:xfrm>
            <a:off x="1435100" y="2840038"/>
            <a:ext cx="981075" cy="1995487"/>
          </a:xfrm>
          <a:prstGeom prst="rect">
            <a:avLst/>
          </a:prstGeom>
          <a:solidFill>
            <a:schemeClr val="hlink"/>
          </a:solidFill>
          <a:ln w="15875">
            <a:solidFill>
              <a:srgbClr val="EF0129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6951" name="Rectangle 7"/>
          <p:cNvSpPr>
            <a:spLocks noChangeArrowheads="1"/>
          </p:cNvSpPr>
          <p:nvPr/>
        </p:nvSpPr>
        <p:spPr bwMode="auto">
          <a:xfrm>
            <a:off x="3894138" y="2887663"/>
            <a:ext cx="982662" cy="1947862"/>
          </a:xfrm>
          <a:prstGeom prst="rect">
            <a:avLst/>
          </a:prstGeom>
          <a:solidFill>
            <a:schemeClr val="hlink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6952" name="Rectangle 8"/>
          <p:cNvSpPr>
            <a:spLocks noChangeArrowheads="1"/>
          </p:cNvSpPr>
          <p:nvPr/>
        </p:nvSpPr>
        <p:spPr bwMode="auto">
          <a:xfrm>
            <a:off x="6313488" y="4132263"/>
            <a:ext cx="982662" cy="703262"/>
          </a:xfrm>
          <a:prstGeom prst="rect">
            <a:avLst/>
          </a:prstGeom>
          <a:solidFill>
            <a:schemeClr val="hlink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6953" name="Rectangle 9"/>
          <p:cNvSpPr>
            <a:spLocks noChangeArrowheads="1"/>
          </p:cNvSpPr>
          <p:nvPr/>
        </p:nvSpPr>
        <p:spPr bwMode="auto">
          <a:xfrm>
            <a:off x="2416175" y="3525838"/>
            <a:ext cx="982663" cy="1309687"/>
          </a:xfrm>
          <a:prstGeom prst="rect">
            <a:avLst/>
          </a:prstGeom>
          <a:solidFill>
            <a:srgbClr val="009900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6954" name="Rectangle 10"/>
          <p:cNvSpPr>
            <a:spLocks noChangeArrowheads="1"/>
          </p:cNvSpPr>
          <p:nvPr/>
        </p:nvSpPr>
        <p:spPr bwMode="auto">
          <a:xfrm>
            <a:off x="4864100" y="1906588"/>
            <a:ext cx="966788" cy="2928937"/>
          </a:xfrm>
          <a:prstGeom prst="rect">
            <a:avLst/>
          </a:prstGeom>
          <a:solidFill>
            <a:srgbClr val="009900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6955" name="Rectangle 11"/>
          <p:cNvSpPr>
            <a:spLocks noChangeArrowheads="1"/>
          </p:cNvSpPr>
          <p:nvPr/>
        </p:nvSpPr>
        <p:spPr bwMode="auto">
          <a:xfrm>
            <a:off x="7296150" y="4459288"/>
            <a:ext cx="982663" cy="376237"/>
          </a:xfrm>
          <a:prstGeom prst="rect">
            <a:avLst/>
          </a:prstGeom>
          <a:solidFill>
            <a:srgbClr val="009900"/>
          </a:solidFill>
          <a:ln w="158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>
            <a:off x="1193800" y="1579563"/>
            <a:ext cx="1588" cy="3255962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>
            <a:off x="1133475" y="4835525"/>
            <a:ext cx="60325" cy="15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>
            <a:off x="1133475" y="4376738"/>
            <a:ext cx="60325" cy="158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>
            <a:off x="1133475" y="3902075"/>
            <a:ext cx="60325" cy="15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1133475" y="3444875"/>
            <a:ext cx="60325" cy="15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>
            <a:off x="1133475" y="2970213"/>
            <a:ext cx="60325" cy="158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>
            <a:off x="1133475" y="2511425"/>
            <a:ext cx="60325" cy="15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>
            <a:off x="1133475" y="2038350"/>
            <a:ext cx="60325" cy="15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>
            <a:off x="1133475" y="1579563"/>
            <a:ext cx="60325" cy="1587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>
            <a:off x="1193800" y="4835525"/>
            <a:ext cx="732631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 flipV="1">
            <a:off x="1193800" y="4835525"/>
            <a:ext cx="1588" cy="650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 flipV="1">
            <a:off x="3640138" y="4835525"/>
            <a:ext cx="1587" cy="650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flipV="1">
            <a:off x="6072188" y="4835525"/>
            <a:ext cx="1587" cy="650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 flipV="1">
            <a:off x="8520113" y="4835525"/>
            <a:ext cx="1587" cy="65088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1905000" y="381000"/>
            <a:ext cx="609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b="1" dirty="0"/>
              <a:t>PEMAKAIAN KONTRASEPSI</a:t>
            </a:r>
          </a:p>
          <a:p>
            <a:r>
              <a:rPr lang="en-US" sz="2400" b="1" dirty="0"/>
              <a:t>MENURUT SUMBER PELAYANAN </a:t>
            </a:r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4138613" y="10398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1812925" y="2397125"/>
            <a:ext cx="4619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FFFFFF"/>
                </a:solidFill>
                <a:latin typeface="Book Antiqua" pitchFamily="18" charset="0"/>
              </a:rPr>
              <a:t>43 %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auto">
          <a:xfrm>
            <a:off x="4259263" y="2446338"/>
            <a:ext cx="4619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FFFFFF"/>
                </a:solidFill>
                <a:latin typeface="Book Antiqua" pitchFamily="18" charset="0"/>
              </a:rPr>
              <a:t>42 %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auto">
          <a:xfrm>
            <a:off x="6691313" y="3689350"/>
            <a:ext cx="4619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FFFFFF"/>
                </a:solidFill>
                <a:latin typeface="Book Antiqua" pitchFamily="18" charset="0"/>
              </a:rPr>
              <a:t>15 %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903" name="Rectangle 31"/>
          <p:cNvSpPr>
            <a:spLocks noChangeArrowheads="1"/>
          </p:cNvSpPr>
          <p:nvPr/>
        </p:nvSpPr>
        <p:spPr bwMode="auto">
          <a:xfrm>
            <a:off x="2794000" y="3084513"/>
            <a:ext cx="4619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FFFFFF"/>
                </a:solidFill>
                <a:latin typeface="Book Antiqua" pitchFamily="18" charset="0"/>
              </a:rPr>
              <a:t>28 %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904" name="Rectangle 32"/>
          <p:cNvSpPr>
            <a:spLocks noChangeArrowheads="1"/>
          </p:cNvSpPr>
          <p:nvPr/>
        </p:nvSpPr>
        <p:spPr bwMode="auto">
          <a:xfrm>
            <a:off x="5226050" y="1465263"/>
            <a:ext cx="4619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FFFFFF"/>
                </a:solidFill>
                <a:latin typeface="Book Antiqua" pitchFamily="18" charset="0"/>
              </a:rPr>
              <a:t>63 %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905" name="Rectangle 33"/>
          <p:cNvSpPr>
            <a:spLocks noChangeArrowheads="1"/>
          </p:cNvSpPr>
          <p:nvPr/>
        </p:nvSpPr>
        <p:spPr bwMode="auto">
          <a:xfrm>
            <a:off x="7734300" y="4017963"/>
            <a:ext cx="3540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FFFFFF"/>
                </a:solidFill>
                <a:latin typeface="Book Antiqua" pitchFamily="18" charset="0"/>
              </a:rPr>
              <a:t>8 %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906" name="Rectangle 34"/>
          <p:cNvSpPr>
            <a:spLocks noChangeArrowheads="1"/>
          </p:cNvSpPr>
          <p:nvPr/>
        </p:nvSpPr>
        <p:spPr bwMode="auto">
          <a:xfrm>
            <a:off x="936625" y="4672013"/>
            <a:ext cx="1090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latin typeface="Book Antiqua" pitchFamily="18" charset="0"/>
              </a:rPr>
              <a:t>0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9907" name="Rectangle 35"/>
          <p:cNvSpPr>
            <a:spLocks noChangeArrowheads="1"/>
          </p:cNvSpPr>
          <p:nvPr/>
        </p:nvSpPr>
        <p:spPr bwMode="auto">
          <a:xfrm>
            <a:off x="830263" y="4213225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latin typeface="Book Antiqua" pitchFamily="18" charset="0"/>
              </a:rPr>
              <a:t>10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9908" name="Rectangle 36"/>
          <p:cNvSpPr>
            <a:spLocks noChangeArrowheads="1"/>
          </p:cNvSpPr>
          <p:nvPr/>
        </p:nvSpPr>
        <p:spPr bwMode="auto">
          <a:xfrm>
            <a:off x="830263" y="3738563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latin typeface="Book Antiqua" pitchFamily="18" charset="0"/>
              </a:rPr>
              <a:t>20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9909" name="Rectangle 37"/>
          <p:cNvSpPr>
            <a:spLocks noChangeArrowheads="1"/>
          </p:cNvSpPr>
          <p:nvPr/>
        </p:nvSpPr>
        <p:spPr bwMode="auto">
          <a:xfrm>
            <a:off x="830263" y="3281363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latin typeface="Book Antiqua" pitchFamily="18" charset="0"/>
              </a:rPr>
              <a:t>30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9910" name="Rectangle 38"/>
          <p:cNvSpPr>
            <a:spLocks noChangeArrowheads="1"/>
          </p:cNvSpPr>
          <p:nvPr/>
        </p:nvSpPr>
        <p:spPr bwMode="auto">
          <a:xfrm>
            <a:off x="830263" y="2806700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latin typeface="Book Antiqua" pitchFamily="18" charset="0"/>
              </a:rPr>
              <a:t>40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9911" name="Rectangle 39"/>
          <p:cNvSpPr>
            <a:spLocks noChangeArrowheads="1"/>
          </p:cNvSpPr>
          <p:nvPr/>
        </p:nvSpPr>
        <p:spPr bwMode="auto">
          <a:xfrm>
            <a:off x="830263" y="2347913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latin typeface="Book Antiqua" pitchFamily="18" charset="0"/>
              </a:rPr>
              <a:t>50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9912" name="Rectangle 40"/>
          <p:cNvSpPr>
            <a:spLocks noChangeArrowheads="1"/>
          </p:cNvSpPr>
          <p:nvPr/>
        </p:nvSpPr>
        <p:spPr bwMode="auto">
          <a:xfrm>
            <a:off x="830263" y="1873250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latin typeface="Book Antiqua" pitchFamily="18" charset="0"/>
              </a:rPr>
              <a:t>60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9913" name="Rectangle 41"/>
          <p:cNvSpPr>
            <a:spLocks noChangeArrowheads="1"/>
          </p:cNvSpPr>
          <p:nvPr/>
        </p:nvSpPr>
        <p:spPr bwMode="auto">
          <a:xfrm>
            <a:off x="830263" y="1416050"/>
            <a:ext cx="21800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latin typeface="Book Antiqua" pitchFamily="18" charset="0"/>
              </a:rPr>
              <a:t>70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9914" name="Rectangle 42"/>
          <p:cNvSpPr>
            <a:spLocks noChangeArrowheads="1"/>
          </p:cNvSpPr>
          <p:nvPr/>
        </p:nvSpPr>
        <p:spPr bwMode="auto">
          <a:xfrm>
            <a:off x="1887538" y="5048250"/>
            <a:ext cx="143545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 err="1">
                <a:latin typeface="Arial Black" pitchFamily="34" charset="0"/>
              </a:rPr>
              <a:t>Pemerintah</a:t>
            </a:r>
            <a:r>
              <a:rPr lang="en-US" sz="1700" b="1" dirty="0">
                <a:latin typeface="Arial Black" pitchFamily="34" charset="0"/>
              </a:rPr>
              <a:t>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9915" name="Rectangle 43"/>
          <p:cNvSpPr>
            <a:spLocks noChangeArrowheads="1"/>
          </p:cNvSpPr>
          <p:nvPr/>
        </p:nvSpPr>
        <p:spPr bwMode="auto">
          <a:xfrm>
            <a:off x="4572000" y="5072074"/>
            <a:ext cx="95295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 err="1">
                <a:latin typeface="Arial Black" pitchFamily="34" charset="0"/>
              </a:rPr>
              <a:t>Swasta</a:t>
            </a:r>
            <a:r>
              <a:rPr lang="en-US" sz="1700" b="1" dirty="0">
                <a:latin typeface="Arial Black" pitchFamily="34" charset="0"/>
              </a:rPr>
              <a:t>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9916" name="Rectangle 44"/>
          <p:cNvSpPr>
            <a:spLocks noChangeArrowheads="1"/>
          </p:cNvSpPr>
          <p:nvPr/>
        </p:nvSpPr>
        <p:spPr bwMode="auto">
          <a:xfrm>
            <a:off x="6934200" y="5048250"/>
            <a:ext cx="100296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 err="1">
                <a:latin typeface="Arial Black" pitchFamily="34" charset="0"/>
              </a:rPr>
              <a:t>Lainnya</a:t>
            </a:r>
            <a:r>
              <a:rPr lang="en-US" sz="1700" b="1" dirty="0">
                <a:latin typeface="Arial Black" pitchFamily="34" charset="0"/>
              </a:rPr>
              <a:t>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9917" name="Rectangle 45"/>
          <p:cNvSpPr>
            <a:spLocks noChangeArrowheads="1"/>
          </p:cNvSpPr>
          <p:nvPr/>
        </p:nvSpPr>
        <p:spPr bwMode="auto">
          <a:xfrm>
            <a:off x="3962400" y="5603875"/>
            <a:ext cx="252413" cy="187325"/>
          </a:xfrm>
          <a:prstGeom prst="rect">
            <a:avLst/>
          </a:prstGeom>
          <a:solidFill>
            <a:schemeClr val="hlink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18" name="Rectangle 46"/>
          <p:cNvSpPr>
            <a:spLocks noChangeArrowheads="1"/>
          </p:cNvSpPr>
          <p:nvPr/>
        </p:nvSpPr>
        <p:spPr bwMode="auto">
          <a:xfrm>
            <a:off x="4275138" y="5572125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</a:rPr>
              <a:t>1997</a:t>
            </a:r>
            <a:endParaRPr lang="en-US" sz="1600"/>
          </a:p>
        </p:txBody>
      </p:sp>
      <p:sp>
        <p:nvSpPr>
          <p:cNvPr id="79919" name="Rectangle 47"/>
          <p:cNvSpPr>
            <a:spLocks noChangeArrowheads="1"/>
          </p:cNvSpPr>
          <p:nvPr/>
        </p:nvSpPr>
        <p:spPr bwMode="auto">
          <a:xfrm>
            <a:off x="4965700" y="5603875"/>
            <a:ext cx="260350" cy="187325"/>
          </a:xfrm>
          <a:prstGeom prst="rect">
            <a:avLst/>
          </a:prstGeom>
          <a:solidFill>
            <a:srgbClr val="0099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920" name="Rectangle 48"/>
          <p:cNvSpPr>
            <a:spLocks noChangeArrowheads="1"/>
          </p:cNvSpPr>
          <p:nvPr/>
        </p:nvSpPr>
        <p:spPr bwMode="auto">
          <a:xfrm>
            <a:off x="5286375" y="5572125"/>
            <a:ext cx="733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/>
              <a:t>2002/03</a:t>
            </a:r>
            <a:endParaRPr lang="en-US" sz="1600" dirty="0"/>
          </a:p>
        </p:txBody>
      </p:sp>
      <p:sp>
        <p:nvSpPr>
          <p:cNvPr id="79921" name="Text Box 49"/>
          <p:cNvSpPr txBox="1">
            <a:spLocks noChangeArrowheads="1"/>
          </p:cNvSpPr>
          <p:nvPr/>
        </p:nvSpPr>
        <p:spPr bwMode="auto">
          <a:xfrm>
            <a:off x="620713" y="6083300"/>
            <a:ext cx="2898775" cy="228600"/>
          </a:xfrm>
          <a:prstGeom prst="rect">
            <a:avLst/>
          </a:prstGeom>
          <a:noFill/>
          <a:ln w="6985" algn="ctr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r>
              <a:rPr lang="en-US" sz="1100">
                <a:latin typeface="Arial Black" pitchFamily="34" charset="0"/>
              </a:rPr>
              <a:t>Sumber: SDKI 2002-2003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val 9"/>
          <p:cNvSpPr>
            <a:spLocks noChangeArrowheads="1"/>
          </p:cNvSpPr>
          <p:nvPr/>
        </p:nvSpPr>
        <p:spPr bwMode="auto">
          <a:xfrm>
            <a:off x="152400" y="4648200"/>
            <a:ext cx="3419475" cy="2057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id-ID"/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1785918" y="357166"/>
            <a:ext cx="607695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latin typeface="Arial" charset="0"/>
              </a:rPr>
              <a:t>KEINGINAN BER-KB YANG </a:t>
            </a:r>
          </a:p>
          <a:p>
            <a:pPr>
              <a:defRPr/>
            </a:pPr>
            <a:r>
              <a:rPr lang="en-US" sz="3600" dirty="0">
                <a:latin typeface="Arial" charset="0"/>
              </a:rPr>
              <a:t>TAK TERPENUHI </a:t>
            </a:r>
          </a:p>
          <a:p>
            <a:pPr>
              <a:defRPr/>
            </a:pPr>
            <a:r>
              <a:rPr lang="en-US" sz="3600" dirty="0">
                <a:solidFill>
                  <a:schemeClr val="accent2"/>
                </a:solidFill>
                <a:latin typeface="Arial" charset="0"/>
              </a:rPr>
              <a:t>(FP UNMET NEED)</a:t>
            </a:r>
            <a:r>
              <a:rPr lang="en-US" sz="3600" dirty="0">
                <a:latin typeface="Arial" charset="0"/>
              </a:rPr>
              <a:t> 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096963" y="2786058"/>
            <a:ext cx="8047037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Arial" charset="0"/>
              </a:rPr>
              <a:t>PUS yang </a:t>
            </a:r>
            <a:r>
              <a:rPr lang="en-US" sz="2800" dirty="0" err="1">
                <a:latin typeface="Arial" charset="0"/>
              </a:rPr>
              <a:t>sebenarnya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tidak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ingin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punya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anak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lagi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err="1">
                <a:latin typeface="Arial" charset="0"/>
              </a:rPr>
              <a:t>atau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ingin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menunda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kelahiran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anak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berikutnya</a:t>
            </a:r>
            <a:r>
              <a:rPr lang="en-US" sz="2800" dirty="0">
                <a:latin typeface="Arial" charset="0"/>
              </a:rPr>
              <a:t> </a:t>
            </a:r>
          </a:p>
          <a:p>
            <a:pPr>
              <a:defRPr/>
            </a:pPr>
            <a:r>
              <a:rPr lang="en-US" sz="2800" dirty="0" err="1">
                <a:latin typeface="Arial" charset="0"/>
              </a:rPr>
              <a:t>tetapi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karena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berbagai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alasan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tidak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memakai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err="1">
                <a:latin typeface="Arial" charset="0"/>
              </a:rPr>
              <a:t>kontrasepsi</a:t>
            </a:r>
            <a:endParaRPr lang="en-US" sz="2800" dirty="0">
              <a:latin typeface="Arial" charset="0"/>
            </a:endParaRPr>
          </a:p>
        </p:txBody>
      </p:sp>
      <p:sp>
        <p:nvSpPr>
          <p:cNvPr id="80901" name="AutoShape 6"/>
          <p:cNvSpPr>
            <a:spLocks noChangeArrowheads="1"/>
          </p:cNvSpPr>
          <p:nvPr/>
        </p:nvSpPr>
        <p:spPr bwMode="auto">
          <a:xfrm>
            <a:off x="4464050" y="2209800"/>
            <a:ext cx="12192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152400" y="4848225"/>
            <a:ext cx="3276600" cy="157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ALASAN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akses</a:t>
            </a:r>
            <a:r>
              <a:rPr lang="en-US" dirty="0"/>
              <a:t>,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thd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dilarang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keluarga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699000" y="5334000"/>
            <a:ext cx="24209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TANTANGAN</a:t>
            </a:r>
          </a:p>
          <a:p>
            <a:pPr>
              <a:defRPr/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DAN PELUANG</a:t>
            </a:r>
          </a:p>
        </p:txBody>
      </p:sp>
      <p:sp>
        <p:nvSpPr>
          <p:cNvPr id="80904" name="Rectangle 10"/>
          <p:cNvSpPr>
            <a:spLocks noChangeArrowheads="1"/>
          </p:cNvSpPr>
          <p:nvPr/>
        </p:nvSpPr>
        <p:spPr bwMode="auto">
          <a:xfrm>
            <a:off x="4572000" y="5181600"/>
            <a:ext cx="26670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80905" name="AutoShape 11"/>
          <p:cNvSpPr>
            <a:spLocks noChangeArrowheads="1"/>
          </p:cNvSpPr>
          <p:nvPr/>
        </p:nvSpPr>
        <p:spPr bwMode="auto">
          <a:xfrm>
            <a:off x="3733800" y="5410200"/>
            <a:ext cx="609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 advTm="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500063" y="2286000"/>
            <a:ext cx="8229600" cy="4383088"/>
          </a:xfrm>
        </p:spPr>
        <p:txBody>
          <a:bodyPr/>
          <a:lstStyle/>
          <a:p>
            <a:r>
              <a:rPr lang="en-US" smtClean="0"/>
              <a:t>Awal program fokus pada upaya pengaturan kelahiran dalam rangka peningkatan kesejahteraan Ibu dan Anak (Era 1970-an)</a:t>
            </a:r>
          </a:p>
          <a:p>
            <a:r>
              <a:rPr lang="en-US" smtClean="0"/>
              <a:t>Melembagakan dan membudayakan Norma Keluarga Kecil Bahagia dan Sejahtera (era 1980-1990-an)</a:t>
            </a:r>
          </a:p>
          <a:p>
            <a:r>
              <a:rPr lang="en-US" smtClean="0"/>
              <a:t>Keluarga Berkualitas 2015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857250" y="571500"/>
            <a:ext cx="7597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rebuchet MS" pitchFamily="34" charset="0"/>
              </a:rPr>
              <a:t>SEJARAH PROGRAM KB NASIONAL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0"/>
            <a:ext cx="7620000" cy="762000"/>
          </a:xfrm>
          <a:prstGeom prst="rect">
            <a:avLst/>
          </a:prstGeom>
        </p:spPr>
        <p:txBody>
          <a:bodyPr/>
          <a:lstStyle/>
          <a:p>
            <a:r>
              <a:rPr lang="en-US" sz="3600" smtClean="0"/>
              <a:t>“UNMET NEED” KB</a:t>
            </a:r>
          </a:p>
        </p:txBody>
      </p:sp>
      <p:sp>
        <p:nvSpPr>
          <p:cNvPr id="468995" name="Line 3"/>
          <p:cNvSpPr>
            <a:spLocks noChangeShapeType="1"/>
          </p:cNvSpPr>
          <p:nvPr/>
        </p:nvSpPr>
        <p:spPr bwMode="auto">
          <a:xfrm>
            <a:off x="1717675" y="1676400"/>
            <a:ext cx="0" cy="396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8996" name="Line 4"/>
          <p:cNvSpPr>
            <a:spLocks noChangeShapeType="1"/>
          </p:cNvSpPr>
          <p:nvPr/>
        </p:nvSpPr>
        <p:spPr bwMode="auto">
          <a:xfrm flipV="1">
            <a:off x="1641475" y="5638800"/>
            <a:ext cx="716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184275" y="541020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</a:t>
            </a: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1641475" y="5105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1641475" y="38862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1641475" y="32766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1641475" y="26670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1641475" y="20574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1641475" y="44958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022350" y="4953000"/>
            <a:ext cx="466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2.5</a:t>
            </a: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914400" y="1905000"/>
            <a:ext cx="579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15.0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914400" y="2514600"/>
            <a:ext cx="579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12.5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914400" y="3124200"/>
            <a:ext cx="5794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10.0</a:t>
            </a:r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1022350" y="3778250"/>
            <a:ext cx="466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7.5</a:t>
            </a: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1022350" y="4343400"/>
            <a:ext cx="466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5.0</a:t>
            </a:r>
          </a:p>
        </p:txBody>
      </p:sp>
      <p:sp>
        <p:nvSpPr>
          <p:cNvPr id="469010" name="Rectangle 18"/>
          <p:cNvSpPr>
            <a:spLocks noChangeArrowheads="1"/>
          </p:cNvSpPr>
          <p:nvPr/>
        </p:nvSpPr>
        <p:spPr bwMode="auto">
          <a:xfrm>
            <a:off x="2174875" y="2590800"/>
            <a:ext cx="914400" cy="30480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9011" name="Rectangle 19"/>
          <p:cNvSpPr>
            <a:spLocks noChangeArrowheads="1"/>
          </p:cNvSpPr>
          <p:nvPr/>
        </p:nvSpPr>
        <p:spPr bwMode="auto">
          <a:xfrm>
            <a:off x="3546475" y="3200400"/>
            <a:ext cx="914400" cy="24384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9012" name="Rectangle 20"/>
          <p:cNvSpPr>
            <a:spLocks noChangeArrowheads="1"/>
          </p:cNvSpPr>
          <p:nvPr/>
        </p:nvSpPr>
        <p:spPr bwMode="auto">
          <a:xfrm>
            <a:off x="4841875" y="3429000"/>
            <a:ext cx="914400" cy="22098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69013" name="Rectangle 21"/>
          <p:cNvSpPr>
            <a:spLocks noChangeArrowheads="1"/>
          </p:cNvSpPr>
          <p:nvPr/>
        </p:nvSpPr>
        <p:spPr bwMode="auto">
          <a:xfrm>
            <a:off x="6137275" y="3657600"/>
            <a:ext cx="914400" cy="19812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2184400" y="2071688"/>
            <a:ext cx="895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12.7 %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3546475" y="2681288"/>
            <a:ext cx="895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10.6 %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4905375" y="2971800"/>
            <a:ext cx="768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9.2 %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6207125" y="3200400"/>
            <a:ext cx="768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8.6 %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2286000" y="5653088"/>
            <a:ext cx="6527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1991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3692525" y="5638800"/>
            <a:ext cx="6527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1994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4987925" y="5638800"/>
            <a:ext cx="6527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1997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6124575" y="5653088"/>
            <a:ext cx="1009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2002/03</a:t>
            </a:r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2285984" y="6000768"/>
            <a:ext cx="5797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Arial" charset="0"/>
              </a:rPr>
              <a:t>SURVEI DEMOGRAFI DAN KESEHATAN INDONESIA</a:t>
            </a:r>
          </a:p>
        </p:txBody>
      </p:sp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7508875" y="3505200"/>
            <a:ext cx="873125" cy="21336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52" name="Text Box 24"/>
          <p:cNvSpPr txBox="1">
            <a:spLocks noChangeArrowheads="1"/>
          </p:cNvSpPr>
          <p:nvPr/>
        </p:nvSpPr>
        <p:spPr bwMode="auto">
          <a:xfrm>
            <a:off x="7508875" y="3138488"/>
            <a:ext cx="768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9.1 %</a:t>
            </a:r>
          </a:p>
        </p:txBody>
      </p:sp>
      <p:sp>
        <p:nvSpPr>
          <p:cNvPr id="81953" name="Text Box 29"/>
          <p:cNvSpPr txBox="1">
            <a:spLocks noChangeArrowheads="1"/>
          </p:cNvSpPr>
          <p:nvPr/>
        </p:nvSpPr>
        <p:spPr bwMode="auto">
          <a:xfrm>
            <a:off x="7531100" y="5638800"/>
            <a:ext cx="6527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2007</a:t>
            </a:r>
          </a:p>
        </p:txBody>
      </p:sp>
    </p:spTree>
  </p:cSld>
  <p:clrMapOvr>
    <a:masterClrMapping/>
  </p:clrMapOvr>
  <p:transition advTm="0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ext Box 2"/>
          <p:cNvSpPr txBox="1">
            <a:spLocks noChangeArrowheads="1"/>
          </p:cNvSpPr>
          <p:nvPr/>
        </p:nvSpPr>
        <p:spPr bwMode="auto">
          <a:xfrm>
            <a:off x="933450" y="2263775"/>
            <a:ext cx="7137400" cy="210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chemeClr val="accent2"/>
                </a:solidFill>
              </a:rPr>
              <a:t>ARAH KEBIJAKAN</a:t>
            </a:r>
          </a:p>
          <a:p>
            <a:pPr algn="ctr">
              <a:defRPr/>
            </a:pPr>
            <a:r>
              <a:rPr lang="en-US" sz="4400" b="1">
                <a:solidFill>
                  <a:schemeClr val="accent2"/>
                </a:solidFill>
              </a:rPr>
              <a:t>PROGRAM KB NASIONAL</a:t>
            </a:r>
          </a:p>
          <a:p>
            <a:pPr algn="ctr">
              <a:defRPr/>
            </a:pPr>
            <a:r>
              <a:rPr lang="en-US" sz="4400" b="1">
                <a:solidFill>
                  <a:schemeClr val="accent2"/>
                </a:solidFill>
              </a:rPr>
              <a:t>2005-2009</a:t>
            </a:r>
          </a:p>
        </p:txBody>
      </p:sp>
      <p:sp>
        <p:nvSpPr>
          <p:cNvPr id="82947" name="Oval 3"/>
          <p:cNvSpPr>
            <a:spLocks noChangeArrowheads="1"/>
          </p:cNvSpPr>
          <p:nvPr/>
        </p:nvSpPr>
        <p:spPr bwMode="auto">
          <a:xfrm>
            <a:off x="755650" y="1196975"/>
            <a:ext cx="7620000" cy="4137025"/>
          </a:xfrm>
          <a:prstGeom prst="ellips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4"/>
          <p:cNvSpPr txBox="1">
            <a:spLocks noChangeArrowheads="1"/>
          </p:cNvSpPr>
          <p:nvPr/>
        </p:nvSpPr>
        <p:spPr bwMode="auto">
          <a:xfrm>
            <a:off x="1168400" y="1806575"/>
            <a:ext cx="6711950" cy="2289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i="1"/>
              <a:t>PERPRES NO. 7 TAHUN 2005</a:t>
            </a:r>
          </a:p>
          <a:p>
            <a:pPr algn="ctr" eaLnBrk="0" hangingPunct="0"/>
            <a:r>
              <a:rPr lang="en-US" sz="3600" i="1"/>
              <a:t>Rencana Pembangunan Jangka</a:t>
            </a:r>
          </a:p>
          <a:p>
            <a:pPr algn="ctr" eaLnBrk="0" hangingPunct="0"/>
            <a:r>
              <a:rPr lang="en-US" sz="3600" i="1"/>
              <a:t>Menengah Nasional</a:t>
            </a:r>
          </a:p>
          <a:p>
            <a:pPr algn="ctr" eaLnBrk="0" hangingPunct="0"/>
            <a:r>
              <a:rPr lang="en-US" sz="3600" i="1"/>
              <a:t>(RPJMN)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905000" y="457200"/>
            <a:ext cx="53149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cs typeface="Arial" pitchFamily="34" charset="0"/>
              </a:rPr>
              <a:t>SASARAN RPJMN 2009</a:t>
            </a:r>
          </a:p>
        </p:txBody>
      </p:sp>
      <p:graphicFrame>
        <p:nvGraphicFramePr>
          <p:cNvPr id="543771" name="Group 27"/>
          <p:cNvGraphicFramePr>
            <a:graphicFrameLocks noGrp="1"/>
          </p:cNvGraphicFramePr>
          <p:nvPr/>
        </p:nvGraphicFramePr>
        <p:xfrm>
          <a:off x="990600" y="1828800"/>
          <a:ext cx="7239000" cy="4419602"/>
        </p:xfrm>
        <a:graphic>
          <a:graphicData uri="http://schemas.openxmlformats.org/drawingml/2006/table">
            <a:tbl>
              <a:tblPr/>
              <a:tblGrid>
                <a:gridCol w="4606925"/>
                <a:gridCol w="2632075"/>
              </a:tblGrid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INDIKATOR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SASARAN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LPP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1.14%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ANGKA KELAHIRAN (TFR)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2.2 ANAK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“UNMET-NEED”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KESERTAAN KB PRIA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MEDIAN KAWIN PERTAMA WANITA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21 TAHUN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 descr="Untitled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762000"/>
            <a:ext cx="4487863" cy="5441950"/>
          </a:xfrm>
          <a:prstGeom prst="rect">
            <a:avLst/>
          </a:prstGeom>
        </p:spPr>
      </p:pic>
      <p:pic>
        <p:nvPicPr>
          <p:cNvPr id="86019" name="Picture 5" descr="Untitled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28600"/>
            <a:ext cx="4953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Rectangle 2"/>
          <p:cNvSpPr>
            <a:spLocks noChangeArrowheads="1"/>
          </p:cNvSpPr>
          <p:nvPr/>
        </p:nvSpPr>
        <p:spPr bwMode="auto">
          <a:xfrm>
            <a:off x="4140200" y="2997200"/>
            <a:ext cx="5003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/>
            <a:r>
              <a:rPr lang="id-ID" sz="3600">
                <a:solidFill>
                  <a:srgbClr val="FF0000"/>
                </a:solidFill>
              </a:rPr>
              <a:t>VISI &amp; MISI  </a:t>
            </a:r>
            <a:br>
              <a:rPr lang="id-ID" sz="3600">
                <a:solidFill>
                  <a:srgbClr val="FF0000"/>
                </a:solidFill>
              </a:rPr>
            </a:br>
            <a:r>
              <a:rPr lang="id-ID" sz="3600">
                <a:solidFill>
                  <a:srgbClr val="FF0000"/>
                </a:solidFill>
              </a:rPr>
              <a:t/>
            </a:r>
            <a:br>
              <a:rPr lang="id-ID" sz="3600">
                <a:solidFill>
                  <a:srgbClr val="FF0000"/>
                </a:solidFill>
              </a:rPr>
            </a:br>
            <a:r>
              <a:rPr lang="id-ID" sz="3600">
                <a:solidFill>
                  <a:srgbClr val="FF0000"/>
                </a:solidFill>
              </a:rPr>
              <a:t>PROGRAM KELUARGA BERENCANA</a:t>
            </a:r>
            <a:endParaRPr 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7"/>
          <p:cNvSpPr txBox="1">
            <a:spLocks noGrp="1"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E12E0B9-0882-4775-A9C6-86555CA16CDB}" type="slidenum">
              <a:rPr lang="en-US" sz="1000"/>
              <a:pPr algn="r"/>
              <a:t>25</a:t>
            </a:fld>
            <a:endParaRPr lang="en-US" sz="1000"/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6324600" y="6578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38EF099-739F-4FC5-9692-B1E120FB6943}" type="slidenum">
              <a:rPr lang="en-US" sz="1400" b="1">
                <a:solidFill>
                  <a:srgbClr val="003366"/>
                </a:solidFill>
                <a:cs typeface="Arial" pitchFamily="34" charset="0"/>
              </a:rPr>
              <a:pPr algn="r"/>
              <a:t>25</a:t>
            </a:fld>
            <a:endParaRPr lang="en-US" sz="1400" b="1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676400" y="381000"/>
            <a:ext cx="51181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cs typeface="Arial" pitchFamily="34" charset="0"/>
              </a:rPr>
              <a:t>UNDANG-UNDANG NO. 10/1992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295400" y="914400"/>
            <a:ext cx="647700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cs typeface="Arial" pitchFamily="34" charset="0"/>
              </a:rPr>
              <a:t>KELUARGA BERENCANA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85800" y="2438400"/>
            <a:ext cx="7659688" cy="2031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Arial" charset="0"/>
                <a:cs typeface="Arial" charset="0"/>
              </a:rPr>
              <a:t>UPAYA PENINGKATKAN KEPEDULIAN MASYARAKAT DALAM MEWUJUDKAN KELUARGA KECIL YANG BAHAGIA SEJAHTERA MELALUI:</a:t>
            </a:r>
          </a:p>
          <a:p>
            <a:pPr algn="ctr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algn="ctr">
              <a:buFontTx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 PENGATURAN KELAHIRAN;</a:t>
            </a:r>
          </a:p>
          <a:p>
            <a:pPr algn="ctr">
              <a:buFontTx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 PENDEWASAAN USIA PERKAWINAN;</a:t>
            </a:r>
          </a:p>
          <a:p>
            <a:pPr algn="ctr">
              <a:buFontTx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 PENINGKATAN KETAHANAN &amp; KESEJAHTERAAN KELUARGA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0050"/>
            <a:ext cx="7305675" cy="742950"/>
          </a:xfrm>
          <a:prstGeom prst="rect">
            <a:avLst/>
          </a:prstGeom>
        </p:spPr>
        <p:txBody>
          <a:bodyPr lIns="90488" tIns="44450" rIns="90488" bIns="44450">
            <a:noAutofit/>
          </a:bodyPr>
          <a:lstStyle/>
          <a:p>
            <a:pPr algn="r">
              <a:defRPr/>
            </a:pP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FILOSOFI</a:t>
            </a:r>
            <a:endParaRPr lang="en-GB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3987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05000"/>
            <a:ext cx="8229600" cy="3657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solidFill>
              <a:schemeClr val="tx2"/>
            </a:solidFill>
            <a:round/>
            <a:headEnd type="none" w="med" len="med"/>
            <a:tailEnd type="none" w="med" len="med"/>
          </a:ln>
        </p:spPr>
        <p:txBody>
          <a:bodyPr lIns="90488" tIns="44450" rIns="90488" bIns="44450"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endParaRPr lang="sv-SE" sz="28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de-DE" sz="4800" dirty="0" smtClean="0">
                <a:latin typeface="Arial" pitchFamily="34" charset="0"/>
                <a:cs typeface="Arial" pitchFamily="34" charset="0"/>
              </a:rPr>
              <a:t>MENGGERAKAN PERAN SERTA MASYARAKAT DALAM KB</a:t>
            </a:r>
            <a:endParaRPr lang="en-GB" sz="4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7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7"/>
          <p:cNvSpPr txBox="1">
            <a:spLocks noGrp="1"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43B1202-401E-438B-93BE-488DC33D7FCD}" type="slidenum">
              <a:rPr lang="en-US" sz="1000" i="1"/>
              <a:pPr algn="r" eaLnBrk="0" hangingPunct="0"/>
              <a:t>27</a:t>
            </a:fld>
            <a:endParaRPr lang="en-US" sz="1000" i="1"/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6324600" y="6578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0A077D03-38D2-41EB-AEAA-ECD5F7F0394B}" type="slidenum">
              <a:rPr lang="en-US" sz="1400" b="1" i="1">
                <a:solidFill>
                  <a:srgbClr val="003366"/>
                </a:solidFill>
                <a:cs typeface="Arial" pitchFamily="34" charset="0"/>
              </a:rPr>
              <a:pPr algn="r" eaLnBrk="0" hangingPunct="0"/>
              <a:t>27</a:t>
            </a:fld>
            <a:endParaRPr lang="en-US" sz="1400" b="1" i="1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1895475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5400" b="1" i="1">
                <a:cs typeface="Arial" pitchFamily="34" charset="0"/>
              </a:rPr>
              <a:t>MISI</a:t>
            </a:r>
          </a:p>
        </p:txBody>
      </p:sp>
      <p:sp>
        <p:nvSpPr>
          <p:cNvPr id="89093" name="Text Box 4"/>
          <p:cNvSpPr txBox="1">
            <a:spLocks noChangeArrowheads="1"/>
          </p:cNvSpPr>
          <p:nvPr/>
        </p:nvSpPr>
        <p:spPr bwMode="auto">
          <a:xfrm>
            <a:off x="990600" y="1828800"/>
            <a:ext cx="7659688" cy="3046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4800" dirty="0">
                <a:latin typeface="Arial" pitchFamily="34" charset="0"/>
                <a:cs typeface="Arial" pitchFamily="34" charset="0"/>
              </a:rPr>
              <a:t>MEWUJUDKAN KELUARGA KECIL </a:t>
            </a:r>
          </a:p>
          <a:p>
            <a:pPr algn="r" eaLnBrk="0" hangingPunct="0"/>
            <a:r>
              <a:rPr lang="en-US" sz="4800" dirty="0">
                <a:latin typeface="Arial" pitchFamily="34" charset="0"/>
                <a:cs typeface="Arial" pitchFamily="34" charset="0"/>
              </a:rPr>
              <a:t>BAHAGIA DAN SEJAHTERA</a:t>
            </a:r>
          </a:p>
        </p:txBody>
      </p:sp>
      <p:pic>
        <p:nvPicPr>
          <p:cNvPr id="89094" name="Picture 6" descr="k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971800"/>
            <a:ext cx="3733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7"/>
          <p:cNvSpPr txBox="1">
            <a:spLocks noGrp="1" noChangeArrowheads="1"/>
          </p:cNvSpPr>
          <p:nvPr/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B59B08E-41BB-4316-980F-63EC6D92DCCF}" type="slidenum">
              <a:rPr lang="en-US" sz="1000" i="1"/>
              <a:pPr algn="r" eaLnBrk="0" hangingPunct="0"/>
              <a:t>28</a:t>
            </a:fld>
            <a:endParaRPr lang="en-US" sz="1000" i="1"/>
          </a:p>
        </p:txBody>
      </p:sp>
      <p:sp>
        <p:nvSpPr>
          <p:cNvPr id="90115" name="Slide Number Placeholder 3"/>
          <p:cNvSpPr txBox="1">
            <a:spLocks noGrp="1"/>
          </p:cNvSpPr>
          <p:nvPr/>
        </p:nvSpPr>
        <p:spPr bwMode="auto">
          <a:xfrm>
            <a:off x="6324600" y="6578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58E442B-991B-4FC8-A3BF-2AC84D00551F}" type="slidenum">
              <a:rPr lang="en-US" sz="1400" b="1" i="1">
                <a:solidFill>
                  <a:srgbClr val="003366"/>
                </a:solidFill>
                <a:cs typeface="Arial" pitchFamily="34" charset="0"/>
              </a:rPr>
              <a:pPr algn="r" eaLnBrk="0" hangingPunct="0"/>
              <a:t>28</a:t>
            </a:fld>
            <a:endParaRPr lang="en-US" sz="1400" b="1" i="1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174625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5400" b="1" i="1">
                <a:cs typeface="Arial" pitchFamily="34" charset="0"/>
              </a:rPr>
              <a:t>VISI</a:t>
            </a: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02005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latin typeface="Bernard MT Condensed" pitchFamily="18" charset="0"/>
                <a:cs typeface="Arial" pitchFamily="34" charset="0"/>
              </a:rPr>
              <a:t>SELURUH KELUARGA IKUT KB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1752600" y="2667000"/>
            <a:ext cx="5715000" cy="3516313"/>
          </a:xfrm>
          <a:prstGeom prst="rect">
            <a:avLst/>
          </a:prstGeom>
          <a:noFill/>
          <a:ln w="12700" cap="sq">
            <a:solidFill>
              <a:srgbClr val="FFFF99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3200" b="1" i="1">
                <a:cs typeface="Arial" pitchFamily="34" charset="0"/>
              </a:rPr>
              <a:t> Bina Keluarga Balita;</a:t>
            </a:r>
          </a:p>
          <a:p>
            <a:pPr algn="ctr" eaLnBrk="0" hangingPunct="0">
              <a:buFontTx/>
              <a:buChar char="•"/>
            </a:pPr>
            <a:r>
              <a:rPr lang="en-US" sz="3200" b="1" i="1">
                <a:cs typeface="Arial" pitchFamily="34" charset="0"/>
              </a:rPr>
              <a:t> Bina Keluarga Remaja;</a:t>
            </a:r>
          </a:p>
          <a:p>
            <a:pPr algn="ctr" eaLnBrk="0" hangingPunct="0">
              <a:buFontTx/>
              <a:buChar char="•"/>
            </a:pPr>
            <a:r>
              <a:rPr lang="en-US" sz="3200" b="1" i="1">
                <a:cs typeface="Arial" pitchFamily="34" charset="0"/>
              </a:rPr>
              <a:t> Pendewasaan Usia Kawin;</a:t>
            </a:r>
          </a:p>
          <a:p>
            <a:pPr algn="ctr" eaLnBrk="0" hangingPunct="0">
              <a:buFontTx/>
              <a:buChar char="•"/>
            </a:pPr>
            <a:r>
              <a:rPr lang="en-US" sz="3200" b="1" i="1">
                <a:cs typeface="Arial" pitchFamily="34" charset="0"/>
              </a:rPr>
              <a:t> Pemakaian Kontrasepsi;</a:t>
            </a:r>
          </a:p>
          <a:p>
            <a:pPr algn="ctr" eaLnBrk="0" hangingPunct="0">
              <a:buFontTx/>
              <a:buChar char="•"/>
            </a:pPr>
            <a:r>
              <a:rPr lang="en-US" sz="3200" b="1" i="1">
                <a:cs typeface="Arial" pitchFamily="34" charset="0"/>
              </a:rPr>
              <a:t> UPPKS;</a:t>
            </a:r>
          </a:p>
          <a:p>
            <a:pPr algn="ctr" eaLnBrk="0" hangingPunct="0">
              <a:buFontTx/>
              <a:buChar char="•"/>
            </a:pPr>
            <a:r>
              <a:rPr lang="en-US" sz="3200" b="1" i="1">
                <a:cs typeface="Arial" pitchFamily="34" charset="0"/>
              </a:rPr>
              <a:t> Bina Keluarga Lansia;</a:t>
            </a:r>
          </a:p>
          <a:p>
            <a:pPr algn="ctr" eaLnBrk="0" hangingPunct="0">
              <a:buFontTx/>
              <a:buChar char="•"/>
            </a:pPr>
            <a:r>
              <a:rPr lang="en-US" sz="3200" b="1" i="1">
                <a:cs typeface="Arial" pitchFamily="34" charset="0"/>
              </a:rPr>
              <a:t> </a:t>
            </a:r>
            <a:r>
              <a:rPr lang="id-ID" sz="3200" b="1" i="1">
                <a:cs typeface="Arial" pitchFamily="34" charset="0"/>
              </a:rPr>
              <a:t>Bina Lingkungan Keluarga</a:t>
            </a:r>
            <a:endParaRPr lang="en-US" sz="3200" b="1" i="1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G" dirty="0" smtClean="0"/>
              <a:t>TUJUAN KELUARGA BERENCANA (KB)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SG" dirty="0" err="1" smtClean="0"/>
              <a:t>Tujuan</a:t>
            </a:r>
            <a:r>
              <a:rPr lang="en-SG" dirty="0" smtClean="0"/>
              <a:t> KB </a:t>
            </a:r>
            <a:r>
              <a:rPr lang="en-SG" dirty="0" err="1" smtClean="0"/>
              <a:t>berdasarkan</a:t>
            </a:r>
            <a:r>
              <a:rPr lang="en-SG" dirty="0" smtClean="0"/>
              <a:t> RENSTRA 2005-2009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err="1" smtClean="0"/>
              <a:t>Keluarga</a:t>
            </a:r>
            <a:r>
              <a:rPr lang="en-SG" dirty="0" smtClean="0"/>
              <a:t> </a:t>
            </a:r>
            <a:r>
              <a:rPr lang="en-SG" dirty="0" err="1" smtClean="0"/>
              <a:t>dengan</a:t>
            </a:r>
            <a:r>
              <a:rPr lang="en-SG" dirty="0" smtClean="0"/>
              <a:t> </a:t>
            </a:r>
            <a:r>
              <a:rPr lang="en-SG" dirty="0" err="1" smtClean="0"/>
              <a:t>anak</a:t>
            </a:r>
            <a:r>
              <a:rPr lang="en-SG" dirty="0" smtClean="0"/>
              <a:t> ideal</a:t>
            </a:r>
          </a:p>
          <a:p>
            <a:pPr marL="514350" indent="-514350">
              <a:buFont typeface="+mj-lt"/>
              <a:buAutoNum type="arabicPeriod"/>
            </a:pPr>
            <a:r>
              <a:rPr lang="en-SG" dirty="0" err="1" smtClean="0"/>
              <a:t>Keluarga</a:t>
            </a:r>
            <a:r>
              <a:rPr lang="en-SG" dirty="0" smtClean="0"/>
              <a:t> </a:t>
            </a:r>
            <a:r>
              <a:rPr lang="en-SG" dirty="0" err="1" smtClean="0"/>
              <a:t>sehat</a:t>
            </a:r>
            <a:endParaRPr lang="en-SG" dirty="0" smtClean="0"/>
          </a:p>
          <a:p>
            <a:pPr marL="514350" indent="-514350">
              <a:buFont typeface="+mj-lt"/>
              <a:buAutoNum type="arabicPeriod"/>
            </a:pPr>
            <a:r>
              <a:rPr lang="en-SG" dirty="0" err="1" smtClean="0"/>
              <a:t>Keluarga</a:t>
            </a:r>
            <a:r>
              <a:rPr lang="en-SG" dirty="0" smtClean="0"/>
              <a:t> </a:t>
            </a:r>
            <a:r>
              <a:rPr lang="en-SG" dirty="0" err="1" smtClean="0"/>
              <a:t>berpendidikan</a:t>
            </a:r>
            <a:endParaRPr lang="en-SG" dirty="0" smtClean="0"/>
          </a:p>
          <a:p>
            <a:pPr marL="514350" indent="-514350">
              <a:buFont typeface="+mj-lt"/>
              <a:buAutoNum type="arabicPeriod"/>
            </a:pPr>
            <a:r>
              <a:rPr lang="en-SG" dirty="0" err="1" smtClean="0"/>
              <a:t>Keluarga</a:t>
            </a:r>
            <a:r>
              <a:rPr lang="en-SG" dirty="0" smtClean="0"/>
              <a:t> </a:t>
            </a:r>
            <a:r>
              <a:rPr lang="en-SG" dirty="0" err="1" smtClean="0"/>
              <a:t>sejahtera</a:t>
            </a:r>
            <a:endParaRPr lang="en-SG" dirty="0" smtClean="0"/>
          </a:p>
          <a:p>
            <a:pPr marL="514350" indent="-514350">
              <a:buFont typeface="+mj-lt"/>
              <a:buAutoNum type="arabicPeriod"/>
            </a:pPr>
            <a:r>
              <a:rPr lang="en-SG" dirty="0" err="1" smtClean="0"/>
              <a:t>Keluarga</a:t>
            </a:r>
            <a:r>
              <a:rPr lang="en-SG" dirty="0" smtClean="0"/>
              <a:t> </a:t>
            </a:r>
            <a:r>
              <a:rPr lang="en-SG" dirty="0" err="1" smtClean="0"/>
              <a:t>berketahanan</a:t>
            </a:r>
            <a:endParaRPr lang="en-SG" dirty="0" smtClean="0"/>
          </a:p>
          <a:p>
            <a:pPr marL="514350" indent="-514350">
              <a:buFont typeface="+mj-lt"/>
              <a:buAutoNum type="arabicPeriod"/>
            </a:pPr>
            <a:r>
              <a:rPr lang="en-SG" dirty="0" err="1" smtClean="0"/>
              <a:t>Keluarga</a:t>
            </a:r>
            <a:r>
              <a:rPr lang="en-SG" dirty="0" smtClean="0"/>
              <a:t> yang </a:t>
            </a:r>
            <a:r>
              <a:rPr lang="en-SG" dirty="0" err="1" smtClean="0"/>
              <a:t>terpenuhi</a:t>
            </a:r>
            <a:r>
              <a:rPr lang="en-SG" dirty="0" smtClean="0"/>
              <a:t> </a:t>
            </a:r>
            <a:r>
              <a:rPr lang="en-SG" dirty="0" err="1" smtClean="0"/>
              <a:t>hak-hak</a:t>
            </a:r>
            <a:r>
              <a:rPr lang="en-SG" dirty="0" smtClean="0"/>
              <a:t> </a:t>
            </a:r>
            <a:r>
              <a:rPr lang="en-SG" dirty="0" err="1" smtClean="0"/>
              <a:t>reproduksinya</a:t>
            </a:r>
            <a:endParaRPr lang="en-SG" dirty="0" smtClean="0"/>
          </a:p>
          <a:p>
            <a:pPr marL="514350" indent="-514350">
              <a:buFont typeface="+mj-lt"/>
              <a:buAutoNum type="arabicPeriod"/>
            </a:pPr>
            <a:r>
              <a:rPr lang="en-SG" dirty="0" err="1" smtClean="0"/>
              <a:t>Penduduk</a:t>
            </a:r>
            <a:r>
              <a:rPr lang="en-SG" dirty="0" smtClean="0"/>
              <a:t> </a:t>
            </a:r>
            <a:r>
              <a:rPr lang="en-SG" dirty="0" err="1" smtClean="0"/>
              <a:t>tumbuh</a:t>
            </a:r>
            <a:r>
              <a:rPr lang="en-SG" dirty="0" smtClean="0"/>
              <a:t> </a:t>
            </a:r>
            <a:r>
              <a:rPr lang="en-SG" dirty="0" err="1" smtClean="0"/>
              <a:t>seimbang</a:t>
            </a:r>
            <a:r>
              <a:rPr lang="en-SG" smtClean="0"/>
              <a:t> </a:t>
            </a:r>
            <a:endParaRPr lang="en-S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1714480" y="3286124"/>
            <a:ext cx="26670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64515" name="Oval 3"/>
          <p:cNvSpPr>
            <a:spLocks noChangeArrowheads="1"/>
          </p:cNvSpPr>
          <p:nvPr/>
        </p:nvSpPr>
        <p:spPr bwMode="auto">
          <a:xfrm>
            <a:off x="533400" y="533400"/>
            <a:ext cx="3200400" cy="1828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1008063" y="979488"/>
            <a:ext cx="2506662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SEBELUM </a:t>
            </a:r>
          </a:p>
          <a:p>
            <a:r>
              <a:rPr lang="en-US" sz="2800" b="1"/>
              <a:t>ORDE BARU</a:t>
            </a:r>
            <a:r>
              <a:rPr lang="en-US"/>
              <a:t>  </a:t>
            </a:r>
          </a:p>
        </p:txBody>
      </p:sp>
      <p:sp>
        <p:nvSpPr>
          <p:cNvPr id="64517" name="Text Box 4"/>
          <p:cNvSpPr txBox="1">
            <a:spLocks noChangeArrowheads="1"/>
          </p:cNvSpPr>
          <p:nvPr/>
        </p:nvSpPr>
        <p:spPr bwMode="auto">
          <a:xfrm>
            <a:off x="1857356" y="3571876"/>
            <a:ext cx="26146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PRO-NATALIS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000232" y="4572008"/>
            <a:ext cx="690403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NEGARA BESAR = PENDUDUK BANYAK;</a:t>
            </a:r>
          </a:p>
          <a:p>
            <a:pPr>
              <a:buFontTx/>
              <a:buChar char="•"/>
            </a:pPr>
            <a:r>
              <a:rPr lang="en-US" dirty="0"/>
              <a:t> PENDUDUK BESAR = ASET PEMBANGUNAN;</a:t>
            </a:r>
          </a:p>
          <a:p>
            <a:pPr>
              <a:buFontTx/>
              <a:buChar char="•"/>
            </a:pPr>
            <a:r>
              <a:rPr lang="en-US" dirty="0"/>
              <a:t> BANYAK ANAK = BANYAK REJEKI;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857224" y="2143116"/>
            <a:ext cx="1371600" cy="1066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4520" name="AutoShape 8"/>
          <p:cNvSpPr>
            <a:spLocks noChangeArrowheads="1"/>
          </p:cNvSpPr>
          <p:nvPr/>
        </p:nvSpPr>
        <p:spPr bwMode="auto">
          <a:xfrm>
            <a:off x="785786" y="4572008"/>
            <a:ext cx="1066800" cy="1143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0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838200"/>
          </a:xfrm>
          <a:prstGeom prst="rect">
            <a:avLst/>
          </a:prstGeom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NILAI</a:t>
            </a:r>
            <a:endParaRPr lang="en-GB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0"/>
            <a:ext cx="8305800" cy="502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>
            <a:normAutofit lnSpcReduction="10000"/>
          </a:bodyPr>
          <a:lstStyle/>
          <a:p>
            <a:pPr marL="533400" indent="-533400">
              <a:buClr>
                <a:srgbClr val="FFFF00"/>
              </a:buClr>
              <a:buFontTx/>
              <a:buNone/>
            </a:pPr>
            <a:r>
              <a:rPr lang="sv-SE" sz="2800" b="1" dirty="0" smtClean="0">
                <a:latin typeface="Arial Black" pitchFamily="34" charset="0"/>
                <a:cs typeface="Times New Roman" pitchFamily="18" charset="0"/>
              </a:rPr>
              <a:t>1.	CERDAS (SMART)</a:t>
            </a:r>
          </a:p>
          <a:p>
            <a:pPr marL="533400" indent="-533400">
              <a:buFontTx/>
              <a:buNone/>
            </a:pPr>
            <a:r>
              <a:rPr lang="sv-SE" sz="2800" dirty="0" smtClean="0">
                <a:cs typeface="Times New Roman" pitchFamily="18" charset="0"/>
              </a:rPr>
              <a:t>	 -  Bertindak dengan cepat, tepat, efektif, dan efisien.</a:t>
            </a:r>
          </a:p>
          <a:p>
            <a:pPr marL="533400" indent="-533400">
              <a:buFontTx/>
              <a:buNone/>
            </a:pPr>
            <a:endParaRPr lang="sv-SE" sz="2800" dirty="0" smtClean="0">
              <a:cs typeface="Times New Roman" pitchFamily="18" charset="0"/>
            </a:endParaRPr>
          </a:p>
          <a:p>
            <a:pPr marL="533400" indent="-533400">
              <a:buClr>
                <a:schemeClr val="bg1"/>
              </a:buClr>
              <a:buFontTx/>
              <a:buNone/>
            </a:pPr>
            <a:r>
              <a:rPr lang="sv-SE" sz="2800" dirty="0" smtClean="0">
                <a:latin typeface="Arial Black" pitchFamily="34" charset="0"/>
                <a:cs typeface="Times New Roman" pitchFamily="18" charset="0"/>
              </a:rPr>
              <a:t>2.	ULET (RESILIENT)</a:t>
            </a:r>
          </a:p>
          <a:p>
            <a:pPr marL="533400" indent="-533400">
              <a:buFontTx/>
              <a:buNone/>
            </a:pPr>
            <a:r>
              <a:rPr lang="sv-SE" sz="2800" dirty="0" smtClean="0">
                <a:cs typeface="Times New Roman" pitchFamily="18" charset="0"/>
              </a:rPr>
              <a:t>	- 	Mampu bertahan dan pulih dengan cepat dalam kondisi 	sulit</a:t>
            </a:r>
          </a:p>
          <a:p>
            <a:pPr marL="533400" indent="-533400">
              <a:buFontTx/>
              <a:buNone/>
            </a:pPr>
            <a:endParaRPr lang="sv-SE" sz="2800" dirty="0" smtClean="0">
              <a:cs typeface="Times New Roman" pitchFamily="18" charset="0"/>
            </a:endParaRPr>
          </a:p>
          <a:p>
            <a:pPr marL="533400" indent="-533400">
              <a:buClr>
                <a:schemeClr val="bg1"/>
              </a:buClr>
              <a:buFontTx/>
              <a:buNone/>
            </a:pPr>
            <a:r>
              <a:rPr lang="sv-SE" sz="2800" b="1" dirty="0" smtClean="0">
                <a:latin typeface="Arial Black" pitchFamily="34" charset="0"/>
                <a:cs typeface="Times New Roman" pitchFamily="18" charset="0"/>
              </a:rPr>
              <a:t>3.	KEMITRAAN (PARTNESHIP)</a:t>
            </a:r>
          </a:p>
          <a:p>
            <a:pPr marL="533400" indent="-533400">
              <a:buClr>
                <a:schemeClr val="bg1"/>
              </a:buClr>
              <a:buFontTx/>
              <a:buNone/>
            </a:pPr>
            <a:r>
              <a:rPr lang="sv-SE" sz="2800" dirty="0" smtClean="0">
                <a:cs typeface="Times New Roman" pitchFamily="18" charset="0"/>
              </a:rPr>
              <a:t>	- 	Membangun jejaring dan bekerjasama dengan prinsip saling menguntungkan.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8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3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990600"/>
          </a:xfrm>
          <a:prstGeom prst="rect">
            <a:avLst/>
          </a:prstGeom>
        </p:spPr>
        <p:txBody>
          <a:bodyPr lIns="90488" tIns="44450" rIns="90488" bIns="44450"/>
          <a:lstStyle/>
          <a:p>
            <a:pPr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GRAND STRATEGY BKKBN</a:t>
            </a:r>
            <a:endParaRPr lang="en-GB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76400"/>
            <a:ext cx="8153400" cy="4800600"/>
          </a:xfrm>
          <a:prstGeom prst="rect">
            <a:avLst/>
          </a:prstGeom>
          <a:noFill/>
        </p:spPr>
        <p:txBody>
          <a:bodyPr lIns="90488" tIns="44450" rIns="90488" bIns="44450"/>
          <a:lstStyle/>
          <a:p>
            <a:pPr marL="457200" indent="-457200" algn="just">
              <a:lnSpc>
                <a:spcPct val="120000"/>
              </a:lnSpc>
              <a:buFontTx/>
              <a:buNone/>
            </a:pPr>
            <a:r>
              <a:rPr lang="en-US" dirty="0" smtClean="0"/>
              <a:t>1. </a:t>
            </a:r>
            <a:r>
              <a:rPr lang="en-US" dirty="0" err="1" smtClean="0"/>
              <a:t>Menggerakkan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Memberdayakan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Program KB</a:t>
            </a:r>
          </a:p>
          <a:p>
            <a:pPr marL="457200" indent="-457200" algn="just">
              <a:spcBef>
                <a:spcPct val="0"/>
              </a:spcBef>
              <a:buFontTx/>
              <a:buNone/>
            </a:pPr>
            <a:r>
              <a:rPr lang="en-US" dirty="0" smtClean="0"/>
              <a:t>2. </a:t>
            </a:r>
            <a:r>
              <a:rPr lang="en-US" dirty="0" err="1" smtClean="0"/>
              <a:t>Menata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Program KB</a:t>
            </a:r>
          </a:p>
          <a:p>
            <a:pPr marL="457200" indent="-457200" algn="just">
              <a:spcBef>
                <a:spcPct val="0"/>
              </a:spcBef>
              <a:buFontTx/>
              <a:buNone/>
            </a:pPr>
            <a:r>
              <a:rPr lang="en-US" dirty="0" smtClean="0"/>
              <a:t>3. </a:t>
            </a:r>
            <a:r>
              <a:rPr lang="en-US" dirty="0" err="1" smtClean="0"/>
              <a:t>Memperkuat</a:t>
            </a:r>
            <a:r>
              <a:rPr lang="en-US" dirty="0" smtClean="0"/>
              <a:t> SDM </a:t>
            </a:r>
            <a:r>
              <a:rPr lang="en-US" dirty="0" err="1" smtClean="0"/>
              <a:t>Operasional</a:t>
            </a:r>
            <a:r>
              <a:rPr lang="en-US" dirty="0" smtClean="0"/>
              <a:t> Program KB</a:t>
            </a:r>
          </a:p>
          <a:p>
            <a:pPr marL="457200" indent="-457200" algn="just">
              <a:spcBef>
                <a:spcPct val="0"/>
              </a:spcBef>
              <a:buFontTx/>
              <a:buNone/>
            </a:pPr>
            <a:r>
              <a:rPr lang="en-US" dirty="0" smtClean="0"/>
              <a:t>4.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Ketahanan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Kesejahteraan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KB</a:t>
            </a:r>
          </a:p>
          <a:p>
            <a:pPr marL="457200" indent="-457200" algn="just">
              <a:spcBef>
                <a:spcPct val="0"/>
              </a:spcBef>
              <a:buFontTx/>
              <a:buNone/>
            </a:pPr>
            <a:r>
              <a:rPr lang="en-US" dirty="0" smtClean="0"/>
              <a:t>5.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Program KB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9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9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7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Text Box 2"/>
          <p:cNvSpPr txBox="1">
            <a:spLocks noChangeArrowheads="1"/>
          </p:cNvSpPr>
          <p:nvPr/>
        </p:nvSpPr>
        <p:spPr bwMode="auto">
          <a:xfrm>
            <a:off x="2179638" y="381000"/>
            <a:ext cx="4781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latin typeface="Arial Black" pitchFamily="34" charset="0"/>
              </a:rPr>
              <a:t>PROGRAM POKOK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990600" y="1219200"/>
            <a:ext cx="7924800" cy="505984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eaLnBrk="0" hangingPunct="0">
              <a:spcAft>
                <a:spcPct val="35000"/>
              </a:spcAft>
              <a:buClr>
                <a:schemeClr val="accent2"/>
              </a:buClr>
              <a:buFontTx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Keluarga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Berencana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457200" indent="-457200" eaLnBrk="0" hangingPunct="0">
              <a:spcAft>
                <a:spcPct val="35000"/>
              </a:spcAft>
              <a:buClr>
                <a:schemeClr val="accent2"/>
              </a:buClr>
              <a:buFontTx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Reproduksi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Remaja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457200" indent="-457200" eaLnBrk="0" hangingPunct="0">
              <a:spcAft>
                <a:spcPct val="35000"/>
              </a:spcAft>
              <a:buClr>
                <a:schemeClr val="accent2"/>
              </a:buClr>
              <a:buFontTx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Ketahanan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Pemberdayaan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Keluarga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457200" indent="-457200" eaLnBrk="0" hangingPunct="0">
              <a:spcAft>
                <a:spcPct val="35000"/>
              </a:spcAft>
              <a:buClr>
                <a:schemeClr val="accent2"/>
              </a:buClr>
              <a:buFontTx/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Penguatan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Kelembagaan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Keluarga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Kecil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Berkualitas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457200" indent="-457200" eaLnBrk="0" hangingPunct="0">
              <a:spcAft>
                <a:spcPct val="35000"/>
              </a:spcAft>
              <a:buClr>
                <a:schemeClr val="accent2"/>
              </a:buClr>
              <a:buFontTx/>
              <a:buAutoNum type="arabicPeriod"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Pengelolaan SDM Aparatur;</a:t>
            </a:r>
          </a:p>
          <a:p>
            <a:pPr marL="457200" indent="-457200" eaLnBrk="0" hangingPunct="0">
              <a:spcAft>
                <a:spcPct val="35000"/>
              </a:spcAft>
              <a:buClr>
                <a:schemeClr val="accent2"/>
              </a:buClr>
              <a:buFontTx/>
              <a:buAutoNum type="arabicPeriod"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Penyelenggaraan Pimpinan Kenegaraan dan Kepemerintahan; </a:t>
            </a:r>
          </a:p>
          <a:p>
            <a:pPr marL="457200" indent="-457200" eaLnBrk="0" hangingPunct="0">
              <a:spcAft>
                <a:spcPct val="35000"/>
              </a:spcAft>
              <a:buClr>
                <a:schemeClr val="accent2"/>
              </a:buClr>
              <a:buFontTx/>
              <a:buAutoNum type="arabicPeriod"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Program Peningkatan Sarana dan Prasarana Aparatur Negara;</a:t>
            </a:r>
          </a:p>
          <a:p>
            <a:pPr marL="457200" indent="-457200" eaLnBrk="0" hangingPunct="0">
              <a:spcAft>
                <a:spcPct val="35000"/>
              </a:spcAft>
              <a:buClr>
                <a:schemeClr val="accent2"/>
              </a:buClr>
              <a:buFontTx/>
              <a:buAutoNum type="arabicPeriod"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Peningkatan Pengawasan dan Akuntabilitas Aparatur Negara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PROGRAM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KELUARGA BERENCANA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990600" y="2924175"/>
            <a:ext cx="7064375" cy="3016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Trebuchet MS" pitchFamily="34" charset="0"/>
              </a:rPr>
              <a:t>Memenuhi permintaan masyarakat akan pelayanan KB dan KR yang berkualitas, termasuk upaya-upaya menurunkan angka kematian ibu, bayi, dan anak serta penanggulangan masalah kesehatan reproduksi; </a:t>
            </a:r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>
            <a:off x="3886200" y="1905000"/>
            <a:ext cx="12954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/>
            <a:endParaRPr lang="en-US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458200" cy="47705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Trebuchet MS" pitchFamily="34" charset="0"/>
              </a:rPr>
              <a:t>KEGIATAN POKOK PROGRAM KB &amp; KR: </a:t>
            </a:r>
          </a:p>
          <a:p>
            <a:endParaRPr lang="en-US" sz="3600" dirty="0">
              <a:solidFill>
                <a:srgbClr val="FFFF99"/>
              </a:solidFill>
              <a:latin typeface="Trebuchet MS" pitchFamily="34" charset="0"/>
            </a:endParaRPr>
          </a:p>
          <a:p>
            <a:pPr algn="just">
              <a:buFontTx/>
              <a:buChar char="•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Peningk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keluarga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miskin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termasuk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Askeskin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KB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fasilitas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rawat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inap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akses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kontrasepsi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pemakaian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kontrasepsi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efektif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efisien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Jaminan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ketersediaan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KB-KR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keluarga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miskin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swasta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endParaRPr lang="en-US" sz="3200" dirty="0">
              <a:latin typeface="Trebuchet MS" pitchFamily="34" charset="0"/>
            </a:endParaRPr>
          </a:p>
        </p:txBody>
      </p:sp>
    </p:spTree>
  </p:cSld>
  <p:clrMapOvr>
    <a:masterClrMapping/>
  </p:clrMapOvr>
  <p:transition advTm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40318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akses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pelay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KB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pria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kualitas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penerimaan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KB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pria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KB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pria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&amp; BP4/ KUA</a:t>
            </a:r>
          </a:p>
          <a:p>
            <a:pPr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Kesetaraan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gender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dlm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KB-KR</a:t>
            </a:r>
          </a:p>
          <a:p>
            <a:pPr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Integrasi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KB-KR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dgn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program lain</a:t>
            </a:r>
          </a:p>
          <a:p>
            <a:pPr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Universal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precaution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HIV/AIDS</a:t>
            </a:r>
          </a:p>
          <a:p>
            <a:pPr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Sosialisasi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CRHTU (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contrac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&amp; reproductive </a:t>
            </a:r>
          </a:p>
          <a:p>
            <a:r>
              <a:rPr lang="en-US" sz="2800" i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tecnology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update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&amp;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promosi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perilaku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sehat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reproduksi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866775" y="304800"/>
            <a:ext cx="2366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i="1"/>
              <a:t>Lanjutan………</a:t>
            </a:r>
          </a:p>
        </p:txBody>
      </p:sp>
    </p:spTree>
  </p:cSld>
  <p:clrMapOvr>
    <a:masterClrMapping/>
  </p:clrMapOvr>
  <p:transition advTm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 txBox="1">
            <a:spLocks noGrp="1"/>
          </p:cNvSpPr>
          <p:nvPr/>
        </p:nvSpPr>
        <p:spPr bwMode="auto">
          <a:xfrm>
            <a:off x="6324600" y="6578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1A5084C-0031-4FFF-9C4F-2370E327F0E3}" type="slidenum">
              <a:rPr lang="en-US" sz="1400" b="1">
                <a:solidFill>
                  <a:srgbClr val="003366"/>
                </a:solidFill>
                <a:latin typeface="Tahoma" pitchFamily="34" charset="0"/>
              </a:rPr>
              <a:pPr algn="r"/>
              <a:t>36</a:t>
            </a:fld>
            <a:endParaRPr lang="en-US" sz="1400" b="1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97283" name="Text Box 2"/>
          <p:cNvSpPr txBox="1">
            <a:spLocks noChangeArrowheads="1"/>
          </p:cNvSpPr>
          <p:nvPr/>
        </p:nvSpPr>
        <p:spPr bwMode="auto">
          <a:xfrm>
            <a:off x="901700" y="357166"/>
            <a:ext cx="82423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1828800" indent="-1828800" algn="just" eaLnBrk="0" hangingPunct="0"/>
            <a:r>
              <a:rPr lang="en-US" sz="2800" b="1" dirty="0">
                <a:latin typeface="Tahoma" pitchFamily="34" charset="0"/>
              </a:rPr>
              <a:t>UPAYA PROGRAM DAN KEGIATAN </a:t>
            </a:r>
          </a:p>
          <a:p>
            <a:pPr marL="1828800" indent="-1828800" algn="just" eaLnBrk="0" hangingPunct="0"/>
            <a:r>
              <a:rPr lang="en-US" sz="2800" b="1" dirty="0">
                <a:latin typeface="Tahoma" pitchFamily="34" charset="0"/>
              </a:rPr>
              <a:t>TAHUN 2007</a:t>
            </a: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0" y="1676400"/>
            <a:ext cx="8786842" cy="4770537"/>
          </a:xfrm>
          <a:prstGeom prst="rect">
            <a:avLst/>
          </a:prstGeom>
          <a:noFill/>
          <a:ln w="57150" cmpd="thickThin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31825" indent="-631825" eaLnBrk="0" hangingPunct="0">
              <a:tabLst>
                <a:tab pos="631825" algn="l"/>
              </a:tabLst>
            </a:pPr>
            <a:r>
              <a:rPr lang="en-US" sz="2000" b="1" dirty="0">
                <a:latin typeface="Tahoma" pitchFamily="34" charset="0"/>
              </a:rPr>
              <a:t>    KELUARGA BERENCANA</a:t>
            </a:r>
          </a:p>
          <a:p>
            <a:pPr marL="1203325" lvl="1" indent="-457200" algn="just" eaLnBrk="0" hangingPunct="0">
              <a:tabLst>
                <a:tab pos="6318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1)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keluarga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miskin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termasuk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Askeskin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203325" lvl="1" indent="-457200" algn="just" eaLnBrk="0" hangingPunct="0">
              <a:tabLst>
                <a:tab pos="6318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2)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Pengembangan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kebijakan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strategi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nasional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KB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Sakit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Fasilitas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Rawat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203325" lvl="1" indent="-457200" algn="just" eaLnBrk="0" hangingPunct="0">
              <a:tabLst>
                <a:tab pos="6318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3)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Akses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Kualitas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Kontrasepsi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203325" lvl="1" indent="-457200" algn="just" eaLnBrk="0" hangingPunct="0">
              <a:buFontTx/>
              <a:buAutoNum type="arabicParenR" startAt="4"/>
              <a:tabLst>
                <a:tab pos="631825" algn="l"/>
              </a:tabLs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Jaminan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Ketersediaan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KB-KR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Keluarga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Miskin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Swasta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203325" lvl="1" indent="-457200" algn="just" eaLnBrk="0" hangingPunct="0">
              <a:buFontTx/>
              <a:buAutoNum type="arabicParenR" startAt="4"/>
              <a:tabLst>
                <a:tab pos="631825" algn="l"/>
              </a:tabLs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Akses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Pelayanan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KB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203325" lvl="1" indent="-457200" algn="just" eaLnBrk="0" hangingPunct="0">
              <a:buFontTx/>
              <a:buAutoNum type="arabicParenR" startAt="4"/>
              <a:tabLst>
                <a:tab pos="631825" algn="l"/>
              </a:tabLs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Peningkatan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Advokasi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KIE KHIBA.</a:t>
            </a:r>
          </a:p>
          <a:p>
            <a:pPr marL="1203325" lvl="1" indent="-457200" eaLnBrk="0" hangingPunct="0">
              <a:tabLst>
                <a:tab pos="631825" algn="l"/>
              </a:tabLst>
            </a:pPr>
            <a:endParaRPr lang="en-US" sz="2000" b="1" dirty="0">
              <a:solidFill>
                <a:srgbClr val="FFFF99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PROGRAM KESEHATAN  REPRODUKSI REMAJA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066800" y="2924175"/>
            <a:ext cx="7064375" cy="3508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rebuchet MS" pitchFamily="34" charset="0"/>
              </a:rPr>
              <a:t>Meningkatkan pemahaman, pengetahuan, sikap dan perilaku positif remaja tentang kesehatan dan hak-hak reproduksi, guna meningkatkan derajat kesehatan reproduksinya dan mempersiapkan kehidupan berkeluarga dalam mendukung upaya peningkatan kualitas generasi mendatang;</a:t>
            </a:r>
          </a:p>
        </p:txBody>
      </p:sp>
      <p:sp>
        <p:nvSpPr>
          <p:cNvPr id="98308" name="AutoShape 4"/>
          <p:cNvSpPr>
            <a:spLocks noChangeArrowheads="1"/>
          </p:cNvSpPr>
          <p:nvPr/>
        </p:nvSpPr>
        <p:spPr bwMode="auto">
          <a:xfrm>
            <a:off x="3962400" y="1905000"/>
            <a:ext cx="12954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/>
            <a:endParaRPr lang="en-US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PROGRAM KETAHANAN DAN PEMBERDAYAAN KELUARGA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860425" y="3259138"/>
            <a:ext cx="7292975" cy="2227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rebuchet MS" pitchFamily="34" charset="0"/>
              </a:rPr>
              <a:t>Meningkatkan kesejahteraan dan membina ketahanan keluarga dengan memperhatikan kelompok usia penduduk berdasarkan siklus hidup, yaitu mulai janin dalam kandungan sampai dengan lanjut usia;</a:t>
            </a:r>
          </a:p>
        </p:txBody>
      </p:sp>
      <p:sp>
        <p:nvSpPr>
          <p:cNvPr id="99332" name="AutoShape 4"/>
          <p:cNvSpPr>
            <a:spLocks noChangeArrowheads="1"/>
          </p:cNvSpPr>
          <p:nvPr/>
        </p:nvSpPr>
        <p:spPr bwMode="auto">
          <a:xfrm>
            <a:off x="3886200" y="2057400"/>
            <a:ext cx="12954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/>
            <a:endParaRPr lang="en-US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772400" cy="1600200"/>
          </a:xfrm>
          <a:prstGeom prst="rect">
            <a:avLst/>
          </a:prstGeom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PROGRAM PENGUATAN PELEMBAGAAN KELUARGA KECIL BERKUALITAS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990600" y="3060700"/>
            <a:ext cx="7064375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rebuchet MS" pitchFamily="34" charset="0"/>
              </a:rPr>
              <a:t>Membina kemandirian dan sekaligus meningkatkan cakupan dan mutu pelayanan KB dan KR, serta ketahanan dan pemberdayaan keluarga, terutama yang diselenggarakan oleh institusi masyarakat di daerah perkotaan dan perdesaan;</a:t>
            </a:r>
          </a:p>
        </p:txBody>
      </p:sp>
      <p:sp>
        <p:nvSpPr>
          <p:cNvPr id="100356" name="AutoShape 4"/>
          <p:cNvSpPr>
            <a:spLocks noChangeArrowheads="1"/>
          </p:cNvSpPr>
          <p:nvPr/>
        </p:nvSpPr>
        <p:spPr bwMode="auto">
          <a:xfrm>
            <a:off x="3886200" y="1981200"/>
            <a:ext cx="12954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/>
            <a:endParaRPr lang="en-US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val 3"/>
          <p:cNvSpPr>
            <a:spLocks noChangeArrowheads="1"/>
          </p:cNvSpPr>
          <p:nvPr/>
        </p:nvSpPr>
        <p:spPr bwMode="auto">
          <a:xfrm>
            <a:off x="2971800" y="304800"/>
            <a:ext cx="3124200" cy="12954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3575050" y="431800"/>
            <a:ext cx="170815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/>
              <a:t>1967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036638" y="1752600"/>
            <a:ext cx="7243762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Penandatangan Deklarasi Kependudukan</a:t>
            </a:r>
          </a:p>
          <a:p>
            <a:r>
              <a:rPr lang="en-US" sz="2800"/>
              <a:t>di Bucharest (Rumania) oleh para Pemimpin</a:t>
            </a:r>
          </a:p>
          <a:p>
            <a:r>
              <a:rPr lang="en-US" sz="2800"/>
              <a:t>di Dunia (termasuk Presiden RI </a:t>
            </a:r>
            <a:r>
              <a:rPr lang="en-US" sz="2800">
                <a:sym typeface="Wingdings" pitchFamily="2" charset="2"/>
              </a:rPr>
              <a:t> Soeharto)</a:t>
            </a:r>
            <a:endParaRPr lang="en-US" sz="2800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500298" y="4214818"/>
            <a:ext cx="5305444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Era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kependudukan</a:t>
            </a:r>
            <a:r>
              <a:rPr lang="en-US" sz="2000" dirty="0"/>
              <a:t>;</a:t>
            </a:r>
          </a:p>
          <a:p>
            <a:pPr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Lembaga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Berencana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endParaRPr lang="en-US" sz="2000" dirty="0"/>
          </a:p>
          <a:p>
            <a:r>
              <a:rPr lang="en-US" sz="2000" dirty="0"/>
              <a:t>  (LKBN) </a:t>
            </a:r>
            <a:r>
              <a:rPr lang="en-US" sz="2000" dirty="0" err="1"/>
              <a:t>dibentuk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1968;</a:t>
            </a:r>
          </a:p>
          <a:p>
            <a:pPr>
              <a:buFontTx/>
              <a:buChar char="•"/>
            </a:pPr>
            <a:r>
              <a:rPr lang="en-US" sz="2000" dirty="0"/>
              <a:t> BKKBN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err="1"/>
              <a:t>dibentuk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1970; </a:t>
            </a:r>
          </a:p>
        </p:txBody>
      </p:sp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3581400" y="3352800"/>
            <a:ext cx="2209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</p:spTree>
  </p:cSld>
  <p:clrMapOvr>
    <a:masterClrMapping/>
  </p:clrMapOvr>
  <p:transition advTm="0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 lIns="90488" tIns="44450" rIns="90488" bIns="44450">
            <a:normAutofit fontScale="90000"/>
          </a:bodyPr>
          <a:lstStyle/>
          <a:p>
            <a:pPr>
              <a:defRPr/>
            </a:pPr>
            <a: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PROGRAM PENGELOLAAN SDM APARATUR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990600" y="3076575"/>
            <a:ext cx="7064375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rebuchet MS" pitchFamily="34" charset="0"/>
              </a:rPr>
              <a:t>Meningkatkan sistem pengelolaan dan kapasitas sumber daya manusia (SDM) aparatur sesuai dengan kebutuhan;</a:t>
            </a: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886200" y="1981200"/>
            <a:ext cx="12954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/>
            <a:endParaRPr lang="en-US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371600"/>
          </a:xfrm>
          <a:prstGeom prst="rect">
            <a:avLst/>
          </a:prstGeom>
        </p:spPr>
        <p:txBody>
          <a:bodyPr lIns="90488" tIns="44450" rIns="90488" bIns="44450"/>
          <a:lstStyle/>
          <a:p>
            <a:pPr>
              <a:defRPr/>
            </a:pPr>
            <a:r>
              <a:rPr lang="en-US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PROGRAM PENYELENGGARAAN PIMPINAN KENEGARAAN DAN KEPEMERINTAHAN</a:t>
            </a:r>
            <a:r>
              <a:rPr lang="en-US" sz="360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990600" y="3076575"/>
            <a:ext cx="70643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rebuchet MS" pitchFamily="34" charset="0"/>
              </a:rPr>
              <a:t>Membantu kelancaran pelaksanaan tugas pimpinan dan fungsi manajemen dalam penyelenggaraan kenegaraan dan kepemerintahan;</a:t>
            </a: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3886200" y="1905000"/>
            <a:ext cx="12954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/>
            <a:endParaRPr lang="en-US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371600"/>
          </a:xfrm>
          <a:prstGeom prst="rect">
            <a:avLst/>
          </a:prstGeom>
        </p:spPr>
        <p:txBody>
          <a:bodyPr lIns="90488" tIns="44450" rIns="90488" bIns="44450"/>
          <a:lstStyle/>
          <a:p>
            <a:pPr>
              <a:defRPr/>
            </a:pPr>
            <a:r>
              <a:rPr lang="en-US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PROGRAM PENINGKATAN SARANA DAN PRASARANA APARATUR NEGARA</a:t>
            </a:r>
            <a:endParaRPr lang="en-US" sz="400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990600" y="3076575"/>
            <a:ext cx="7064375" cy="173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rebuchet MS" pitchFamily="34" charset="0"/>
              </a:rPr>
              <a:t>Mendukung pelaksanaan tugas dan fungsi manajemen program secara efektif dan efisien</a:t>
            </a:r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auto">
          <a:xfrm>
            <a:off x="3886200" y="1905000"/>
            <a:ext cx="12954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/>
            <a:endParaRPr lang="en-US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457200"/>
            <a:ext cx="8077200" cy="1219200"/>
          </a:xfrm>
          <a:prstGeom prst="rect">
            <a:avLst/>
          </a:prstGeom>
        </p:spPr>
        <p:txBody>
          <a:bodyPr lIns="90488" tIns="44450" rIns="90488" bIns="44450"/>
          <a:lstStyle/>
          <a:p>
            <a:pPr>
              <a:defRPr/>
            </a:pPr>
            <a:r>
              <a:rPr lang="en-US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PROGRAM PENINGKATAN PENGAWASAN DAN AKUNTABILITAS APARATUR NEGARA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066800" y="3076575"/>
            <a:ext cx="7064375" cy="2227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Trebuchet MS" pitchFamily="34" charset="0"/>
              </a:rPr>
              <a:t>Menyempurnakan dan mengefektifkan sistem pengawasan dan audit serta sistem akuntabilitas kinerja dalam mewujudkan aparatur negara yang bersih, akuntabel, dan bebas KKN</a:t>
            </a:r>
          </a:p>
        </p:txBody>
      </p:sp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3962400" y="1905000"/>
            <a:ext cx="1295400" cy="838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/>
            <a:endParaRPr lang="en-US" i="1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ITY%2520LANDSCAPE">
            <a:hlinkClick r:id="rId2" invalidUrl="http://images.google.co.id/imgres?imgurl=http://www.enpulse.com/ENPULSE IMAGES/CITY LANDSCAPE.jpg&amp;imgrefurl=http://www.enpulse.com/Profile.htm&amp;h=594&amp;w=792&amp;sz=128&amp;tbnid=hdq5vsIp76cS6M:&amp;tbnh=106&amp;tbnw=142&amp;hl=en&amp;start=1&amp;prev=/images?q=city+landscape&amp;svnum=10&amp;hl=en&amp;lr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238" y="4225925"/>
            <a:ext cx="1360487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a1-1-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6425" y="4225925"/>
            <a:ext cx="126523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 descr="monti%2520-%2520my%2520little%2520sunshine">
            <a:hlinkClick r:id="rId6" invalidUrl="http://images.google.co.id/imgres?imgurl=http://www.galleryone.com/images/monti/monti - my little sunshine.jpg&amp;imgrefurl=http://www.galleryone.com/monti_prints.htm&amp;h=600&amp;w=341&amp;sz=17&amp;tbnid=yipXp-O55zKaBM:&amp;tbnh=133&amp;tbnw=75&amp;hl=en&amp;start=78&amp;prev=/images?q=orang-orang&amp;start=60&amp;svnum=10&amp;hl=en&amp;lr=&amp;sa=N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13" y="4225925"/>
            <a:ext cx="7651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 descr="sakti-19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56263" y="4225925"/>
            <a:ext cx="1360487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6" descr="2004091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27275" y="4225925"/>
            <a:ext cx="1360488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7" descr="miskin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72300" y="4225925"/>
            <a:ext cx="1435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933450" y="5641975"/>
            <a:ext cx="7453313" cy="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1011238" y="4225925"/>
            <a:ext cx="7453312" cy="0"/>
          </a:xfrm>
          <a:prstGeom prst="line">
            <a:avLst/>
          </a:prstGeom>
          <a:noFill/>
          <a:ln w="762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105482" name="WordArt 10"/>
          <p:cNvSpPr>
            <a:spLocks noChangeArrowheads="1" noChangeShapeType="1" noTextEdit="1"/>
          </p:cNvSpPr>
          <p:nvPr/>
        </p:nvSpPr>
        <p:spPr bwMode="auto">
          <a:xfrm>
            <a:off x="2459038" y="1993900"/>
            <a:ext cx="4313237" cy="801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TERIMA KASIH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762000"/>
            <a:ext cx="4191000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>
                <a:solidFill>
                  <a:schemeClr val="tx1"/>
                </a:solidFill>
              </a:rPr>
              <a:t>PENDUDUK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000240"/>
            <a:ext cx="8072494" cy="174466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SzPct val="85000"/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Berkualitas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n-US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Modal Pembangunan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SzPct val="85000"/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Berkualitas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=  </a:t>
            </a:r>
            <a:r>
              <a:rPr lang="en-US" sz="2400" i="1" dirty="0" err="1" smtClean="0">
                <a:latin typeface="Arial" pitchFamily="34" charset="0"/>
                <a:cs typeface="Arial" pitchFamily="34" charset="0"/>
              </a:rPr>
              <a:t>Beban</a:t>
            </a:r>
            <a:r>
              <a:rPr lang="en-US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Pembangunan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Text Box 2"/>
          <p:cNvSpPr txBox="1">
            <a:spLocks noChangeArrowheads="1"/>
          </p:cNvSpPr>
          <p:nvPr/>
        </p:nvSpPr>
        <p:spPr bwMode="auto">
          <a:xfrm>
            <a:off x="990600" y="2459038"/>
            <a:ext cx="7239000" cy="1446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accent2"/>
                </a:solidFill>
              </a:rPr>
              <a:t>INDIKATOR DEMOGRAFIS</a:t>
            </a:r>
          </a:p>
          <a:p>
            <a:pPr algn="ctr">
              <a:defRPr/>
            </a:pPr>
            <a:r>
              <a:rPr lang="en-US" sz="4400" b="1" dirty="0">
                <a:solidFill>
                  <a:schemeClr val="accent2"/>
                </a:solidFill>
              </a:rPr>
              <a:t>PROGRAM KB</a:t>
            </a:r>
          </a:p>
        </p:txBody>
      </p:sp>
    </p:spTree>
  </p:cSld>
  <p:clrMapOvr>
    <a:masterClrMapping/>
  </p:clrMapOvr>
  <p:transition advTm="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37"/>
          <p:cNvSpPr>
            <a:spLocks noChangeArrowheads="1"/>
          </p:cNvSpPr>
          <p:nvPr/>
        </p:nvSpPr>
        <p:spPr bwMode="auto">
          <a:xfrm>
            <a:off x="5638800" y="2057400"/>
            <a:ext cx="3352800" cy="31242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9635" name="Rectangle 35"/>
          <p:cNvSpPr>
            <a:spLocks noChangeArrowheads="1"/>
          </p:cNvSpPr>
          <p:nvPr/>
        </p:nvSpPr>
        <p:spPr bwMode="auto">
          <a:xfrm>
            <a:off x="762000" y="1600200"/>
            <a:ext cx="3124200" cy="449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1320800" y="6096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Rectangle 5"/>
          <p:cNvSpPr>
            <a:spLocks noChangeArrowheads="1"/>
          </p:cNvSpPr>
          <p:nvPr/>
        </p:nvSpPr>
        <p:spPr bwMode="auto">
          <a:xfrm>
            <a:off x="3124200" y="60960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3334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defTabSz="762000">
              <a:defRPr/>
            </a:pPr>
            <a:r>
              <a:rPr lang="en-US" sz="3200" b="1" smtClean="0">
                <a:solidFill>
                  <a:schemeClr val="tx1"/>
                </a:solidFill>
              </a:rPr>
              <a:t>VARIABEL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PENENTU FERTILITAS</a:t>
            </a:r>
            <a:r>
              <a:rPr lang="en-US" sz="3600" b="1" smtClean="0">
                <a:solidFill>
                  <a:schemeClr val="tx1"/>
                </a:solidFill>
              </a:rPr>
              <a:t> </a:t>
            </a:r>
            <a:endParaRPr lang="en-US" sz="3200" b="1" smtClean="0"/>
          </a:p>
        </p:txBody>
      </p:sp>
      <p:sp>
        <p:nvSpPr>
          <p:cNvPr id="69641" name="Rectangle 7"/>
          <p:cNvSpPr>
            <a:spLocks noGrp="1" noChangeArrowheads="1"/>
          </p:cNvSpPr>
          <p:nvPr>
            <p:ph idx="1"/>
          </p:nvPr>
        </p:nvSpPr>
        <p:spPr>
          <a:xfrm>
            <a:off x="1246188" y="2195513"/>
            <a:ext cx="2303462" cy="547687"/>
          </a:xfrm>
          <a:noFill/>
        </p:spPr>
        <p:txBody>
          <a:bodyPr/>
          <a:lstStyle/>
          <a:p>
            <a:pPr algn="ctr" defTabSz="762000">
              <a:buFont typeface="Monotype Sorts" pitchFamily="2" charset="2"/>
              <a:buNone/>
            </a:pPr>
            <a:r>
              <a:rPr lang="en-US" sz="2400" b="1" dirty="0" smtClean="0"/>
              <a:t>DEMOGRAFI</a:t>
            </a:r>
            <a:endParaRPr lang="en-US" b="1" dirty="0" smtClean="0"/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5638800" y="3276600"/>
            <a:ext cx="3810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4000" b="1">
                <a:latin typeface="Times New Roman" pitchFamily="18" charset="0"/>
              </a:rPr>
              <a:t>FERTILITAS</a:t>
            </a:r>
          </a:p>
          <a:p>
            <a:pPr marL="342900" indent="-342900">
              <a:spcBef>
                <a:spcPct val="20000"/>
              </a:spcBef>
            </a:pPr>
            <a:endParaRPr lang="en-US" b="1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b="1">
              <a:latin typeface="Times New Roman" pitchFamily="18" charset="0"/>
            </a:endParaRPr>
          </a:p>
          <a:p>
            <a:pPr marL="342900" indent="-342900" latinLnBrk="1">
              <a:spcBef>
                <a:spcPct val="20000"/>
              </a:spcBef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1103313" y="1908175"/>
            <a:ext cx="25146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Rectangle 11"/>
          <p:cNvSpPr>
            <a:spLocks noChangeArrowheads="1"/>
          </p:cNvSpPr>
          <p:nvPr/>
        </p:nvSpPr>
        <p:spPr bwMode="auto">
          <a:xfrm>
            <a:off x="1092200" y="3276600"/>
            <a:ext cx="25146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Rectangle 15"/>
          <p:cNvSpPr>
            <a:spLocks noChangeArrowheads="1"/>
          </p:cNvSpPr>
          <p:nvPr/>
        </p:nvSpPr>
        <p:spPr bwMode="auto">
          <a:xfrm>
            <a:off x="1092200" y="4724400"/>
            <a:ext cx="25146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AutoShape 23"/>
          <p:cNvSpPr>
            <a:spLocks noChangeArrowheads="1"/>
          </p:cNvSpPr>
          <p:nvPr/>
        </p:nvSpPr>
        <p:spPr bwMode="auto">
          <a:xfrm>
            <a:off x="4038600" y="2743200"/>
            <a:ext cx="1447800" cy="1828800"/>
          </a:xfrm>
          <a:prstGeom prst="rightArrow">
            <a:avLst>
              <a:gd name="adj1" fmla="val 50000"/>
              <a:gd name="adj2" fmla="val 2503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Text Box 28"/>
          <p:cNvSpPr txBox="1">
            <a:spLocks noChangeArrowheads="1"/>
          </p:cNvSpPr>
          <p:nvPr/>
        </p:nvSpPr>
        <p:spPr bwMode="auto">
          <a:xfrm>
            <a:off x="1560513" y="3392488"/>
            <a:ext cx="1639887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SOSIAL </a:t>
            </a:r>
          </a:p>
          <a:p>
            <a:r>
              <a:rPr lang="en-US" b="1"/>
              <a:t>EKONOMI</a:t>
            </a:r>
          </a:p>
        </p:txBody>
      </p:sp>
      <p:sp>
        <p:nvSpPr>
          <p:cNvPr id="69648" name="Text Box 29"/>
          <p:cNvSpPr txBox="1">
            <a:spLocks noChangeArrowheads="1"/>
          </p:cNvSpPr>
          <p:nvPr/>
        </p:nvSpPr>
        <p:spPr bwMode="auto">
          <a:xfrm>
            <a:off x="1492250" y="4816475"/>
            <a:ext cx="17430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VARIABEL</a:t>
            </a:r>
          </a:p>
          <a:p>
            <a:r>
              <a:rPr lang="en-US" b="1"/>
              <a:t>LAINNYA</a:t>
            </a:r>
          </a:p>
        </p:txBody>
      </p:sp>
      <p:sp>
        <p:nvSpPr>
          <p:cNvPr id="69649" name="Line 30"/>
          <p:cNvSpPr>
            <a:spLocks noChangeShapeType="1"/>
          </p:cNvSpPr>
          <p:nvPr/>
        </p:nvSpPr>
        <p:spPr bwMode="auto">
          <a:xfrm>
            <a:off x="2362200" y="2895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69650" name="Line 31"/>
          <p:cNvSpPr>
            <a:spLocks noChangeShapeType="1"/>
          </p:cNvSpPr>
          <p:nvPr/>
        </p:nvSpPr>
        <p:spPr bwMode="auto">
          <a:xfrm>
            <a:off x="2362200" y="4343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69651" name="Line 32"/>
          <p:cNvSpPr>
            <a:spLocks noChangeShapeType="1"/>
          </p:cNvSpPr>
          <p:nvPr/>
        </p:nvSpPr>
        <p:spPr bwMode="auto">
          <a:xfrm>
            <a:off x="914400" y="2362200"/>
            <a:ext cx="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SG"/>
          </a:p>
        </p:txBody>
      </p:sp>
      <p:sp>
        <p:nvSpPr>
          <p:cNvPr id="69652" name="Line 33"/>
          <p:cNvSpPr>
            <a:spLocks noChangeShapeType="1"/>
          </p:cNvSpPr>
          <p:nvPr/>
        </p:nvSpPr>
        <p:spPr bwMode="auto">
          <a:xfrm>
            <a:off x="914400" y="23622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69653" name="Line 34"/>
          <p:cNvSpPr>
            <a:spLocks noChangeShapeType="1"/>
          </p:cNvSpPr>
          <p:nvPr/>
        </p:nvSpPr>
        <p:spPr bwMode="auto">
          <a:xfrm>
            <a:off x="914400" y="52578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SG"/>
          </a:p>
        </p:txBody>
      </p:sp>
      <p:sp>
        <p:nvSpPr>
          <p:cNvPr id="69654" name="Text Box 36"/>
          <p:cNvSpPr txBox="1">
            <a:spLocks noChangeArrowheads="1"/>
          </p:cNvSpPr>
          <p:nvPr/>
        </p:nvSpPr>
        <p:spPr bwMode="auto">
          <a:xfrm>
            <a:off x="1285852" y="6143644"/>
            <a:ext cx="15588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MODERNISASI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5"/>
          <p:cNvSpPr>
            <a:spLocks noChangeArrowheads="1"/>
          </p:cNvSpPr>
          <p:nvPr/>
        </p:nvSpPr>
        <p:spPr bwMode="auto">
          <a:xfrm>
            <a:off x="2895600" y="1447800"/>
            <a:ext cx="3886200" cy="434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1"/>
          </a:p>
        </p:txBody>
      </p:sp>
      <p:sp>
        <p:nvSpPr>
          <p:cNvPr id="70659" name="Rectangle 13"/>
          <p:cNvSpPr>
            <a:spLocks noChangeArrowheads="1"/>
          </p:cNvSpPr>
          <p:nvPr/>
        </p:nvSpPr>
        <p:spPr bwMode="auto">
          <a:xfrm>
            <a:off x="214313" y="1676400"/>
            <a:ext cx="2147887" cy="3886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1"/>
          </a:p>
        </p:txBody>
      </p:sp>
      <p:sp>
        <p:nvSpPr>
          <p:cNvPr id="70660" name="Oval 17"/>
          <p:cNvSpPr>
            <a:spLocks noChangeArrowheads="1"/>
          </p:cNvSpPr>
          <p:nvPr/>
        </p:nvSpPr>
        <p:spPr bwMode="auto">
          <a:xfrm>
            <a:off x="7086600" y="1981200"/>
            <a:ext cx="1905000" cy="27432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i="1"/>
          </a:p>
        </p:txBody>
      </p:sp>
      <p:sp>
        <p:nvSpPr>
          <p:cNvPr id="77829" name="Text Box 5" descr="foto rame-rame seru!"/>
          <p:cNvSpPr txBox="1">
            <a:spLocks noChangeArrowheads="1"/>
          </p:cNvSpPr>
          <p:nvPr/>
        </p:nvSpPr>
        <p:spPr bwMode="auto">
          <a:xfrm>
            <a:off x="749300" y="146050"/>
            <a:ext cx="73755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defTabSz="981075">
              <a:defRPr/>
            </a:pPr>
            <a:r>
              <a:rPr lang="en-US" sz="4000" b="1" i="1">
                <a:latin typeface="Arial" charset="0"/>
              </a:rPr>
              <a:t>PROXIMATE DETERMINANTS</a:t>
            </a:r>
          </a:p>
          <a:p>
            <a:pPr defTabSz="981075">
              <a:defRPr/>
            </a:pPr>
            <a:r>
              <a:rPr lang="en-US" sz="3200" b="1" i="1">
                <a:latin typeface="Arial" charset="0"/>
              </a:rPr>
              <a:t>(</a:t>
            </a:r>
            <a:r>
              <a:rPr lang="en-US" sz="2800" b="1" i="1">
                <a:latin typeface="Arial" charset="0"/>
              </a:rPr>
              <a:t>Kingsley Davis &amp; Judith Blake, 1956)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060700" y="1676400"/>
            <a:ext cx="3568700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81075"/>
            <a:r>
              <a:rPr lang="en-US" sz="1600" i="1" dirty="0"/>
              <a:t>Intercourse Variables:</a:t>
            </a:r>
          </a:p>
          <a:p>
            <a:pPr marL="342900" indent="-342900" defTabSz="981075">
              <a:buFontTx/>
              <a:buAutoNum type="arabicPeriod"/>
            </a:pPr>
            <a:r>
              <a:rPr lang="en-US" sz="1600" i="1" dirty="0"/>
              <a:t> </a:t>
            </a:r>
            <a:r>
              <a:rPr lang="en-US" sz="1600" i="1" dirty="0" err="1"/>
              <a:t>Umur</a:t>
            </a:r>
            <a:r>
              <a:rPr lang="en-US" sz="1600" i="1" dirty="0"/>
              <a:t> </a:t>
            </a:r>
            <a:r>
              <a:rPr lang="en-US" sz="1600" i="1" dirty="0" err="1"/>
              <a:t>memulai</a:t>
            </a:r>
            <a:r>
              <a:rPr lang="en-US" sz="1600" i="1" dirty="0"/>
              <a:t> </a:t>
            </a:r>
            <a:r>
              <a:rPr lang="en-US" sz="1600" i="1" dirty="0" err="1"/>
              <a:t>hubungan</a:t>
            </a:r>
            <a:r>
              <a:rPr lang="en-US" sz="1600" i="1" dirty="0"/>
              <a:t> </a:t>
            </a:r>
            <a:r>
              <a:rPr lang="en-US" sz="1600" i="1" dirty="0" err="1"/>
              <a:t>kelamin</a:t>
            </a:r>
            <a:endParaRPr lang="en-US" sz="1600" i="1" dirty="0"/>
          </a:p>
          <a:p>
            <a:pPr marL="342900" indent="-342900" defTabSz="981075">
              <a:buFontTx/>
              <a:buAutoNum type="arabicPeriod"/>
            </a:pPr>
            <a:r>
              <a:rPr lang="en-US" sz="1600" i="1" dirty="0"/>
              <a:t> </a:t>
            </a:r>
            <a:r>
              <a:rPr lang="en-US" sz="1600" i="1" dirty="0" err="1"/>
              <a:t>Selibat</a:t>
            </a:r>
            <a:r>
              <a:rPr lang="en-US" sz="1600" i="1" dirty="0"/>
              <a:t> </a:t>
            </a:r>
            <a:r>
              <a:rPr lang="en-US" sz="1600" i="1" dirty="0" err="1"/>
              <a:t>permanen</a:t>
            </a:r>
            <a:endParaRPr lang="en-US" sz="1600" i="1" dirty="0"/>
          </a:p>
          <a:p>
            <a:pPr marL="342900" indent="-342900" defTabSz="981075">
              <a:buFontTx/>
              <a:buAutoNum type="arabicPeriod"/>
            </a:pPr>
            <a:r>
              <a:rPr lang="en-US" sz="1600" i="1" dirty="0"/>
              <a:t> </a:t>
            </a:r>
            <a:r>
              <a:rPr lang="en-US" sz="1600" i="1" dirty="0" err="1"/>
              <a:t>Lamanya</a:t>
            </a:r>
            <a:r>
              <a:rPr lang="en-US" sz="1600" i="1" dirty="0"/>
              <a:t> </a:t>
            </a:r>
            <a:r>
              <a:rPr lang="en-US" sz="1600" i="1" dirty="0" err="1"/>
              <a:t>berstatus</a:t>
            </a:r>
            <a:r>
              <a:rPr lang="en-US" sz="1600" i="1" dirty="0"/>
              <a:t> </a:t>
            </a:r>
            <a:r>
              <a:rPr lang="en-US" sz="1600" i="1" dirty="0" err="1"/>
              <a:t>kawin</a:t>
            </a:r>
            <a:endParaRPr lang="en-US" sz="1600" i="1" dirty="0"/>
          </a:p>
          <a:p>
            <a:pPr marL="342900" indent="-342900" defTabSz="981075">
              <a:buFontTx/>
              <a:buAutoNum type="arabicPeriod"/>
            </a:pPr>
            <a:r>
              <a:rPr lang="en-US" sz="1600" i="1" dirty="0"/>
              <a:t> </a:t>
            </a:r>
            <a:r>
              <a:rPr lang="en-US" sz="1600" i="1" dirty="0" err="1"/>
              <a:t>Abstinensi</a:t>
            </a:r>
            <a:r>
              <a:rPr lang="en-US" sz="1600" i="1" dirty="0"/>
              <a:t> </a:t>
            </a:r>
            <a:r>
              <a:rPr lang="en-US" sz="1600" i="1" dirty="0" err="1"/>
              <a:t>sukarela</a:t>
            </a:r>
            <a:endParaRPr lang="en-US" sz="1600" i="1" dirty="0"/>
          </a:p>
          <a:p>
            <a:pPr marL="342900" indent="-342900" defTabSz="981075">
              <a:buFontTx/>
              <a:buAutoNum type="arabicPeriod"/>
            </a:pPr>
            <a:r>
              <a:rPr lang="en-US" sz="1600" i="1" dirty="0"/>
              <a:t> </a:t>
            </a:r>
            <a:r>
              <a:rPr lang="en-US" sz="1600" i="1" dirty="0" err="1"/>
              <a:t>Abstinensi</a:t>
            </a:r>
            <a:r>
              <a:rPr lang="en-US" sz="1600" i="1" dirty="0"/>
              <a:t> </a:t>
            </a:r>
            <a:r>
              <a:rPr lang="en-US" sz="1600" i="1" dirty="0" err="1"/>
              <a:t>terpaksa</a:t>
            </a:r>
            <a:endParaRPr lang="en-US" sz="1600" i="1" dirty="0"/>
          </a:p>
          <a:p>
            <a:pPr marL="342900" indent="-342900" defTabSz="981075">
              <a:buFontTx/>
              <a:buAutoNum type="arabicPeriod"/>
            </a:pPr>
            <a:r>
              <a:rPr lang="en-US" sz="1600" i="1" dirty="0"/>
              <a:t> </a:t>
            </a:r>
            <a:r>
              <a:rPr lang="en-US" sz="1600" i="1" dirty="0" err="1"/>
              <a:t>Frekuensi</a:t>
            </a:r>
            <a:r>
              <a:rPr lang="en-US" sz="1600" i="1" dirty="0"/>
              <a:t> </a:t>
            </a:r>
            <a:r>
              <a:rPr lang="en-US" sz="1600" i="1" dirty="0" err="1"/>
              <a:t>senggama</a:t>
            </a:r>
            <a:endParaRPr lang="en-US" sz="1600" i="1" dirty="0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060700" y="3505200"/>
            <a:ext cx="358140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81075"/>
            <a:r>
              <a:rPr lang="en-US" sz="1600" i="1" dirty="0"/>
              <a:t>Conception Variables:</a:t>
            </a:r>
          </a:p>
          <a:p>
            <a:pPr marL="342900" indent="-342900" defTabSz="981075"/>
            <a:r>
              <a:rPr lang="en-US" sz="1600" i="1" dirty="0"/>
              <a:t>7.	</a:t>
            </a:r>
            <a:r>
              <a:rPr lang="en-US" sz="1600" i="1" dirty="0" err="1"/>
              <a:t>Infekunditas</a:t>
            </a:r>
            <a:r>
              <a:rPr lang="en-US" sz="1600" i="1" dirty="0"/>
              <a:t> </a:t>
            </a:r>
            <a:r>
              <a:rPr lang="en-US" sz="1600" i="1" dirty="0" err="1"/>
              <a:t>sengaja</a:t>
            </a:r>
            <a:endParaRPr lang="en-US" sz="1600" i="1" dirty="0"/>
          </a:p>
          <a:p>
            <a:pPr marL="342900" indent="-342900" defTabSz="981075">
              <a:buFontTx/>
              <a:buAutoNum type="arabicPeriod" startAt="8"/>
            </a:pPr>
            <a:r>
              <a:rPr lang="en-US" sz="1600" b="1" i="1" dirty="0" err="1"/>
              <a:t>Pemakaian</a:t>
            </a:r>
            <a:r>
              <a:rPr lang="en-US" sz="1600" b="1" i="1" dirty="0"/>
              <a:t> </a:t>
            </a:r>
            <a:r>
              <a:rPr lang="en-US" sz="1600" b="1" i="1" dirty="0" err="1"/>
              <a:t>kontrasepsi</a:t>
            </a:r>
            <a:endParaRPr lang="en-US" sz="1600" b="1" i="1" dirty="0"/>
          </a:p>
          <a:p>
            <a:pPr marL="342900" indent="-342900" defTabSz="981075">
              <a:buFontTx/>
              <a:buAutoNum type="arabicPeriod" startAt="8"/>
            </a:pPr>
            <a:r>
              <a:rPr lang="en-US" sz="1600" i="1" dirty="0" err="1"/>
              <a:t>Infekunditas</a:t>
            </a:r>
            <a:r>
              <a:rPr lang="en-US" sz="1600" i="1" dirty="0"/>
              <a:t> </a:t>
            </a:r>
            <a:r>
              <a:rPr lang="en-US" sz="1600" i="1" dirty="0" err="1"/>
              <a:t>tidak</a:t>
            </a:r>
            <a:r>
              <a:rPr lang="en-US" sz="1600" i="1" dirty="0"/>
              <a:t> </a:t>
            </a:r>
            <a:r>
              <a:rPr lang="en-US" sz="1600" i="1" dirty="0" err="1"/>
              <a:t>disengaja</a:t>
            </a:r>
            <a:endParaRPr lang="en-US" sz="1600" i="1" dirty="0"/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3060700" y="4724400"/>
            <a:ext cx="35814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defTabSz="981075"/>
            <a:r>
              <a:rPr lang="en-US" sz="1600" i="1" dirty="0"/>
              <a:t>Gestation Variables:</a:t>
            </a:r>
          </a:p>
          <a:p>
            <a:pPr marL="342900" indent="-342900" defTabSz="981075">
              <a:buFontTx/>
              <a:buAutoNum type="arabicPeriod" startAt="10"/>
            </a:pPr>
            <a:r>
              <a:rPr lang="en-US" sz="1600" i="1" dirty="0" err="1"/>
              <a:t>Mortalitas</a:t>
            </a:r>
            <a:r>
              <a:rPr lang="en-US" sz="1600" i="1" dirty="0"/>
              <a:t> </a:t>
            </a:r>
            <a:r>
              <a:rPr lang="en-US" sz="1600" i="1" dirty="0" err="1"/>
              <a:t>janin</a:t>
            </a:r>
            <a:r>
              <a:rPr lang="en-US" sz="1600" i="1" dirty="0"/>
              <a:t> </a:t>
            </a:r>
            <a:r>
              <a:rPr lang="en-US" sz="1600" i="1" dirty="0" err="1"/>
              <a:t>tidak</a:t>
            </a:r>
            <a:r>
              <a:rPr lang="en-US" sz="1600" i="1" dirty="0"/>
              <a:t> </a:t>
            </a:r>
            <a:r>
              <a:rPr lang="en-US" sz="1600" i="1" dirty="0" err="1"/>
              <a:t>disengaja</a:t>
            </a:r>
            <a:endParaRPr lang="en-US" sz="1600" i="1" dirty="0"/>
          </a:p>
          <a:p>
            <a:pPr marL="342900" indent="-342900" defTabSz="981075">
              <a:buFontTx/>
              <a:buAutoNum type="arabicPeriod" startAt="10"/>
            </a:pPr>
            <a:r>
              <a:rPr lang="en-US" sz="1600" i="1" dirty="0" err="1"/>
              <a:t>Mortalitas</a:t>
            </a:r>
            <a:r>
              <a:rPr lang="en-US" sz="1600" i="1" dirty="0"/>
              <a:t> </a:t>
            </a:r>
            <a:r>
              <a:rPr lang="en-US" sz="1600" i="1" dirty="0" err="1"/>
              <a:t>janin</a:t>
            </a:r>
            <a:r>
              <a:rPr lang="en-US" sz="1600" i="1" dirty="0"/>
              <a:t> </a:t>
            </a:r>
            <a:r>
              <a:rPr lang="en-US" sz="1600" i="1" dirty="0" err="1"/>
              <a:t>disengaja</a:t>
            </a:r>
            <a:r>
              <a:rPr lang="en-US" sz="1600" i="1" dirty="0"/>
              <a:t> </a:t>
            </a:r>
          </a:p>
        </p:txBody>
      </p:sp>
      <p:sp>
        <p:nvSpPr>
          <p:cNvPr id="70665" name="Text Box 10"/>
          <p:cNvSpPr txBox="1">
            <a:spLocks noChangeArrowheads="1"/>
          </p:cNvSpPr>
          <p:nvPr/>
        </p:nvSpPr>
        <p:spPr bwMode="auto">
          <a:xfrm>
            <a:off x="357188" y="2133600"/>
            <a:ext cx="190817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81075"/>
            <a:r>
              <a:rPr lang="en-US" sz="2000" i="1"/>
              <a:t>DEMOGRAFI</a:t>
            </a:r>
          </a:p>
        </p:txBody>
      </p:sp>
      <p:sp>
        <p:nvSpPr>
          <p:cNvPr id="70666" name="Text Box 11"/>
          <p:cNvSpPr txBox="1">
            <a:spLocks noChangeArrowheads="1"/>
          </p:cNvSpPr>
          <p:nvPr/>
        </p:nvSpPr>
        <p:spPr bwMode="auto">
          <a:xfrm>
            <a:off x="500063" y="3260725"/>
            <a:ext cx="1643062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81075"/>
            <a:r>
              <a:rPr lang="en-US" sz="2000" i="1"/>
              <a:t>SOSIAL</a:t>
            </a:r>
          </a:p>
          <a:p>
            <a:pPr algn="ctr" defTabSz="981075"/>
            <a:r>
              <a:rPr lang="en-US" sz="2000" i="1"/>
              <a:t>EKONOMI</a:t>
            </a:r>
          </a:p>
        </p:txBody>
      </p:sp>
      <p:sp>
        <p:nvSpPr>
          <p:cNvPr id="70667" name="Text Box 12"/>
          <p:cNvSpPr txBox="1">
            <a:spLocks noChangeArrowheads="1"/>
          </p:cNvSpPr>
          <p:nvPr/>
        </p:nvSpPr>
        <p:spPr bwMode="auto">
          <a:xfrm>
            <a:off x="500063" y="4643438"/>
            <a:ext cx="1643062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81075"/>
            <a:r>
              <a:rPr lang="en-US" sz="2000" i="1"/>
              <a:t>VARIABEL</a:t>
            </a:r>
          </a:p>
          <a:p>
            <a:pPr defTabSz="981075"/>
            <a:r>
              <a:rPr lang="en-US" sz="2000" i="1"/>
              <a:t>LAINNYA</a:t>
            </a:r>
          </a:p>
        </p:txBody>
      </p:sp>
      <p:sp>
        <p:nvSpPr>
          <p:cNvPr id="70668" name="AutoShape 14"/>
          <p:cNvSpPr>
            <a:spLocks noChangeArrowheads="1"/>
          </p:cNvSpPr>
          <p:nvPr/>
        </p:nvSpPr>
        <p:spPr bwMode="auto">
          <a:xfrm>
            <a:off x="2362200" y="3124200"/>
            <a:ext cx="5334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1"/>
          </a:p>
        </p:txBody>
      </p:sp>
      <p:sp>
        <p:nvSpPr>
          <p:cNvPr id="70669" name="Text Box 16" descr="foto rame-rame seru!"/>
          <p:cNvSpPr txBox="1">
            <a:spLocks noChangeArrowheads="1"/>
          </p:cNvSpPr>
          <p:nvPr/>
        </p:nvSpPr>
        <p:spPr bwMode="auto">
          <a:xfrm>
            <a:off x="7112000" y="3062288"/>
            <a:ext cx="1871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81075"/>
            <a:r>
              <a:rPr lang="en-US" sz="2800" b="1" i="1" dirty="0">
                <a:latin typeface="Arial Narrow" pitchFamily="34" charset="0"/>
              </a:rPr>
              <a:t>FERTILITAS</a:t>
            </a:r>
          </a:p>
        </p:txBody>
      </p:sp>
      <p:sp>
        <p:nvSpPr>
          <p:cNvPr id="70670" name="AutoShape 18"/>
          <p:cNvSpPr>
            <a:spLocks noChangeArrowheads="1"/>
          </p:cNvSpPr>
          <p:nvPr/>
        </p:nvSpPr>
        <p:spPr bwMode="auto">
          <a:xfrm>
            <a:off x="6781800" y="2819400"/>
            <a:ext cx="304800" cy="1295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i="1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907040" y="5933182"/>
            <a:ext cx="35605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/>
              <a:t>PROXIMATE DETERMINANTS</a:t>
            </a:r>
            <a:endParaRPr lang="en-US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/>
          <p:cNvSpPr>
            <a:spLocks noChangeArrowheads="1"/>
          </p:cNvSpPr>
          <p:nvPr/>
        </p:nvSpPr>
        <p:spPr bwMode="auto">
          <a:xfrm>
            <a:off x="304800" y="5181600"/>
            <a:ext cx="25908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1683" name="Oval 10"/>
          <p:cNvSpPr>
            <a:spLocks noChangeArrowheads="1"/>
          </p:cNvSpPr>
          <p:nvPr/>
        </p:nvSpPr>
        <p:spPr bwMode="auto">
          <a:xfrm>
            <a:off x="5867400" y="2667000"/>
            <a:ext cx="3124200" cy="3276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i="1"/>
          </a:p>
        </p:txBody>
      </p:sp>
      <p:sp>
        <p:nvSpPr>
          <p:cNvPr id="71684" name="Oval 9"/>
          <p:cNvSpPr>
            <a:spLocks noChangeArrowheads="1"/>
          </p:cNvSpPr>
          <p:nvPr/>
        </p:nvSpPr>
        <p:spPr bwMode="auto">
          <a:xfrm>
            <a:off x="2971800" y="2057400"/>
            <a:ext cx="3429000" cy="3429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i="1"/>
          </a:p>
        </p:txBody>
      </p:sp>
      <p:sp>
        <p:nvSpPr>
          <p:cNvPr id="71685" name="Oval 8"/>
          <p:cNvSpPr>
            <a:spLocks noChangeArrowheads="1"/>
          </p:cNvSpPr>
          <p:nvPr/>
        </p:nvSpPr>
        <p:spPr bwMode="auto">
          <a:xfrm>
            <a:off x="304800" y="1371600"/>
            <a:ext cx="2971800" cy="32766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i="1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1500166" y="142852"/>
            <a:ext cx="6178550" cy="1068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Arial" charset="0"/>
              </a:rPr>
              <a:t>DEKOMPOSISI FERTILITAS</a:t>
            </a:r>
          </a:p>
          <a:p>
            <a:pPr algn="ctr">
              <a:defRPr/>
            </a:pPr>
            <a:r>
              <a:rPr lang="en-US" sz="2800" b="1" dirty="0">
                <a:latin typeface="Arial" charset="0"/>
              </a:rPr>
              <a:t>(John </a:t>
            </a:r>
            <a:r>
              <a:rPr lang="en-US" sz="2800" b="1" dirty="0" err="1">
                <a:latin typeface="Arial" charset="0"/>
              </a:rPr>
              <a:t>Bongaarts</a:t>
            </a:r>
            <a:r>
              <a:rPr lang="en-US" sz="2800" b="1" dirty="0">
                <a:latin typeface="Arial" charset="0"/>
              </a:rPr>
              <a:t>)</a:t>
            </a:r>
          </a:p>
        </p:txBody>
      </p:sp>
      <p:sp>
        <p:nvSpPr>
          <p:cNvPr id="71687" name="Text Box 5"/>
          <p:cNvSpPr txBox="1">
            <a:spLocks noChangeArrowheads="1"/>
          </p:cNvSpPr>
          <p:nvPr/>
        </p:nvSpPr>
        <p:spPr bwMode="auto">
          <a:xfrm>
            <a:off x="642938" y="1792288"/>
            <a:ext cx="2428875" cy="22467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2"/>
                </a:solidFill>
              </a:rPr>
              <a:t>VARIABEL </a:t>
            </a:r>
          </a:p>
          <a:p>
            <a:pPr algn="ctr"/>
            <a:r>
              <a:rPr lang="en-US" sz="2000" b="1" i="1" dirty="0">
                <a:solidFill>
                  <a:schemeClr val="accent2"/>
                </a:solidFill>
              </a:rPr>
              <a:t>INTERCOURSE</a:t>
            </a:r>
          </a:p>
          <a:p>
            <a:pPr>
              <a:buFontTx/>
              <a:buChar char="•"/>
            </a:pPr>
            <a:r>
              <a:rPr lang="en-US" sz="2000" i="1" dirty="0" err="1"/>
              <a:t>Proporsi</a:t>
            </a:r>
            <a:r>
              <a:rPr lang="en-US" sz="2000" i="1" dirty="0"/>
              <a:t> </a:t>
            </a:r>
            <a:r>
              <a:rPr lang="en-US" sz="2000" i="1" dirty="0" err="1"/>
              <a:t>wanita</a:t>
            </a:r>
            <a:endParaRPr lang="en-US" sz="2000" i="1" dirty="0"/>
          </a:p>
          <a:p>
            <a:r>
              <a:rPr lang="en-US" sz="2000" i="1" dirty="0"/>
              <a:t>status </a:t>
            </a:r>
            <a:r>
              <a:rPr lang="en-US" sz="2000" i="1" dirty="0" err="1"/>
              <a:t>kawin</a:t>
            </a:r>
            <a:endParaRPr lang="en-US" sz="2000" i="1" dirty="0"/>
          </a:p>
          <a:p>
            <a:r>
              <a:rPr lang="en-US" sz="2000" i="1" dirty="0"/>
              <a:t>(</a:t>
            </a:r>
            <a:r>
              <a:rPr lang="en-US" sz="2000" i="1" dirty="0" err="1"/>
              <a:t>Usia</a:t>
            </a:r>
            <a:r>
              <a:rPr lang="en-US" sz="2000" i="1" dirty="0"/>
              <a:t> </a:t>
            </a:r>
            <a:r>
              <a:rPr lang="en-US" sz="2000" i="1" dirty="0" err="1"/>
              <a:t>Kawin</a:t>
            </a:r>
            <a:r>
              <a:rPr lang="en-US" sz="2000" i="1" dirty="0"/>
              <a:t> </a:t>
            </a:r>
          </a:p>
          <a:p>
            <a:r>
              <a:rPr lang="en-US" sz="2000" i="1" dirty="0" err="1"/>
              <a:t>Pertama</a:t>
            </a:r>
            <a:r>
              <a:rPr lang="en-US" sz="2000" i="1" dirty="0"/>
              <a:t>)</a:t>
            </a:r>
          </a:p>
          <a:p>
            <a:endParaRPr lang="en-US" sz="2000" i="1" dirty="0"/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3357563" y="2441575"/>
            <a:ext cx="2714625" cy="22467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2"/>
                </a:solidFill>
              </a:rPr>
              <a:t>VARIABEL </a:t>
            </a:r>
          </a:p>
          <a:p>
            <a:pPr algn="ctr"/>
            <a:r>
              <a:rPr lang="en-US" sz="2000" b="1" i="1" dirty="0">
                <a:solidFill>
                  <a:schemeClr val="accent2"/>
                </a:solidFill>
              </a:rPr>
              <a:t>KONSEPSI</a:t>
            </a:r>
          </a:p>
          <a:p>
            <a:pPr>
              <a:buFontTx/>
              <a:buChar char="•"/>
            </a:pPr>
            <a:r>
              <a:rPr lang="en-US" sz="2000" i="1" dirty="0"/>
              <a:t> </a:t>
            </a:r>
            <a:r>
              <a:rPr lang="en-US" sz="2000" i="1" dirty="0" err="1"/>
              <a:t>Menyusui</a:t>
            </a:r>
            <a:r>
              <a:rPr lang="en-US" sz="2000" i="1" dirty="0"/>
              <a:t> (post-</a:t>
            </a:r>
          </a:p>
          <a:p>
            <a:r>
              <a:rPr lang="en-US" sz="2000" i="1" dirty="0"/>
              <a:t>partum </a:t>
            </a:r>
            <a:r>
              <a:rPr lang="en-US" sz="2000" i="1" dirty="0" err="1"/>
              <a:t>infecundability</a:t>
            </a:r>
            <a:r>
              <a:rPr lang="en-US" sz="2000" i="1" dirty="0"/>
              <a:t>)</a:t>
            </a:r>
          </a:p>
          <a:p>
            <a:pPr>
              <a:buFontTx/>
              <a:buChar char="•"/>
            </a:pPr>
            <a:r>
              <a:rPr lang="en-US" sz="2000" i="1" dirty="0"/>
              <a:t> </a:t>
            </a:r>
            <a:r>
              <a:rPr lang="en-US" sz="2000" i="1" dirty="0">
                <a:solidFill>
                  <a:schemeClr val="tx2"/>
                </a:solidFill>
              </a:rPr>
              <a:t>PEMAKAIAN </a:t>
            </a:r>
          </a:p>
          <a:p>
            <a:r>
              <a:rPr lang="en-US" sz="2000" i="1" dirty="0">
                <a:solidFill>
                  <a:schemeClr val="tx2"/>
                </a:solidFill>
              </a:rPr>
              <a:t>KONTRASEPSI</a:t>
            </a:r>
          </a:p>
          <a:p>
            <a:pPr>
              <a:buFontTx/>
              <a:buChar char="•"/>
            </a:pPr>
            <a:endParaRPr lang="en-US" sz="2000" i="1" dirty="0"/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6608763" y="3432175"/>
            <a:ext cx="1284391" cy="16312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</a:rPr>
              <a:t>VARIABEL </a:t>
            </a:r>
          </a:p>
          <a:p>
            <a:r>
              <a:rPr lang="en-US" sz="2000" b="1" i="1" dirty="0">
                <a:solidFill>
                  <a:schemeClr val="accent2"/>
                </a:solidFill>
              </a:rPr>
              <a:t>GESTASI</a:t>
            </a:r>
          </a:p>
          <a:p>
            <a:endParaRPr lang="en-US" sz="2000" b="1" i="1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sz="2000" i="1" dirty="0"/>
              <a:t> ABORSI</a:t>
            </a:r>
          </a:p>
          <a:p>
            <a:pPr>
              <a:buFontTx/>
              <a:buChar char="•"/>
            </a:pPr>
            <a:endParaRPr lang="en-US" sz="2000" i="1" dirty="0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69888" y="5283200"/>
            <a:ext cx="2439987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 err="1">
                <a:latin typeface="Arial" charset="0"/>
              </a:rPr>
              <a:t>Pengaruhnya</a:t>
            </a:r>
            <a:endParaRPr lang="en-US" sz="2800" b="1" i="1" dirty="0">
              <a:latin typeface="Arial" charset="0"/>
            </a:endParaRPr>
          </a:p>
          <a:p>
            <a:pPr>
              <a:defRPr/>
            </a:pPr>
            <a:r>
              <a:rPr lang="en-US" sz="2800" b="1" i="1" dirty="0" err="1">
                <a:latin typeface="Arial" charset="0"/>
              </a:rPr>
              <a:t>lebih</a:t>
            </a:r>
            <a:r>
              <a:rPr lang="en-US" sz="2800" b="1" i="1" dirty="0">
                <a:latin typeface="Arial" charset="0"/>
              </a:rPr>
              <a:t> 90 %</a:t>
            </a:r>
          </a:p>
        </p:txBody>
      </p:sp>
    </p:spTree>
  </p:cSld>
  <p:clrMapOvr>
    <a:masterClrMapping/>
  </p:clrMapOvr>
  <p:transition advTm="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</Template>
  <TotalTime>186</TotalTime>
  <Words>1291</Words>
  <Application>Microsoft Macintosh PowerPoint</Application>
  <PresentationFormat>On-screen Show (4:3)</PresentationFormat>
  <Paragraphs>404</Paragraphs>
  <Slides>44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Arial Black</vt:lpstr>
      <vt:lpstr>Arial Narrow</vt:lpstr>
      <vt:lpstr>Bernard MT Condensed</vt:lpstr>
      <vt:lpstr>Book Antiqua</vt:lpstr>
      <vt:lpstr>Calibri</vt:lpstr>
      <vt:lpstr>Monotype Sorts</vt:lpstr>
      <vt:lpstr>MoolBoran</vt:lpstr>
      <vt:lpstr>Palatino Linotype</vt:lpstr>
      <vt:lpstr>Sitka Text</vt:lpstr>
      <vt:lpstr>Symbol</vt:lpstr>
      <vt:lpstr>Tahoma</vt:lpstr>
      <vt:lpstr>Times New Roman</vt:lpstr>
      <vt:lpstr>Trebuchet MS</vt:lpstr>
      <vt:lpstr>Wingdings</vt:lpstr>
      <vt:lpstr>Arial</vt:lpstr>
      <vt:lpstr>Template PPT UEU Pertemuan 1 - Copy 1</vt:lpstr>
      <vt:lpstr>Chart</vt:lpstr>
      <vt:lpstr>PowerPoint Presentation</vt:lpstr>
      <vt:lpstr>PowerPoint Presentation</vt:lpstr>
      <vt:lpstr>PowerPoint Presentation</vt:lpstr>
      <vt:lpstr>PowerPoint Presentation</vt:lpstr>
      <vt:lpstr>PENDUDUK</vt:lpstr>
      <vt:lpstr>PowerPoint Presentation</vt:lpstr>
      <vt:lpstr>VARIABEL  PENENTU FERTILITAS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Contraceptive Prevalence Rate (CPR) SDKI 1987 – 2007 (%) </vt:lpstr>
      <vt:lpstr>PowerPoint Presentation</vt:lpstr>
      <vt:lpstr>PowerPoint Presentation</vt:lpstr>
      <vt:lpstr>CONTRACEPTION PREVALENCE RATE (CPR)</vt:lpstr>
      <vt:lpstr>PowerPoint Presentation</vt:lpstr>
      <vt:lpstr>PowerPoint Presentation</vt:lpstr>
      <vt:lpstr>PowerPoint Presentation</vt:lpstr>
      <vt:lpstr>“UNMET NEED” KB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FILOSOFI</vt:lpstr>
      <vt:lpstr>PowerPoint Presentation</vt:lpstr>
      <vt:lpstr>PowerPoint Presentation</vt:lpstr>
      <vt:lpstr>TUJUAN KELUARGA BERENCANA (KB)</vt:lpstr>
      <vt:lpstr>NILAI</vt:lpstr>
      <vt:lpstr>GRAND STRATEGY BKKBN</vt:lpstr>
      <vt:lpstr>PowerPoint Presentation</vt:lpstr>
      <vt:lpstr>PROGRAM KELUARGA BERENCANA</vt:lpstr>
      <vt:lpstr>PowerPoint Presentation</vt:lpstr>
      <vt:lpstr>PowerPoint Presentation</vt:lpstr>
      <vt:lpstr>PowerPoint Presentation</vt:lpstr>
      <vt:lpstr>PROGRAM KESEHATAN  REPRODUKSI REMAJA</vt:lpstr>
      <vt:lpstr>PROGRAM KETAHANAN DAN PEMBERDAYAAN KELUARGA</vt:lpstr>
      <vt:lpstr>PROGRAM PENGUATAN PELEMBAGAAN KELUARGA KECIL BERKUALITAS</vt:lpstr>
      <vt:lpstr>PROGRAM PENGELOLAAN SDM APARATUR</vt:lpstr>
      <vt:lpstr>PROGRAM PENYELENGGARAAN PIMPINAN KENEGARAAN DAN KEPEMERINTAHAN </vt:lpstr>
      <vt:lpstr>PROGRAM PENINGKATAN SARANA DAN PRASARANA APARATUR NEGARA</vt:lpstr>
      <vt:lpstr>PROGRAM PENINGKATAN PENGAWASAN DAN AKUNTABILITAS APARATUR NEGARA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KB  (KELUARGA BERENCANA)</dc:title>
  <dc:creator>user</dc:creator>
  <cp:lastModifiedBy>Microsoft Office User</cp:lastModifiedBy>
  <cp:revision>8</cp:revision>
  <dcterms:created xsi:type="dcterms:W3CDTF">2016-01-07T13:17:09Z</dcterms:created>
  <dcterms:modified xsi:type="dcterms:W3CDTF">2017-12-13T02:10:52Z</dcterms:modified>
</cp:coreProperties>
</file>