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7" r:id="rId2"/>
    <p:sldId id="282" r:id="rId3"/>
    <p:sldId id="258" r:id="rId4"/>
    <p:sldId id="259" r:id="rId5"/>
    <p:sldId id="291" r:id="rId6"/>
    <p:sldId id="298" r:id="rId7"/>
    <p:sldId id="292" r:id="rId8"/>
    <p:sldId id="293" r:id="rId9"/>
    <p:sldId id="294" r:id="rId10"/>
    <p:sldId id="295" r:id="rId11"/>
    <p:sldId id="296" r:id="rId12"/>
    <p:sldId id="260" r:id="rId13"/>
    <p:sldId id="290" r:id="rId14"/>
    <p:sldId id="261" r:id="rId15"/>
    <p:sldId id="262" r:id="rId16"/>
    <p:sldId id="263" r:id="rId17"/>
    <p:sldId id="264" r:id="rId18"/>
    <p:sldId id="265" r:id="rId19"/>
    <p:sldId id="266" r:id="rId20"/>
    <p:sldId id="267" r:id="rId21"/>
    <p:sldId id="283" r:id="rId22"/>
    <p:sldId id="284" r:id="rId23"/>
    <p:sldId id="268" r:id="rId24"/>
    <p:sldId id="269" r:id="rId25"/>
    <p:sldId id="270" r:id="rId26"/>
    <p:sldId id="271" r:id="rId27"/>
    <p:sldId id="272" r:id="rId28"/>
    <p:sldId id="273" r:id="rId29"/>
    <p:sldId id="274" r:id="rId30"/>
    <p:sldId id="285" r:id="rId31"/>
    <p:sldId id="276" r:id="rId32"/>
    <p:sldId id="277" r:id="rId33"/>
    <p:sldId id="278" r:id="rId34"/>
    <p:sldId id="286" r:id="rId35"/>
    <p:sldId id="279" r:id="rId36"/>
    <p:sldId id="280" r:id="rId37"/>
    <p:sldId id="281" r:id="rId38"/>
    <p:sldId id="287" r:id="rId39"/>
    <p:sldId id="288" r:id="rId40"/>
    <p:sldId id="299"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p:restoredTop sz="94671"/>
  </p:normalViewPr>
  <p:slideViewPr>
    <p:cSldViewPr>
      <p:cViewPr>
        <p:scale>
          <a:sx n="64" d="100"/>
          <a:sy n="64" d="100"/>
        </p:scale>
        <p:origin x="344" y="7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213A86DC-5B64-405F-BF58-9132939D9040}" type="datetimeFigureOut">
              <a:rPr lang="en-US" smtClean="0"/>
              <a:pPr/>
              <a:t>1/11/18</a:t>
            </a:fld>
            <a:endParaRPr lang="en-S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SG"/>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05BD05-1A8C-4D96-8321-553737561616}" type="slidenum">
              <a:rPr lang="en-SG" smtClean="0"/>
              <a:pPr/>
              <a:t>‹#›</a:t>
            </a:fld>
            <a:endParaRPr lang="en-SG"/>
          </a:p>
        </p:txBody>
      </p:sp>
    </p:spTree>
    <p:extLst>
      <p:ext uri="{BB962C8B-B14F-4D97-AF65-F5344CB8AC3E}">
        <p14:creationId xmlns:p14="http://schemas.microsoft.com/office/powerpoint/2010/main" val="93664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213A86DC-5B64-405F-BF58-9132939D9040}" type="datetimeFigureOut">
              <a:rPr lang="en-US" smtClean="0"/>
              <a:pPr/>
              <a:t>1/11/18</a:t>
            </a:fld>
            <a:endParaRPr lang="en-S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SG"/>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05BD05-1A8C-4D96-8321-553737561616}" type="slidenum">
              <a:rPr lang="en-SG" smtClean="0"/>
              <a:pPr/>
              <a:t>‹#›</a:t>
            </a:fld>
            <a:endParaRPr lang="en-SG"/>
          </a:p>
        </p:txBody>
      </p:sp>
    </p:spTree>
    <p:extLst>
      <p:ext uri="{BB962C8B-B14F-4D97-AF65-F5344CB8AC3E}">
        <p14:creationId xmlns:p14="http://schemas.microsoft.com/office/powerpoint/2010/main" val="10753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213A86DC-5B64-405F-BF58-9132939D9040}" type="datetimeFigureOut">
              <a:rPr lang="en-US" smtClean="0"/>
              <a:pPr/>
              <a:t>1/11/18</a:t>
            </a:fld>
            <a:endParaRPr lang="en-S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SG"/>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05BD05-1A8C-4D96-8321-553737561616}" type="slidenum">
              <a:rPr lang="en-SG" smtClean="0"/>
              <a:pPr/>
              <a:t>‹#›</a:t>
            </a:fld>
            <a:endParaRPr lang="en-SG"/>
          </a:p>
        </p:txBody>
      </p:sp>
    </p:spTree>
    <p:extLst>
      <p:ext uri="{BB962C8B-B14F-4D97-AF65-F5344CB8AC3E}">
        <p14:creationId xmlns:p14="http://schemas.microsoft.com/office/powerpoint/2010/main" val="138242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213A86DC-5B64-405F-BF58-9132939D9040}" type="datetimeFigureOut">
              <a:rPr lang="en-US" smtClean="0"/>
              <a:pPr/>
              <a:t>1/11/18</a:t>
            </a:fld>
            <a:endParaRPr lang="en-S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SG"/>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05BD05-1A8C-4D96-8321-553737561616}" type="slidenum">
              <a:rPr lang="en-SG" smtClean="0"/>
              <a:pPr/>
              <a:t>‹#›</a:t>
            </a:fld>
            <a:endParaRPr lang="en-SG"/>
          </a:p>
        </p:txBody>
      </p:sp>
    </p:spTree>
    <p:extLst>
      <p:ext uri="{BB962C8B-B14F-4D97-AF65-F5344CB8AC3E}">
        <p14:creationId xmlns:p14="http://schemas.microsoft.com/office/powerpoint/2010/main" val="108948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213A86DC-5B64-405F-BF58-9132939D9040}" type="datetimeFigureOut">
              <a:rPr lang="en-US" smtClean="0"/>
              <a:pPr/>
              <a:t>1/11/18</a:t>
            </a:fld>
            <a:endParaRPr lang="en-SG"/>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SG"/>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05BD05-1A8C-4D96-8321-553737561616}" type="slidenum">
              <a:rPr lang="en-SG" smtClean="0"/>
              <a:pPr/>
              <a:t>‹#›</a:t>
            </a:fld>
            <a:endParaRPr lang="en-SG"/>
          </a:p>
        </p:txBody>
      </p:sp>
    </p:spTree>
    <p:extLst>
      <p:ext uri="{BB962C8B-B14F-4D97-AF65-F5344CB8AC3E}">
        <p14:creationId xmlns:p14="http://schemas.microsoft.com/office/powerpoint/2010/main" val="148747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213A86DC-5B64-405F-BF58-9132939D9040}" type="datetimeFigureOut">
              <a:rPr lang="en-US" smtClean="0"/>
              <a:pPr/>
              <a:t>1/11/18</a:t>
            </a:fld>
            <a:endParaRPr lang="en-SG"/>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SG"/>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05BD05-1A8C-4D96-8321-553737561616}" type="slidenum">
              <a:rPr lang="en-SG" smtClean="0"/>
              <a:pPr/>
              <a:t>‹#›</a:t>
            </a:fld>
            <a:endParaRPr lang="en-SG"/>
          </a:p>
        </p:txBody>
      </p:sp>
    </p:spTree>
    <p:extLst>
      <p:ext uri="{BB962C8B-B14F-4D97-AF65-F5344CB8AC3E}">
        <p14:creationId xmlns:p14="http://schemas.microsoft.com/office/powerpoint/2010/main" val="114288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213A86DC-5B64-405F-BF58-9132939D9040}" type="datetimeFigureOut">
              <a:rPr lang="en-US" smtClean="0"/>
              <a:pPr/>
              <a:t>1/11/18</a:t>
            </a:fld>
            <a:endParaRPr lang="en-SG"/>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SG"/>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05BD05-1A8C-4D96-8321-553737561616}" type="slidenum">
              <a:rPr lang="en-SG" smtClean="0"/>
              <a:pPr/>
              <a:t>‹#›</a:t>
            </a:fld>
            <a:endParaRPr lang="en-SG"/>
          </a:p>
        </p:txBody>
      </p:sp>
    </p:spTree>
    <p:extLst>
      <p:ext uri="{BB962C8B-B14F-4D97-AF65-F5344CB8AC3E}">
        <p14:creationId xmlns:p14="http://schemas.microsoft.com/office/powerpoint/2010/main" val="142284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213A86DC-5B64-405F-BF58-9132939D9040}" type="datetimeFigureOut">
              <a:rPr lang="en-US" smtClean="0"/>
              <a:pPr/>
              <a:t>1/11/18</a:t>
            </a:fld>
            <a:endParaRPr lang="en-SG"/>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SG"/>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05BD05-1A8C-4D96-8321-553737561616}" type="slidenum">
              <a:rPr lang="en-SG" smtClean="0"/>
              <a:pPr/>
              <a:t>‹#›</a:t>
            </a:fld>
            <a:endParaRPr lang="en-SG"/>
          </a:p>
        </p:txBody>
      </p:sp>
    </p:spTree>
    <p:extLst>
      <p:ext uri="{BB962C8B-B14F-4D97-AF65-F5344CB8AC3E}">
        <p14:creationId xmlns:p14="http://schemas.microsoft.com/office/powerpoint/2010/main" val="150172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213A86DC-5B64-405F-BF58-9132939D9040}" type="datetimeFigureOut">
              <a:rPr lang="en-US" smtClean="0"/>
              <a:pPr/>
              <a:t>1/11/18</a:t>
            </a:fld>
            <a:endParaRPr lang="en-SG"/>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SG"/>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05BD05-1A8C-4D96-8321-553737561616}" type="slidenum">
              <a:rPr lang="en-SG" smtClean="0"/>
              <a:pPr/>
              <a:t>‹#›</a:t>
            </a:fld>
            <a:endParaRPr lang="en-SG"/>
          </a:p>
        </p:txBody>
      </p:sp>
    </p:spTree>
    <p:extLst>
      <p:ext uri="{BB962C8B-B14F-4D97-AF65-F5344CB8AC3E}">
        <p14:creationId xmlns:p14="http://schemas.microsoft.com/office/powerpoint/2010/main" val="9576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213A86DC-5B64-405F-BF58-9132939D9040}" type="datetimeFigureOut">
              <a:rPr lang="en-US" smtClean="0"/>
              <a:pPr/>
              <a:t>1/11/18</a:t>
            </a:fld>
            <a:endParaRPr lang="en-SG"/>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SG"/>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05BD05-1A8C-4D96-8321-553737561616}" type="slidenum">
              <a:rPr lang="en-SG" smtClean="0"/>
              <a:pPr/>
              <a:t>‹#›</a:t>
            </a:fld>
            <a:endParaRPr lang="en-SG"/>
          </a:p>
        </p:txBody>
      </p:sp>
    </p:spTree>
    <p:extLst>
      <p:ext uri="{BB962C8B-B14F-4D97-AF65-F5344CB8AC3E}">
        <p14:creationId xmlns:p14="http://schemas.microsoft.com/office/powerpoint/2010/main" val="102448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213A86DC-5B64-405F-BF58-9132939D9040}" type="datetimeFigureOut">
              <a:rPr lang="en-US" smtClean="0"/>
              <a:pPr/>
              <a:t>1/11/18</a:t>
            </a:fld>
            <a:endParaRPr lang="en-SG"/>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SG"/>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05BD05-1A8C-4D96-8321-553737561616}" type="slidenum">
              <a:rPr lang="en-SG" smtClean="0"/>
              <a:pPr/>
              <a:t>‹#›</a:t>
            </a:fld>
            <a:endParaRPr lang="en-SG"/>
          </a:p>
        </p:txBody>
      </p:sp>
    </p:spTree>
    <p:extLst>
      <p:ext uri="{BB962C8B-B14F-4D97-AF65-F5344CB8AC3E}">
        <p14:creationId xmlns:p14="http://schemas.microsoft.com/office/powerpoint/2010/main" val="20759370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9282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43000" y="3779689"/>
            <a:ext cx="7772400" cy="1470025"/>
          </a:xfrm>
          <a:prstGeom prst="rect">
            <a:avLst/>
          </a:prstGeom>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SG" sz="6000" smtClean="0"/>
              <a:t>POSYANDU</a:t>
            </a:r>
            <a:endParaRPr lang="en-SG" sz="6000" dirty="0"/>
          </a:p>
        </p:txBody>
      </p:sp>
      <p:sp>
        <p:nvSpPr>
          <p:cNvPr id="6" name="Subtitle 2"/>
          <p:cNvSpPr txBox="1">
            <a:spLocks/>
          </p:cNvSpPr>
          <p:nvPr/>
        </p:nvSpPr>
        <p:spPr>
          <a:xfrm>
            <a:off x="224949" y="5626402"/>
            <a:ext cx="6400800" cy="61437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G" smtClean="0"/>
              <a:t>Devi </a:t>
            </a:r>
            <a:r>
              <a:rPr lang="en-SG" dirty="0" err="1" smtClean="0"/>
              <a:t>Angeliana</a:t>
            </a:r>
            <a:r>
              <a:rPr lang="en-SG" dirty="0" smtClean="0"/>
              <a:t> K, SKM, MPH</a:t>
            </a:r>
            <a:endParaRPr lang="en-SG" dirty="0"/>
          </a:p>
        </p:txBody>
      </p:sp>
    </p:spTree>
    <p:extLst>
      <p:ext uri="{BB962C8B-B14F-4D97-AF65-F5344CB8AC3E}">
        <p14:creationId xmlns:p14="http://schemas.microsoft.com/office/powerpoint/2010/main" val="65972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09" y="764704"/>
            <a:ext cx="8229600" cy="1143000"/>
          </a:xfrm>
        </p:spPr>
        <p:txBody>
          <a:bodyPr/>
          <a:lstStyle/>
          <a:p>
            <a:r>
              <a:rPr lang="en-SG" dirty="0" smtClean="0"/>
              <a:t>3. PURNAMA (</a:t>
            </a:r>
            <a:r>
              <a:rPr lang="en-SG" dirty="0" err="1" smtClean="0"/>
              <a:t>Hijau</a:t>
            </a:r>
            <a:r>
              <a:rPr lang="en-SG" dirty="0" smtClean="0"/>
              <a:t>)</a:t>
            </a:r>
            <a:endParaRPr lang="en-SG" dirty="0"/>
          </a:p>
        </p:txBody>
      </p:sp>
      <p:sp>
        <p:nvSpPr>
          <p:cNvPr id="3" name="Content Placeholder 2"/>
          <p:cNvSpPr>
            <a:spLocks noGrp="1"/>
          </p:cNvSpPr>
          <p:nvPr>
            <p:ph idx="1"/>
          </p:nvPr>
        </p:nvSpPr>
        <p:spPr>
          <a:xfrm>
            <a:off x="457200" y="1907704"/>
            <a:ext cx="8229600" cy="4218459"/>
          </a:xfrm>
        </p:spPr>
        <p:txBody>
          <a:bodyPr/>
          <a:lstStyle/>
          <a:p>
            <a:r>
              <a:rPr lang="en-SG" dirty="0" err="1" smtClean="0"/>
              <a:t>Frekuensi</a:t>
            </a:r>
            <a:r>
              <a:rPr lang="en-SG" dirty="0" smtClean="0"/>
              <a:t> &gt; 8x per </a:t>
            </a:r>
            <a:r>
              <a:rPr lang="en-SG" dirty="0" err="1" smtClean="0"/>
              <a:t>tahun</a:t>
            </a:r>
            <a:endParaRPr lang="en-SG" dirty="0" smtClean="0"/>
          </a:p>
          <a:p>
            <a:r>
              <a:rPr lang="en-SG" dirty="0" smtClean="0"/>
              <a:t>Rata-rata </a:t>
            </a:r>
            <a:r>
              <a:rPr lang="en-SG" dirty="0" err="1" smtClean="0"/>
              <a:t>jumlah</a:t>
            </a:r>
            <a:r>
              <a:rPr lang="en-SG" dirty="0" smtClean="0"/>
              <a:t> </a:t>
            </a:r>
            <a:r>
              <a:rPr lang="en-SG" dirty="0" err="1" smtClean="0"/>
              <a:t>kader</a:t>
            </a:r>
            <a:r>
              <a:rPr lang="en-SG" dirty="0" smtClean="0"/>
              <a:t> </a:t>
            </a:r>
            <a:r>
              <a:rPr lang="en-SG" dirty="0" err="1" smtClean="0"/>
              <a:t>tugas</a:t>
            </a:r>
            <a:r>
              <a:rPr lang="en-SG" dirty="0" smtClean="0"/>
              <a:t> : 5 </a:t>
            </a:r>
            <a:r>
              <a:rPr lang="en-SG" dirty="0" err="1" smtClean="0"/>
              <a:t>orang</a:t>
            </a:r>
            <a:endParaRPr lang="en-SG" dirty="0" smtClean="0"/>
          </a:p>
          <a:p>
            <a:r>
              <a:rPr lang="en-SG" dirty="0" err="1" smtClean="0"/>
              <a:t>Cakupan</a:t>
            </a:r>
            <a:r>
              <a:rPr lang="en-SG" dirty="0" smtClean="0"/>
              <a:t> 5 program </a:t>
            </a:r>
            <a:r>
              <a:rPr lang="en-SG" dirty="0" err="1" smtClean="0"/>
              <a:t>utama</a:t>
            </a:r>
            <a:r>
              <a:rPr lang="en-SG" dirty="0" smtClean="0"/>
              <a:t> =&gt; 50%</a:t>
            </a:r>
          </a:p>
          <a:p>
            <a:r>
              <a:rPr lang="en-SG" dirty="0" err="1" smtClean="0"/>
              <a:t>Terdapat</a:t>
            </a:r>
            <a:r>
              <a:rPr lang="en-SG" dirty="0" smtClean="0"/>
              <a:t> program </a:t>
            </a:r>
            <a:r>
              <a:rPr lang="en-SG" dirty="0" err="1" smtClean="0"/>
              <a:t>tambahan</a:t>
            </a:r>
            <a:endParaRPr lang="en-SG" dirty="0" smtClean="0"/>
          </a:p>
          <a:p>
            <a:r>
              <a:rPr lang="en-SG" dirty="0" err="1" smtClean="0"/>
              <a:t>Sudah</a:t>
            </a:r>
            <a:r>
              <a:rPr lang="en-SG" dirty="0" smtClean="0"/>
              <a:t> </a:t>
            </a:r>
            <a:r>
              <a:rPr lang="en-SG" dirty="0" err="1" smtClean="0"/>
              <a:t>ada</a:t>
            </a:r>
            <a:r>
              <a:rPr lang="en-SG" dirty="0" smtClean="0"/>
              <a:t> </a:t>
            </a:r>
            <a:r>
              <a:rPr lang="en-SG" dirty="0" err="1" smtClean="0"/>
              <a:t>dana</a:t>
            </a:r>
            <a:r>
              <a:rPr lang="en-SG" dirty="0" smtClean="0"/>
              <a:t> </a:t>
            </a:r>
            <a:r>
              <a:rPr lang="en-SG" dirty="0" err="1" smtClean="0"/>
              <a:t>sehat</a:t>
            </a:r>
            <a:r>
              <a:rPr lang="en-SG" dirty="0" smtClean="0"/>
              <a:t> (</a:t>
            </a:r>
            <a:r>
              <a:rPr lang="en-SG" dirty="0" err="1" smtClean="0"/>
              <a:t>sederhana</a:t>
            </a:r>
            <a:r>
              <a:rPr lang="en-SG" dirty="0" smtClean="0"/>
              <a:t>)</a:t>
            </a:r>
          </a:p>
          <a:p>
            <a:endParaRPr lang="en-SG" dirty="0" smtClean="0"/>
          </a:p>
          <a:p>
            <a:pPr lvl="1"/>
            <a:r>
              <a:rPr lang="en-SG" dirty="0" err="1" smtClean="0"/>
              <a:t>Intervensi</a:t>
            </a:r>
            <a:r>
              <a:rPr lang="en-SG" dirty="0" smtClean="0"/>
              <a:t> : </a:t>
            </a:r>
            <a:r>
              <a:rPr lang="en-SG" dirty="0" err="1" smtClean="0"/>
              <a:t>Pelatihan</a:t>
            </a:r>
            <a:r>
              <a:rPr lang="en-SG" dirty="0" smtClean="0"/>
              <a:t> </a:t>
            </a:r>
            <a:r>
              <a:rPr lang="en-SG" dirty="0" err="1" smtClean="0"/>
              <a:t>dana</a:t>
            </a:r>
            <a:r>
              <a:rPr lang="en-SG" dirty="0" smtClean="0"/>
              <a:t> </a:t>
            </a:r>
            <a:r>
              <a:rPr lang="en-SG" dirty="0" err="1" smtClean="0"/>
              <a:t>sehat</a:t>
            </a:r>
            <a:endParaRPr lang="en-S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lstStyle/>
          <a:p>
            <a:r>
              <a:rPr lang="en-SG" dirty="0" smtClean="0"/>
              <a:t>4. MANDIRI (BIRU)</a:t>
            </a:r>
            <a:endParaRPr lang="en-SG" dirty="0"/>
          </a:p>
        </p:txBody>
      </p:sp>
      <p:sp>
        <p:nvSpPr>
          <p:cNvPr id="3" name="Content Placeholder 2"/>
          <p:cNvSpPr>
            <a:spLocks noGrp="1"/>
          </p:cNvSpPr>
          <p:nvPr>
            <p:ph idx="1"/>
          </p:nvPr>
        </p:nvSpPr>
        <p:spPr/>
        <p:txBody>
          <a:bodyPr/>
          <a:lstStyle/>
          <a:p>
            <a:r>
              <a:rPr lang="en-SG" dirty="0" err="1" smtClean="0"/>
              <a:t>Sudah</a:t>
            </a:r>
            <a:r>
              <a:rPr lang="en-SG" dirty="0" smtClean="0"/>
              <a:t> </a:t>
            </a:r>
            <a:r>
              <a:rPr lang="en-SG" dirty="0" err="1" smtClean="0"/>
              <a:t>melakukan</a:t>
            </a:r>
            <a:r>
              <a:rPr lang="en-SG" dirty="0" smtClean="0"/>
              <a:t> </a:t>
            </a:r>
            <a:r>
              <a:rPr lang="en-SG" dirty="0" err="1" smtClean="0"/>
              <a:t>kegiatan</a:t>
            </a:r>
            <a:r>
              <a:rPr lang="en-SG" dirty="0" smtClean="0"/>
              <a:t> </a:t>
            </a:r>
            <a:r>
              <a:rPr lang="en-SG" dirty="0" err="1" smtClean="0"/>
              <a:t>secara</a:t>
            </a:r>
            <a:r>
              <a:rPr lang="en-SG" dirty="0" smtClean="0"/>
              <a:t> </a:t>
            </a:r>
            <a:r>
              <a:rPr lang="en-SG" dirty="0" err="1" smtClean="0"/>
              <a:t>teratur</a:t>
            </a:r>
            <a:endParaRPr lang="en-SG" dirty="0" smtClean="0"/>
          </a:p>
          <a:p>
            <a:r>
              <a:rPr lang="en-SG" dirty="0" err="1" smtClean="0"/>
              <a:t>Cakupan</a:t>
            </a:r>
            <a:r>
              <a:rPr lang="en-SG" dirty="0" smtClean="0"/>
              <a:t> 5 program </a:t>
            </a:r>
            <a:r>
              <a:rPr lang="en-SG" dirty="0" err="1" smtClean="0"/>
              <a:t>utama</a:t>
            </a:r>
            <a:r>
              <a:rPr lang="en-SG" dirty="0" smtClean="0"/>
              <a:t> &gt; 50%</a:t>
            </a:r>
          </a:p>
          <a:p>
            <a:r>
              <a:rPr lang="en-SG" dirty="0" smtClean="0"/>
              <a:t>Program </a:t>
            </a:r>
            <a:r>
              <a:rPr lang="en-SG" dirty="0" err="1" smtClean="0"/>
              <a:t>tambahan</a:t>
            </a:r>
            <a:r>
              <a:rPr lang="en-SG" dirty="0" smtClean="0"/>
              <a:t> </a:t>
            </a:r>
            <a:r>
              <a:rPr lang="en-SG" dirty="0" err="1" smtClean="0"/>
              <a:t>ada</a:t>
            </a:r>
            <a:endParaRPr lang="en-SG" dirty="0" smtClean="0"/>
          </a:p>
          <a:p>
            <a:r>
              <a:rPr lang="en-SG" dirty="0" smtClean="0"/>
              <a:t>Dana </a:t>
            </a:r>
            <a:r>
              <a:rPr lang="en-SG" dirty="0" err="1" smtClean="0"/>
              <a:t>sehat</a:t>
            </a:r>
            <a:r>
              <a:rPr lang="en-SG" dirty="0" smtClean="0"/>
              <a:t> &gt; 50%</a:t>
            </a:r>
          </a:p>
          <a:p>
            <a:endParaRPr lang="en-SG" dirty="0" smtClean="0"/>
          </a:p>
          <a:p>
            <a:pPr lvl="1"/>
            <a:r>
              <a:rPr lang="en-SG" dirty="0" err="1" smtClean="0"/>
              <a:t>Intervensi</a:t>
            </a:r>
            <a:r>
              <a:rPr lang="en-SG" dirty="0" smtClean="0"/>
              <a:t> : </a:t>
            </a:r>
            <a:r>
              <a:rPr lang="en-SG" dirty="0" err="1" smtClean="0"/>
              <a:t>Pelatihan</a:t>
            </a:r>
            <a:r>
              <a:rPr lang="en-SG" dirty="0" smtClean="0"/>
              <a:t> </a:t>
            </a:r>
            <a:r>
              <a:rPr lang="en-SG" dirty="0" err="1" smtClean="0"/>
              <a:t>dana</a:t>
            </a:r>
            <a:r>
              <a:rPr lang="en-SG" dirty="0" smtClean="0"/>
              <a:t> </a:t>
            </a:r>
            <a:r>
              <a:rPr lang="en-SG" smtClean="0"/>
              <a:t>sehat</a:t>
            </a:r>
            <a:endParaRPr lang="en-S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704088"/>
            <a:ext cx="8229600" cy="724648"/>
          </a:xfrm>
        </p:spPr>
        <p:txBody>
          <a:bodyPr>
            <a:normAutofit fontScale="90000"/>
          </a:bodyPr>
          <a:lstStyle/>
          <a:p>
            <a:pPr algn="ctr"/>
            <a:r>
              <a:rPr lang="id-ID" dirty="0"/>
              <a:t>Siapa pelaksana Posyandu?</a:t>
            </a:r>
            <a:r>
              <a:rPr lang="en-US" dirty="0"/>
              <a:t> </a:t>
            </a:r>
          </a:p>
        </p:txBody>
      </p:sp>
      <p:sp>
        <p:nvSpPr>
          <p:cNvPr id="7171" name="Rectangle 3"/>
          <p:cNvSpPr>
            <a:spLocks noGrp="1" noRot="1" noChangeArrowheads="1"/>
          </p:cNvSpPr>
          <p:nvPr>
            <p:ph idx="1"/>
          </p:nvPr>
        </p:nvSpPr>
        <p:spPr>
          <a:xfrm>
            <a:off x="228600" y="1752600"/>
            <a:ext cx="8616950" cy="4800600"/>
          </a:xfrm>
        </p:spPr>
        <p:txBody>
          <a:bodyPr>
            <a:normAutofit/>
          </a:bodyPr>
          <a:lstStyle/>
          <a:p>
            <a:r>
              <a:rPr lang="id-ID" sz="3200" dirty="0"/>
              <a:t>Pelaksana Posyandu adalah kader. </a:t>
            </a:r>
          </a:p>
          <a:p>
            <a:r>
              <a:rPr lang="id-ID" sz="3200" dirty="0"/>
              <a:t>Kader Posyandu adalah siapa saja dari anggota masyarakat yang:</a:t>
            </a:r>
          </a:p>
          <a:p>
            <a:pPr lvl="3"/>
            <a:r>
              <a:rPr lang="id-ID" sz="2800" dirty="0"/>
              <a:t>Mau bekerja secara sukarela dan ikhlas</a:t>
            </a:r>
          </a:p>
          <a:p>
            <a:pPr lvl="3"/>
            <a:r>
              <a:rPr lang="id-ID" sz="2800" dirty="0"/>
              <a:t>Mau dan sanggup melaksanakan kegiatan Posyandu</a:t>
            </a:r>
          </a:p>
          <a:p>
            <a:pPr lvl="3"/>
            <a:r>
              <a:rPr lang="id-ID" sz="2800" dirty="0"/>
              <a:t>Mau dan sanggup menggerakkan masyarakat untuk melaksanakan dan mengikuti kegiatan Posyandu.</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lstStyle/>
          <a:p>
            <a:r>
              <a:rPr lang="en-SG" dirty="0" smtClean="0"/>
              <a:t>PROGRAM POSYANDU</a:t>
            </a:r>
            <a:endParaRPr lang="en-SG" dirty="0"/>
          </a:p>
        </p:txBody>
      </p:sp>
      <p:sp>
        <p:nvSpPr>
          <p:cNvPr id="3" name="Content Placeholder 2"/>
          <p:cNvSpPr>
            <a:spLocks noGrp="1"/>
          </p:cNvSpPr>
          <p:nvPr>
            <p:ph idx="1"/>
          </p:nvPr>
        </p:nvSpPr>
        <p:spPr/>
        <p:txBody>
          <a:bodyPr/>
          <a:lstStyle/>
          <a:p>
            <a:r>
              <a:rPr lang="en-SG" dirty="0" smtClean="0"/>
              <a:t>KB</a:t>
            </a:r>
          </a:p>
          <a:p>
            <a:r>
              <a:rPr lang="en-SG" dirty="0" smtClean="0"/>
              <a:t>GIZI</a:t>
            </a:r>
          </a:p>
          <a:p>
            <a:r>
              <a:rPr lang="en-SG" dirty="0" smtClean="0"/>
              <a:t>KIA (KESEHATAN IBU DAN ANAK)</a:t>
            </a:r>
          </a:p>
          <a:p>
            <a:r>
              <a:rPr lang="en-SG" dirty="0" smtClean="0"/>
              <a:t>IMUNISASI</a:t>
            </a:r>
          </a:p>
          <a:p>
            <a:r>
              <a:rPr lang="en-SG" dirty="0" smtClean="0"/>
              <a:t>PENANGGULANGAN DIARE</a:t>
            </a:r>
            <a:endParaRPr lang="en-S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704088"/>
            <a:ext cx="8229600" cy="653210"/>
          </a:xfrm>
        </p:spPr>
        <p:txBody>
          <a:bodyPr>
            <a:normAutofit fontScale="90000"/>
          </a:bodyPr>
          <a:lstStyle/>
          <a:p>
            <a:r>
              <a:rPr lang="id-ID" dirty="0"/>
              <a:t>Apa saja tugas kader Posyandu?</a:t>
            </a:r>
            <a:endParaRPr lang="en-US" dirty="0"/>
          </a:p>
        </p:txBody>
      </p:sp>
      <p:sp>
        <p:nvSpPr>
          <p:cNvPr id="14339" name="Rectangle 3"/>
          <p:cNvSpPr>
            <a:spLocks noGrp="1" noRot="1" noChangeArrowheads="1"/>
          </p:cNvSpPr>
          <p:nvPr>
            <p:ph idx="1"/>
          </p:nvPr>
        </p:nvSpPr>
        <p:spPr>
          <a:xfrm>
            <a:off x="301625" y="1357298"/>
            <a:ext cx="8540750" cy="4876800"/>
          </a:xfrm>
        </p:spPr>
        <p:txBody>
          <a:bodyPr/>
          <a:lstStyle/>
          <a:p>
            <a:pPr marL="812800" indent="-812800"/>
            <a:r>
              <a:rPr lang="id-ID" dirty="0"/>
              <a:t>Secara garis besar tugas kader Posyandu adalah sebagai berikut:</a:t>
            </a:r>
            <a:endParaRPr lang="en-US" dirty="0"/>
          </a:p>
          <a:p>
            <a:pPr marL="1524000" lvl="2" indent="-609600"/>
            <a:r>
              <a:rPr lang="id-ID" dirty="0"/>
              <a:t>Melakukan kegiatan bulanan Posyandu</a:t>
            </a:r>
          </a:p>
          <a:p>
            <a:pPr marL="2336800" lvl="4" indent="-508000">
              <a:buFont typeface="Wingdings" pitchFamily="2" charset="2"/>
              <a:buAutoNum type="arabicPeriod"/>
            </a:pPr>
            <a:r>
              <a:rPr lang="id-ID" dirty="0"/>
              <a:t>Mempersiapkan pelaksanaan Posyandu</a:t>
            </a:r>
          </a:p>
          <a:p>
            <a:pPr marL="2336800" lvl="4" indent="-508000">
              <a:buFont typeface="Wingdings" pitchFamily="2" charset="2"/>
              <a:buAutoNum type="arabicPeriod"/>
            </a:pPr>
            <a:r>
              <a:rPr lang="id-ID" dirty="0"/>
              <a:t>Kegiatan bulanan Posyandu</a:t>
            </a:r>
          </a:p>
          <a:p>
            <a:pPr marL="2336800" lvl="4" indent="-508000">
              <a:buFont typeface="Wingdings" pitchFamily="2" charset="2"/>
              <a:buAutoNum type="arabicPeriod"/>
            </a:pPr>
            <a:r>
              <a:rPr lang="id-ID" dirty="0"/>
              <a:t>Kegiatan setelah pelayanan bulanan Posyandu</a:t>
            </a:r>
          </a:p>
          <a:p>
            <a:pPr marL="1524000" lvl="2" indent="-609600"/>
            <a:r>
              <a:rPr lang="id-ID" dirty="0"/>
              <a:t>Melaksanakan kegiatan di luar Posyandu</a:t>
            </a:r>
          </a:p>
          <a:p>
            <a:pPr marL="2336800" lvl="4" indent="-508000">
              <a:buFont typeface="Wingdings" pitchFamily="2" charset="2"/>
              <a:buAutoNum type="arabicPeriod"/>
            </a:pPr>
            <a:r>
              <a:rPr lang="id-ID" dirty="0"/>
              <a:t>Melaksanakan kunjungan rumah.</a:t>
            </a:r>
          </a:p>
          <a:p>
            <a:pPr marL="2336800" lvl="4" indent="-508000">
              <a:buFont typeface="Wingdings" pitchFamily="2" charset="2"/>
              <a:buAutoNum type="arabicPeriod"/>
            </a:pPr>
            <a:r>
              <a:rPr lang="id-ID" dirty="0"/>
              <a:t>Menggerakkan masyarakat untuk menghadiri dan  ikut serta dalam kegiatan Posyandu.</a:t>
            </a:r>
          </a:p>
          <a:p>
            <a:pPr marL="2336800" lvl="4" indent="-508000">
              <a:buFont typeface="Wingdings" pitchFamily="2" charset="2"/>
              <a:buAutoNum type="arabicPeriod"/>
            </a:pPr>
            <a:r>
              <a:rPr lang="en-US" dirty="0" err="1"/>
              <a:t>Membantu</a:t>
            </a:r>
            <a:r>
              <a:rPr lang="en-US" dirty="0"/>
              <a:t> </a:t>
            </a:r>
            <a:r>
              <a:rPr lang="en-US" dirty="0" err="1"/>
              <a:t>petugas</a:t>
            </a:r>
            <a:r>
              <a:rPr lang="en-US" dirty="0"/>
              <a:t> </a:t>
            </a:r>
            <a:r>
              <a:rPr lang="en-US" dirty="0" err="1"/>
              <a:t>kesehatan</a:t>
            </a:r>
            <a:r>
              <a:rPr lang="en-US" dirty="0"/>
              <a:t> </a:t>
            </a:r>
            <a:r>
              <a:rPr lang="en-US" dirty="0" err="1"/>
              <a:t>dalam</a:t>
            </a:r>
            <a:r>
              <a:rPr lang="en-US" dirty="0"/>
              <a:t> </a:t>
            </a:r>
            <a:r>
              <a:rPr lang="en-US" dirty="0" err="1"/>
              <a:t>pendaftaran</a:t>
            </a:r>
            <a:r>
              <a:rPr lang="en-US" dirty="0"/>
              <a:t>, </a:t>
            </a:r>
            <a:r>
              <a:rPr lang="en-US" dirty="0" err="1"/>
              <a:t>penyuluhan</a:t>
            </a:r>
            <a:r>
              <a:rPr lang="en-US" dirty="0"/>
              <a:t>, </a:t>
            </a:r>
            <a:r>
              <a:rPr lang="en-US" dirty="0" err="1"/>
              <a:t>dan</a:t>
            </a:r>
            <a:r>
              <a:rPr lang="en-US" dirty="0"/>
              <a:t> </a:t>
            </a:r>
            <a:r>
              <a:rPr lang="en-US" dirty="0" err="1"/>
              <a:t>berbagai</a:t>
            </a:r>
            <a:r>
              <a:rPr lang="en-US" dirty="0"/>
              <a:t> </a:t>
            </a:r>
            <a:r>
              <a:rPr lang="en-US" dirty="0" err="1"/>
              <a:t>usaha</a:t>
            </a:r>
            <a:r>
              <a:rPr lang="en-US" dirty="0"/>
              <a:t> </a:t>
            </a:r>
            <a:r>
              <a:rPr lang="en-US" dirty="0" err="1"/>
              <a:t>kesehatan</a:t>
            </a:r>
            <a:r>
              <a:rPr lang="en-US" dirty="0"/>
              <a:t> </a:t>
            </a:r>
            <a:r>
              <a:rPr lang="en-US" dirty="0" err="1"/>
              <a:t>masyarakat</a:t>
            </a:r>
            <a:r>
              <a:rPr lang="en-US"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344487" y="655637"/>
            <a:ext cx="8385175" cy="822325"/>
          </a:xfrm>
        </p:spPr>
        <p:txBody>
          <a:bodyPr/>
          <a:lstStyle/>
          <a:p>
            <a:pPr marL="1117600" indent="-1117600"/>
            <a:r>
              <a:rPr lang="id-ID" sz="2800"/>
              <a:t>I. </a:t>
            </a:r>
            <a:r>
              <a:rPr lang="id-ID" sz="2800" dirty="0"/>
              <a:t>Melakukan kegiatan bulanan Posyandu</a:t>
            </a:r>
            <a:endParaRPr lang="en-US" sz="2800" dirty="0"/>
          </a:p>
        </p:txBody>
      </p:sp>
      <p:sp>
        <p:nvSpPr>
          <p:cNvPr id="16388" name="Rectangle 4"/>
          <p:cNvSpPr>
            <a:spLocks noGrp="1" noRot="1" noChangeArrowheads="1"/>
          </p:cNvSpPr>
          <p:nvPr>
            <p:ph idx="1"/>
          </p:nvPr>
        </p:nvSpPr>
        <p:spPr>
          <a:xfrm>
            <a:off x="344487" y="1268760"/>
            <a:ext cx="8616950" cy="5151438"/>
          </a:xfrm>
        </p:spPr>
        <p:txBody>
          <a:bodyPr/>
          <a:lstStyle/>
          <a:p>
            <a:pPr marL="533400" indent="-533400">
              <a:buFont typeface="Wingdings" pitchFamily="2" charset="2"/>
              <a:buAutoNum type="alphaUcPeriod"/>
            </a:pPr>
            <a:r>
              <a:rPr lang="en-US" sz="2600" dirty="0" err="1"/>
              <a:t>Mempersiapkan</a:t>
            </a:r>
            <a:r>
              <a:rPr lang="en-US" sz="2600" dirty="0"/>
              <a:t> </a:t>
            </a:r>
            <a:r>
              <a:rPr lang="en-US" sz="2600" dirty="0" err="1"/>
              <a:t>pelaksanaan</a:t>
            </a:r>
            <a:r>
              <a:rPr lang="en-US" sz="2600" dirty="0"/>
              <a:t> </a:t>
            </a:r>
            <a:r>
              <a:rPr lang="en-US" sz="2600" dirty="0" err="1"/>
              <a:t>Posyandu</a:t>
            </a:r>
            <a:endParaRPr lang="en-US" sz="2600" dirty="0"/>
          </a:p>
          <a:p>
            <a:pPr marL="914400" lvl="1" indent="-457200"/>
            <a:r>
              <a:rPr lang="id-ID" sz="2600" dirty="0"/>
              <a:t>Sehari sebelum pelaksanaan Posyandu, kader  </a:t>
            </a:r>
          </a:p>
          <a:p>
            <a:pPr marL="914400" lvl="1" indent="-457200"/>
            <a:r>
              <a:rPr lang="id-ID" sz="2600" dirty="0"/>
              <a:t>memberikan informasi kepada seluruh peserta Posyandu mengenai kegiatan yang akan dilaksanakan di Posyandu.</a:t>
            </a:r>
          </a:p>
          <a:p>
            <a:pPr marL="914400" lvl="1" indent="-457200"/>
            <a:r>
              <a:rPr lang="id-ID" sz="2600" dirty="0"/>
              <a:t>Alat dan bahan yang diperlukan dipersiapkan. Bila ada alat yang belum tersedia, dapat diusahakan dengan meminjam, meminta bantuan pada </a:t>
            </a:r>
            <a:r>
              <a:rPr lang="id-ID" sz="2600" dirty="0" err="1"/>
              <a:t>perugas</a:t>
            </a:r>
            <a:r>
              <a:rPr lang="id-ID" sz="2600" dirty="0"/>
              <a:t> kesehatan atau bila mungkin membuat sendiri.</a:t>
            </a:r>
          </a:p>
          <a:p>
            <a:pPr marL="914400" lvl="1" indent="-457200"/>
            <a:r>
              <a:rPr lang="id-ID" sz="2600" dirty="0"/>
              <a:t>Membagi tugas di antara para kader, dan bila perlu</a:t>
            </a:r>
            <a:endParaRPr lang="en-US" sz="2600" dirty="0"/>
          </a:p>
          <a:p>
            <a:pPr marL="914400" lvl="1" indent="-457200"/>
            <a:r>
              <a:rPr lang="en-US" sz="2600" dirty="0" err="1"/>
              <a:t>bantuan</a:t>
            </a:r>
            <a:r>
              <a:rPr lang="en-US" sz="2600" dirty="0"/>
              <a:t> </a:t>
            </a:r>
            <a:r>
              <a:rPr lang="en-US" sz="2600" dirty="0" err="1"/>
              <a:t>dapat</a:t>
            </a:r>
            <a:r>
              <a:rPr lang="en-US" sz="2600" dirty="0"/>
              <a:t> </a:t>
            </a:r>
            <a:r>
              <a:rPr lang="en-US" sz="2600" dirty="0" err="1"/>
              <a:t>menyertakan</a:t>
            </a:r>
            <a:r>
              <a:rPr lang="en-US" sz="2600" dirty="0"/>
              <a:t> </a:t>
            </a:r>
            <a:r>
              <a:rPr lang="en-US" sz="2600" dirty="0" err="1"/>
              <a:t>ibu-ibu</a:t>
            </a:r>
            <a:r>
              <a:rPr lang="en-US" sz="2600" dirty="0"/>
              <a:t> yang lain.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341312" y="701675"/>
            <a:ext cx="8385175" cy="822325"/>
          </a:xfrm>
        </p:spPr>
        <p:txBody>
          <a:bodyPr/>
          <a:lstStyle/>
          <a:p>
            <a:r>
              <a:rPr lang="id-ID" sz="2800"/>
              <a:t>I. </a:t>
            </a:r>
            <a:r>
              <a:rPr lang="id-ID" sz="2800" dirty="0"/>
              <a:t>Melakukan kegiatan bulanan Posyandu</a:t>
            </a:r>
            <a:endParaRPr lang="en-US" sz="2800" dirty="0"/>
          </a:p>
        </p:txBody>
      </p:sp>
      <p:sp>
        <p:nvSpPr>
          <p:cNvPr id="17411" name="Rectangle 3"/>
          <p:cNvSpPr>
            <a:spLocks noGrp="1" noRot="1" noChangeArrowheads="1"/>
          </p:cNvSpPr>
          <p:nvPr>
            <p:ph idx="1"/>
          </p:nvPr>
        </p:nvSpPr>
        <p:spPr>
          <a:xfrm>
            <a:off x="228600" y="1524000"/>
            <a:ext cx="8610600" cy="5105400"/>
          </a:xfrm>
        </p:spPr>
        <p:txBody>
          <a:bodyPr/>
          <a:lstStyle/>
          <a:p>
            <a:pPr marL="609600" indent="-609600">
              <a:buFont typeface="Wingdings" pitchFamily="2" charset="2"/>
              <a:buAutoNum type="alphaUcPeriod" startAt="2"/>
            </a:pPr>
            <a:r>
              <a:rPr lang="en-US" sz="2900"/>
              <a:t>Kegiatan bulanan Posyandu </a:t>
            </a:r>
            <a:r>
              <a:rPr lang="en-US" sz="2900" i="1"/>
              <a:t>(Lihat halaman 10)</a:t>
            </a:r>
            <a:r>
              <a:rPr lang="en-US" sz="2900"/>
              <a:t> </a:t>
            </a:r>
          </a:p>
          <a:p>
            <a:pPr marL="609600" indent="-609600">
              <a:buFont typeface="Wingdings" pitchFamily="2" charset="2"/>
              <a:buAutoNum type="alphaUcPeriod" startAt="2"/>
            </a:pPr>
            <a:r>
              <a:rPr lang="en-US" sz="2900"/>
              <a:t>Kegiatan setelah pelayanan bulanan Posyandu</a:t>
            </a:r>
          </a:p>
          <a:p>
            <a:pPr marL="1371600" lvl="2" indent="-457200"/>
            <a:r>
              <a:rPr lang="id-ID" sz="2800"/>
              <a:t>Mencatat seluruh hasil kegiatan Posyandu  </a:t>
            </a:r>
          </a:p>
          <a:p>
            <a:pPr marL="1371600" lvl="2" indent="-457200"/>
            <a:r>
              <a:rPr lang="id-ID" sz="2800"/>
              <a:t>Membahas kegiatan kegiatan Posyandu lainnya </a:t>
            </a:r>
          </a:p>
          <a:p>
            <a:pPr marL="1371600" lvl="2" indent="-457200"/>
            <a:r>
              <a:rPr lang="id-ID" sz="2800"/>
              <a:t>Menetapkan jenis kegiatan yang akandilaksanakan pada kegiatan bulan berikutnya,    misalnya: penyuluhan KB, makanan pendamping ASI, Imunisasi, Pelayanan kesehatan, arisan, pengajian dll.</a:t>
            </a:r>
            <a:endParaRPr lang="en-U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836712"/>
            <a:ext cx="8229600" cy="1143000"/>
          </a:xfrm>
        </p:spPr>
        <p:txBody>
          <a:bodyPr/>
          <a:lstStyle/>
          <a:p>
            <a:pPr marL="1117600" indent="-1117600">
              <a:buFontTx/>
              <a:buAutoNum type="romanUcPeriod" startAt="2"/>
            </a:pPr>
            <a:r>
              <a:rPr lang="id-ID" sz="3200"/>
              <a:t>Melaksanakan kegiatan di luar Posyandu</a:t>
            </a:r>
            <a:endParaRPr lang="en-US" sz="3200" dirty="0"/>
          </a:p>
        </p:txBody>
      </p:sp>
      <p:sp>
        <p:nvSpPr>
          <p:cNvPr id="18435" name="Rectangle 3"/>
          <p:cNvSpPr>
            <a:spLocks noGrp="1" noRot="1" noChangeArrowheads="1"/>
          </p:cNvSpPr>
          <p:nvPr>
            <p:ph idx="1"/>
          </p:nvPr>
        </p:nvSpPr>
        <p:spPr/>
        <p:txBody>
          <a:bodyPr/>
          <a:lstStyle/>
          <a:p>
            <a:pPr marL="609600" indent="-609600">
              <a:buFont typeface="Wingdings" pitchFamily="2" charset="2"/>
              <a:buAutoNum type="alphaUcPeriod"/>
            </a:pPr>
            <a:r>
              <a:rPr lang="id-ID" b="1"/>
              <a:t>Melaksanakan kunjungan rumah</a:t>
            </a:r>
          </a:p>
          <a:p>
            <a:pPr marL="990600" lvl="1" indent="-533400"/>
            <a:r>
              <a:rPr lang="id-ID"/>
              <a:t>Setelah kegiatan di dalam Posyandu selesai, rumah ibu-ibu yang akan dikunjungi ditentukan bersama.</a:t>
            </a:r>
          </a:p>
          <a:p>
            <a:pPr marL="990600" lvl="1" indent="-533400"/>
            <a:r>
              <a:rPr lang="id-ID"/>
              <a:t>Tentukan keluarga yang akan dikunjungi oleh masing-masing kader. Sebaiknya diajak pula beberapa ibu untuk ikut kunjungan rumah.</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417512" y="548680"/>
            <a:ext cx="8385175" cy="670520"/>
          </a:xfrm>
        </p:spPr>
        <p:txBody>
          <a:bodyPr/>
          <a:lstStyle/>
          <a:p>
            <a:pPr marL="1117600" indent="-1117600">
              <a:buFontTx/>
              <a:buAutoNum type="romanUcPeriod" startAt="2"/>
            </a:pPr>
            <a:r>
              <a:rPr lang="id-ID" sz="3200" dirty="0"/>
              <a:t>Melaksanakan kegiatan di luar Posyandu</a:t>
            </a:r>
            <a:endParaRPr lang="en-US" sz="3200" dirty="0"/>
          </a:p>
        </p:txBody>
      </p:sp>
      <p:sp>
        <p:nvSpPr>
          <p:cNvPr id="21507" name="Rectangle 3"/>
          <p:cNvSpPr>
            <a:spLocks noGrp="1" noRot="1" noChangeArrowheads="1"/>
          </p:cNvSpPr>
          <p:nvPr>
            <p:ph idx="1"/>
          </p:nvPr>
        </p:nvSpPr>
        <p:spPr>
          <a:xfrm>
            <a:off x="152400" y="1219200"/>
            <a:ext cx="8915400" cy="5638800"/>
          </a:xfrm>
        </p:spPr>
        <p:txBody>
          <a:bodyPr/>
          <a:lstStyle/>
          <a:p>
            <a:pPr marL="609600" indent="-609600">
              <a:lnSpc>
                <a:spcPct val="80000"/>
              </a:lnSpc>
              <a:buFont typeface="Wingdings" pitchFamily="2" charset="2"/>
              <a:buAutoNum type="alphaUcPeriod"/>
            </a:pPr>
            <a:r>
              <a:rPr lang="id-ID" sz="2300" b="1" dirty="0"/>
              <a:t>Melaksanakan kunjungan rumah</a:t>
            </a:r>
            <a:endParaRPr lang="en-US" sz="2300" b="1" dirty="0"/>
          </a:p>
          <a:p>
            <a:pPr marL="990600" lvl="1" indent="-533400">
              <a:lnSpc>
                <a:spcPct val="80000"/>
              </a:lnSpc>
            </a:pPr>
            <a:r>
              <a:rPr lang="id-ID" sz="2300" b="1" dirty="0"/>
              <a:t>Mereka yang perlu dikunjungi adalah</a:t>
            </a:r>
            <a:r>
              <a:rPr lang="id-ID" sz="2300" dirty="0"/>
              <a:t>:</a:t>
            </a:r>
            <a:r>
              <a:rPr lang="en-US" sz="2300" dirty="0"/>
              <a:t> </a:t>
            </a:r>
          </a:p>
          <a:p>
            <a:pPr marL="1371600" lvl="2" indent="-457200">
              <a:lnSpc>
                <a:spcPct val="80000"/>
              </a:lnSpc>
              <a:buFont typeface="Wingdings" pitchFamily="2" charset="2"/>
              <a:buAutoNum type="arabicPeriod"/>
            </a:pPr>
            <a:r>
              <a:rPr lang="id-ID" sz="2300" dirty="0"/>
              <a:t>Ibu yang anak balitanya tidak hadir 2 bulan berturut-turut di Posyandu</a:t>
            </a:r>
          </a:p>
          <a:p>
            <a:pPr marL="1371600" lvl="2" indent="-457200">
              <a:lnSpc>
                <a:spcPct val="80000"/>
              </a:lnSpc>
              <a:buFont typeface="Wingdings" pitchFamily="2" charset="2"/>
              <a:buAutoNum type="arabicPeriod"/>
            </a:pPr>
            <a:r>
              <a:rPr lang="id-ID" sz="2300" dirty="0"/>
              <a:t>Ibu yang anak balitanya belum mendapat kapsul vitamin</a:t>
            </a:r>
          </a:p>
          <a:p>
            <a:pPr marL="1371600" lvl="2" indent="-457200">
              <a:lnSpc>
                <a:spcPct val="80000"/>
              </a:lnSpc>
              <a:buFont typeface="Wingdings" pitchFamily="2" charset="2"/>
              <a:buAutoNum type="arabicPeriod"/>
            </a:pPr>
            <a:r>
              <a:rPr lang="id-ID" sz="2300" dirty="0"/>
              <a:t>Berat badannya tidak naik 2 bulan berturut-turut.</a:t>
            </a:r>
          </a:p>
          <a:p>
            <a:pPr marL="1371600" lvl="2" indent="-457200">
              <a:lnSpc>
                <a:spcPct val="80000"/>
              </a:lnSpc>
              <a:buFont typeface="Wingdings" pitchFamily="2" charset="2"/>
              <a:buAutoNum type="arabicPeriod"/>
            </a:pPr>
            <a:r>
              <a:rPr lang="id-ID" sz="2300" dirty="0"/>
              <a:t>Berat badannya di bawah garis merah KMS</a:t>
            </a:r>
          </a:p>
          <a:p>
            <a:pPr marL="1371600" lvl="2" indent="-457200">
              <a:lnSpc>
                <a:spcPct val="80000"/>
              </a:lnSpc>
              <a:buFont typeface="Wingdings" pitchFamily="2" charset="2"/>
              <a:buAutoNum type="arabicPeriod"/>
            </a:pPr>
            <a:r>
              <a:rPr lang="id-ID" sz="2300" dirty="0"/>
              <a:t>Sasaran Posyandu yang sakit.</a:t>
            </a:r>
          </a:p>
          <a:p>
            <a:pPr marL="1371600" lvl="2" indent="-457200">
              <a:lnSpc>
                <a:spcPct val="80000"/>
              </a:lnSpc>
              <a:buFont typeface="Wingdings" pitchFamily="2" charset="2"/>
              <a:buAutoNum type="arabicPeriod"/>
            </a:pPr>
            <a:r>
              <a:rPr lang="id-ID" sz="2300" dirty="0"/>
              <a:t>Ibu hamil yang tidak menghadiri kegiatan di Posyandu  2    bulan berturut-turut.</a:t>
            </a:r>
          </a:p>
          <a:p>
            <a:pPr marL="1371600" lvl="2" indent="-457200">
              <a:lnSpc>
                <a:spcPct val="80000"/>
              </a:lnSpc>
              <a:buFont typeface="Wingdings" pitchFamily="2" charset="2"/>
              <a:buAutoNum type="arabicPeriod"/>
            </a:pPr>
            <a:r>
              <a:rPr lang="id-ID" sz="2300" dirty="0"/>
              <a:t>Ibu hamil yang bulan lalu dikirim/rujuk ke Puskesmas.</a:t>
            </a:r>
          </a:p>
          <a:p>
            <a:pPr marL="1371600" lvl="2" indent="-457200">
              <a:lnSpc>
                <a:spcPct val="80000"/>
              </a:lnSpc>
              <a:buFont typeface="Wingdings" pitchFamily="2" charset="2"/>
              <a:buAutoNum type="arabicPeriod"/>
            </a:pPr>
            <a:r>
              <a:rPr lang="id-ID" sz="2300" dirty="0"/>
              <a:t>Ibu yang mengalami kesulitan menyusui anaknya. </a:t>
            </a:r>
          </a:p>
          <a:p>
            <a:pPr marL="1371600" lvl="2" indent="-457200">
              <a:lnSpc>
                <a:spcPct val="80000"/>
              </a:lnSpc>
              <a:buFont typeface="Wingdings" pitchFamily="2" charset="2"/>
              <a:buAutoNum type="arabicPeriod"/>
            </a:pPr>
            <a:r>
              <a:rPr lang="id-ID" sz="2300" dirty="0"/>
              <a:t>Ibu hamil dan ibu menyusui yang belum mendapat kapsul iodium.</a:t>
            </a:r>
            <a:endParaRPr lang="en-US" sz="2300" dirty="0"/>
          </a:p>
          <a:p>
            <a:pPr marL="1371600" lvl="2" indent="-457200">
              <a:lnSpc>
                <a:spcPct val="80000"/>
              </a:lnSpc>
              <a:buFont typeface="Wingdings" pitchFamily="2" charset="2"/>
              <a:buAutoNum type="arabicPeriod"/>
            </a:pPr>
            <a:r>
              <a:rPr lang="en-US" sz="2300" dirty="0" err="1"/>
              <a:t>Balita</a:t>
            </a:r>
            <a:r>
              <a:rPr lang="en-US" sz="2300" dirty="0"/>
              <a:t> yang </a:t>
            </a:r>
            <a:r>
              <a:rPr lang="en-US" sz="2300" dirty="0" err="1"/>
              <a:t>terlalu</a:t>
            </a:r>
            <a:r>
              <a:rPr lang="en-US" sz="2300" dirty="0"/>
              <a:t> </a:t>
            </a:r>
            <a:r>
              <a:rPr lang="en-US" sz="2300" dirty="0" err="1"/>
              <a:t>gemuk</a:t>
            </a:r>
            <a:r>
              <a:rPr lang="en-US" sz="2300" dirty="0"/>
              <a:t> </a:t>
            </a:r>
            <a:endParaRPr lang="id-ID" sz="1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57200" y="704088"/>
            <a:ext cx="8229600" cy="938962"/>
          </a:xfrm>
        </p:spPr>
        <p:txBody>
          <a:bodyPr/>
          <a:lstStyle/>
          <a:p>
            <a:pPr marL="1117600" indent="-1117600">
              <a:buFontTx/>
              <a:buAutoNum type="romanUcPeriod" startAt="2"/>
            </a:pPr>
            <a:r>
              <a:rPr lang="id-ID" sz="3200" dirty="0"/>
              <a:t>Melaksanakan kegiatan di luar Posyandu</a:t>
            </a:r>
            <a:endParaRPr lang="en-US" sz="3200" dirty="0"/>
          </a:p>
        </p:txBody>
      </p:sp>
      <p:sp>
        <p:nvSpPr>
          <p:cNvPr id="23555" name="Rectangle 3"/>
          <p:cNvSpPr>
            <a:spLocks noGrp="1" noRot="1" noChangeArrowheads="1"/>
          </p:cNvSpPr>
          <p:nvPr>
            <p:ph idx="1"/>
          </p:nvPr>
        </p:nvSpPr>
        <p:spPr/>
        <p:txBody>
          <a:bodyPr/>
          <a:lstStyle/>
          <a:p>
            <a:pPr marL="609600" indent="-609600">
              <a:buFont typeface="Wingdings" pitchFamily="2" charset="2"/>
              <a:buAutoNum type="alphaUcPeriod" startAt="2"/>
            </a:pPr>
            <a:r>
              <a:rPr lang="id-ID" sz="2400" b="1" dirty="0">
                <a:latin typeface="Arial" pitchFamily="34" charset="0"/>
                <a:cs typeface="Arial" pitchFamily="34" charset="0"/>
              </a:rPr>
              <a:t>Menggerakkan masyarakat untuk menghadiri dan ikut serta dalam kegiatan Posyandu. </a:t>
            </a:r>
            <a:endParaRPr lang="en-US" sz="2400" b="1" dirty="0">
              <a:latin typeface="Arial" pitchFamily="34" charset="0"/>
              <a:cs typeface="Arial" pitchFamily="34" charset="0"/>
            </a:endParaRPr>
          </a:p>
          <a:p>
            <a:pPr marL="990600" lvl="1" indent="-533400"/>
            <a:r>
              <a:rPr lang="id-ID" sz="3200" dirty="0"/>
              <a:t>Langsung ke tengah masyarakat.</a:t>
            </a:r>
          </a:p>
          <a:p>
            <a:pPr marL="990600" lvl="1" indent="-533400"/>
            <a:r>
              <a:rPr lang="id-ID" sz="3200" dirty="0"/>
              <a:t>Melalui Tokoh masyarakat atau pemuka agama/adat.</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04088"/>
            <a:ext cx="8229600" cy="724648"/>
          </a:xfrm>
        </p:spPr>
        <p:txBody>
          <a:bodyPr>
            <a:normAutofit fontScale="90000"/>
          </a:bodyPr>
          <a:lstStyle/>
          <a:p>
            <a:pPr eaLnBrk="1" hangingPunct="1"/>
            <a:r>
              <a:rPr lang="id-ID" dirty="0" smtClean="0">
                <a:solidFill>
                  <a:srgbClr val="7B9899"/>
                </a:solidFill>
              </a:rPr>
              <a:t>Pengertian</a:t>
            </a:r>
          </a:p>
        </p:txBody>
      </p:sp>
      <p:sp>
        <p:nvSpPr>
          <p:cNvPr id="14339" name="Content Placeholder 2"/>
          <p:cNvSpPr>
            <a:spLocks noGrp="1"/>
          </p:cNvSpPr>
          <p:nvPr>
            <p:ph idx="1"/>
          </p:nvPr>
        </p:nvSpPr>
        <p:spPr>
          <a:xfrm>
            <a:off x="301625" y="1527175"/>
            <a:ext cx="8504238" cy="4572000"/>
          </a:xfrm>
        </p:spPr>
        <p:txBody>
          <a:bodyPr/>
          <a:lstStyle/>
          <a:p>
            <a:pPr eaLnBrk="1" hangingPunct="1"/>
            <a:r>
              <a:rPr lang="id-ID" dirty="0" smtClean="0"/>
              <a:t>POSYANDU </a:t>
            </a:r>
            <a:r>
              <a:rPr lang="id-ID" dirty="0" smtClean="0">
                <a:sym typeface="Wingdings" pitchFamily="2" charset="2"/>
              </a:rPr>
              <a:t> Pos Pelayanan Terpadu</a:t>
            </a:r>
          </a:p>
          <a:p>
            <a:pPr eaLnBrk="1" hangingPunct="1"/>
            <a:r>
              <a:rPr lang="id-ID" dirty="0" smtClean="0">
                <a:sym typeface="Wingdings" pitchFamily="2" charset="2"/>
              </a:rPr>
              <a:t>Tempat memberikan layanan menyeluruh aspek programnya.</a:t>
            </a:r>
          </a:p>
          <a:p>
            <a:pPr eaLnBrk="1" hangingPunct="1">
              <a:buFont typeface="Wingdings 2" pitchFamily="18" charset="2"/>
              <a:buNone/>
            </a:pPr>
            <a:endParaRPr lang="id-ID" dirty="0" smtClean="0">
              <a:sym typeface="Wingdings" pitchFamily="2" charset="2"/>
            </a:endParaRPr>
          </a:p>
          <a:p>
            <a:pPr eaLnBrk="1" hangingPunct="1">
              <a:buFont typeface="Wingdings 2" pitchFamily="18" charset="2"/>
              <a:buNone/>
            </a:pPr>
            <a:r>
              <a:rPr lang="id-ID" dirty="0" smtClean="0">
                <a:sym typeface="Wingdings" pitchFamily="2" charset="2"/>
              </a:rPr>
              <a:t>UPGK  Usaha Perbaikan Gizi Keluarga</a:t>
            </a:r>
          </a:p>
          <a:p>
            <a:pPr eaLnBrk="1" hangingPunct="1">
              <a:buFont typeface="Wingdings 2" pitchFamily="18" charset="2"/>
              <a:buNone/>
            </a:pPr>
            <a:r>
              <a:rPr lang="id-ID" dirty="0" smtClean="0">
                <a:sym typeface="Wingdings" pitchFamily="2" charset="2"/>
              </a:rPr>
              <a:t>Yaitu, usaha untuk memperbaiki gizi seluruh anggota</a:t>
            </a:r>
            <a:r>
              <a:rPr lang="en-SG" dirty="0" smtClean="0">
                <a:sym typeface="Wingdings" pitchFamily="2" charset="2"/>
              </a:rPr>
              <a:t>m </a:t>
            </a:r>
            <a:r>
              <a:rPr lang="id-ID" dirty="0" smtClean="0">
                <a:sym typeface="Wingdings" pitchFamily="2" charset="2"/>
              </a:rPr>
              <a:t>keluarga.</a:t>
            </a:r>
            <a:endParaRPr lang="id-ID"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25377" y="764704"/>
            <a:ext cx="8229600" cy="1143000"/>
          </a:xfrm>
        </p:spPr>
        <p:txBody>
          <a:bodyPr/>
          <a:lstStyle/>
          <a:p>
            <a:pPr marL="1117600" indent="-1117600">
              <a:buFontTx/>
              <a:buAutoNum type="romanUcPeriod" startAt="2"/>
            </a:pPr>
            <a:r>
              <a:rPr lang="id-ID" sz="3200" dirty="0"/>
              <a:t>Melaksanakan kegiatan di luar Posyandu</a:t>
            </a:r>
            <a:endParaRPr lang="en-US" sz="3200" dirty="0"/>
          </a:p>
        </p:txBody>
      </p:sp>
      <p:sp>
        <p:nvSpPr>
          <p:cNvPr id="24579" name="Rectangle 3"/>
          <p:cNvSpPr>
            <a:spLocks noGrp="1" noRot="1" noChangeArrowheads="1"/>
          </p:cNvSpPr>
          <p:nvPr>
            <p:ph idx="1"/>
          </p:nvPr>
        </p:nvSpPr>
        <p:spPr/>
        <p:txBody>
          <a:bodyPr>
            <a:normAutofit/>
          </a:bodyPr>
          <a:lstStyle/>
          <a:p>
            <a:pPr marL="609600" indent="-609600" algn="just">
              <a:buFont typeface="Wingdings" pitchFamily="2" charset="2"/>
              <a:buAutoNum type="alphaUcPeriod" startAt="3"/>
            </a:pPr>
            <a:r>
              <a:rPr lang="id-ID" sz="2800" b="1" dirty="0"/>
              <a:t>Membantu petugas kesehatan dalam pendaftaran, penyuluhan, dan usaha kesehatan masyarakat</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id-ID" dirty="0"/>
          </a:p>
        </p:txBody>
      </p:sp>
      <p:sp>
        <p:nvSpPr>
          <p:cNvPr id="16387" name="Content Placeholder 2"/>
          <p:cNvSpPr>
            <a:spLocks noGrp="1"/>
          </p:cNvSpPr>
          <p:nvPr>
            <p:ph idx="1"/>
          </p:nvPr>
        </p:nvSpPr>
        <p:spPr>
          <a:xfrm>
            <a:off x="301625" y="1527175"/>
            <a:ext cx="8504238" cy="4572000"/>
          </a:xfrm>
        </p:spPr>
        <p:txBody>
          <a:bodyPr/>
          <a:lstStyle/>
          <a:p>
            <a:pPr eaLnBrk="1" hangingPunct="1"/>
            <a:endParaRPr lang="en-US" smtClean="0"/>
          </a:p>
        </p:txBody>
      </p:sp>
      <p:pic>
        <p:nvPicPr>
          <p:cNvPr id="16388" name="Picture 2" descr="http://anisavitri.files.wordpress.com/2009/11/40-persen-posyandu-di-jakbar-belum-mandiri.jpg"/>
          <p:cNvPicPr>
            <a:picLocks noChangeAspect="1" noChangeArrowheads="1"/>
          </p:cNvPicPr>
          <p:nvPr/>
        </p:nvPicPr>
        <p:blipFill>
          <a:blip r:embed="rId2"/>
          <a:srcRect/>
          <a:stretch>
            <a:fillRect/>
          </a:stretch>
        </p:blipFill>
        <p:spPr bwMode="auto">
          <a:xfrm>
            <a:off x="214313" y="357188"/>
            <a:ext cx="3929062" cy="3643312"/>
          </a:xfrm>
          <a:prstGeom prst="rect">
            <a:avLst/>
          </a:prstGeom>
          <a:noFill/>
          <a:ln w="9525">
            <a:noFill/>
            <a:miter lim="800000"/>
            <a:headEnd/>
            <a:tailEnd/>
          </a:ln>
        </p:spPr>
      </p:pic>
      <p:pic>
        <p:nvPicPr>
          <p:cNvPr id="16389" name="Picture 6" descr="http://photos-f.ak.fbcdn.net/hphotos-ak-snc1/hs195.snc1/6600_1144593147290_1601354589_30378477_7968884_n.jpg"/>
          <p:cNvPicPr>
            <a:picLocks noChangeAspect="1" noChangeArrowheads="1"/>
          </p:cNvPicPr>
          <p:nvPr/>
        </p:nvPicPr>
        <p:blipFill>
          <a:blip r:embed="rId3"/>
          <a:srcRect/>
          <a:stretch>
            <a:fillRect/>
          </a:stretch>
        </p:blipFill>
        <p:spPr bwMode="auto">
          <a:xfrm>
            <a:off x="4357688" y="1285875"/>
            <a:ext cx="4429125"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id-ID"/>
          </a:p>
        </p:txBody>
      </p:sp>
      <p:sp>
        <p:nvSpPr>
          <p:cNvPr id="17411" name="Content Placeholder 2"/>
          <p:cNvSpPr>
            <a:spLocks noGrp="1"/>
          </p:cNvSpPr>
          <p:nvPr>
            <p:ph idx="1"/>
          </p:nvPr>
        </p:nvSpPr>
        <p:spPr>
          <a:xfrm>
            <a:off x="301625" y="1527175"/>
            <a:ext cx="8504238" cy="4572000"/>
          </a:xfrm>
        </p:spPr>
        <p:txBody>
          <a:bodyPr/>
          <a:lstStyle/>
          <a:p>
            <a:pPr eaLnBrk="1" hangingPunct="1"/>
            <a:endParaRPr lang="en-US" smtClean="0"/>
          </a:p>
        </p:txBody>
      </p:sp>
      <p:pic>
        <p:nvPicPr>
          <p:cNvPr id="17412" name="Picture 4" descr="http://4.bp.blogspot.com/_kAYvASt_Dzc/TDk8KU_7-JI/AAAAAAAAABs/6ES6TZgzNT0/s1600/IMG_4277posyandu.jpg"/>
          <p:cNvPicPr>
            <a:picLocks noChangeAspect="1" noChangeArrowheads="1"/>
          </p:cNvPicPr>
          <p:nvPr/>
        </p:nvPicPr>
        <p:blipFill>
          <a:blip r:embed="rId2"/>
          <a:srcRect/>
          <a:stretch>
            <a:fillRect/>
          </a:stretch>
        </p:blipFill>
        <p:spPr bwMode="auto">
          <a:xfrm>
            <a:off x="1643063" y="428625"/>
            <a:ext cx="5786437"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57200" y="764704"/>
            <a:ext cx="8229600" cy="652934"/>
          </a:xfrm>
        </p:spPr>
        <p:txBody>
          <a:bodyPr/>
          <a:lstStyle/>
          <a:p>
            <a:r>
              <a:rPr lang="id-ID" sz="3200" dirty="0"/>
              <a:t>Bagaimana jika kader menemui kesulitan dalam pelaksanaan Posyandu?</a:t>
            </a:r>
            <a:r>
              <a:rPr lang="en-US" sz="3200" dirty="0"/>
              <a:t> </a:t>
            </a:r>
          </a:p>
        </p:txBody>
      </p:sp>
      <p:sp>
        <p:nvSpPr>
          <p:cNvPr id="22531" name="Rectangle 3"/>
          <p:cNvSpPr>
            <a:spLocks noGrp="1" noRot="1" noChangeArrowheads="1"/>
          </p:cNvSpPr>
          <p:nvPr>
            <p:ph idx="1"/>
          </p:nvPr>
        </p:nvSpPr>
        <p:spPr>
          <a:xfrm>
            <a:off x="457200" y="1905000"/>
            <a:ext cx="8388350" cy="4648200"/>
          </a:xfrm>
        </p:spPr>
        <p:txBody>
          <a:bodyPr/>
          <a:lstStyle/>
          <a:p>
            <a:pPr>
              <a:lnSpc>
                <a:spcPct val="90000"/>
              </a:lnSpc>
            </a:pPr>
            <a:r>
              <a:rPr lang="id-ID"/>
              <a:t>Jika menemui kesulitan, kader dapat berbicara atau berdiskusi dengan:</a:t>
            </a:r>
          </a:p>
          <a:p>
            <a:pPr lvl="1">
              <a:lnSpc>
                <a:spcPct val="90000"/>
              </a:lnSpc>
            </a:pPr>
            <a:r>
              <a:rPr lang="id-ID"/>
              <a:t>Tokoh masyarakat</a:t>
            </a:r>
          </a:p>
          <a:p>
            <a:pPr lvl="1">
              <a:lnSpc>
                <a:spcPct val="90000"/>
              </a:lnSpc>
            </a:pPr>
            <a:r>
              <a:rPr lang="id-ID"/>
              <a:t>Tokoh agama</a:t>
            </a:r>
          </a:p>
          <a:p>
            <a:pPr lvl="1">
              <a:lnSpc>
                <a:spcPct val="90000"/>
              </a:lnSpc>
            </a:pPr>
            <a:r>
              <a:rPr lang="id-ID"/>
              <a:t>Kepala desa (Lurah)</a:t>
            </a:r>
          </a:p>
          <a:p>
            <a:pPr lvl="1">
              <a:lnSpc>
                <a:spcPct val="90000"/>
              </a:lnSpc>
            </a:pPr>
            <a:r>
              <a:rPr lang="id-ID"/>
              <a:t>Lembaga Swadaya Masyarakat (LSM)</a:t>
            </a:r>
          </a:p>
          <a:p>
            <a:pPr lvl="1">
              <a:lnSpc>
                <a:spcPct val="90000"/>
              </a:lnSpc>
            </a:pPr>
            <a:r>
              <a:rPr lang="id-ID"/>
              <a:t>Petugas  RT, RW</a:t>
            </a:r>
          </a:p>
          <a:p>
            <a:pPr lvl="1">
              <a:lnSpc>
                <a:spcPct val="90000"/>
              </a:lnSpc>
            </a:pPr>
            <a:r>
              <a:rPr lang="id-ID"/>
              <a:t>Tim penggerak PKK</a:t>
            </a:r>
          </a:p>
          <a:p>
            <a:pPr lvl="1">
              <a:lnSpc>
                <a:spcPct val="90000"/>
              </a:lnSpc>
            </a:pPr>
            <a:r>
              <a:rPr lang="id-ID"/>
              <a:t>Petugas KB (PLKB)</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57200" y="836712"/>
            <a:ext cx="8229600" cy="1080120"/>
          </a:xfrm>
        </p:spPr>
        <p:txBody>
          <a:bodyPr>
            <a:normAutofit/>
          </a:bodyPr>
          <a:lstStyle/>
          <a:p>
            <a:pPr algn="ctr"/>
            <a:r>
              <a:rPr lang="id-ID" sz="3200" dirty="0"/>
              <a:t>Keterampilan dan pengetahuan apa saja yang harus dikuasai oleh seorang kader?</a:t>
            </a:r>
            <a:endParaRPr lang="en-US" sz="3200" dirty="0"/>
          </a:p>
        </p:txBody>
      </p:sp>
      <p:sp>
        <p:nvSpPr>
          <p:cNvPr id="25603" name="Rectangle 3"/>
          <p:cNvSpPr>
            <a:spLocks noGrp="1" noRot="1" noChangeArrowheads="1"/>
          </p:cNvSpPr>
          <p:nvPr>
            <p:ph idx="1"/>
          </p:nvPr>
        </p:nvSpPr>
        <p:spPr>
          <a:xfrm>
            <a:off x="457200" y="2060848"/>
            <a:ext cx="8229600" cy="4525963"/>
          </a:xfrm>
        </p:spPr>
        <p:txBody>
          <a:bodyPr/>
          <a:lstStyle/>
          <a:p>
            <a:pPr marL="609600" indent="-609600"/>
            <a:r>
              <a:rPr lang="id-ID" sz="2800" dirty="0"/>
              <a:t>Seorang kader dalam tugasnya akan sering melakukan penyuluhan:</a:t>
            </a:r>
          </a:p>
          <a:p>
            <a:pPr marL="990600" lvl="1" indent="-533400">
              <a:buFont typeface="Wingdings" pitchFamily="2" charset="2"/>
              <a:buAutoNum type="arabicPeriod"/>
            </a:pPr>
            <a:r>
              <a:rPr lang="id-ID" sz="3200" dirty="0"/>
              <a:t>Penyuluhan perorangan dengan tatap muka</a:t>
            </a:r>
            <a:endParaRPr lang="id-ID" sz="3200" b="1" dirty="0"/>
          </a:p>
          <a:p>
            <a:pPr marL="990600" lvl="1" indent="-533400">
              <a:buFont typeface="Wingdings" pitchFamily="2" charset="2"/>
              <a:buAutoNum type="arabicPeriod"/>
            </a:pPr>
            <a:r>
              <a:rPr lang="id-ID" sz="3200" dirty="0"/>
              <a:t>Penyuluhan kelompok</a:t>
            </a:r>
            <a:endParaRPr lang="id-ID" sz="3200" b="1" dirty="0"/>
          </a:p>
          <a:p>
            <a:pPr marL="990600" lvl="1" indent="-533400">
              <a:buFont typeface="Wingdings" pitchFamily="2" charset="2"/>
              <a:buAutoNum type="arabicPeriod"/>
            </a:pPr>
            <a:r>
              <a:rPr lang="id-ID" sz="3200" dirty="0"/>
              <a:t>Penyuluhan disertai peragaan (demonstrasi)</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500034" y="764704"/>
            <a:ext cx="8229600" cy="1143000"/>
          </a:xfrm>
        </p:spPr>
        <p:txBody>
          <a:bodyPr>
            <a:normAutofit/>
          </a:bodyPr>
          <a:lstStyle/>
          <a:p>
            <a:pPr algn="ctr"/>
            <a:r>
              <a:rPr lang="id-ID" sz="3200" dirty="0"/>
              <a:t>Karena itu keterampilan dan pengetahuan yang harus dikuasai oleh seorang kader adalah:</a:t>
            </a:r>
            <a:endParaRPr lang="en-US" sz="3200" dirty="0"/>
          </a:p>
        </p:txBody>
      </p:sp>
      <p:sp>
        <p:nvSpPr>
          <p:cNvPr id="26627" name="Rectangle 3"/>
          <p:cNvSpPr>
            <a:spLocks noGrp="1" noRot="1" noChangeArrowheads="1"/>
          </p:cNvSpPr>
          <p:nvPr>
            <p:ph idx="1"/>
          </p:nvPr>
        </p:nvSpPr>
        <p:spPr>
          <a:xfrm>
            <a:off x="500034" y="2143116"/>
            <a:ext cx="8229600" cy="3429024"/>
          </a:xfrm>
        </p:spPr>
        <p:txBody>
          <a:bodyPr/>
          <a:lstStyle/>
          <a:p>
            <a:pPr marL="609600" indent="-609600"/>
            <a:r>
              <a:rPr lang="id-ID" dirty="0">
                <a:latin typeface="Arial" pitchFamily="34" charset="0"/>
                <a:cs typeface="Arial" pitchFamily="34" charset="0"/>
              </a:rPr>
              <a:t>Keterampilan komunikasi interpersonal</a:t>
            </a:r>
          </a:p>
          <a:p>
            <a:pPr marL="609600" indent="-609600"/>
            <a:r>
              <a:rPr lang="id-ID" dirty="0">
                <a:latin typeface="Arial" pitchFamily="34" charset="0"/>
                <a:cs typeface="Arial" pitchFamily="34" charset="0"/>
              </a:rPr>
              <a:t>Keterampilan yang berhubungan dengan kegiatan di Posyandu (pencatatan, pelaporan, penimbangan dll)</a:t>
            </a:r>
          </a:p>
          <a:p>
            <a:pPr marL="609600" indent="-609600"/>
            <a:r>
              <a:rPr lang="id-ID" dirty="0">
                <a:latin typeface="Arial" pitchFamily="34" charset="0"/>
                <a:cs typeface="Arial" pitchFamily="34" charset="0"/>
              </a:rPr>
              <a:t>Pengetahuan kesehatan dasar dan gizi</a:t>
            </a:r>
            <a:r>
              <a:rPr lang="en-US"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600012" y="642918"/>
            <a:ext cx="8258268" cy="724648"/>
          </a:xfrm>
        </p:spPr>
        <p:txBody>
          <a:bodyPr>
            <a:noAutofit/>
          </a:bodyPr>
          <a:lstStyle/>
          <a:p>
            <a:pPr marL="838200" indent="-838200"/>
            <a:r>
              <a:rPr lang="id-ID" sz="4000" dirty="0"/>
              <a:t>Keterampilan komunikasi interpersonal</a:t>
            </a:r>
            <a:endParaRPr lang="en-US" sz="4000" dirty="0"/>
          </a:p>
        </p:txBody>
      </p:sp>
      <p:sp>
        <p:nvSpPr>
          <p:cNvPr id="27651" name="Rectangle 3"/>
          <p:cNvSpPr>
            <a:spLocks noGrp="1" noRot="1" noChangeArrowheads="1"/>
          </p:cNvSpPr>
          <p:nvPr>
            <p:ph idx="1"/>
          </p:nvPr>
        </p:nvSpPr>
        <p:spPr>
          <a:xfrm>
            <a:off x="533400" y="1752600"/>
            <a:ext cx="7967690" cy="4343400"/>
          </a:xfrm>
        </p:spPr>
        <p:txBody>
          <a:bodyPr>
            <a:normAutofit/>
          </a:bodyPr>
          <a:lstStyle/>
          <a:p>
            <a:pPr marL="609600" indent="-609600" algn="just">
              <a:lnSpc>
                <a:spcPct val="90000"/>
              </a:lnSpc>
              <a:buFont typeface="Wingdings" pitchFamily="2" charset="2"/>
              <a:buNone/>
            </a:pPr>
            <a:r>
              <a:rPr lang="en-US" sz="3600" dirty="0"/>
              <a:t>	</a:t>
            </a:r>
            <a:r>
              <a:rPr lang="id-ID" sz="2800" dirty="0">
                <a:latin typeface="Arial" pitchFamily="34" charset="0"/>
                <a:cs typeface="Arial" pitchFamily="34" charset="0"/>
              </a:rPr>
              <a:t>Keterampilan ini penting karena dalam</a:t>
            </a:r>
            <a:r>
              <a:rPr lang="en-US" sz="2800" dirty="0">
                <a:latin typeface="Arial" pitchFamily="34" charset="0"/>
                <a:cs typeface="Arial" pitchFamily="34" charset="0"/>
              </a:rPr>
              <a:t> </a:t>
            </a:r>
            <a:r>
              <a:rPr lang="en-SG" sz="2800" dirty="0" smtClean="0">
                <a:latin typeface="Arial" pitchFamily="34" charset="0"/>
                <a:cs typeface="Arial" pitchFamily="34" charset="0"/>
              </a:rPr>
              <a:t>m</a:t>
            </a:r>
            <a:r>
              <a:rPr lang="id-ID" sz="2800" dirty="0" smtClean="0">
                <a:latin typeface="Arial" pitchFamily="34" charset="0"/>
                <a:cs typeface="Arial" pitchFamily="34" charset="0"/>
              </a:rPr>
              <a:t>elaksanakan </a:t>
            </a:r>
            <a:r>
              <a:rPr lang="id-ID" sz="2800" dirty="0">
                <a:latin typeface="Arial" pitchFamily="34" charset="0"/>
                <a:cs typeface="Arial" pitchFamily="34" charset="0"/>
              </a:rPr>
              <a:t>tugasnya seorang kader perlu memahami kebutuhan masyarakat, serta perlu menguasai teknik-teknik komunikasi yang efektif agar informasi dan pesan yang disampaikan kepada masyarakat  dapat dimengerti dengan baik dan dilaksanakan.</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55575" y="930275"/>
            <a:ext cx="8613775" cy="1431925"/>
          </a:xfrm>
        </p:spPr>
        <p:txBody>
          <a:bodyPr>
            <a:normAutofit fontScale="90000"/>
          </a:bodyPr>
          <a:lstStyle/>
          <a:p>
            <a:r>
              <a:rPr lang="id-ID" sz="3200" dirty="0"/>
              <a:t>Keterampilan yang berhubungan dengan kegiatan di Posyandu (pencatatan, pelaporan, penimbangan </a:t>
            </a:r>
            <a:r>
              <a:rPr lang="id-ID" sz="3200" dirty="0" err="1"/>
              <a:t>dll</a:t>
            </a:r>
            <a:r>
              <a:rPr lang="id-ID" sz="3200" dirty="0"/>
              <a:t>)</a:t>
            </a:r>
            <a:r>
              <a:rPr lang="en-US" sz="3200" dirty="0"/>
              <a:t> </a:t>
            </a:r>
          </a:p>
        </p:txBody>
      </p:sp>
      <p:sp>
        <p:nvSpPr>
          <p:cNvPr id="28675" name="Rectangle 3"/>
          <p:cNvSpPr>
            <a:spLocks noGrp="1" noRot="1" noChangeArrowheads="1"/>
          </p:cNvSpPr>
          <p:nvPr>
            <p:ph idx="1"/>
          </p:nvPr>
        </p:nvSpPr>
        <p:spPr>
          <a:xfrm>
            <a:off x="762000" y="2362200"/>
            <a:ext cx="8007350" cy="4191000"/>
          </a:xfrm>
        </p:spPr>
        <p:txBody>
          <a:bodyPr/>
          <a:lstStyle/>
          <a:p>
            <a:pPr>
              <a:buFont typeface="Wingdings" pitchFamily="2" charset="2"/>
              <a:buNone/>
            </a:pPr>
            <a:r>
              <a:rPr lang="en-US" sz="3600"/>
              <a:t>	</a:t>
            </a:r>
            <a:r>
              <a:rPr lang="id-ID" sz="3600"/>
              <a:t>Kader perlu memahami sistem pencatatan dan pelaporan yang benar, agar dapat memperoleh data yang mampu membantu kader mengidentifikasi masyarakat yang perlu dikunjungi dan memperoleh perhatian khusus</a:t>
            </a:r>
            <a:r>
              <a:rPr lang="en-US" sz="360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836712"/>
            <a:ext cx="8229600" cy="763488"/>
          </a:xfrm>
        </p:spPr>
        <p:txBody>
          <a:bodyPr>
            <a:normAutofit/>
          </a:bodyPr>
          <a:lstStyle/>
          <a:p>
            <a:r>
              <a:rPr lang="id-ID"/>
              <a:t>Pengetahuan kesehatan dan gizi</a:t>
            </a:r>
            <a:endParaRPr lang="en-US" dirty="0"/>
          </a:p>
        </p:txBody>
      </p:sp>
      <p:sp>
        <p:nvSpPr>
          <p:cNvPr id="29699" name="Rectangle 3"/>
          <p:cNvSpPr>
            <a:spLocks noGrp="1" noRot="1" noChangeArrowheads="1"/>
          </p:cNvSpPr>
          <p:nvPr>
            <p:ph idx="1"/>
          </p:nvPr>
        </p:nvSpPr>
        <p:spPr>
          <a:xfrm>
            <a:off x="473186" y="1988840"/>
            <a:ext cx="8229600" cy="3845024"/>
          </a:xfrm>
        </p:spPr>
        <p:txBody>
          <a:bodyPr/>
          <a:lstStyle/>
          <a:p>
            <a:pPr algn="just">
              <a:buFont typeface="Wingdings" pitchFamily="2" charset="2"/>
              <a:buNone/>
            </a:pPr>
            <a:r>
              <a:rPr lang="en-US" sz="4400" dirty="0"/>
              <a:t>	</a:t>
            </a:r>
            <a:r>
              <a:rPr lang="id-ID" sz="3200" dirty="0"/>
              <a:t>Pemahaman kader yang baik mengenai kesehatan dasar dan gizi akan membantu kader lebih effektif dalam memberikan informasi yang benar</a:t>
            </a:r>
            <a:r>
              <a:rPr lang="en-US" sz="3200" dirty="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67544" y="746201"/>
            <a:ext cx="8229600" cy="1143000"/>
          </a:xfrm>
        </p:spPr>
        <p:txBody>
          <a:bodyPr/>
          <a:lstStyle/>
          <a:p>
            <a:r>
              <a:rPr lang="id-ID" sz="3600"/>
              <a:t>Bagaimana cara melaksanakan kegiatan bulanan Posyandu?</a:t>
            </a:r>
            <a:r>
              <a:rPr lang="en-US" sz="3600" dirty="0"/>
              <a:t> </a:t>
            </a:r>
          </a:p>
        </p:txBody>
      </p:sp>
      <p:sp>
        <p:nvSpPr>
          <p:cNvPr id="30723" name="Rectangle 3"/>
          <p:cNvSpPr>
            <a:spLocks noGrp="1" noRot="1" noChangeArrowheads="1"/>
          </p:cNvSpPr>
          <p:nvPr>
            <p:ph idx="1"/>
          </p:nvPr>
        </p:nvSpPr>
        <p:spPr>
          <a:xfrm>
            <a:off x="467544" y="2204864"/>
            <a:ext cx="8378006" cy="4424536"/>
          </a:xfrm>
        </p:spPr>
        <p:txBody>
          <a:bodyPr/>
          <a:lstStyle/>
          <a:p>
            <a:r>
              <a:rPr lang="id-ID"/>
              <a:t>Pelaksanaan kegiatan di Posyandu dikenal dengan nama “sistem 5 meja”, </a:t>
            </a:r>
            <a:r>
              <a:rPr lang="id-ID" dirty="0" err="1"/>
              <a:t>dimana</a:t>
            </a:r>
            <a:r>
              <a:rPr lang="id-ID" dirty="0"/>
              <a:t> kegiatan di masing-masing meja mempunyai kekhususan sendiri-sendiri. Sistem 5 meja tersebut tidak berarti bahwa Posyandu harus memiliki 5 buah meja untuk </a:t>
            </a:r>
            <a:r>
              <a:rPr lang="id-ID" dirty="0" err="1"/>
              <a:t>pelaksanaanya</a:t>
            </a:r>
            <a:r>
              <a:rPr lang="id-ID" dirty="0"/>
              <a:t>, tetapi kegiatan Posyandu harus mencakup 5 pokok kegiatan: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60375" y="762000"/>
            <a:ext cx="8229600" cy="1143000"/>
          </a:xfrm>
        </p:spPr>
        <p:txBody>
          <a:bodyPr>
            <a:normAutofit/>
          </a:bodyPr>
          <a:lstStyle/>
          <a:p>
            <a:r>
              <a:rPr lang="id-ID" b="0" dirty="0"/>
              <a:t>Apakah </a:t>
            </a:r>
            <a:r>
              <a:rPr lang="id-ID" b="0" dirty="0" err="1"/>
              <a:t>anda</a:t>
            </a:r>
            <a:r>
              <a:rPr lang="id-ID" b="0" dirty="0"/>
              <a:t> mengenal Posyandu?</a:t>
            </a:r>
            <a:r>
              <a:rPr lang="en-US" dirty="0"/>
              <a:t> </a:t>
            </a:r>
          </a:p>
        </p:txBody>
      </p:sp>
      <p:sp>
        <p:nvSpPr>
          <p:cNvPr id="8195" name="Rectangle 3"/>
          <p:cNvSpPr>
            <a:spLocks noGrp="1" noRot="1" noChangeArrowheads="1"/>
          </p:cNvSpPr>
          <p:nvPr>
            <p:ph idx="1"/>
          </p:nvPr>
        </p:nvSpPr>
        <p:spPr>
          <a:xfrm>
            <a:off x="304800" y="1905000"/>
            <a:ext cx="8540750" cy="4191000"/>
          </a:xfrm>
        </p:spPr>
        <p:txBody>
          <a:bodyPr>
            <a:normAutofit lnSpcReduction="10000"/>
          </a:bodyPr>
          <a:lstStyle/>
          <a:p>
            <a:r>
              <a:rPr lang="id-ID" sz="2800"/>
              <a:t>Posyandu (Pos Pelayanan Terpadu) adalah kegiatan yang dilaksanakan oleh, dari dan untuk masyarakat yang bertujuan untuk meningkatkan derajat kesehatan masyarakat pada umumnya serta kesehatan ibu dan anak pada khususnya.</a:t>
            </a:r>
          </a:p>
          <a:p>
            <a:r>
              <a:rPr lang="id-ID" sz="2800"/>
              <a:t>Posyandu merupakan bagian dari pembangunan untuk mencapai keluarga kecil, bahagia dan sejahtera, dilaksanakan oleh keluarga bersama dengan masyarakat di bawah bimbingan petugas kesehatan dari Puskesmas setempat.</a:t>
            </a:r>
            <a:r>
              <a:rPr lang="en-US" sz="280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81" y="620688"/>
            <a:ext cx="8534400" cy="928688"/>
          </a:xfrm>
        </p:spPr>
        <p:txBody>
          <a:bodyPr>
            <a:noAutofit/>
          </a:bodyPr>
          <a:lstStyle/>
          <a:p>
            <a:pPr eaLnBrk="1" fontAlgn="auto" hangingPunct="1">
              <a:spcAft>
                <a:spcPts val="0"/>
              </a:spcAft>
              <a:defRPr/>
            </a:pPr>
            <a:r>
              <a:rPr lang="id-ID" sz="3200" dirty="0" smtClean="0">
                <a:latin typeface="Arial" pitchFamily="34" charset="0"/>
                <a:cs typeface="Arial" pitchFamily="34" charset="0"/>
              </a:rPr>
              <a:t>Cara melaksanakan kegiatan bulanan UPGK di Posyandu</a:t>
            </a:r>
            <a:endParaRPr lang="id-ID" sz="3200" dirty="0">
              <a:latin typeface="Arial" pitchFamily="34" charset="0"/>
              <a:cs typeface="Arial" pitchFamily="34" charset="0"/>
            </a:endParaRPr>
          </a:p>
        </p:txBody>
      </p:sp>
      <p:sp>
        <p:nvSpPr>
          <p:cNvPr id="3" name="Content Placeholder 2"/>
          <p:cNvSpPr>
            <a:spLocks noGrp="1"/>
          </p:cNvSpPr>
          <p:nvPr>
            <p:ph idx="1"/>
          </p:nvPr>
        </p:nvSpPr>
        <p:spPr>
          <a:xfrm>
            <a:off x="332081" y="1916832"/>
            <a:ext cx="8504238" cy="4464496"/>
          </a:xfrm>
        </p:spPr>
        <p:txBody>
          <a:bodyPr>
            <a:normAutofit fontScale="92500" lnSpcReduction="20000"/>
          </a:bodyPr>
          <a:lstStyle/>
          <a:p>
            <a:pPr marL="274320" indent="-274320" eaLnBrk="1" fontAlgn="auto" hangingPunct="1">
              <a:spcAft>
                <a:spcPts val="0"/>
              </a:spcAft>
              <a:buFont typeface="Wingdings 2"/>
              <a:buChar char=""/>
              <a:defRPr/>
            </a:pPr>
            <a:r>
              <a:rPr lang="id-ID" dirty="0" smtClean="0"/>
              <a:t>Meja 1 : Mendaftar balita, bumil, busui.</a:t>
            </a:r>
          </a:p>
          <a:p>
            <a:pPr marL="274320" indent="-274320" eaLnBrk="1" fontAlgn="auto" hangingPunct="1">
              <a:spcAft>
                <a:spcPts val="0"/>
              </a:spcAft>
              <a:buFont typeface="Wingdings 2"/>
              <a:buChar char=""/>
              <a:defRPr/>
            </a:pPr>
            <a:r>
              <a:rPr lang="id-ID" dirty="0" smtClean="0"/>
              <a:t>Meja 2: Menimbang balita</a:t>
            </a:r>
          </a:p>
          <a:p>
            <a:pPr marL="274320" indent="-274320" eaLnBrk="1" fontAlgn="auto" hangingPunct="1">
              <a:spcAft>
                <a:spcPts val="0"/>
              </a:spcAft>
              <a:buFont typeface="Wingdings 2"/>
              <a:buChar char=""/>
              <a:defRPr/>
            </a:pPr>
            <a:r>
              <a:rPr lang="id-ID" dirty="0" smtClean="0"/>
              <a:t>Meja 3: Mencatat hasil penimbangan</a:t>
            </a:r>
            <a:r>
              <a:rPr lang="en-SG" dirty="0" smtClean="0"/>
              <a:t> (</a:t>
            </a:r>
            <a:r>
              <a:rPr lang="en-SG" dirty="0" err="1" smtClean="0"/>
              <a:t>Pengisian</a:t>
            </a:r>
            <a:r>
              <a:rPr lang="en-SG" dirty="0" smtClean="0"/>
              <a:t> KMS)</a:t>
            </a:r>
            <a:endParaRPr lang="id-ID" dirty="0" smtClean="0"/>
          </a:p>
          <a:p>
            <a:pPr marL="274320" indent="-274320" eaLnBrk="1" fontAlgn="auto" hangingPunct="1">
              <a:spcAft>
                <a:spcPts val="0"/>
              </a:spcAft>
              <a:buFont typeface="Wingdings 2"/>
              <a:buChar char=""/>
              <a:defRPr/>
            </a:pPr>
            <a:r>
              <a:rPr lang="id-ID" dirty="0" smtClean="0"/>
              <a:t>Meja 4: Menyuluh ibu berdasarkan hasil penimbangan anaknya, memberikan pelayanan gizi kepada ibu balita serta bumil.</a:t>
            </a:r>
          </a:p>
          <a:p>
            <a:pPr marL="274320" indent="-274320" eaLnBrk="1" fontAlgn="auto" hangingPunct="1">
              <a:spcAft>
                <a:spcPts val="0"/>
              </a:spcAft>
              <a:buFont typeface="Wingdings 2"/>
              <a:buChar char=""/>
              <a:defRPr/>
            </a:pPr>
            <a:r>
              <a:rPr lang="id-ID" dirty="0" smtClean="0"/>
              <a:t>Meja 5: pelayanan kesehatan dan KB</a:t>
            </a:r>
          </a:p>
          <a:p>
            <a:pPr marL="274320" indent="-274320" eaLnBrk="1" fontAlgn="auto" hangingPunct="1">
              <a:spcAft>
                <a:spcPts val="0"/>
              </a:spcAft>
              <a:buFont typeface="Wingdings 2"/>
              <a:buChar char=""/>
              <a:defRPr/>
            </a:pPr>
            <a:r>
              <a:rPr lang="id-ID" dirty="0" smtClean="0"/>
              <a:t>* Untuk Bumil setelah di daftar di meja 1 langsung ke meja 4</a:t>
            </a: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04799" y="836712"/>
            <a:ext cx="8613775" cy="990600"/>
          </a:xfrm>
        </p:spPr>
        <p:txBody>
          <a:bodyPr/>
          <a:lstStyle/>
          <a:p>
            <a:r>
              <a:rPr lang="id-ID" sz="3000"/>
              <a:t>Apa saja kegiatan di masing-masing meja tersebut?</a:t>
            </a:r>
            <a:endParaRPr lang="en-US" sz="3000" dirty="0"/>
          </a:p>
        </p:txBody>
      </p:sp>
      <p:sp>
        <p:nvSpPr>
          <p:cNvPr id="35843" name="Rectangle 3"/>
          <p:cNvSpPr>
            <a:spLocks noGrp="1" noRot="1" noChangeArrowheads="1"/>
          </p:cNvSpPr>
          <p:nvPr>
            <p:ph idx="1"/>
          </p:nvPr>
        </p:nvSpPr>
        <p:spPr>
          <a:xfrm>
            <a:off x="341312" y="1611288"/>
            <a:ext cx="8540750" cy="5334000"/>
          </a:xfrm>
        </p:spPr>
        <p:txBody>
          <a:bodyPr/>
          <a:lstStyle/>
          <a:p>
            <a:pPr>
              <a:lnSpc>
                <a:spcPct val="80000"/>
              </a:lnSpc>
              <a:buFont typeface="Wingdings" pitchFamily="2" charset="2"/>
              <a:buNone/>
            </a:pPr>
            <a:r>
              <a:rPr lang="id-ID" sz="2400" b="1" dirty="0"/>
              <a:t>Kegiatan di meja 1</a:t>
            </a:r>
            <a:endParaRPr lang="en-US" sz="2400" b="1" dirty="0"/>
          </a:p>
          <a:p>
            <a:pPr>
              <a:lnSpc>
                <a:spcPct val="80000"/>
              </a:lnSpc>
              <a:buFont typeface="Wingdings" pitchFamily="2" charset="2"/>
              <a:buAutoNum type="arabicPeriod"/>
            </a:pPr>
            <a:r>
              <a:rPr lang="id-ID" sz="2400" b="1" dirty="0"/>
              <a:t>Pendaftaran Balita</a:t>
            </a:r>
            <a:endParaRPr lang="en-US" sz="2400" b="1" dirty="0"/>
          </a:p>
          <a:p>
            <a:pPr marL="762000" lvl="1" indent="-304800">
              <a:lnSpc>
                <a:spcPct val="80000"/>
              </a:lnSpc>
              <a:buFont typeface="Wingdings" pitchFamily="2" charset="2"/>
              <a:buAutoNum type="alphaLcPeriod"/>
            </a:pPr>
            <a:r>
              <a:rPr lang="id-ID" sz="2400" dirty="0"/>
              <a:t>Balita didaftar dalam formulir pencatatan balita</a:t>
            </a:r>
            <a:endParaRPr lang="id-ID" sz="2400" b="1" dirty="0"/>
          </a:p>
          <a:p>
            <a:pPr marL="762000" lvl="1" indent="-304800">
              <a:lnSpc>
                <a:spcPct val="80000"/>
              </a:lnSpc>
              <a:buFont typeface="Wingdings" pitchFamily="2" charset="2"/>
              <a:buAutoNum type="alphaLcPeriod"/>
            </a:pPr>
            <a:r>
              <a:rPr lang="id-ID" sz="2400" dirty="0"/>
              <a:t>Bila anak sudah memiliki KMS, berarti bulan lalu anak</a:t>
            </a:r>
            <a:r>
              <a:rPr lang="en-US" sz="2400" dirty="0"/>
              <a:t> </a:t>
            </a:r>
            <a:r>
              <a:rPr lang="id-ID" sz="2400" dirty="0"/>
              <a:t>sudah ditimbang. Minta </a:t>
            </a:r>
            <a:r>
              <a:rPr lang="id-ID" sz="2400" dirty="0" err="1"/>
              <a:t>KMSnya</a:t>
            </a:r>
            <a:r>
              <a:rPr lang="id-ID" sz="2400" dirty="0"/>
              <a:t>, namanya dicatat pada</a:t>
            </a:r>
            <a:r>
              <a:rPr lang="en-US" sz="2400" dirty="0"/>
              <a:t> </a:t>
            </a:r>
            <a:r>
              <a:rPr lang="id-ID" sz="2400" dirty="0"/>
              <a:t>secarik kertas. Kertas ini diselipkan di KMS, kemudian ibu balita diminta membawa anaknya menuju </a:t>
            </a:r>
            <a:r>
              <a:rPr lang="id-ID" sz="2400" dirty="0" err="1"/>
              <a:t>tempatpenimbangan</a:t>
            </a:r>
            <a:r>
              <a:rPr lang="id-ID" sz="2400" dirty="0"/>
              <a:t>.</a:t>
            </a:r>
            <a:endParaRPr lang="id-ID" sz="2400" b="1" dirty="0"/>
          </a:p>
          <a:p>
            <a:pPr marL="762000" lvl="1" indent="-304800">
              <a:lnSpc>
                <a:spcPct val="80000"/>
              </a:lnSpc>
              <a:buFont typeface="Wingdings" pitchFamily="2" charset="2"/>
              <a:buAutoNum type="alphaLcPeriod"/>
            </a:pPr>
            <a:r>
              <a:rPr lang="id-ID" sz="2400" dirty="0"/>
              <a:t>Bila anak belum punya KMS, berarti baru bulan ini</a:t>
            </a:r>
            <a:r>
              <a:rPr lang="en-US" sz="2400" dirty="0"/>
              <a:t> </a:t>
            </a:r>
            <a:r>
              <a:rPr lang="id-ID" sz="2400" dirty="0"/>
              <a:t>ikut penimbangan atau KMS lamanya hilang. Ambil KMS baru, kolomnya diisi secara lengkap, nama anak dicatat pada secarik kertas. Secarik kertas ini diselipkan di KMS, kemudian ibu balita diminta membawa anaknya ke </a:t>
            </a:r>
            <a:r>
              <a:rPr lang="id-ID" sz="2400" dirty="0" err="1"/>
              <a:t>tempatpenimbangan</a:t>
            </a:r>
            <a:r>
              <a:rPr lang="id-ID" sz="2400" dirty="0"/>
              <a:t>.</a:t>
            </a:r>
            <a:endParaRPr lang="id-ID"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Rot="1" noChangeArrowheads="1"/>
          </p:cNvSpPr>
          <p:nvPr>
            <p:ph idx="1"/>
          </p:nvPr>
        </p:nvSpPr>
        <p:spPr>
          <a:xfrm>
            <a:off x="838200" y="609600"/>
            <a:ext cx="8007350" cy="5486400"/>
          </a:xfrm>
        </p:spPr>
        <p:txBody>
          <a:bodyPr/>
          <a:lstStyle/>
          <a:p>
            <a:pPr marL="609600" indent="-609600">
              <a:buFont typeface="Wingdings" pitchFamily="2" charset="2"/>
              <a:buAutoNum type="arabicPeriod" startAt="2"/>
            </a:pPr>
            <a:r>
              <a:rPr lang="id-ID" sz="2800" b="1"/>
              <a:t>Pendaftaran ibu hamil</a:t>
            </a:r>
            <a:endParaRPr lang="id-ID" sz="2800"/>
          </a:p>
          <a:p>
            <a:pPr marL="990600" lvl="1" indent="-533400"/>
            <a:r>
              <a:rPr lang="id-ID"/>
              <a:t>Ibu hamil didaftar dalam formulir catatan untuk ibu hamil.</a:t>
            </a:r>
            <a:endParaRPr lang="id-ID" b="1"/>
          </a:p>
          <a:p>
            <a:pPr marL="990600" lvl="1" indent="-533400"/>
            <a:r>
              <a:rPr lang="id-ID"/>
              <a:t>Ibu hamil yang tidak membawa balita diminta langsung menuju ke meja 4 untuk mendapat pelayanan gizi oleh kader serta pelayanan oleh petugas di meja 5.</a:t>
            </a:r>
            <a:endParaRPr lang="id-ID" b="1"/>
          </a:p>
          <a:p>
            <a:pPr marL="990600" lvl="1" indent="-533400"/>
            <a:r>
              <a:rPr lang="id-ID"/>
              <a:t>Ibu yang belum menjadi peserta KB dicatat namanya pada secarik kertas, dan ibu menyerahkan kertas itu langsung kepada petugas di meja 5.</a:t>
            </a:r>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231775" y="764704"/>
            <a:ext cx="8613775" cy="990600"/>
          </a:xfrm>
        </p:spPr>
        <p:txBody>
          <a:bodyPr/>
          <a:lstStyle/>
          <a:p>
            <a:r>
              <a:rPr lang="id-ID" sz="3000"/>
              <a:t>Apa saja kegiatan di masing-masing meja tersebut?</a:t>
            </a:r>
            <a:endParaRPr lang="en-US" sz="3000" dirty="0"/>
          </a:p>
        </p:txBody>
      </p:sp>
      <p:sp>
        <p:nvSpPr>
          <p:cNvPr id="37891" name="Rectangle 3"/>
          <p:cNvSpPr>
            <a:spLocks noGrp="1" noRot="1" noChangeArrowheads="1"/>
          </p:cNvSpPr>
          <p:nvPr>
            <p:ph idx="1"/>
          </p:nvPr>
        </p:nvSpPr>
        <p:spPr>
          <a:xfrm>
            <a:off x="1143000" y="1524000"/>
            <a:ext cx="7702550" cy="4267200"/>
          </a:xfrm>
        </p:spPr>
        <p:txBody>
          <a:bodyPr/>
          <a:lstStyle/>
          <a:p>
            <a:pPr>
              <a:lnSpc>
                <a:spcPct val="80000"/>
              </a:lnSpc>
              <a:buFont typeface="Wingdings" pitchFamily="2" charset="2"/>
              <a:buNone/>
            </a:pPr>
            <a:r>
              <a:rPr lang="id-ID" dirty="0">
                <a:latin typeface="Arial" pitchFamily="34" charset="0"/>
                <a:cs typeface="Arial" pitchFamily="34" charset="0"/>
              </a:rPr>
              <a:t>Kegiatan di meja  2</a:t>
            </a:r>
            <a:r>
              <a:rPr lang="en-US" dirty="0">
                <a:latin typeface="Arial" pitchFamily="34" charset="0"/>
                <a:cs typeface="Arial" pitchFamily="34" charset="0"/>
              </a:rPr>
              <a:t> </a:t>
            </a:r>
          </a:p>
          <a:p>
            <a:pPr>
              <a:lnSpc>
                <a:spcPct val="80000"/>
              </a:lnSpc>
            </a:pPr>
            <a:r>
              <a:rPr lang="id-ID" dirty="0">
                <a:latin typeface="Arial" pitchFamily="34" charset="0"/>
                <a:cs typeface="Arial" pitchFamily="34" charset="0"/>
              </a:rPr>
              <a:t>Penimbangan anak dan balita, hasil penimbangan berat</a:t>
            </a:r>
            <a:r>
              <a:rPr lang="en-US" dirty="0">
                <a:latin typeface="Arial" pitchFamily="34" charset="0"/>
                <a:cs typeface="Arial" pitchFamily="34" charset="0"/>
              </a:rPr>
              <a:t> </a:t>
            </a:r>
            <a:r>
              <a:rPr lang="id-ID" dirty="0">
                <a:latin typeface="Arial" pitchFamily="34" charset="0"/>
                <a:cs typeface="Arial" pitchFamily="34" charset="0"/>
              </a:rPr>
              <a:t>anak dicatat pada secarik kertas yang terselip di KMS. Selipkan kertas ini kembali ke dalam KMS.</a:t>
            </a:r>
          </a:p>
          <a:p>
            <a:pPr>
              <a:lnSpc>
                <a:spcPct val="80000"/>
              </a:lnSpc>
            </a:pPr>
            <a:r>
              <a:rPr lang="id-ID" dirty="0">
                <a:latin typeface="Arial" pitchFamily="34" charset="0"/>
                <a:cs typeface="Arial" pitchFamily="34" charset="0"/>
              </a:rPr>
              <a:t>Selesai ditimbang, ibu dan anaknya dipersilakan menu</a:t>
            </a:r>
            <a:r>
              <a:rPr lang="en-US" dirty="0">
                <a:latin typeface="Arial" pitchFamily="34" charset="0"/>
                <a:cs typeface="Arial" pitchFamily="34" charset="0"/>
              </a:rPr>
              <a:t> </a:t>
            </a:r>
            <a:r>
              <a:rPr lang="id-ID" dirty="0">
                <a:latin typeface="Arial" pitchFamily="34" charset="0"/>
                <a:cs typeface="Arial" pitchFamily="34" charset="0"/>
              </a:rPr>
              <a:t>meja 3, meja pencatatan.</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5"/>
          <p:cNvPicPr>
            <a:picLocks noChangeAspect="1" noChangeArrowheads="1"/>
          </p:cNvPicPr>
          <p:nvPr/>
        </p:nvPicPr>
        <p:blipFill>
          <a:blip r:embed="rId2"/>
          <a:srcRect/>
          <a:stretch>
            <a:fillRect/>
          </a:stretch>
        </p:blipFill>
        <p:spPr bwMode="auto">
          <a:xfrm>
            <a:off x="2643188" y="357188"/>
            <a:ext cx="5643562" cy="6500812"/>
          </a:xfrm>
          <a:prstGeom prst="rect">
            <a:avLst/>
          </a:prstGeom>
          <a:noFill/>
          <a:ln w="9525">
            <a:noFill/>
            <a:miter lim="800000"/>
            <a:headEnd/>
            <a:tailEnd/>
          </a:ln>
        </p:spPr>
      </p:pic>
      <p:sp>
        <p:nvSpPr>
          <p:cNvPr id="61" name="Oval 60"/>
          <p:cNvSpPr/>
          <p:nvPr/>
        </p:nvSpPr>
        <p:spPr>
          <a:xfrm>
            <a:off x="0" y="285750"/>
            <a:ext cx="2286000" cy="1785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400" b="1" dirty="0"/>
              <a:t>Alur Tindakan Berdasarkan Hasil Penimbangan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231775" y="764704"/>
            <a:ext cx="8613775" cy="990600"/>
          </a:xfrm>
        </p:spPr>
        <p:txBody>
          <a:bodyPr/>
          <a:lstStyle/>
          <a:p>
            <a:r>
              <a:rPr lang="id-ID" sz="3000"/>
              <a:t>Apa saja kegiatan di masing-masing meja tersebut?</a:t>
            </a:r>
            <a:endParaRPr lang="en-US" sz="3000" dirty="0"/>
          </a:p>
        </p:txBody>
      </p:sp>
      <p:sp>
        <p:nvSpPr>
          <p:cNvPr id="38915" name="Rectangle 3"/>
          <p:cNvSpPr>
            <a:spLocks noGrp="1" noRot="1" noChangeArrowheads="1"/>
          </p:cNvSpPr>
          <p:nvPr>
            <p:ph idx="1"/>
          </p:nvPr>
        </p:nvSpPr>
        <p:spPr>
          <a:xfrm>
            <a:off x="609600" y="1524000"/>
            <a:ext cx="8235950" cy="5029200"/>
          </a:xfrm>
        </p:spPr>
        <p:txBody>
          <a:bodyPr>
            <a:normAutofit/>
          </a:bodyPr>
          <a:lstStyle/>
          <a:p>
            <a:pPr>
              <a:lnSpc>
                <a:spcPct val="80000"/>
              </a:lnSpc>
              <a:buFont typeface="Wingdings" pitchFamily="2" charset="2"/>
              <a:buNone/>
            </a:pPr>
            <a:r>
              <a:rPr lang="id-ID" sz="2800" b="1"/>
              <a:t>Kegiatan di meja 3</a:t>
            </a:r>
            <a:endParaRPr lang="en-US" sz="2800"/>
          </a:p>
          <a:p>
            <a:pPr>
              <a:lnSpc>
                <a:spcPct val="80000"/>
              </a:lnSpc>
            </a:pPr>
            <a:r>
              <a:rPr lang="id-ID" sz="2800"/>
              <a:t>Buka KMS balita yang bersangkutan.</a:t>
            </a:r>
          </a:p>
          <a:p>
            <a:pPr>
              <a:lnSpc>
                <a:spcPct val="80000"/>
              </a:lnSpc>
            </a:pPr>
            <a:r>
              <a:rPr lang="id-ID" sz="2800"/>
              <a:t>Pindahkan hasil penimbangan anak dari secarik kertas ke KMSnya.</a:t>
            </a:r>
          </a:p>
          <a:p>
            <a:pPr>
              <a:lnSpc>
                <a:spcPct val="80000"/>
              </a:lnSpc>
            </a:pPr>
            <a:r>
              <a:rPr lang="id-ID" sz="2800"/>
              <a:t>Pada penimbangan pertama, isilah semua kolom yang tersedia pada KMS.</a:t>
            </a:r>
          </a:p>
          <a:p>
            <a:pPr>
              <a:lnSpc>
                <a:spcPct val="80000"/>
              </a:lnSpc>
            </a:pPr>
            <a:r>
              <a:rPr lang="id-ID" sz="2800"/>
              <a:t>Bila ada Kartu Kelahiran, catatlah bulan lahir anak dari kartu tersebut.</a:t>
            </a:r>
          </a:p>
          <a:p>
            <a:pPr>
              <a:lnSpc>
                <a:spcPct val="80000"/>
              </a:lnSpc>
            </a:pPr>
            <a:r>
              <a:rPr lang="id-ID" sz="2800"/>
              <a:t>Bila tidak ada Kartu Kelahiran tetapi ibu ingat, catatlah bulan lahir anak sesuai ingatan ibunya.</a:t>
            </a:r>
          </a:p>
          <a:p>
            <a:pPr>
              <a:lnSpc>
                <a:spcPct val="80000"/>
              </a:lnSpc>
            </a:pPr>
            <a:r>
              <a:rPr lang="id-ID" sz="2800"/>
              <a:t>Bila ibu tidak ingat dan hanya tahu umur anaknya yang sekarang, perkirakan bulan lahir anak dan catat.</a:t>
            </a:r>
            <a:endParaRPr lang="en-US" sz="28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250695" y="764704"/>
            <a:ext cx="8613775" cy="990600"/>
          </a:xfrm>
        </p:spPr>
        <p:txBody>
          <a:bodyPr/>
          <a:lstStyle/>
          <a:p>
            <a:r>
              <a:rPr lang="id-ID" sz="3000"/>
              <a:t>Apa saja kegiatan di masing-masing meja tersebut?</a:t>
            </a:r>
            <a:endParaRPr lang="en-US" sz="3000" dirty="0"/>
          </a:p>
        </p:txBody>
      </p:sp>
      <p:sp>
        <p:nvSpPr>
          <p:cNvPr id="40963" name="Rectangle 3"/>
          <p:cNvSpPr>
            <a:spLocks noGrp="1" noRot="1" noChangeArrowheads="1"/>
          </p:cNvSpPr>
          <p:nvPr>
            <p:ph idx="1"/>
          </p:nvPr>
        </p:nvSpPr>
        <p:spPr>
          <a:xfrm>
            <a:off x="609600" y="1524000"/>
            <a:ext cx="8235950" cy="5029200"/>
          </a:xfrm>
        </p:spPr>
        <p:txBody>
          <a:bodyPr>
            <a:normAutofit/>
          </a:bodyPr>
          <a:lstStyle/>
          <a:p>
            <a:pPr>
              <a:lnSpc>
                <a:spcPct val="80000"/>
              </a:lnSpc>
              <a:buFont typeface="Wingdings" pitchFamily="2" charset="2"/>
              <a:buNone/>
            </a:pPr>
            <a:r>
              <a:rPr lang="id-ID" sz="3000" b="1"/>
              <a:t>Kegiatan di meja 4</a:t>
            </a:r>
          </a:p>
          <a:p>
            <a:pPr>
              <a:lnSpc>
                <a:spcPct val="80000"/>
              </a:lnSpc>
            </a:pPr>
            <a:r>
              <a:rPr lang="id-ID" sz="3000"/>
              <a:t>Penyuluhan untuk semua orang tua balita. Mintalah KMS anak, perhatikan umur dan hasil penimbangan pada bulan ini. Kemudian ibu balita diberi penyuluhan.</a:t>
            </a:r>
          </a:p>
          <a:p>
            <a:pPr>
              <a:lnSpc>
                <a:spcPct val="80000"/>
              </a:lnSpc>
            </a:pPr>
            <a:r>
              <a:rPr lang="id-ID" sz="3000"/>
              <a:t>Penyuluhan untuk semua ibu hamil. Anjurkan juga agar ibu memeriksakan kehamilannya sebanyak minimal 5 kali selama kehamilan pada petugas kesehatan, bidan di desa atau dukun terlatih.</a:t>
            </a:r>
          </a:p>
          <a:p>
            <a:pPr>
              <a:lnSpc>
                <a:spcPct val="80000"/>
              </a:lnSpc>
            </a:pPr>
            <a:r>
              <a:rPr lang="id-ID" sz="3000"/>
              <a:t>Penyuluhan untuk semua ibu menyusui mengenai</a:t>
            </a:r>
            <a:r>
              <a:rPr lang="en-US" sz="3000"/>
              <a:t> </a:t>
            </a:r>
            <a:r>
              <a:rPr lang="id-ID" sz="3000"/>
              <a:t>pentingnya ASI, kapsul iodium dan vitamin A.</a:t>
            </a:r>
            <a:r>
              <a:rPr lang="en-US" sz="300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231775" y="764704"/>
            <a:ext cx="8613775" cy="990600"/>
          </a:xfrm>
        </p:spPr>
        <p:txBody>
          <a:bodyPr/>
          <a:lstStyle/>
          <a:p>
            <a:r>
              <a:rPr lang="id-ID" sz="3000"/>
              <a:t>Apa saja kegiatan di masing-masing meja tersebut?</a:t>
            </a:r>
            <a:endParaRPr lang="en-US" sz="3000" dirty="0"/>
          </a:p>
        </p:txBody>
      </p:sp>
      <p:sp>
        <p:nvSpPr>
          <p:cNvPr id="41987" name="Rectangle 3"/>
          <p:cNvSpPr>
            <a:spLocks noGrp="1" noRot="1" noChangeArrowheads="1"/>
          </p:cNvSpPr>
          <p:nvPr>
            <p:ph idx="1"/>
          </p:nvPr>
        </p:nvSpPr>
        <p:spPr>
          <a:xfrm>
            <a:off x="899592" y="1880591"/>
            <a:ext cx="7702550" cy="3733800"/>
          </a:xfrm>
        </p:spPr>
        <p:txBody>
          <a:bodyPr/>
          <a:lstStyle/>
          <a:p>
            <a:pPr>
              <a:lnSpc>
                <a:spcPct val="80000"/>
              </a:lnSpc>
              <a:buFont typeface="Wingdings" pitchFamily="2" charset="2"/>
              <a:buNone/>
            </a:pPr>
            <a:r>
              <a:rPr lang="id-ID" sz="2800" dirty="0">
                <a:latin typeface="Times New Roman" charset="0"/>
                <a:ea typeface="Times New Roman" charset="0"/>
                <a:cs typeface="Times New Roman" charset="0"/>
              </a:rPr>
              <a:t>Kegiatan di meja 5</a:t>
            </a:r>
          </a:p>
          <a:p>
            <a:pPr>
              <a:lnSpc>
                <a:spcPct val="80000"/>
              </a:lnSpc>
            </a:pPr>
            <a:r>
              <a:rPr lang="id-ID" sz="2800" dirty="0">
                <a:latin typeface="Times New Roman" charset="0"/>
                <a:ea typeface="Times New Roman" charset="0"/>
                <a:cs typeface="Times New Roman" charset="0"/>
              </a:rPr>
              <a:t>Kegiatan di meja 5 adalah kegiatan pelayanan kesehatan dan pelayanan KB, imunisasi serta pojok oralit. Kegiatan ini dipimpin dan dilaksanakan oleh petugas dari Puskesmas.</a:t>
            </a:r>
            <a:r>
              <a:rPr lang="en-US" sz="2800" dirty="0">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id-ID" dirty="0"/>
          </a:p>
        </p:txBody>
      </p:sp>
      <p:sp>
        <p:nvSpPr>
          <p:cNvPr id="28675" name="Content Placeholder 2"/>
          <p:cNvSpPr>
            <a:spLocks noGrp="1"/>
          </p:cNvSpPr>
          <p:nvPr>
            <p:ph idx="1"/>
          </p:nvPr>
        </p:nvSpPr>
        <p:spPr>
          <a:xfrm>
            <a:off x="301625" y="1527175"/>
            <a:ext cx="8504238" cy="4572000"/>
          </a:xfrm>
        </p:spPr>
        <p:txBody>
          <a:bodyPr/>
          <a:lstStyle/>
          <a:p>
            <a:pPr eaLnBrk="1" hangingPunct="1"/>
            <a:endParaRPr lang="en-US" smtClean="0"/>
          </a:p>
        </p:txBody>
      </p:sp>
      <p:pic>
        <p:nvPicPr>
          <p:cNvPr id="28676" name="Picture 2" descr="http://medivita.files.wordpress.com/2011/03/kms2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id-ID"/>
          </a:p>
        </p:txBody>
      </p:sp>
      <p:sp>
        <p:nvSpPr>
          <p:cNvPr id="30723" name="Content Placeholder 2"/>
          <p:cNvSpPr>
            <a:spLocks noGrp="1"/>
          </p:cNvSpPr>
          <p:nvPr>
            <p:ph idx="1"/>
          </p:nvPr>
        </p:nvSpPr>
        <p:spPr>
          <a:xfrm>
            <a:off x="301625" y="1527175"/>
            <a:ext cx="8504238" cy="4572000"/>
          </a:xfrm>
        </p:spPr>
        <p:txBody>
          <a:bodyPr/>
          <a:lstStyle/>
          <a:p>
            <a:pPr eaLnBrk="1" hangingPunct="1"/>
            <a:endParaRPr lang="en-US" smtClean="0"/>
          </a:p>
        </p:txBody>
      </p:sp>
      <p:pic>
        <p:nvPicPr>
          <p:cNvPr id="30724" name="Picture 2" descr="http://digilib-ampl.net/file/cover/kms_sd_260.jpg"/>
          <p:cNvPicPr>
            <a:picLocks noChangeAspect="1" noChangeArrowheads="1"/>
          </p:cNvPicPr>
          <p:nvPr/>
        </p:nvPicPr>
        <p:blipFill>
          <a:blip r:embed="rId2"/>
          <a:srcRect/>
          <a:stretch>
            <a:fillRect/>
          </a:stretch>
        </p:blipFill>
        <p:spPr bwMode="auto">
          <a:xfrm>
            <a:off x="428625" y="571500"/>
            <a:ext cx="3567311" cy="5429250"/>
          </a:xfrm>
          <a:prstGeom prst="rect">
            <a:avLst/>
          </a:prstGeom>
          <a:noFill/>
          <a:ln w="9525">
            <a:noFill/>
            <a:miter lim="800000"/>
            <a:headEnd/>
            <a:tailEnd/>
          </a:ln>
        </p:spPr>
      </p:pic>
      <p:pic>
        <p:nvPicPr>
          <p:cNvPr id="30725" name="Picture 4" descr="http://www.digilib-ampl.net/file/cover/kms_tk_260.jpg"/>
          <p:cNvPicPr>
            <a:picLocks noChangeAspect="1" noChangeArrowheads="1"/>
          </p:cNvPicPr>
          <p:nvPr/>
        </p:nvPicPr>
        <p:blipFill>
          <a:blip r:embed="rId3"/>
          <a:srcRect/>
          <a:stretch>
            <a:fillRect/>
          </a:stretch>
        </p:blipFill>
        <p:spPr bwMode="auto">
          <a:xfrm>
            <a:off x="4932039" y="571500"/>
            <a:ext cx="3873823" cy="552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67544" y="908720"/>
            <a:ext cx="8229600" cy="1143000"/>
          </a:xfrm>
        </p:spPr>
        <p:txBody>
          <a:bodyPr>
            <a:normAutofit/>
          </a:bodyPr>
          <a:lstStyle/>
          <a:p>
            <a:r>
              <a:rPr lang="id-ID" sz="4800" b="0"/>
              <a:t>Siapa sasaran utama Posyandu?</a:t>
            </a:r>
            <a:endParaRPr lang="en-US" sz="4800" b="0" dirty="0"/>
          </a:p>
        </p:txBody>
      </p:sp>
      <p:sp>
        <p:nvSpPr>
          <p:cNvPr id="9219" name="Rectangle 3"/>
          <p:cNvSpPr>
            <a:spLocks noGrp="1" noRot="1" noChangeArrowheads="1"/>
          </p:cNvSpPr>
          <p:nvPr>
            <p:ph idx="1"/>
          </p:nvPr>
        </p:nvSpPr>
        <p:spPr>
          <a:xfrm>
            <a:off x="838200" y="2257425"/>
            <a:ext cx="8007350" cy="3838575"/>
          </a:xfrm>
        </p:spPr>
        <p:txBody>
          <a:bodyPr/>
          <a:lstStyle/>
          <a:p>
            <a:pPr>
              <a:buFont typeface="Wingdings" pitchFamily="2" charset="2"/>
              <a:buNone/>
            </a:pPr>
            <a:r>
              <a:rPr lang="id-ID" sz="4800"/>
              <a:t>a. Balita dan orangtuanya</a:t>
            </a:r>
          </a:p>
          <a:p>
            <a:pPr>
              <a:buFont typeface="Wingdings" pitchFamily="2" charset="2"/>
              <a:buNone/>
            </a:pPr>
            <a:r>
              <a:rPr lang="id-ID" sz="4800"/>
              <a:t>b. Ibu hamil</a:t>
            </a:r>
          </a:p>
          <a:p>
            <a:pPr>
              <a:buFont typeface="Wingdings" pitchFamily="2" charset="2"/>
              <a:buNone/>
            </a:pPr>
            <a:r>
              <a:rPr lang="id-ID" sz="4800"/>
              <a:t>c. Ibu menyusui dan bayinya</a:t>
            </a:r>
          </a:p>
          <a:p>
            <a:pPr>
              <a:buFont typeface="Wingdings" pitchFamily="2" charset="2"/>
              <a:buNone/>
            </a:pPr>
            <a:r>
              <a:rPr lang="id-ID" sz="4800"/>
              <a:t>d. Perempuan usia subur</a:t>
            </a:r>
            <a:endParaRPr lang="en-US" sz="4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4" y="764704"/>
            <a:ext cx="9083352" cy="1143000"/>
          </a:xfrm>
        </p:spPr>
        <p:txBody>
          <a:bodyPr>
            <a:normAutofit fontScale="90000"/>
          </a:bodyPr>
          <a:lstStyle/>
          <a:p>
            <a:r>
              <a:rPr lang="en-US" b="1" dirty="0" err="1" smtClean="0"/>
              <a:t>Keadaan</a:t>
            </a:r>
            <a:r>
              <a:rPr lang="en-US" b="1" dirty="0" smtClean="0"/>
              <a:t> </a:t>
            </a:r>
            <a:r>
              <a:rPr lang="en-US" b="1" dirty="0" err="1" smtClean="0"/>
              <a:t>Posyandu</a:t>
            </a:r>
            <a:r>
              <a:rPr lang="en-US" b="1" dirty="0" smtClean="0"/>
              <a:t> Di </a:t>
            </a:r>
            <a:r>
              <a:rPr lang="en-US" b="1" dirty="0" err="1" smtClean="0"/>
              <a:t>Provinsi</a:t>
            </a:r>
            <a:r>
              <a:rPr lang="en-US" b="1" dirty="0" smtClean="0"/>
              <a:t> DKI Jakarta</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09239459"/>
              </p:ext>
            </p:extLst>
          </p:nvPr>
        </p:nvGraphicFramePr>
        <p:xfrm>
          <a:off x="285720" y="1643050"/>
          <a:ext cx="8572560" cy="4537492"/>
        </p:xfrm>
        <a:graphic>
          <a:graphicData uri="http://schemas.openxmlformats.org/drawingml/2006/table">
            <a:tbl>
              <a:tblPr/>
              <a:tblGrid>
                <a:gridCol w="459590"/>
                <a:gridCol w="1369900"/>
                <a:gridCol w="1143331"/>
                <a:gridCol w="1485201"/>
                <a:gridCol w="1242505"/>
                <a:gridCol w="1157844"/>
                <a:gridCol w="1714189"/>
              </a:tblGrid>
              <a:tr h="1137878">
                <a:tc>
                  <a:txBody>
                    <a:bodyPr/>
                    <a:lstStyle/>
                    <a:p>
                      <a:pPr marL="0" marR="0" algn="just" fontAlgn="base">
                        <a:lnSpc>
                          <a:spcPct val="150000"/>
                        </a:lnSpc>
                        <a:spcBef>
                          <a:spcPts val="0"/>
                        </a:spcBef>
                        <a:spcAft>
                          <a:spcPts val="0"/>
                        </a:spcAft>
                      </a:pPr>
                      <a:r>
                        <a:rPr lang="en-US" sz="1600" b="1" dirty="0">
                          <a:latin typeface="Times New Roman" charset="0"/>
                          <a:ea typeface="Times New Roman" charset="0"/>
                          <a:cs typeface="Times New Roman" charset="0"/>
                        </a:rPr>
                        <a:t>No. </a:t>
                      </a:r>
                      <a:endParaRPr lang="en-US" sz="1600" dirty="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b="1" dirty="0" err="1">
                          <a:latin typeface="Times New Roman" charset="0"/>
                          <a:ea typeface="Times New Roman" charset="0"/>
                          <a:cs typeface="Times New Roman" charset="0"/>
                        </a:rPr>
                        <a:t>Kotamadya</a:t>
                      </a:r>
                      <a:endParaRPr lang="en-US" sz="1600" dirty="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b="1" dirty="0" err="1">
                          <a:latin typeface="Times New Roman" charset="0"/>
                          <a:ea typeface="Times New Roman" charset="0"/>
                          <a:cs typeface="Times New Roman" charset="0"/>
                        </a:rPr>
                        <a:t>Jumlah</a:t>
                      </a:r>
                      <a:r>
                        <a:rPr lang="en-US" sz="1600" b="1" dirty="0">
                          <a:latin typeface="Times New Roman" charset="0"/>
                          <a:ea typeface="Times New Roman" charset="0"/>
                          <a:cs typeface="Times New Roman" charset="0"/>
                        </a:rPr>
                        <a:t> </a:t>
                      </a:r>
                      <a:r>
                        <a:rPr lang="en-US" sz="1600" b="1" dirty="0" err="1">
                          <a:latin typeface="Times New Roman" charset="0"/>
                          <a:ea typeface="Times New Roman" charset="0"/>
                          <a:cs typeface="Times New Roman" charset="0"/>
                        </a:rPr>
                        <a:t>Kecamatan</a:t>
                      </a:r>
                      <a:endParaRPr lang="en-US" sz="1600" dirty="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b="1">
                          <a:latin typeface="Times New Roman" charset="0"/>
                          <a:ea typeface="Times New Roman" charset="0"/>
                          <a:cs typeface="Times New Roman" charset="0"/>
                        </a:rPr>
                        <a:t>Jumlah Balita yang ditimbang</a:t>
                      </a:r>
                      <a:endParaRPr lang="en-US" sz="160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b="1">
                          <a:latin typeface="Times New Roman" charset="0"/>
                          <a:ea typeface="Times New Roman" charset="0"/>
                          <a:cs typeface="Times New Roman" charset="0"/>
                        </a:rPr>
                        <a:t>Cakupan pelayanan anak balita</a:t>
                      </a:r>
                      <a:endParaRPr lang="en-US" sz="160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b="1">
                          <a:latin typeface="Times New Roman" charset="0"/>
                          <a:ea typeface="Times New Roman" charset="0"/>
                          <a:cs typeface="Times New Roman" charset="0"/>
                        </a:rPr>
                        <a:t>Jumlah Anak 0-23 Bulan yang ditimbang</a:t>
                      </a:r>
                      <a:endParaRPr lang="en-US" sz="160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b="1">
                          <a:latin typeface="Times New Roman" charset="0"/>
                          <a:ea typeface="Times New Roman" charset="0"/>
                          <a:cs typeface="Times New Roman" charset="0"/>
                        </a:rPr>
                        <a:t>Cakupan Pemberian Vitamin A pada bayi dan balita 6-59 Bulan</a:t>
                      </a:r>
                      <a:endParaRPr lang="en-US" sz="160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56">
                <a:tc>
                  <a:txBody>
                    <a:bodyPr/>
                    <a:lstStyle/>
                    <a:p>
                      <a:pPr marL="0" marR="0" algn="just" fontAlgn="base">
                        <a:lnSpc>
                          <a:spcPct val="150000"/>
                        </a:lnSpc>
                        <a:spcBef>
                          <a:spcPts val="0"/>
                        </a:spcBef>
                        <a:spcAft>
                          <a:spcPts val="0"/>
                        </a:spcAft>
                      </a:pPr>
                      <a:r>
                        <a:rPr lang="en-US" sz="1600" b="1">
                          <a:latin typeface="Times New Roman" charset="0"/>
                          <a:ea typeface="Times New Roman" charset="0"/>
                          <a:cs typeface="Times New Roman" charset="0"/>
                        </a:rPr>
                        <a:t>1.</a:t>
                      </a:r>
                      <a:endParaRPr lang="en-US" sz="160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Jakarta Pusat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dirty="0">
                          <a:latin typeface="Times New Roman" charset="0"/>
                          <a:ea typeface="Times New Roman" charset="0"/>
                          <a:cs typeface="Times New Roman"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18.818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41.329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335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152.053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56">
                <a:tc>
                  <a:txBody>
                    <a:bodyPr/>
                    <a:lstStyle/>
                    <a:p>
                      <a:pPr marL="0" marR="0" algn="just" fontAlgn="base">
                        <a:lnSpc>
                          <a:spcPct val="150000"/>
                        </a:lnSpc>
                        <a:spcBef>
                          <a:spcPts val="0"/>
                        </a:spcBef>
                        <a:spcAft>
                          <a:spcPts val="0"/>
                        </a:spcAft>
                      </a:pPr>
                      <a:r>
                        <a:rPr lang="en-US" sz="1600" b="1">
                          <a:latin typeface="Times New Roman" charset="0"/>
                          <a:ea typeface="Times New Roman" charset="0"/>
                          <a:cs typeface="Times New Roman" charset="0"/>
                        </a:rPr>
                        <a:t>2.</a:t>
                      </a:r>
                      <a:endParaRPr lang="en-US" sz="160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Jakarta Utara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dirty="0">
                          <a:latin typeface="Times New Roman" charset="0"/>
                          <a:ea typeface="Times New Roman" charset="0"/>
                          <a:cs typeface="Times New Roman"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109.419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124.669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133.822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56">
                <a:tc>
                  <a:txBody>
                    <a:bodyPr/>
                    <a:lstStyle/>
                    <a:p>
                      <a:pPr marL="0" marR="0" algn="just" fontAlgn="base">
                        <a:lnSpc>
                          <a:spcPct val="150000"/>
                        </a:lnSpc>
                        <a:spcBef>
                          <a:spcPts val="0"/>
                        </a:spcBef>
                        <a:spcAft>
                          <a:spcPts val="0"/>
                        </a:spcAft>
                      </a:pPr>
                      <a:r>
                        <a:rPr lang="en-US" sz="1600" b="1">
                          <a:latin typeface="Times New Roman" charset="0"/>
                          <a:ea typeface="Times New Roman" charset="0"/>
                          <a:cs typeface="Times New Roman" charset="0"/>
                        </a:rPr>
                        <a:t>3.</a:t>
                      </a:r>
                      <a:endParaRPr lang="en-US" sz="160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Jakarta Barat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dirty="0">
                          <a:latin typeface="Times New Roman" charset="0"/>
                          <a:ea typeface="Times New Roman" charset="0"/>
                          <a:cs typeface="Times New Roman" charset="0"/>
                        </a:rPr>
                        <a:t>135.212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170.629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220.884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56">
                <a:tc>
                  <a:txBody>
                    <a:bodyPr/>
                    <a:lstStyle/>
                    <a:p>
                      <a:pPr marL="0" marR="0" algn="just" fontAlgn="base">
                        <a:lnSpc>
                          <a:spcPct val="150000"/>
                        </a:lnSpc>
                        <a:spcBef>
                          <a:spcPts val="0"/>
                        </a:spcBef>
                        <a:spcAft>
                          <a:spcPts val="0"/>
                        </a:spcAft>
                      </a:pPr>
                      <a:r>
                        <a:rPr lang="en-US" sz="1600" b="1">
                          <a:latin typeface="Times New Roman" charset="0"/>
                          <a:ea typeface="Times New Roman" charset="0"/>
                          <a:cs typeface="Times New Roman" charset="0"/>
                        </a:rPr>
                        <a:t>4.</a:t>
                      </a:r>
                      <a:endParaRPr lang="en-US" sz="160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Jakarta Selatan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dirty="0">
                          <a:latin typeface="Times New Roman" charset="0"/>
                          <a:ea typeface="Times New Roman" charset="0"/>
                          <a:cs typeface="Times New Roman" charset="0"/>
                        </a:rPr>
                        <a:t>87.893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150.460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212.328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56">
                <a:tc>
                  <a:txBody>
                    <a:bodyPr/>
                    <a:lstStyle/>
                    <a:p>
                      <a:pPr marL="0" marR="0" algn="just" fontAlgn="base">
                        <a:lnSpc>
                          <a:spcPct val="150000"/>
                        </a:lnSpc>
                        <a:spcBef>
                          <a:spcPts val="0"/>
                        </a:spcBef>
                        <a:spcAft>
                          <a:spcPts val="0"/>
                        </a:spcAft>
                      </a:pPr>
                      <a:r>
                        <a:rPr lang="en-US" sz="1600" b="1">
                          <a:latin typeface="Times New Roman" charset="0"/>
                          <a:ea typeface="Times New Roman" charset="0"/>
                          <a:cs typeface="Times New Roman" charset="0"/>
                        </a:rPr>
                        <a:t>5.</a:t>
                      </a:r>
                      <a:endParaRPr lang="en-US" sz="160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Jakarta Timur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dirty="0">
                          <a:latin typeface="Times New Roman" charset="0"/>
                          <a:ea typeface="Times New Roman" charset="0"/>
                          <a:cs typeface="Times New Roman" charset="0"/>
                        </a:rPr>
                        <a:t>165.115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dirty="0">
                          <a:latin typeface="Times New Roman" charset="0"/>
                          <a:ea typeface="Times New Roman" charset="0"/>
                          <a:cs typeface="Times New Roman" charset="0"/>
                        </a:rPr>
                        <a:t>66.588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198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271.076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56">
                <a:tc>
                  <a:txBody>
                    <a:bodyPr/>
                    <a:lstStyle/>
                    <a:p>
                      <a:pPr marL="0" marR="0" algn="just" fontAlgn="base">
                        <a:lnSpc>
                          <a:spcPct val="150000"/>
                        </a:lnSpc>
                        <a:spcBef>
                          <a:spcPts val="0"/>
                        </a:spcBef>
                        <a:spcAft>
                          <a:spcPts val="0"/>
                        </a:spcAft>
                      </a:pPr>
                      <a:r>
                        <a:rPr lang="en-US" sz="1600" b="1">
                          <a:latin typeface="Times New Roman" charset="0"/>
                          <a:ea typeface="Times New Roman" charset="0"/>
                          <a:cs typeface="Times New Roman" charset="0"/>
                        </a:rPr>
                        <a:t>6.</a:t>
                      </a:r>
                      <a:endParaRPr lang="en-US" sz="1600">
                        <a:latin typeface="Times New Roman"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Kep. Seribu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24.7780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dirty="0">
                          <a:latin typeface="Times New Roman" charset="0"/>
                          <a:ea typeface="Times New Roman" charset="0"/>
                          <a:cs typeface="Times New Roman" charset="0"/>
                        </a:rPr>
                        <a:t>1.808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dirty="0">
                          <a:latin typeface="Times New Roman" charset="0"/>
                          <a:ea typeface="Times New Roman" charset="0"/>
                          <a:cs typeface="Times New Roman" charset="0"/>
                        </a:rPr>
                        <a:t>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4486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56">
                <a:tc gridSpan="2">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Jumlah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541.237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a:latin typeface="Times New Roman" charset="0"/>
                          <a:ea typeface="Times New Roman" charset="0"/>
                          <a:cs typeface="Times New Roman" charset="0"/>
                        </a:rPr>
                        <a:t>555.483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dirty="0">
                          <a:latin typeface="Times New Roman" charset="0"/>
                          <a:ea typeface="Times New Roman" charset="0"/>
                          <a:cs typeface="Times New Roman" charset="0"/>
                        </a:rPr>
                        <a:t>1.174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50000"/>
                        </a:lnSpc>
                        <a:spcBef>
                          <a:spcPts val="0"/>
                        </a:spcBef>
                        <a:spcAft>
                          <a:spcPts val="0"/>
                        </a:spcAft>
                      </a:pPr>
                      <a:r>
                        <a:rPr lang="en-US" sz="1600" dirty="0">
                          <a:latin typeface="Times New Roman" charset="0"/>
                          <a:ea typeface="Times New Roman" charset="0"/>
                          <a:cs typeface="Times New Roman" charset="0"/>
                        </a:rPr>
                        <a:t>994.649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17939058"/>
      </p:ext>
    </p:extLst>
  </p:cSld>
  <p:clrMapOvr>
    <a:masterClrMapping/>
  </p:clrMapOvr>
  <p:transition>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TERIMA KASIH</a:t>
            </a:r>
            <a:endParaRPr lang="en-S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90107"/>
            <a:ext cx="8229600" cy="1143000"/>
          </a:xfrm>
        </p:spPr>
        <p:txBody>
          <a:bodyPr/>
          <a:lstStyle/>
          <a:p>
            <a:r>
              <a:rPr lang="en-SG" dirty="0" smtClean="0"/>
              <a:t>TUJUAN POSYANDU</a:t>
            </a:r>
            <a:endParaRPr lang="en-SG" dirty="0"/>
          </a:p>
        </p:txBody>
      </p:sp>
      <p:sp>
        <p:nvSpPr>
          <p:cNvPr id="3" name="Content Placeholder 2"/>
          <p:cNvSpPr>
            <a:spLocks noGrp="1"/>
          </p:cNvSpPr>
          <p:nvPr>
            <p:ph idx="1"/>
          </p:nvPr>
        </p:nvSpPr>
        <p:spPr/>
        <p:txBody>
          <a:bodyPr/>
          <a:lstStyle/>
          <a:p>
            <a:r>
              <a:rPr lang="en-SG" dirty="0" err="1" smtClean="0"/>
              <a:t>Mempercepat</a:t>
            </a:r>
            <a:r>
              <a:rPr lang="en-SG" dirty="0" smtClean="0"/>
              <a:t> </a:t>
            </a:r>
            <a:r>
              <a:rPr lang="en-SG" dirty="0" err="1" smtClean="0"/>
              <a:t>penurunan</a:t>
            </a:r>
            <a:r>
              <a:rPr lang="en-SG" dirty="0" smtClean="0"/>
              <a:t> AKB </a:t>
            </a:r>
            <a:r>
              <a:rPr lang="en-SG" dirty="0" err="1" smtClean="0"/>
              <a:t>Balita</a:t>
            </a:r>
            <a:endParaRPr lang="en-SG" dirty="0" smtClean="0"/>
          </a:p>
          <a:p>
            <a:r>
              <a:rPr lang="en-SG" dirty="0" err="1" smtClean="0"/>
              <a:t>Mempercepat</a:t>
            </a:r>
            <a:r>
              <a:rPr lang="en-SG" dirty="0" smtClean="0"/>
              <a:t> </a:t>
            </a:r>
            <a:r>
              <a:rPr lang="en-SG" dirty="0" err="1" smtClean="0"/>
              <a:t>penurunan</a:t>
            </a:r>
            <a:r>
              <a:rPr lang="en-SG" dirty="0" smtClean="0"/>
              <a:t> </a:t>
            </a:r>
            <a:r>
              <a:rPr lang="en-SG" dirty="0" err="1" smtClean="0"/>
              <a:t>angka</a:t>
            </a:r>
            <a:r>
              <a:rPr lang="en-SG" dirty="0" smtClean="0"/>
              <a:t> </a:t>
            </a:r>
            <a:r>
              <a:rPr lang="en-SG" dirty="0" err="1" smtClean="0"/>
              <a:t>kelahiran</a:t>
            </a:r>
            <a:endParaRPr lang="en-SG" dirty="0" smtClean="0"/>
          </a:p>
          <a:p>
            <a:r>
              <a:rPr lang="en-SG" dirty="0" err="1" smtClean="0"/>
              <a:t>Mempercepat</a:t>
            </a:r>
            <a:r>
              <a:rPr lang="en-SG" dirty="0" smtClean="0"/>
              <a:t> </a:t>
            </a:r>
            <a:r>
              <a:rPr lang="en-SG" dirty="0" err="1" smtClean="0"/>
              <a:t>penerimaan</a:t>
            </a:r>
            <a:r>
              <a:rPr lang="en-SG" dirty="0" smtClean="0"/>
              <a:t> </a:t>
            </a:r>
            <a:r>
              <a:rPr lang="en-SG" dirty="0" err="1" smtClean="0"/>
              <a:t>angka</a:t>
            </a:r>
            <a:r>
              <a:rPr lang="en-SG" dirty="0" smtClean="0"/>
              <a:t> </a:t>
            </a:r>
            <a:r>
              <a:rPr lang="en-SG" dirty="0" err="1" smtClean="0"/>
              <a:t>kelahiran</a:t>
            </a:r>
            <a:endParaRPr lang="en-SG" dirty="0" smtClean="0"/>
          </a:p>
          <a:p>
            <a:r>
              <a:rPr lang="en-SG" dirty="0" err="1" smtClean="0"/>
              <a:t>Meningkatkan</a:t>
            </a:r>
            <a:r>
              <a:rPr lang="en-SG" dirty="0" smtClean="0"/>
              <a:t> </a:t>
            </a:r>
            <a:r>
              <a:rPr lang="en-SG" dirty="0" err="1" smtClean="0"/>
              <a:t>kemampuan</a:t>
            </a:r>
            <a:r>
              <a:rPr lang="en-SG" dirty="0" smtClean="0"/>
              <a:t> </a:t>
            </a:r>
            <a:r>
              <a:rPr lang="en-SG" dirty="0" err="1" smtClean="0"/>
              <a:t>masyarakat</a:t>
            </a:r>
            <a:r>
              <a:rPr lang="en-SG" dirty="0" smtClean="0"/>
              <a:t> </a:t>
            </a:r>
            <a:r>
              <a:rPr lang="en-SG" dirty="0" err="1" smtClean="0"/>
              <a:t>untuk</a:t>
            </a:r>
            <a:r>
              <a:rPr lang="en-SG" dirty="0" smtClean="0"/>
              <a:t> </a:t>
            </a:r>
            <a:r>
              <a:rPr lang="en-SG" dirty="0" err="1" smtClean="0"/>
              <a:t>mengembangkan</a:t>
            </a:r>
            <a:r>
              <a:rPr lang="en-SG" dirty="0" smtClean="0"/>
              <a:t> </a:t>
            </a:r>
            <a:r>
              <a:rPr lang="en-SG" dirty="0" err="1" smtClean="0"/>
              <a:t>kegiatan</a:t>
            </a:r>
            <a:r>
              <a:rPr lang="en-SG" dirty="0" smtClean="0"/>
              <a:t> </a:t>
            </a:r>
            <a:r>
              <a:rPr lang="en-SG" dirty="0" err="1" smtClean="0"/>
              <a:t>kesehatan</a:t>
            </a:r>
            <a:r>
              <a:rPr lang="en-SG" dirty="0" smtClean="0"/>
              <a:t>, </a:t>
            </a:r>
            <a:r>
              <a:rPr lang="en-SG" dirty="0" err="1" smtClean="0"/>
              <a:t>dan</a:t>
            </a:r>
            <a:r>
              <a:rPr lang="en-SG" dirty="0" smtClean="0"/>
              <a:t> </a:t>
            </a:r>
            <a:r>
              <a:rPr lang="en-SG" dirty="0" err="1" smtClean="0"/>
              <a:t>lainnya</a:t>
            </a:r>
            <a:r>
              <a:rPr lang="en-SG" dirty="0" smtClean="0"/>
              <a:t> </a:t>
            </a:r>
            <a:r>
              <a:rPr lang="en-SG" dirty="0" err="1" smtClean="0"/>
              <a:t>sesuai</a:t>
            </a:r>
            <a:r>
              <a:rPr lang="en-SG" dirty="0" smtClean="0"/>
              <a:t> </a:t>
            </a:r>
            <a:r>
              <a:rPr lang="en-SG" dirty="0" err="1" smtClean="0"/>
              <a:t>kebutuhan</a:t>
            </a:r>
            <a:endParaRPr lang="en-S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72" y="764704"/>
            <a:ext cx="8229600" cy="1143000"/>
          </a:xfrm>
        </p:spPr>
        <p:txBody>
          <a:bodyPr/>
          <a:lstStyle/>
          <a:p>
            <a:r>
              <a:rPr lang="en-US" b="1" dirty="0" err="1" smtClean="0"/>
              <a:t>Macam-Macam</a:t>
            </a:r>
            <a:r>
              <a:rPr lang="en-US" b="1" dirty="0" smtClean="0"/>
              <a:t> </a:t>
            </a:r>
            <a:r>
              <a:rPr lang="en-US" b="1" dirty="0" err="1" smtClean="0"/>
              <a:t>Kegiatan</a:t>
            </a:r>
            <a:r>
              <a:rPr lang="en-US" b="1" dirty="0" smtClean="0"/>
              <a:t> </a:t>
            </a:r>
            <a:r>
              <a:rPr lang="en-US" b="1" dirty="0" err="1" smtClean="0"/>
              <a:t>Posyandu</a:t>
            </a:r>
            <a:endParaRPr lang="en-US" dirty="0"/>
          </a:p>
        </p:txBody>
      </p:sp>
      <p:sp>
        <p:nvSpPr>
          <p:cNvPr id="4" name="Oval 3"/>
          <p:cNvSpPr/>
          <p:nvPr/>
        </p:nvSpPr>
        <p:spPr>
          <a:xfrm>
            <a:off x="483772" y="2206574"/>
            <a:ext cx="4286280" cy="385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d-ID" dirty="0"/>
              <a:t>Lima Kegiatan Posyandu (Panca Krida Posyandu)</a:t>
            </a:r>
            <a:endParaRPr lang="en-US" dirty="0"/>
          </a:p>
          <a:p>
            <a:pPr marL="342900" lvl="0" indent="-342900" algn="just">
              <a:buFont typeface="+mj-lt"/>
              <a:buAutoNum type="arabicPeriod"/>
            </a:pPr>
            <a:r>
              <a:rPr lang="en-US" dirty="0" err="1"/>
              <a:t>Kesehatan</a:t>
            </a:r>
            <a:r>
              <a:rPr lang="en-US" dirty="0"/>
              <a:t> </a:t>
            </a:r>
            <a:r>
              <a:rPr lang="en-US" dirty="0" err="1"/>
              <a:t>Ibu</a:t>
            </a:r>
            <a:r>
              <a:rPr lang="en-US" dirty="0"/>
              <a:t> </a:t>
            </a:r>
            <a:r>
              <a:rPr lang="en-US" dirty="0" err="1"/>
              <a:t>dan</a:t>
            </a:r>
            <a:r>
              <a:rPr lang="en-US" dirty="0"/>
              <a:t> </a:t>
            </a:r>
            <a:r>
              <a:rPr lang="en-US" dirty="0" err="1"/>
              <a:t>Anak</a:t>
            </a:r>
            <a:endParaRPr lang="en-US" dirty="0"/>
          </a:p>
          <a:p>
            <a:pPr marL="342900" lvl="0" indent="-342900" algn="just">
              <a:buFont typeface="+mj-lt"/>
              <a:buAutoNum type="arabicPeriod"/>
            </a:pPr>
            <a:r>
              <a:rPr lang="en-US" dirty="0" err="1"/>
              <a:t>Keluarga</a:t>
            </a:r>
            <a:r>
              <a:rPr lang="en-US" dirty="0"/>
              <a:t> </a:t>
            </a:r>
            <a:r>
              <a:rPr lang="en-US" dirty="0" err="1"/>
              <a:t>Berencana</a:t>
            </a:r>
            <a:endParaRPr lang="en-US" dirty="0"/>
          </a:p>
          <a:p>
            <a:pPr marL="342900" lvl="0" indent="-342900" algn="just">
              <a:buFont typeface="+mj-lt"/>
              <a:buAutoNum type="arabicPeriod"/>
            </a:pPr>
            <a:r>
              <a:rPr lang="en-US" dirty="0" err="1"/>
              <a:t>Imunisasi</a:t>
            </a:r>
            <a:endParaRPr lang="en-US" dirty="0"/>
          </a:p>
          <a:p>
            <a:pPr marL="342900" lvl="0" indent="-342900" algn="just">
              <a:buFont typeface="+mj-lt"/>
              <a:buAutoNum type="arabicPeriod"/>
            </a:pPr>
            <a:r>
              <a:rPr lang="en-US" dirty="0" err="1"/>
              <a:t>Peningkatan</a:t>
            </a:r>
            <a:r>
              <a:rPr lang="en-US" dirty="0"/>
              <a:t> </a:t>
            </a:r>
            <a:r>
              <a:rPr lang="en-US" dirty="0" err="1"/>
              <a:t>Gizi</a:t>
            </a:r>
            <a:endParaRPr lang="en-US" dirty="0"/>
          </a:p>
          <a:p>
            <a:pPr marL="342900" lvl="0" indent="-342900" algn="just">
              <a:buFont typeface="+mj-lt"/>
              <a:buAutoNum type="arabicPeriod"/>
            </a:pPr>
            <a:r>
              <a:rPr lang="en-US" dirty="0" err="1"/>
              <a:t>Penanggulangan</a:t>
            </a:r>
            <a:r>
              <a:rPr lang="en-US" dirty="0"/>
              <a:t> </a:t>
            </a:r>
            <a:r>
              <a:rPr lang="en-US" dirty="0" err="1"/>
              <a:t>diare</a:t>
            </a:r>
            <a:endParaRPr lang="en-US" dirty="0"/>
          </a:p>
          <a:p>
            <a:pPr algn="ctr"/>
            <a:endParaRPr lang="en-US" dirty="0"/>
          </a:p>
        </p:txBody>
      </p:sp>
      <p:sp>
        <p:nvSpPr>
          <p:cNvPr id="6" name="Rounded Rectangle 5"/>
          <p:cNvSpPr/>
          <p:nvPr/>
        </p:nvSpPr>
        <p:spPr>
          <a:xfrm>
            <a:off x="4912928" y="2420888"/>
            <a:ext cx="3857652" cy="364333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just"/>
            <a:r>
              <a:rPr lang="en-US" dirty="0" err="1"/>
              <a:t>Tujuh</a:t>
            </a:r>
            <a:r>
              <a:rPr lang="en-US" dirty="0"/>
              <a:t> </a:t>
            </a:r>
            <a:r>
              <a:rPr lang="en-US" dirty="0" err="1"/>
              <a:t>Kegiatan</a:t>
            </a:r>
            <a:r>
              <a:rPr lang="en-US" dirty="0"/>
              <a:t> </a:t>
            </a:r>
            <a:r>
              <a:rPr lang="en-US" dirty="0" err="1"/>
              <a:t>Posyandu</a:t>
            </a:r>
            <a:r>
              <a:rPr lang="en-US" dirty="0"/>
              <a:t> (</a:t>
            </a:r>
            <a:r>
              <a:rPr lang="en-US" dirty="0" err="1"/>
              <a:t>Sapta</a:t>
            </a:r>
            <a:r>
              <a:rPr lang="en-US" dirty="0"/>
              <a:t> </a:t>
            </a:r>
            <a:r>
              <a:rPr lang="en-US" dirty="0" err="1"/>
              <a:t>Krida</a:t>
            </a:r>
            <a:r>
              <a:rPr lang="en-US" dirty="0"/>
              <a:t> </a:t>
            </a:r>
            <a:r>
              <a:rPr lang="en-US" dirty="0" err="1"/>
              <a:t>Posyandu</a:t>
            </a:r>
            <a:r>
              <a:rPr lang="en-US" dirty="0"/>
              <a:t>)</a:t>
            </a:r>
          </a:p>
          <a:p>
            <a:pPr marL="342900" lvl="0" indent="-342900" algn="just">
              <a:buFont typeface="+mj-lt"/>
              <a:buAutoNum type="arabicPeriod"/>
            </a:pPr>
            <a:r>
              <a:rPr lang="en-US" dirty="0" err="1"/>
              <a:t>Kesehatan</a:t>
            </a:r>
            <a:r>
              <a:rPr lang="en-US" dirty="0"/>
              <a:t> </a:t>
            </a:r>
            <a:r>
              <a:rPr lang="en-US" dirty="0" err="1"/>
              <a:t>Ibu</a:t>
            </a:r>
            <a:r>
              <a:rPr lang="en-US" dirty="0"/>
              <a:t> </a:t>
            </a:r>
            <a:r>
              <a:rPr lang="en-US" dirty="0" err="1"/>
              <a:t>dan</a:t>
            </a:r>
            <a:r>
              <a:rPr lang="en-US" dirty="0"/>
              <a:t> </a:t>
            </a:r>
            <a:r>
              <a:rPr lang="en-US" dirty="0" err="1"/>
              <a:t>Anak</a:t>
            </a:r>
            <a:endParaRPr lang="en-US" dirty="0"/>
          </a:p>
          <a:p>
            <a:pPr marL="342900" lvl="0" indent="-342900" algn="just">
              <a:buFont typeface="+mj-lt"/>
              <a:buAutoNum type="arabicPeriod"/>
            </a:pPr>
            <a:r>
              <a:rPr lang="en-US" dirty="0" err="1"/>
              <a:t>Keluarga</a:t>
            </a:r>
            <a:r>
              <a:rPr lang="en-US" dirty="0"/>
              <a:t> </a:t>
            </a:r>
            <a:r>
              <a:rPr lang="en-US" dirty="0" err="1"/>
              <a:t>Berencana</a:t>
            </a:r>
            <a:endParaRPr lang="en-US" dirty="0"/>
          </a:p>
          <a:p>
            <a:pPr marL="342900" lvl="0" indent="-342900" algn="just">
              <a:buFont typeface="+mj-lt"/>
              <a:buAutoNum type="arabicPeriod"/>
            </a:pPr>
            <a:r>
              <a:rPr lang="en-US" dirty="0" err="1"/>
              <a:t>Imunisasi</a:t>
            </a:r>
            <a:endParaRPr lang="en-US" dirty="0"/>
          </a:p>
          <a:p>
            <a:pPr marL="342900" lvl="0" indent="-342900" algn="just">
              <a:buFont typeface="+mj-lt"/>
              <a:buAutoNum type="arabicPeriod"/>
            </a:pPr>
            <a:r>
              <a:rPr lang="en-US" dirty="0" err="1"/>
              <a:t>Peningkatan</a:t>
            </a:r>
            <a:r>
              <a:rPr lang="en-US" dirty="0"/>
              <a:t> </a:t>
            </a:r>
            <a:r>
              <a:rPr lang="en-US" dirty="0" err="1"/>
              <a:t>Gizi</a:t>
            </a:r>
            <a:endParaRPr lang="en-US" dirty="0"/>
          </a:p>
          <a:p>
            <a:pPr marL="342900" lvl="0" indent="-342900" algn="just">
              <a:buFont typeface="+mj-lt"/>
              <a:buAutoNum type="arabicPeriod"/>
            </a:pPr>
            <a:r>
              <a:rPr lang="en-US" dirty="0" err="1"/>
              <a:t>Penanggulangan</a:t>
            </a:r>
            <a:r>
              <a:rPr lang="en-US" dirty="0"/>
              <a:t> </a:t>
            </a:r>
            <a:r>
              <a:rPr lang="en-US" dirty="0" err="1"/>
              <a:t>Diare</a:t>
            </a:r>
            <a:endParaRPr lang="en-US" dirty="0"/>
          </a:p>
          <a:p>
            <a:pPr marL="342900" lvl="0" indent="-342900" algn="just">
              <a:buFont typeface="+mj-lt"/>
              <a:buAutoNum type="arabicPeriod"/>
            </a:pPr>
            <a:r>
              <a:rPr lang="en-US" dirty="0" err="1"/>
              <a:t>Sanitasi</a:t>
            </a:r>
            <a:r>
              <a:rPr lang="en-US" dirty="0"/>
              <a:t> </a:t>
            </a:r>
            <a:r>
              <a:rPr lang="en-US" dirty="0" err="1"/>
              <a:t>Dasar</a:t>
            </a:r>
            <a:endParaRPr lang="en-US" dirty="0"/>
          </a:p>
          <a:p>
            <a:pPr marL="342900" indent="-342900" algn="just">
              <a:buFont typeface="+mj-lt"/>
              <a:buAutoNum type="arabicPeriod"/>
            </a:pPr>
            <a:r>
              <a:rPr lang="en-US" dirty="0" err="1"/>
              <a:t>Penyediaan</a:t>
            </a:r>
            <a:r>
              <a:rPr lang="en-US" dirty="0"/>
              <a:t> </a:t>
            </a:r>
            <a:r>
              <a:rPr lang="en-US" dirty="0" err="1"/>
              <a:t>Obat</a:t>
            </a:r>
            <a:r>
              <a:rPr lang="en-US" dirty="0"/>
              <a:t> </a:t>
            </a:r>
            <a:r>
              <a:rPr lang="en-US" dirty="0" err="1"/>
              <a:t>Esensial</a:t>
            </a:r>
            <a:endParaRPr lang="en-US" dirty="0"/>
          </a:p>
        </p:txBody>
      </p:sp>
    </p:spTree>
    <p:extLst>
      <p:ext uri="{BB962C8B-B14F-4D97-AF65-F5344CB8AC3E}">
        <p14:creationId xmlns:p14="http://schemas.microsoft.com/office/powerpoint/2010/main" val="2053941641"/>
      </p:ext>
    </p:extLst>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lstStyle/>
          <a:p>
            <a:r>
              <a:rPr lang="en-SG" dirty="0" smtClean="0"/>
              <a:t>TINGKATAN POSYANDU</a:t>
            </a:r>
            <a:endParaRPr lang="en-SG" dirty="0"/>
          </a:p>
        </p:txBody>
      </p:sp>
      <p:sp>
        <p:nvSpPr>
          <p:cNvPr id="3" name="Content Placeholder 2"/>
          <p:cNvSpPr>
            <a:spLocks noGrp="1"/>
          </p:cNvSpPr>
          <p:nvPr>
            <p:ph idx="1"/>
          </p:nvPr>
        </p:nvSpPr>
        <p:spPr/>
        <p:txBody>
          <a:bodyPr/>
          <a:lstStyle/>
          <a:p>
            <a:r>
              <a:rPr lang="en-SG" dirty="0" smtClean="0"/>
              <a:t>PRATAMA</a:t>
            </a:r>
          </a:p>
          <a:p>
            <a:r>
              <a:rPr lang="en-SG" dirty="0" smtClean="0"/>
              <a:t>MADYA</a:t>
            </a:r>
          </a:p>
          <a:p>
            <a:r>
              <a:rPr lang="en-SG" dirty="0" smtClean="0"/>
              <a:t>PURNAMA, Dan</a:t>
            </a:r>
          </a:p>
          <a:p>
            <a:r>
              <a:rPr lang="en-SG" dirty="0" smtClean="0"/>
              <a:t>MANDIRI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229600" cy="1143000"/>
          </a:xfrm>
        </p:spPr>
        <p:txBody>
          <a:bodyPr/>
          <a:lstStyle/>
          <a:p>
            <a:r>
              <a:rPr lang="en-SG" dirty="0" smtClean="0"/>
              <a:t>1. PRATAMA (MERAH)</a:t>
            </a:r>
            <a:endParaRPr lang="en-SG" dirty="0"/>
          </a:p>
        </p:txBody>
      </p:sp>
      <p:sp>
        <p:nvSpPr>
          <p:cNvPr id="3" name="Content Placeholder 2"/>
          <p:cNvSpPr>
            <a:spLocks noGrp="1"/>
          </p:cNvSpPr>
          <p:nvPr>
            <p:ph idx="1"/>
          </p:nvPr>
        </p:nvSpPr>
        <p:spPr/>
        <p:txBody>
          <a:bodyPr/>
          <a:lstStyle/>
          <a:p>
            <a:r>
              <a:rPr lang="en-SG" dirty="0" err="1" smtClean="0"/>
              <a:t>Posyandu</a:t>
            </a:r>
            <a:r>
              <a:rPr lang="en-SG" dirty="0" smtClean="0"/>
              <a:t> </a:t>
            </a:r>
            <a:r>
              <a:rPr lang="en-SG" dirty="0" err="1" smtClean="0"/>
              <a:t>masih</a:t>
            </a:r>
            <a:r>
              <a:rPr lang="en-SG" dirty="0" smtClean="0"/>
              <a:t> </a:t>
            </a:r>
            <a:r>
              <a:rPr lang="en-SG" dirty="0" err="1" smtClean="0"/>
              <a:t>belum</a:t>
            </a:r>
            <a:r>
              <a:rPr lang="en-SG" dirty="0" smtClean="0"/>
              <a:t> </a:t>
            </a:r>
            <a:r>
              <a:rPr lang="en-SG" dirty="0" err="1" smtClean="0"/>
              <a:t>mantap</a:t>
            </a:r>
            <a:endParaRPr lang="en-SG" dirty="0" smtClean="0"/>
          </a:p>
          <a:p>
            <a:r>
              <a:rPr lang="en-SG" dirty="0" err="1" smtClean="0"/>
              <a:t>Kegiatan</a:t>
            </a:r>
            <a:r>
              <a:rPr lang="en-SG" dirty="0" smtClean="0"/>
              <a:t> </a:t>
            </a:r>
            <a:r>
              <a:rPr lang="en-SG" dirty="0" err="1" smtClean="0"/>
              <a:t>belom</a:t>
            </a:r>
            <a:r>
              <a:rPr lang="en-SG" dirty="0" smtClean="0"/>
              <a:t> </a:t>
            </a:r>
            <a:r>
              <a:rPr lang="en-SG" dirty="0" err="1" smtClean="0"/>
              <a:t>rutin</a:t>
            </a:r>
            <a:r>
              <a:rPr lang="en-SG" dirty="0" smtClean="0"/>
              <a:t> per </a:t>
            </a:r>
            <a:r>
              <a:rPr lang="en-SG" dirty="0" err="1" smtClean="0"/>
              <a:t>bulan</a:t>
            </a:r>
            <a:endParaRPr lang="en-SG" dirty="0" smtClean="0"/>
          </a:p>
          <a:p>
            <a:r>
              <a:rPr lang="en-SG" dirty="0" smtClean="0"/>
              <a:t>Kader yang </a:t>
            </a:r>
            <a:r>
              <a:rPr lang="en-SG" dirty="0" err="1" smtClean="0"/>
              <a:t>aktif</a:t>
            </a:r>
            <a:r>
              <a:rPr lang="en-SG" dirty="0" smtClean="0"/>
              <a:t> </a:t>
            </a:r>
            <a:r>
              <a:rPr lang="en-SG" dirty="0" err="1" smtClean="0"/>
              <a:t>hanya</a:t>
            </a:r>
            <a:r>
              <a:rPr lang="en-SG" dirty="0" smtClean="0"/>
              <a:t> </a:t>
            </a:r>
            <a:r>
              <a:rPr lang="en-SG" dirty="0" err="1" smtClean="0"/>
              <a:t>terbatas</a:t>
            </a:r>
            <a:endParaRPr lang="en-SG" dirty="0" smtClean="0"/>
          </a:p>
          <a:p>
            <a:endParaRPr lang="en-SG" dirty="0" smtClean="0"/>
          </a:p>
          <a:p>
            <a:pPr lvl="1"/>
            <a:r>
              <a:rPr lang="en-SG" dirty="0" err="1" smtClean="0"/>
              <a:t>Intervensi</a:t>
            </a:r>
            <a:r>
              <a:rPr lang="en-SG" dirty="0" smtClean="0"/>
              <a:t> : </a:t>
            </a:r>
            <a:r>
              <a:rPr lang="en-SG" dirty="0" err="1" smtClean="0"/>
              <a:t>Pelatihan</a:t>
            </a:r>
            <a:r>
              <a:rPr lang="en-SG" dirty="0" smtClean="0"/>
              <a:t> </a:t>
            </a:r>
            <a:r>
              <a:rPr lang="en-SG" dirty="0" err="1" smtClean="0"/>
              <a:t>kader</a:t>
            </a:r>
            <a:r>
              <a:rPr lang="en-SG" dirty="0" smtClean="0"/>
              <a:t> </a:t>
            </a:r>
            <a:r>
              <a:rPr lang="en-SG" dirty="0" err="1" smtClean="0"/>
              <a:t>ulang</a:t>
            </a:r>
            <a:endParaRPr lang="en-S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lstStyle/>
          <a:p>
            <a:r>
              <a:rPr lang="en-SG" dirty="0" smtClean="0"/>
              <a:t>2. MADYA (KUNING)</a:t>
            </a:r>
            <a:endParaRPr lang="en-SG" dirty="0"/>
          </a:p>
        </p:txBody>
      </p:sp>
      <p:sp>
        <p:nvSpPr>
          <p:cNvPr id="3" name="Content Placeholder 2"/>
          <p:cNvSpPr>
            <a:spLocks noGrp="1"/>
          </p:cNvSpPr>
          <p:nvPr>
            <p:ph idx="1"/>
          </p:nvPr>
        </p:nvSpPr>
        <p:spPr/>
        <p:txBody>
          <a:bodyPr/>
          <a:lstStyle/>
          <a:p>
            <a:r>
              <a:rPr lang="en-SG" dirty="0" err="1" smtClean="0"/>
              <a:t>Melaksanakan</a:t>
            </a:r>
            <a:r>
              <a:rPr lang="en-SG" dirty="0" smtClean="0"/>
              <a:t> </a:t>
            </a:r>
            <a:r>
              <a:rPr lang="en-SG" dirty="0" err="1" smtClean="0"/>
              <a:t>kegiatan</a:t>
            </a:r>
            <a:r>
              <a:rPr lang="en-SG" dirty="0" smtClean="0"/>
              <a:t> &gt; 8x per </a:t>
            </a:r>
            <a:r>
              <a:rPr lang="en-SG" dirty="0" err="1" smtClean="0"/>
              <a:t>tahun</a:t>
            </a:r>
            <a:endParaRPr lang="en-SG" dirty="0" smtClean="0"/>
          </a:p>
          <a:p>
            <a:r>
              <a:rPr lang="en-SG" dirty="0" smtClean="0"/>
              <a:t>Kader </a:t>
            </a:r>
            <a:r>
              <a:rPr lang="en-SG" dirty="0" err="1" smtClean="0"/>
              <a:t>aktif</a:t>
            </a:r>
            <a:r>
              <a:rPr lang="en-SG" dirty="0" smtClean="0"/>
              <a:t> rata-rata 5 </a:t>
            </a:r>
            <a:r>
              <a:rPr lang="en-SG" dirty="0" err="1" smtClean="0"/>
              <a:t>orang</a:t>
            </a:r>
            <a:endParaRPr lang="en-SG" dirty="0" smtClean="0"/>
          </a:p>
          <a:p>
            <a:r>
              <a:rPr lang="en-SG" dirty="0" err="1" smtClean="0"/>
              <a:t>Cakupan</a:t>
            </a:r>
            <a:r>
              <a:rPr lang="en-SG" dirty="0" smtClean="0"/>
              <a:t> program </a:t>
            </a:r>
            <a:r>
              <a:rPr lang="en-SG" dirty="0" err="1" smtClean="0"/>
              <a:t>utama</a:t>
            </a:r>
            <a:r>
              <a:rPr lang="en-SG" dirty="0" smtClean="0"/>
              <a:t> &lt; 50% (</a:t>
            </a:r>
            <a:r>
              <a:rPr lang="en-SG" dirty="0" err="1" smtClean="0"/>
              <a:t>kelestarian</a:t>
            </a:r>
            <a:r>
              <a:rPr lang="en-SG" dirty="0" smtClean="0"/>
              <a:t> </a:t>
            </a:r>
            <a:r>
              <a:rPr lang="en-SG" dirty="0" err="1" smtClean="0"/>
              <a:t>posyandu</a:t>
            </a:r>
            <a:r>
              <a:rPr lang="en-SG" dirty="0" smtClean="0"/>
              <a:t> </a:t>
            </a:r>
            <a:r>
              <a:rPr lang="en-SG" dirty="0" err="1" smtClean="0"/>
              <a:t>baik</a:t>
            </a:r>
            <a:r>
              <a:rPr lang="en-SG" dirty="0" smtClean="0"/>
              <a:t>, </a:t>
            </a:r>
            <a:r>
              <a:rPr lang="en-SG" dirty="0" err="1" smtClean="0"/>
              <a:t>tetapi</a:t>
            </a:r>
            <a:r>
              <a:rPr lang="en-SG" dirty="0" smtClean="0"/>
              <a:t> </a:t>
            </a:r>
            <a:r>
              <a:rPr lang="en-SG" dirty="0" err="1" smtClean="0"/>
              <a:t>cakupan</a:t>
            </a:r>
            <a:r>
              <a:rPr lang="en-SG" dirty="0" smtClean="0"/>
              <a:t> </a:t>
            </a:r>
            <a:r>
              <a:rPr lang="en-SG" dirty="0" err="1" smtClean="0"/>
              <a:t>masih</a:t>
            </a:r>
            <a:r>
              <a:rPr lang="en-SG" dirty="0" smtClean="0"/>
              <a:t> </a:t>
            </a:r>
            <a:r>
              <a:rPr lang="en-SG" dirty="0" err="1" smtClean="0"/>
              <a:t>rendah</a:t>
            </a:r>
            <a:r>
              <a:rPr lang="en-SG" dirty="0" smtClean="0"/>
              <a:t>)</a:t>
            </a:r>
          </a:p>
          <a:p>
            <a:endParaRPr lang="en-SG" dirty="0" smtClean="0"/>
          </a:p>
          <a:p>
            <a:pPr lvl="1"/>
            <a:r>
              <a:rPr lang="en-SG" dirty="0" err="1" smtClean="0"/>
              <a:t>Intervensi</a:t>
            </a:r>
            <a:r>
              <a:rPr lang="en-SG" dirty="0" smtClean="0"/>
              <a:t> : </a:t>
            </a:r>
            <a:r>
              <a:rPr lang="en-SG" dirty="0" err="1" smtClean="0"/>
              <a:t>Penggerakan</a:t>
            </a:r>
            <a:r>
              <a:rPr lang="en-SG" dirty="0" smtClean="0"/>
              <a:t> </a:t>
            </a:r>
            <a:r>
              <a:rPr lang="en-SG" dirty="0" err="1" smtClean="0"/>
              <a:t>masyarakat</a:t>
            </a:r>
            <a:r>
              <a:rPr lang="en-SG" dirty="0" smtClean="0"/>
              <a:t>, </a:t>
            </a:r>
            <a:r>
              <a:rPr lang="en-SG" dirty="0" err="1" smtClean="0"/>
              <a:t>Penambahan</a:t>
            </a:r>
            <a:r>
              <a:rPr lang="en-SG" dirty="0" smtClean="0"/>
              <a:t> program </a:t>
            </a:r>
            <a:r>
              <a:rPr lang="en-SG" dirty="0" err="1" smtClean="0"/>
              <a:t>sesuai</a:t>
            </a:r>
            <a:r>
              <a:rPr lang="en-SG" dirty="0" smtClean="0"/>
              <a:t> </a:t>
            </a:r>
            <a:r>
              <a:rPr lang="en-SG" dirty="0" err="1" smtClean="0"/>
              <a:t>situasi</a:t>
            </a:r>
            <a:r>
              <a:rPr lang="en-SG" dirty="0" smtClean="0"/>
              <a:t> </a:t>
            </a:r>
            <a:r>
              <a:rPr lang="en-SG" dirty="0" err="1" smtClean="0"/>
              <a:t>dan</a:t>
            </a:r>
            <a:r>
              <a:rPr lang="en-SG" dirty="0" smtClean="0"/>
              <a:t> </a:t>
            </a:r>
            <a:r>
              <a:rPr lang="en-SG" dirty="0" err="1" smtClean="0"/>
              <a:t>kondisi</a:t>
            </a:r>
            <a:endParaRPr lang="en-SG" dirty="0"/>
          </a:p>
        </p:txBody>
      </p:sp>
    </p:spTree>
  </p:cSld>
  <p:clrMapOvr>
    <a:masterClrMapping/>
  </p:clrMapOvr>
</p:sld>
</file>

<file path=ppt/theme/theme1.xml><?xml version="1.0" encoding="utf-8"?>
<a:theme xmlns:a="http://schemas.openxmlformats.org/drawingml/2006/main" name="Template PPT UEU Pertemuan 1 - Copy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1585</Words>
  <Application>Microsoft Macintosh PowerPoint</Application>
  <PresentationFormat>On-screen Show (4:3)</PresentationFormat>
  <Paragraphs>247</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Times New Roman</vt:lpstr>
      <vt:lpstr>Wingdings</vt:lpstr>
      <vt:lpstr>Wingdings 2</vt:lpstr>
      <vt:lpstr>Template PPT UEU Pertemuan 1 - Copy 1</vt:lpstr>
      <vt:lpstr>PowerPoint Presentation</vt:lpstr>
      <vt:lpstr>Pengertian</vt:lpstr>
      <vt:lpstr>Apakah anda mengenal Posyandu? </vt:lpstr>
      <vt:lpstr>Siapa sasaran utama Posyandu?</vt:lpstr>
      <vt:lpstr>TUJUAN POSYANDU</vt:lpstr>
      <vt:lpstr>Macam-Macam Kegiatan Posyandu</vt:lpstr>
      <vt:lpstr>TINGKATAN POSYANDU</vt:lpstr>
      <vt:lpstr>1. PRATAMA (MERAH)</vt:lpstr>
      <vt:lpstr>2. MADYA (KUNING)</vt:lpstr>
      <vt:lpstr>3. PURNAMA (Hijau)</vt:lpstr>
      <vt:lpstr>4. MANDIRI (BIRU)</vt:lpstr>
      <vt:lpstr>Siapa pelaksana Posyandu? </vt:lpstr>
      <vt:lpstr>PROGRAM POSYANDU</vt:lpstr>
      <vt:lpstr>Apa saja tugas kader Posyandu?</vt:lpstr>
      <vt:lpstr>I. Melakukan kegiatan bulanan Posyandu</vt:lpstr>
      <vt:lpstr>I. Melakukan kegiatan bulanan Posyandu</vt:lpstr>
      <vt:lpstr>Melaksanakan kegiatan di luar Posyandu</vt:lpstr>
      <vt:lpstr>Melaksanakan kegiatan di luar Posyandu</vt:lpstr>
      <vt:lpstr>Melaksanakan kegiatan di luar Posyandu</vt:lpstr>
      <vt:lpstr>Melaksanakan kegiatan di luar Posyandu</vt:lpstr>
      <vt:lpstr>PowerPoint Presentation</vt:lpstr>
      <vt:lpstr>PowerPoint Presentation</vt:lpstr>
      <vt:lpstr>Bagaimana jika kader menemui kesulitan dalam pelaksanaan Posyandu? </vt:lpstr>
      <vt:lpstr>Keterampilan dan pengetahuan apa saja yang harus dikuasai oleh seorang kader?</vt:lpstr>
      <vt:lpstr>Karena itu keterampilan dan pengetahuan yang harus dikuasai oleh seorang kader adalah:</vt:lpstr>
      <vt:lpstr>Keterampilan komunikasi interpersonal</vt:lpstr>
      <vt:lpstr>Keterampilan yang berhubungan dengan kegiatan di Posyandu (pencatatan, pelaporan, penimbangan dll) </vt:lpstr>
      <vt:lpstr>Pengetahuan kesehatan dan gizi</vt:lpstr>
      <vt:lpstr>Bagaimana cara melaksanakan kegiatan bulanan Posyandu? </vt:lpstr>
      <vt:lpstr>Cara melaksanakan kegiatan bulanan UPGK di Posyandu</vt:lpstr>
      <vt:lpstr>Apa saja kegiatan di masing-masing meja tersebut?</vt:lpstr>
      <vt:lpstr>PowerPoint Presentation</vt:lpstr>
      <vt:lpstr>Apa saja kegiatan di masing-masing meja tersebut?</vt:lpstr>
      <vt:lpstr>PowerPoint Presentation</vt:lpstr>
      <vt:lpstr>Apa saja kegiatan di masing-masing meja tersebut?</vt:lpstr>
      <vt:lpstr>Apa saja kegiatan di masing-masing meja tersebut?</vt:lpstr>
      <vt:lpstr>Apa saja kegiatan di masing-masing meja tersebut?</vt:lpstr>
      <vt:lpstr>PowerPoint Presentation</vt:lpstr>
      <vt:lpstr>PowerPoint Presentation</vt:lpstr>
      <vt:lpstr>Keadaan Posyandu Di Provinsi DKI Jakarta</vt:lpstr>
      <vt:lpstr>TERIMA KASIH</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POSYANDU</dc:title>
  <dc:creator>user</dc:creator>
  <cp:lastModifiedBy>Microsoft Office User</cp:lastModifiedBy>
  <cp:revision>6</cp:revision>
  <dcterms:created xsi:type="dcterms:W3CDTF">2016-01-07T14:20:00Z</dcterms:created>
  <dcterms:modified xsi:type="dcterms:W3CDTF">2018-01-11T02:31:17Z</dcterms:modified>
</cp:coreProperties>
</file>