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wav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37" r:id="rId3"/>
  </p:sldMasterIdLst>
  <p:notesMasterIdLst>
    <p:notesMasterId r:id="rId29"/>
  </p:notesMasterIdLst>
  <p:sldIdLst>
    <p:sldId id="300" r:id="rId4"/>
    <p:sldId id="301" r:id="rId5"/>
    <p:sldId id="302" r:id="rId6"/>
    <p:sldId id="303" r:id="rId7"/>
    <p:sldId id="304" r:id="rId8"/>
    <p:sldId id="306" r:id="rId9"/>
    <p:sldId id="305" r:id="rId10"/>
    <p:sldId id="307" r:id="rId11"/>
    <p:sldId id="313" r:id="rId12"/>
    <p:sldId id="312" r:id="rId13"/>
    <p:sldId id="311" r:id="rId14"/>
    <p:sldId id="310" r:id="rId15"/>
    <p:sldId id="309" r:id="rId16"/>
    <p:sldId id="308" r:id="rId17"/>
    <p:sldId id="314" r:id="rId18"/>
    <p:sldId id="320" r:id="rId19"/>
    <p:sldId id="319" r:id="rId20"/>
    <p:sldId id="318" r:id="rId21"/>
    <p:sldId id="317" r:id="rId22"/>
    <p:sldId id="316" r:id="rId23"/>
    <p:sldId id="315" r:id="rId24"/>
    <p:sldId id="325" r:id="rId25"/>
    <p:sldId id="324" r:id="rId26"/>
    <p:sldId id="323" r:id="rId27"/>
    <p:sldId id="32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/>
    <p:restoredTop sz="94671"/>
  </p:normalViewPr>
  <p:slideViewPr>
    <p:cSldViewPr>
      <p:cViewPr varScale="1">
        <p:scale>
          <a:sx n="70" d="100"/>
          <a:sy n="70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1AF0-E710-4544-BB7F-C74BE7BB93CD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824E-8348-4E84-AD4B-C7A03F728678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564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v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0" y="0"/>
            <a:ext cx="555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56149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3095625" cy="27146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FBD4-8D07-4968-87B7-6529599B1B2B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E75E-2268-4B96-B5CA-08B53B383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D369-5663-4D01-9509-EF5BBDBCB954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6298-EC75-4444-99C3-415888BA4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6934-FF58-4D39-83E7-6E73F32D5EE3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B205-7B0E-4AAA-AD41-20D51C823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011D-5A9E-41E3-A964-75370D06C3D6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6F1-7A63-427C-BF8E-84E4DEEFC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B7C8-44CA-4F08-B3FF-FE54E09806E7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E434-1D1A-4637-8543-EAD4B4D3B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06C-1A9D-47E5-AA56-F65A62C68291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B58E-5761-4184-BEAB-0AF7F46DF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23FA-CCDC-4C62-A796-3B05F37D11AC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6732-E86D-46C1-A598-C848E273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A496-CCA3-40BE-950C-FECA90CF87CF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143-EE9E-4434-BD59-1CA709BDD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A04D78E-3D5C-41A2-984B-4C7379519BC0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65C8937-B39E-496B-A2F5-A3107FA6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B255-9CB2-480A-A4EB-1582ECF69BAA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6069-6AA8-4248-BF07-02B913378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6A9-FEFF-4E0C-AD71-E7D97C4330F4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2E24-F000-4AF0-850E-BF13838C2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3DA9E-4C4C-4136-A18D-E7A39139B6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0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B1EDE-0207-45BD-815B-9687F20B4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608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171EB-8201-4A19-A2A3-C947936CBD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67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CB64-A63E-46D6-BBFC-7AE29E02F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2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BA484-740E-4804-9291-D603E1FDFA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76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18A0-98CA-4D08-B8F9-66164A2546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73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88261-70FA-4603-B02F-249731A40E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1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6EE74-A4B4-4CA7-817B-9D1981CF44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5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9A8C-AE99-4306-B2CE-DDDD0114F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10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C9E46-DAD3-4BD6-AA56-67A740A74E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84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87B5-E812-492C-822E-803735663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07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vda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07138" y="3579813"/>
            <a:ext cx="2657475" cy="3278187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4974C78-CA10-42F1-BB87-DC4C056EAAF5}" type="datetime1">
              <a:rPr lang="en-US" smtClean="0"/>
              <a:pPr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E54D11-B613-41AA-BDB2-11DAF4997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B28C-B485-427D-BEA1-66751648ED22}" type="datetimeFigureOut">
              <a:rPr lang="en-US" smtClean="0"/>
              <a:pPr/>
              <a:t>10/5/17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B272-5F61-45E7-A684-A2F9396F2BF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44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audio" Target="../media/audio1.wav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75856" y="3725069"/>
            <a:ext cx="59768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KEPENDUDUKAN-DEMOGRAFI</a:t>
            </a:r>
          </a:p>
        </p:txBody>
      </p:sp>
    </p:spTree>
    <p:extLst>
      <p:ext uri="{BB962C8B-B14F-4D97-AF65-F5344CB8AC3E}">
        <p14:creationId xmlns:p14="http://schemas.microsoft.com/office/powerpoint/2010/main" val="1264702033"/>
      </p:ext>
    </p:extLst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Penduduk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</a:rPr>
              <a:t>Perubahan struktur kependudukan yang cepat harus diimbangi dengan informasi kependudukan yang baik.</a:t>
            </a:r>
          </a:p>
          <a:p>
            <a:endParaRPr lang="en-US" smtClean="0">
              <a:latin typeface="Arial Narrow" pitchFamily="34" charset="0"/>
            </a:endParaRPr>
          </a:p>
          <a:p>
            <a:r>
              <a:rPr lang="en-US" smtClean="0">
                <a:latin typeface="Arial Narrow" pitchFamily="34" charset="0"/>
              </a:rPr>
              <a:t>Informasi kependudukan yang baik akan menjadi sumber informasi bagi perencanaan pembangunan.</a:t>
            </a:r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056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Penduduk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</a:rPr>
              <a:t>Permasalahan :</a:t>
            </a:r>
          </a:p>
          <a:p>
            <a:pPr lvl="1"/>
            <a:r>
              <a:rPr lang="en-US" sz="3200" smtClean="0">
                <a:latin typeface="Arial Narrow" pitchFamily="34" charset="0"/>
              </a:rPr>
              <a:t>Keterbatasan sumber daya</a:t>
            </a:r>
          </a:p>
          <a:p>
            <a:pPr lvl="1"/>
            <a:r>
              <a:rPr lang="en-US" sz="3200" smtClean="0">
                <a:latin typeface="Arial Narrow" pitchFamily="34" charset="0"/>
              </a:rPr>
              <a:t>Sumber dana karena proses pencacahan penduduk merupakan proses yang panjang, mahal dan kompleks</a:t>
            </a:r>
          </a:p>
          <a:p>
            <a:pPr lvl="1"/>
            <a:r>
              <a:rPr lang="en-US" sz="3200" smtClean="0">
                <a:latin typeface="Arial Narrow" pitchFamily="34" charset="0"/>
              </a:rPr>
              <a:t>Rendahnya kesadaran arti pentingnya data kependudukan.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7960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ahoma" pitchFamily="34" charset="0"/>
              </a:rPr>
              <a:t>INTEGRASI VARIABEL DEMOGRAFI &amp; </a:t>
            </a:r>
          </a:p>
          <a:p>
            <a:pPr algn="ctr"/>
            <a:r>
              <a:rPr lang="en-US" sz="3200" b="1" dirty="0">
                <a:latin typeface="Tahoma" pitchFamily="34" charset="0"/>
              </a:rPr>
              <a:t>VARIABEL PEMBANGUNAN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9925" y="2951163"/>
            <a:ext cx="3016250" cy="132343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F49B1"/>
                </a:solidFill>
                <a:latin typeface="Tahoma" pitchFamily="34" charset="0"/>
              </a:rPr>
              <a:t>- JUMLAH </a:t>
            </a:r>
            <a:r>
              <a:rPr lang="en-US" sz="1600" b="1" dirty="0">
                <a:solidFill>
                  <a:srgbClr val="1F49B1"/>
                </a:solidFill>
                <a:latin typeface="Tahoma" pitchFamily="34" charset="0"/>
              </a:rPr>
              <a:t>PENDUDUK</a:t>
            </a:r>
          </a:p>
          <a:p>
            <a:pPr algn="ctr"/>
            <a:r>
              <a:rPr lang="en-US" sz="1600" b="1" dirty="0" smtClean="0">
                <a:solidFill>
                  <a:srgbClr val="1F49B1"/>
                </a:solidFill>
                <a:latin typeface="Tahoma" pitchFamily="34" charset="0"/>
              </a:rPr>
              <a:t>- PERTUMBUHAN </a:t>
            </a:r>
            <a:r>
              <a:rPr lang="en-US" sz="1600" b="1" dirty="0">
                <a:solidFill>
                  <a:srgbClr val="1F49B1"/>
                </a:solidFill>
                <a:latin typeface="Tahoma" pitchFamily="34" charset="0"/>
              </a:rPr>
              <a:t>PENDUDUK</a:t>
            </a:r>
          </a:p>
          <a:p>
            <a:pPr algn="ctr"/>
            <a:r>
              <a:rPr lang="en-US" sz="1600" b="1" dirty="0" smtClean="0">
                <a:solidFill>
                  <a:srgbClr val="1F49B1"/>
                </a:solidFill>
                <a:latin typeface="Tahoma" pitchFamily="34" charset="0"/>
              </a:rPr>
              <a:t>- KOMPOSISI </a:t>
            </a:r>
            <a:r>
              <a:rPr lang="en-US" sz="1600" b="1" dirty="0">
                <a:solidFill>
                  <a:srgbClr val="1F49B1"/>
                </a:solidFill>
                <a:latin typeface="Tahoma" pitchFamily="34" charset="0"/>
              </a:rPr>
              <a:t>PENDUDUK</a:t>
            </a:r>
          </a:p>
          <a:p>
            <a:pPr algn="ctr"/>
            <a:endParaRPr lang="en-US" sz="1600" b="1" dirty="0">
              <a:solidFill>
                <a:srgbClr val="1F49B1"/>
              </a:solidFill>
              <a:latin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10400" y="2798763"/>
            <a:ext cx="1752600" cy="10985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KELAHIRAN</a:t>
            </a:r>
          </a:p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KEMATIAN</a:t>
            </a:r>
          </a:p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MIGRASI</a:t>
            </a:r>
          </a:p>
          <a:p>
            <a:pPr algn="ctr"/>
            <a:endParaRPr lang="en-US" sz="1600" b="1">
              <a:solidFill>
                <a:srgbClr val="1F49B1"/>
              </a:solidFill>
              <a:latin typeface="Tahoma" pitchFamily="34" charset="0"/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 rot="16200000" flipH="1">
            <a:off x="2826277" y="3626374"/>
            <a:ext cx="868897" cy="2165351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6400800" y="3886200"/>
            <a:ext cx="1471613" cy="1255713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rot="5400000" flipH="1">
            <a:off x="4753768" y="-334168"/>
            <a:ext cx="512763" cy="5753100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1336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43400" y="4475163"/>
            <a:ext cx="1981200" cy="134302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EKONOMI</a:t>
            </a:r>
          </a:p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SOSIAL</a:t>
            </a:r>
          </a:p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BUDAYA</a:t>
            </a:r>
          </a:p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POLITIK</a:t>
            </a:r>
          </a:p>
          <a:p>
            <a:pPr algn="ctr"/>
            <a:r>
              <a:rPr lang="en-US" sz="1600" b="1">
                <a:solidFill>
                  <a:srgbClr val="1F49B1"/>
                </a:solidFill>
                <a:latin typeface="Tahoma" pitchFamily="34" charset="0"/>
              </a:rPr>
              <a:t>LINGK.ALAM</a:t>
            </a:r>
          </a:p>
        </p:txBody>
      </p:sp>
    </p:spTree>
    <p:extLst>
      <p:ext uri="{BB962C8B-B14F-4D97-AF65-F5344CB8AC3E}">
        <p14:creationId xmlns:p14="http://schemas.microsoft.com/office/powerpoint/2010/main" val="1031905167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831691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>
              <a:defRPr/>
            </a:pPr>
            <a:endParaRPr lang="en-US" sz="2800" b="1" dirty="0" smtClean="0">
              <a:latin typeface="Arial" charset="0"/>
            </a:endParaRPr>
          </a:p>
          <a:p>
            <a:pPr marL="363538" indent="-363538">
              <a:defRPr/>
            </a:pPr>
            <a:r>
              <a:rPr lang="en-US" sz="2800" b="1" dirty="0" err="1" smtClean="0">
                <a:latin typeface="Arial" charset="0"/>
              </a:rPr>
              <a:t>Dinamika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Kependudukan</a:t>
            </a:r>
            <a:r>
              <a:rPr lang="en-US" sz="2800" b="1" dirty="0">
                <a:latin typeface="Arial" charset="0"/>
              </a:rPr>
              <a:t>:</a:t>
            </a:r>
          </a:p>
          <a:p>
            <a:pPr>
              <a:spcBef>
                <a:spcPct val="25000"/>
              </a:spcBef>
              <a:defRPr/>
            </a:pPr>
            <a:endParaRPr lang="en-US" sz="2400" dirty="0" smtClean="0">
              <a:latin typeface="Arial" charset="0"/>
            </a:endParaRPr>
          </a:p>
          <a:p>
            <a:pPr marL="363538" indent="-363538">
              <a:spcBef>
                <a:spcPct val="25000"/>
              </a:spcBef>
              <a:buFontTx/>
              <a:buChar char="•"/>
              <a:defRPr/>
            </a:pPr>
            <a:r>
              <a:rPr lang="en-US" sz="2400" dirty="0" err="1" smtClean="0">
                <a:latin typeface="Arial" charset="0"/>
              </a:rPr>
              <a:t>Dinamika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penduduk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merupakan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hasil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akhir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kekuatan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menambah</a:t>
            </a:r>
            <a:r>
              <a:rPr lang="en-US" sz="2400" dirty="0">
                <a:latin typeface="Arial" charset="0"/>
              </a:rPr>
              <a:t> &amp; </a:t>
            </a:r>
            <a:r>
              <a:rPr lang="en-US" sz="2400" dirty="0" err="1">
                <a:latin typeface="Arial" charset="0"/>
              </a:rPr>
              <a:t>mengurangi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penduduk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pertumbuhan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alamiah</a:t>
            </a:r>
            <a:r>
              <a:rPr lang="en-US" sz="2400" dirty="0">
                <a:latin typeface="Arial" charset="0"/>
              </a:rPr>
              <a:t>) </a:t>
            </a:r>
            <a:r>
              <a:rPr lang="en-US" sz="2400" dirty="0" err="1">
                <a:latin typeface="Arial" charset="0"/>
              </a:rPr>
              <a:t>di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suatu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wilayah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tertentu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pada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waktu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tertentu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dibandingkan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waktu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sebelum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nya</a:t>
            </a:r>
            <a:endParaRPr lang="en-US" sz="2400" dirty="0">
              <a:latin typeface="Arial" charset="0"/>
            </a:endParaRPr>
          </a:p>
          <a:p>
            <a:pPr marL="363538" indent="-363538">
              <a:spcBef>
                <a:spcPct val="25000"/>
              </a:spcBef>
              <a:buFontTx/>
              <a:buChar char="•"/>
              <a:defRPr/>
            </a:pPr>
            <a:r>
              <a:rPr lang="en-US" sz="2400" dirty="0" err="1">
                <a:latin typeface="Arial" charset="0"/>
              </a:rPr>
              <a:t>Pertambahan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penduduk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alami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suatu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wilayah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tertentu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dipengaruhi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oleh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jumlah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kelahiran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dan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jumlah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kematian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di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wilayah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tsb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363538" indent="-363538">
              <a:spcBef>
                <a:spcPct val="25000"/>
              </a:spcBef>
              <a:buFontTx/>
              <a:buChar char="•"/>
              <a:defRPr/>
            </a:pPr>
            <a:r>
              <a:rPr lang="en-US" sz="2400" dirty="0" err="1">
                <a:latin typeface="Arial" charset="0"/>
              </a:rPr>
              <a:t>Dinamika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penduduk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menyebabkan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transisi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demografi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23593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 descr="foto rame-rame seru!"/>
          <p:cNvSpPr txBox="1">
            <a:spLocks noChangeArrowheads="1"/>
          </p:cNvSpPr>
          <p:nvPr/>
        </p:nvSpPr>
        <p:spPr bwMode="auto">
          <a:xfrm>
            <a:off x="2339752" y="1114194"/>
            <a:ext cx="41798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/>
            <a:r>
              <a:rPr lang="en-US" sz="3000" b="1"/>
              <a:t>TRANSISI DEMOGRAFI</a:t>
            </a:r>
          </a:p>
        </p:txBody>
      </p:sp>
      <p:sp>
        <p:nvSpPr>
          <p:cNvPr id="6" name="Text Box 3" descr="foto rame-rame seru!"/>
          <p:cNvSpPr txBox="1">
            <a:spLocks noChangeArrowheads="1"/>
          </p:cNvSpPr>
          <p:nvPr/>
        </p:nvSpPr>
        <p:spPr bwMode="auto">
          <a:xfrm>
            <a:off x="714348" y="1928802"/>
            <a:ext cx="8050213" cy="231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152" tIns="49076" rIns="98152" bIns="49076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Teori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menerangkan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>
                <a:latin typeface="Arial" charset="0"/>
              </a:rPr>
              <a:t>Dalam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transisi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demografi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terjadi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perubahan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struktur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dirty="0" err="1" smtClean="0">
                <a:latin typeface="Arial" charset="0"/>
              </a:rPr>
              <a:t>penduduk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produktif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non </a:t>
            </a:r>
            <a:r>
              <a:rPr lang="en-US" sz="2400" dirty="0" err="1">
                <a:latin typeface="Arial" charset="0"/>
              </a:rPr>
              <a:t>produktif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dirty="0" smtClean="0"/>
              <a:t>embangunan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fertilitas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mortalitas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707823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243" y="932119"/>
            <a:ext cx="7993063" cy="6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 </a:t>
            </a:r>
            <a:r>
              <a:rPr lang="en-US" sz="2400" dirty="0" err="1" smtClean="0"/>
              <a:t>demografi</a:t>
            </a:r>
            <a:r>
              <a:rPr lang="en-US" sz="2400" dirty="0" smtClean="0"/>
              <a:t>  (4 </a:t>
            </a:r>
            <a:r>
              <a:rPr lang="en-US" sz="2400" dirty="0" err="1" smtClean="0"/>
              <a:t>Tingkatan</a:t>
            </a:r>
            <a:r>
              <a:rPr lang="en-US" sz="2400" dirty="0" smtClean="0"/>
              <a:t>)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28596" y="2071678"/>
            <a:ext cx="7786710" cy="3311525"/>
            <a:chOff x="295" y="1389"/>
            <a:chExt cx="4263" cy="2086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748" y="143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48" y="3475"/>
              <a:ext cx="3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55" y="143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562" y="143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70" y="143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3" y="302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48" y="1434"/>
              <a:ext cx="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03" y="3249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703" y="256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03" y="2795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03" y="211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03" y="234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40" y="3203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95" y="2886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20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40" y="2568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30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9" y="2205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40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9" y="1933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50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748" y="2115"/>
              <a:ext cx="1814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748" y="2341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655" y="2341"/>
              <a:ext cx="907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562" y="3067"/>
              <a:ext cx="90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470" y="3249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562" y="2115"/>
              <a:ext cx="908" cy="90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470" y="3022"/>
              <a:ext cx="1043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290" y="2614"/>
              <a:ext cx="1406" cy="22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1111" y="320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I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1927" y="320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II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2789" y="320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III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742" y="320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IV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475" y="1389"/>
              <a:ext cx="10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Angka kelahiran kematian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2426" y="1888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Tingkat kelahiran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654746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/>
            </a:r>
            <a:br>
              <a:rPr lang="en-US" sz="3800" smtClean="0"/>
            </a:br>
            <a:r>
              <a:rPr lang="en-US" sz="3800" smtClean="0"/>
              <a:t>Gambar transisi demografi</a:t>
            </a:r>
            <a:br>
              <a:rPr lang="en-US" sz="3800" smtClean="0"/>
            </a:br>
            <a:endParaRPr lang="en-US" sz="3800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27313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067175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508625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87450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57158" y="5084763"/>
            <a:ext cx="68583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7158" y="4643446"/>
            <a:ext cx="61439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8596" y="4143380"/>
            <a:ext cx="6858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30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28596" y="3643314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40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7158" y="3143248"/>
            <a:ext cx="68583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50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187450" y="3357563"/>
            <a:ext cx="28797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1187450" y="37163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2627313" y="3716338"/>
            <a:ext cx="14398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4067175" y="4868863"/>
            <a:ext cx="14414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08625" y="515778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4067175" y="3357563"/>
            <a:ext cx="1441450" cy="14398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508625" y="4797425"/>
            <a:ext cx="1655763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763713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059113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II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427538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III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940425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IV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754063" y="2205038"/>
            <a:ext cx="165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Angka kelahiran kematian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867400" y="393382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kematian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51275" y="2997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kelahiran</a:t>
            </a:r>
          </a:p>
        </p:txBody>
      </p:sp>
      <p:sp>
        <p:nvSpPr>
          <p:cNvPr id="29" name="AutoShape 36"/>
          <p:cNvSpPr>
            <a:spLocks noChangeArrowheads="1"/>
          </p:cNvSpPr>
          <p:nvPr/>
        </p:nvSpPr>
        <p:spPr bwMode="auto">
          <a:xfrm>
            <a:off x="2143108" y="1142984"/>
            <a:ext cx="5473700" cy="1368425"/>
          </a:xfrm>
          <a:prstGeom prst="wedgeRoundRectCallout">
            <a:avLst>
              <a:gd name="adj1" fmla="val -53944"/>
              <a:gd name="adj2" fmla="val 211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err="1"/>
              <a:t>Kelahiran</a:t>
            </a:r>
            <a:r>
              <a:rPr lang="en-US" dirty="0"/>
              <a:t> &amp;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(40-50).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terkendali</a:t>
            </a:r>
            <a:r>
              <a:rPr lang="en-US" dirty="0"/>
              <a:t>,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kelaparan</a:t>
            </a:r>
            <a:r>
              <a:rPr lang="en-US" dirty="0"/>
              <a:t>, </a:t>
            </a:r>
            <a:r>
              <a:rPr lang="en-US" dirty="0" err="1"/>
              <a:t>panyakit</a:t>
            </a:r>
            <a:r>
              <a:rPr lang="en-US" dirty="0"/>
              <a:t>,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187450" y="5516563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4967856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3088" y="400050"/>
            <a:ext cx="7886700" cy="88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err="1" smtClean="0"/>
              <a:t>Gambar</a:t>
            </a:r>
            <a:r>
              <a:rPr lang="en-US" sz="3800" dirty="0" smtClean="0"/>
              <a:t> </a:t>
            </a:r>
            <a:r>
              <a:rPr lang="en-US" sz="3800" dirty="0" err="1" smtClean="0"/>
              <a:t>transisi</a:t>
            </a:r>
            <a:r>
              <a:rPr lang="en-US" sz="3800" dirty="0" smtClean="0"/>
              <a:t> </a:t>
            </a:r>
            <a:r>
              <a:rPr lang="en-US" sz="3800" dirty="0" err="1" smtClean="0"/>
              <a:t>demografi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27313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067175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508625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87450" y="22764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116013" y="51577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116013" y="4437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596" y="5084763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10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85721" y="4581525"/>
            <a:ext cx="6858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28596" y="4076700"/>
            <a:ext cx="61439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30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8597" y="3500438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40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28597" y="3068638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50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187450" y="3357563"/>
            <a:ext cx="28797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187450" y="371633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627313" y="3716338"/>
            <a:ext cx="14398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067175" y="4868863"/>
            <a:ext cx="14414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5508625" y="515778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067175" y="3357563"/>
            <a:ext cx="1441450" cy="14398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508625" y="4797425"/>
            <a:ext cx="1655763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V="1">
            <a:off x="3635375" y="4149725"/>
            <a:ext cx="2232025" cy="3587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763713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3059112" y="5084763"/>
            <a:ext cx="72706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II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427538" y="5084763"/>
            <a:ext cx="64452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III</a:t>
            </a:r>
            <a:endParaRPr lang="en-US" b="1" dirty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40424" y="5084763"/>
            <a:ext cx="91759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IV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754063" y="2205038"/>
            <a:ext cx="165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Angka kelahiran kematian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867400" y="393382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Tingkat </a:t>
            </a:r>
            <a:r>
              <a:rPr lang="en-US" b="1" dirty="0" err="1"/>
              <a:t>kematian</a:t>
            </a:r>
            <a:endParaRPr lang="en-US" b="1" dirty="0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851275" y="2997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kelahiran</a:t>
            </a:r>
          </a:p>
        </p:txBody>
      </p:sp>
      <p:sp>
        <p:nvSpPr>
          <p:cNvPr id="32" name="AutoShape 36"/>
          <p:cNvSpPr>
            <a:spLocks noChangeArrowheads="1"/>
          </p:cNvSpPr>
          <p:nvPr/>
        </p:nvSpPr>
        <p:spPr bwMode="auto">
          <a:xfrm>
            <a:off x="2000232" y="1000108"/>
            <a:ext cx="5473700" cy="1368425"/>
          </a:xfrm>
          <a:prstGeom prst="wedgeRoundRectCallout">
            <a:avLst>
              <a:gd name="adj1" fmla="val -27958"/>
              <a:gd name="adj2" fmla="val 193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,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shg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meningkat</a:t>
            </a:r>
            <a:endParaRPr lang="en-US" dirty="0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1187450" y="5516563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785629"/>
      </p:ext>
    </p:extLst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/>
            </a:r>
            <a:br>
              <a:rPr lang="en-US" sz="3800" smtClean="0"/>
            </a:br>
            <a:r>
              <a:rPr lang="en-US" sz="3800" smtClean="0"/>
              <a:t>Gambar transisi demografi</a:t>
            </a:r>
            <a:br>
              <a:rPr lang="en-US" sz="3800" smtClean="0"/>
            </a:br>
            <a:endParaRPr lang="en-US" sz="3800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232788" y="4796235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672651" y="1556147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112513" y="1556147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53963" y="1556147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32788" y="1556147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73934" y="4364435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10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02497" y="3861197"/>
            <a:ext cx="61439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02496" y="3356372"/>
            <a:ext cx="6858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30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02497" y="2780110"/>
            <a:ext cx="68583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40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73935" y="2348310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50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1232788" y="2637235"/>
            <a:ext cx="28797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1232788" y="299601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672651" y="2996010"/>
            <a:ext cx="14398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4112513" y="4148535"/>
            <a:ext cx="14414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553963" y="443746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4112513" y="2637235"/>
            <a:ext cx="1441450" cy="14398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553963" y="4077097"/>
            <a:ext cx="1655763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3680713" y="3429397"/>
            <a:ext cx="2232025" cy="3587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809051" y="4364435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974264" y="4364435"/>
            <a:ext cx="5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II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260148" y="4364435"/>
            <a:ext cx="64452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III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85762" y="4364435"/>
            <a:ext cx="77471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IV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99401" y="1484710"/>
            <a:ext cx="165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Angka kelahiran kematian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912738" y="3213497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kematian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896613" y="2276872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kelahiran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>
            <a:off x="473934" y="4851812"/>
            <a:ext cx="6572296" cy="1081087"/>
          </a:xfrm>
          <a:prstGeom prst="wedgeRoundRectCallout">
            <a:avLst>
              <a:gd name="adj1" fmla="val 25588"/>
              <a:gd name="adj2" fmla="val -86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secepat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II.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kalahiran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urbanisasi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kontrasepsi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93260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/>
            </a:r>
            <a:br>
              <a:rPr lang="en-US" sz="3800" smtClean="0"/>
            </a:br>
            <a:r>
              <a:rPr lang="en-US" sz="3800" smtClean="0"/>
              <a:t>Gambar transisi demografi</a:t>
            </a:r>
            <a:br>
              <a:rPr lang="en-US" sz="3800" smtClean="0"/>
            </a:br>
            <a:endParaRPr lang="en-US" sz="3800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263520" y="4984556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03383" y="1744468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143245" y="1744468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84695" y="1744468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263520" y="1744468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92083" y="3184331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04666" y="4552756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10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33229" y="4049518"/>
            <a:ext cx="61439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33228" y="3544693"/>
            <a:ext cx="6858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30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04667" y="2968431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40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04667" y="2536631"/>
            <a:ext cx="614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50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263520" y="2825556"/>
            <a:ext cx="28797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263520" y="3184331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4143245" y="4336856"/>
            <a:ext cx="14414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584695" y="4625781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584695" y="4265418"/>
            <a:ext cx="1655763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3711445" y="3617718"/>
            <a:ext cx="2232025" cy="3587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839783" y="4552756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135182" y="4552756"/>
            <a:ext cx="79850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II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03608" y="4552756"/>
            <a:ext cx="93028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III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016494" y="4552756"/>
            <a:ext cx="77471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IV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830133" y="1673031"/>
            <a:ext cx="165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Angka kelahiran kematian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5943470" y="3401818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kematian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3927345" y="2465193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Tingkat kelahiran</a:t>
            </a:r>
          </a:p>
        </p:txBody>
      </p:sp>
      <p:sp>
        <p:nvSpPr>
          <p:cNvPr id="30" name="AutoShape 36"/>
          <p:cNvSpPr>
            <a:spLocks noChangeArrowheads="1"/>
          </p:cNvSpPr>
          <p:nvPr/>
        </p:nvSpPr>
        <p:spPr bwMode="auto">
          <a:xfrm>
            <a:off x="760283" y="5129018"/>
            <a:ext cx="5689600" cy="936625"/>
          </a:xfrm>
          <a:prstGeom prst="wedgeRoundRectCallout">
            <a:avLst>
              <a:gd name="adj1" fmla="val 56111"/>
              <a:gd name="adj2" fmla="val -76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Tingkat </a:t>
            </a:r>
            <a:r>
              <a:rPr lang="en-US" dirty="0" err="1"/>
              <a:t>kelahiran</a:t>
            </a:r>
            <a:r>
              <a:rPr lang="en-US" dirty="0"/>
              <a:t> &amp;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I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nol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43098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8106" y="5476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mtClean="0"/>
              <a:t>What is the Demografic?</a:t>
            </a:r>
            <a:endParaRPr lang="en-S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98084" y="1612692"/>
            <a:ext cx="578647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SG" smtClean="0">
                <a:latin typeface="Arial" pitchFamily="34" charset="0"/>
                <a:cs typeface="Arial" pitchFamily="34" charset="0"/>
              </a:rPr>
              <a:t>Dari bahasa Yunani, </a:t>
            </a:r>
          </a:p>
          <a:p>
            <a:pPr>
              <a:buFont typeface="Arial"/>
              <a:buNone/>
            </a:pPr>
            <a:r>
              <a:rPr lang="en-SG" sz="2400" smtClean="0">
                <a:latin typeface="Arial" pitchFamily="34" charset="0"/>
                <a:cs typeface="Arial" pitchFamily="34" charset="0"/>
              </a:rPr>
              <a:t>“</a:t>
            </a:r>
            <a:r>
              <a:rPr lang="id-ID" sz="2400" smtClean="0">
                <a:sym typeface="Wingdings" pitchFamily="2" charset="2"/>
              </a:rPr>
              <a:t>D</a:t>
            </a:r>
            <a:r>
              <a:rPr lang="en-US" sz="2400" smtClean="0"/>
              <a:t>emos</a:t>
            </a:r>
            <a:r>
              <a:rPr lang="id-ID" sz="2400" smtClean="0">
                <a:sym typeface="Wingdings" pitchFamily="2" charset="2"/>
              </a:rPr>
              <a:t>”</a:t>
            </a:r>
            <a:r>
              <a:rPr lang="en-US" sz="2400" smtClean="0"/>
              <a:t>Penduduk/masyarakat”</a:t>
            </a:r>
            <a:endParaRPr lang="id-ID" sz="2400" smtClean="0"/>
          </a:p>
          <a:p>
            <a:pPr>
              <a:buFont typeface="Arial"/>
              <a:buNone/>
            </a:pPr>
            <a:r>
              <a:rPr lang="id-ID" sz="2400" smtClean="0"/>
              <a:t>Grafein </a:t>
            </a:r>
            <a:r>
              <a:rPr lang="id-ID" sz="2400" smtClean="0">
                <a:sym typeface="Wingdings" pitchFamily="2" charset="2"/>
              </a:rPr>
              <a:t> “ menulis</a:t>
            </a:r>
            <a:endParaRPr lang="en-SG" smtClean="0"/>
          </a:p>
          <a:p>
            <a:pPr>
              <a:buFont typeface="Arial"/>
              <a:buNone/>
            </a:pPr>
            <a:r>
              <a:rPr lang="en-SG" smtClean="0">
                <a:latin typeface="Arial" pitchFamily="34" charset="0"/>
                <a:cs typeface="Arial" pitchFamily="34" charset="0"/>
              </a:rPr>
              <a:t>	Demografi adalah ilmu tentang penduduk yang mempelajari secara statistik dan matematik tentang penduduk dan perubahan-perubahannya sepanjang masa melalui 5 komponen demografi : </a:t>
            </a:r>
            <a:r>
              <a:rPr lang="en-SG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FERTILITAS, MORTALITAS,PERKAWINAN, MIGRASI Dan MOBILITAS SOSIAL</a:t>
            </a:r>
            <a:endParaRPr lang="en-SG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24" y="2112169"/>
            <a:ext cx="3276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2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64860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/>
            <a:r>
              <a:rPr lang="en-GB" sz="2400" b="1" dirty="0" err="1"/>
              <a:t>Komponen</a:t>
            </a:r>
            <a:r>
              <a:rPr lang="en-GB" sz="2400" b="1" dirty="0"/>
              <a:t> </a:t>
            </a:r>
            <a:r>
              <a:rPr lang="en-GB" sz="2400" b="1" dirty="0" err="1"/>
              <a:t>pertumbuhan</a:t>
            </a:r>
            <a:r>
              <a:rPr lang="en-GB" sz="2400" b="1" dirty="0"/>
              <a:t> </a:t>
            </a:r>
            <a:r>
              <a:rPr lang="en-GB" sz="2400" b="1" dirty="0" err="1"/>
              <a:t>penduduk</a:t>
            </a:r>
            <a:r>
              <a:rPr lang="en-GB" sz="2400" b="1" dirty="0"/>
              <a:t>:</a:t>
            </a:r>
          </a:p>
          <a:p>
            <a:pPr marL="193675" indent="-193675">
              <a:lnSpc>
                <a:spcPct val="25000"/>
              </a:lnSpc>
            </a:pPr>
            <a:endParaRPr lang="en-GB" sz="2400" b="1" dirty="0"/>
          </a:p>
          <a:p>
            <a:pPr marL="1076325" lvl="1" indent="-363538">
              <a:buFontTx/>
              <a:buChar char="•"/>
            </a:pPr>
            <a:r>
              <a:rPr lang="en-GB" sz="2400" b="1" dirty="0" err="1"/>
              <a:t>Kelahiran</a:t>
            </a:r>
            <a:endParaRPr lang="en-GB" sz="2400" b="1" dirty="0"/>
          </a:p>
          <a:p>
            <a:pPr marL="1076325" lvl="1" indent="-363538">
              <a:buFontTx/>
              <a:buChar char="•"/>
            </a:pPr>
            <a:r>
              <a:rPr lang="en-GB" sz="2400" b="1" dirty="0" err="1"/>
              <a:t>Kematian</a:t>
            </a:r>
            <a:endParaRPr lang="en-GB" sz="2400" b="1" dirty="0"/>
          </a:p>
          <a:p>
            <a:pPr marL="1076325" lvl="1" indent="-363538">
              <a:buFontTx/>
              <a:buChar char="•"/>
            </a:pPr>
            <a:r>
              <a:rPr lang="en-GB" sz="2400" b="1" dirty="0" err="1"/>
              <a:t>Migrasi</a:t>
            </a:r>
            <a:r>
              <a:rPr lang="en-GB" sz="2400" b="1" dirty="0"/>
              <a:t> (</a:t>
            </a:r>
            <a:r>
              <a:rPr lang="en-GB" sz="2400" b="1" dirty="0" err="1"/>
              <a:t>masuk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keluar</a:t>
            </a:r>
            <a:r>
              <a:rPr lang="en-GB" sz="2400" b="1" dirty="0"/>
              <a:t>)</a:t>
            </a:r>
          </a:p>
          <a:p>
            <a:pPr marL="193675" indent="-193675"/>
            <a:endParaRPr lang="en-GB" sz="2400" b="1" dirty="0"/>
          </a:p>
          <a:p>
            <a:pPr marL="193675" indent="-193675">
              <a:buFontTx/>
              <a:buChar char="•"/>
            </a:pPr>
            <a:r>
              <a:rPr lang="en-GB" sz="2400" b="1" dirty="0" err="1"/>
              <a:t>Selisih</a:t>
            </a:r>
            <a:r>
              <a:rPr lang="en-GB" sz="2400" b="1" dirty="0"/>
              <a:t> </a:t>
            </a:r>
            <a:r>
              <a:rPr lang="en-GB" sz="2400" b="1" dirty="0" err="1"/>
              <a:t>antara</a:t>
            </a:r>
            <a:r>
              <a:rPr lang="en-GB" sz="2400" b="1" dirty="0"/>
              <a:t> </a:t>
            </a:r>
            <a:r>
              <a:rPr lang="en-GB" sz="2400" b="1" dirty="0" err="1"/>
              <a:t>kelahiran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kematian</a:t>
            </a:r>
            <a:r>
              <a:rPr lang="en-GB" sz="2400" b="1" dirty="0"/>
              <a:t> </a:t>
            </a:r>
            <a:r>
              <a:rPr lang="en-GB" sz="2400" b="1" dirty="0" err="1"/>
              <a:t>disebut</a:t>
            </a:r>
            <a:r>
              <a:rPr lang="en-GB" sz="2400" b="1" dirty="0"/>
              <a:t> </a:t>
            </a:r>
            <a:r>
              <a:rPr lang="en-GB" sz="2400" b="1" dirty="0" err="1"/>
              <a:t>perubahan</a:t>
            </a:r>
            <a:r>
              <a:rPr lang="en-GB" sz="2400" b="1" dirty="0"/>
              <a:t> </a:t>
            </a:r>
            <a:r>
              <a:rPr lang="en-GB" sz="2400" b="1" dirty="0" err="1"/>
              <a:t>reproduktif</a:t>
            </a:r>
            <a:r>
              <a:rPr lang="en-GB" sz="2400" b="1" dirty="0"/>
              <a:t> (</a:t>
            </a:r>
            <a:r>
              <a:rPr lang="en-GB" sz="2400" b="1" i="1" dirty="0"/>
              <a:t>reproductive change</a:t>
            </a:r>
            <a:r>
              <a:rPr lang="en-GB" sz="2400" b="1" dirty="0"/>
              <a:t>) </a:t>
            </a:r>
            <a:r>
              <a:rPr lang="en-GB" sz="2400" b="1" dirty="0" err="1"/>
              <a:t>atau</a:t>
            </a:r>
            <a:r>
              <a:rPr lang="en-GB" sz="2400" b="1" dirty="0"/>
              <a:t> </a:t>
            </a:r>
            <a:r>
              <a:rPr lang="en-GB" sz="2400" b="1" dirty="0" err="1"/>
              <a:t>pertumbuhan</a:t>
            </a:r>
            <a:r>
              <a:rPr lang="en-GB" sz="2400" b="1" dirty="0"/>
              <a:t> </a:t>
            </a:r>
            <a:r>
              <a:rPr lang="en-GB" sz="2400" b="1" dirty="0" err="1"/>
              <a:t>alamiah</a:t>
            </a:r>
            <a:r>
              <a:rPr lang="en-GB" sz="2400" b="1" dirty="0"/>
              <a:t> (</a:t>
            </a:r>
            <a:r>
              <a:rPr lang="en-GB" sz="2400" b="1" i="1" dirty="0"/>
              <a:t>natural increase</a:t>
            </a:r>
            <a:r>
              <a:rPr lang="en-GB" sz="2400" b="1" dirty="0"/>
              <a:t>)</a:t>
            </a:r>
          </a:p>
          <a:p>
            <a:pPr marL="193675" indent="-193675"/>
            <a:endParaRPr lang="en-GB" sz="2400" b="1" dirty="0"/>
          </a:p>
          <a:p>
            <a:pPr marL="193675" indent="-193675">
              <a:buFontTx/>
              <a:buChar char="•"/>
            </a:pPr>
            <a:r>
              <a:rPr lang="en-GB" sz="2400" b="1" dirty="0" err="1"/>
              <a:t>Selisih</a:t>
            </a:r>
            <a:r>
              <a:rPr lang="en-GB" sz="2400" b="1" dirty="0"/>
              <a:t> </a:t>
            </a:r>
            <a:r>
              <a:rPr lang="en-GB" sz="2400" b="1" dirty="0" err="1"/>
              <a:t>antara</a:t>
            </a:r>
            <a:r>
              <a:rPr lang="en-GB" sz="2400" b="1" dirty="0"/>
              <a:t> </a:t>
            </a:r>
            <a:r>
              <a:rPr lang="en-GB" sz="2400" b="1" dirty="0" err="1"/>
              <a:t>migrasi</a:t>
            </a:r>
            <a:r>
              <a:rPr lang="en-GB" sz="2400" b="1" dirty="0"/>
              <a:t> </a:t>
            </a:r>
            <a:r>
              <a:rPr lang="en-GB" sz="2400" b="1" dirty="0" err="1"/>
              <a:t>masuk</a:t>
            </a:r>
            <a:r>
              <a:rPr lang="en-GB" sz="2400" b="1" dirty="0"/>
              <a:t> </a:t>
            </a:r>
            <a:r>
              <a:rPr lang="en-GB" sz="2400" b="1" dirty="0" err="1"/>
              <a:t>dan</a:t>
            </a:r>
            <a:r>
              <a:rPr lang="en-GB" sz="2400" b="1" dirty="0"/>
              <a:t> </a:t>
            </a:r>
            <a:r>
              <a:rPr lang="en-GB" sz="2400" b="1" dirty="0" err="1"/>
              <a:t>migrasi</a:t>
            </a:r>
            <a:r>
              <a:rPr lang="en-GB" sz="2400" b="1" dirty="0"/>
              <a:t> </a:t>
            </a:r>
            <a:r>
              <a:rPr lang="en-GB" sz="2400" b="1" dirty="0" err="1"/>
              <a:t>keluar</a:t>
            </a:r>
            <a:r>
              <a:rPr lang="en-GB" sz="2400" b="1" dirty="0"/>
              <a:t> </a:t>
            </a:r>
            <a:r>
              <a:rPr lang="en-GB" sz="2400" b="1" dirty="0" err="1"/>
              <a:t>disebut</a:t>
            </a:r>
            <a:r>
              <a:rPr lang="en-GB" sz="2400" b="1" dirty="0"/>
              <a:t> </a:t>
            </a:r>
            <a:r>
              <a:rPr lang="en-GB" sz="2400" b="1" dirty="0" err="1"/>
              <a:t>migrasi</a:t>
            </a:r>
            <a:r>
              <a:rPr lang="en-GB" sz="2400" b="1" dirty="0"/>
              <a:t> </a:t>
            </a:r>
            <a:r>
              <a:rPr lang="en-GB" sz="2400" b="1" dirty="0" err="1"/>
              <a:t>neto</a:t>
            </a:r>
            <a:r>
              <a:rPr lang="en-GB" sz="2400" b="1" dirty="0"/>
              <a:t> (</a:t>
            </a:r>
            <a:r>
              <a:rPr lang="en-GB" sz="2400" b="1" i="1" dirty="0"/>
              <a:t>net migration</a:t>
            </a:r>
            <a:r>
              <a:rPr lang="en-GB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6026414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2205" y="892207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6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SG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600" dirty="0" err="1" smtClean="0">
                <a:latin typeface="Arial" pitchFamily="34" charset="0"/>
                <a:cs typeface="Arial" pitchFamily="34" charset="0"/>
              </a:rPr>
              <a:t>Kependudukan</a:t>
            </a:r>
            <a:r>
              <a:rPr lang="en-SG" sz="3600" dirty="0" smtClean="0">
                <a:latin typeface="Arial" pitchFamily="34" charset="0"/>
                <a:cs typeface="Arial" pitchFamily="34" charset="0"/>
              </a:rPr>
              <a:t> di Indonesia Vs </a:t>
            </a:r>
            <a:r>
              <a:rPr lang="en-SG" sz="36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SG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SG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472" y="2332037"/>
            <a:ext cx="8229600" cy="3525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800" smtClean="0">
                <a:latin typeface="Arial" pitchFamily="34" charset="0"/>
                <a:cs typeface="Arial" pitchFamily="34" charset="0"/>
              </a:rPr>
              <a:t>3 (tiga) persoalan pokok kependudukan, yakni :</a:t>
            </a:r>
          </a:p>
          <a:p>
            <a:pPr marL="514350" indent="-514350">
              <a:buFont typeface="Arial"/>
              <a:buNone/>
            </a:pPr>
            <a:r>
              <a:rPr lang="en-SG" sz="2800" smtClean="0">
                <a:latin typeface="Arial" pitchFamily="34" charset="0"/>
                <a:cs typeface="Arial" pitchFamily="34" charset="0"/>
              </a:rPr>
              <a:t>		1. jumlah penduduk besar dengan 		    tingkat pertumbuhan tinggi.</a:t>
            </a:r>
          </a:p>
          <a:p>
            <a:pPr marL="514350" indent="-514350">
              <a:buFont typeface="Arial"/>
              <a:buNone/>
            </a:pPr>
            <a:r>
              <a:rPr lang="en-SG" sz="2800" smtClean="0">
                <a:latin typeface="Arial" pitchFamily="34" charset="0"/>
                <a:cs typeface="Arial" pitchFamily="34" charset="0"/>
              </a:rPr>
              <a:t>		2. Kualitas penduduknya masih rendah</a:t>
            </a:r>
          </a:p>
          <a:p>
            <a:pPr marL="514350" indent="-514350">
              <a:buFont typeface="Arial"/>
              <a:buNone/>
            </a:pPr>
            <a:r>
              <a:rPr lang="en-SG" sz="2800" smtClean="0">
                <a:latin typeface="Arial" pitchFamily="34" charset="0"/>
                <a:cs typeface="Arial" pitchFamily="34" charset="0"/>
              </a:rPr>
              <a:t>		3. Persebarannya tidak merata</a:t>
            </a:r>
            <a:r>
              <a:rPr lang="en-SG" smtClean="0">
                <a:latin typeface="Arial" pitchFamily="34" charset="0"/>
                <a:cs typeface="Arial" pitchFamily="34" charset="0"/>
              </a:rPr>
              <a:t>		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60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smtClean="0"/>
              <a:t>Persebaran penduduk yang tidak merata</a:t>
            </a:r>
            <a:endParaRPr lang="en-US" sz="3400" b="1" dirty="0" smtClean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62000" y="1828800"/>
            <a:ext cx="7239000" cy="2286000"/>
          </a:xfrm>
          <a:prstGeom prst="downArrowCallout">
            <a:avLst>
              <a:gd name="adj1" fmla="val 79167"/>
              <a:gd name="adj2" fmla="val 79167"/>
              <a:gd name="adj3" fmla="val 16667"/>
              <a:gd name="adj4" fmla="val 66667"/>
            </a:avLst>
          </a:prstGeom>
          <a:solidFill>
            <a:srgbClr val="F09F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1981200"/>
            <a:ext cx="73152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/>
              <a:t>Pulau Jawa yang luasnya &lt; 10% luas Indonesia, saat ini dibebani sekitar 58% dari jumlah penduduk,</a:t>
            </a:r>
            <a:r>
              <a:rPr lang="en-US"/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4267200"/>
            <a:ext cx="6858000" cy="1905000"/>
          </a:xfrm>
          <a:prstGeom prst="rect">
            <a:avLst/>
          </a:prstGeom>
          <a:solidFill>
            <a:srgbClr val="F09F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4495800"/>
            <a:ext cx="701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menyeimbangkan </a:t>
            </a:r>
            <a:r>
              <a:rPr lang="en-US" sz="2400" b="1"/>
              <a:t>persebaran penduduk</a:t>
            </a:r>
            <a:r>
              <a:rPr lang="en-US" sz="2400"/>
              <a:t> melalui </a:t>
            </a:r>
            <a:r>
              <a:rPr lang="en-US" sz="2400">
                <a:solidFill>
                  <a:schemeClr val="accent2"/>
                </a:solidFill>
              </a:rPr>
              <a:t>mekanisme pembangunan wilayah yang lebih merata</a:t>
            </a:r>
            <a:r>
              <a:rPr lang="en-US" sz="2400"/>
              <a:t>, dan bukan memindahkan penduduk </a:t>
            </a:r>
          </a:p>
        </p:txBody>
      </p:sp>
    </p:spTree>
    <p:extLst>
      <p:ext uri="{BB962C8B-B14F-4D97-AF65-F5344CB8AC3E}">
        <p14:creationId xmlns:p14="http://schemas.microsoft.com/office/powerpoint/2010/main" val="443028217"/>
      </p:ext>
    </p:extLst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063" y="642938"/>
            <a:ext cx="6965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08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Pertambahan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Jumlah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Alami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2910" y="3071810"/>
            <a:ext cx="152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Rumus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5984" y="3286124"/>
            <a:ext cx="294824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tx1"/>
                </a:solidFill>
                <a:latin typeface="Zurich Ex BT" pitchFamily="34" charset="0"/>
              </a:rPr>
              <a:t>P</a:t>
            </a:r>
            <a:r>
              <a:rPr lang="en-US" sz="3600" b="1" baseline="-10000" dirty="0">
                <a:solidFill>
                  <a:schemeClr val="tx1"/>
                </a:solidFill>
                <a:latin typeface="Zurich Ex BT" pitchFamily="34" charset="0"/>
              </a:rPr>
              <a:t>t</a:t>
            </a:r>
            <a:r>
              <a:rPr lang="en-US" sz="3600" b="1" dirty="0">
                <a:solidFill>
                  <a:schemeClr val="tx1"/>
                </a:solidFill>
                <a:latin typeface="Zurich Ex BT" pitchFamily="34" charset="0"/>
              </a:rPr>
              <a:t>  =  P</a:t>
            </a:r>
            <a:r>
              <a:rPr lang="en-US" sz="3600" b="1" baseline="-10000" dirty="0">
                <a:solidFill>
                  <a:schemeClr val="tx1"/>
                </a:solidFill>
                <a:latin typeface="Zurich Ex BT" pitchFamily="34" charset="0"/>
              </a:rPr>
              <a:t>0</a:t>
            </a:r>
            <a:r>
              <a:rPr lang="en-US" sz="3600" b="1" dirty="0">
                <a:solidFill>
                  <a:schemeClr val="tx1"/>
                </a:solidFill>
                <a:latin typeface="Zurich Ex BT" pitchFamily="34" charset="0"/>
              </a:rPr>
              <a:t> + (B – D)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8662" y="4071942"/>
            <a:ext cx="128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baseline="-10000" dirty="0" err="1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dengan</a:t>
            </a:r>
            <a:r>
              <a:rPr lang="en-US" sz="2800" b="1" baseline="-10000" dirty="0">
                <a:solidFill>
                  <a:srgbClr val="009900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1538" y="4643446"/>
            <a:ext cx="7786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P</a:t>
            </a:r>
            <a:r>
              <a:rPr lang="en-US" sz="2000" b="1" baseline="-10000" dirty="0"/>
              <a:t>t </a:t>
            </a:r>
            <a:r>
              <a:rPr lang="en-US" sz="2000" b="1" dirty="0"/>
              <a:t> 	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t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P</a:t>
            </a:r>
            <a:r>
              <a:rPr lang="en-US" sz="2000" b="1" baseline="-10000" dirty="0"/>
              <a:t>0</a:t>
            </a:r>
            <a:r>
              <a:rPr lang="en-US" sz="2000" b="1" dirty="0"/>
              <a:t> 	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(0)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B   	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kelahiran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0 </a:t>
            </a:r>
            <a:r>
              <a:rPr lang="en-US" sz="2000" b="1" dirty="0" err="1"/>
              <a:t>dan</a:t>
            </a:r>
            <a:r>
              <a:rPr lang="en-US" sz="2000" b="1" dirty="0"/>
              <a:t> t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D   	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kematian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0 </a:t>
            </a:r>
            <a:r>
              <a:rPr lang="en-US" sz="2000" b="1" dirty="0" err="1"/>
              <a:t>dan</a:t>
            </a:r>
            <a:r>
              <a:rPr lang="en-US" sz="2000" b="1" dirty="0"/>
              <a:t> 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71538" y="1857364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Perhitungan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pertumbuhan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yang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dipengaruhi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oleh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kelahiran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kematian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saja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87398"/>
      </p:ext>
    </p:extLst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0" y="214313"/>
            <a:ext cx="6475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08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Pertambahan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Jumlah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7224" y="2643182"/>
            <a:ext cx="152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Rumus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422" y="2571744"/>
            <a:ext cx="6157928" cy="584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latin typeface="Zurich Ex BT" pitchFamily="34" charset="0"/>
              </a:rPr>
              <a:t>P</a:t>
            </a:r>
            <a:r>
              <a:rPr lang="en-US" sz="3200" b="1" baseline="-10000" dirty="0">
                <a:latin typeface="Zurich Ex BT" pitchFamily="34" charset="0"/>
              </a:rPr>
              <a:t>t</a:t>
            </a:r>
            <a:r>
              <a:rPr lang="en-US" sz="3200" b="1" dirty="0">
                <a:latin typeface="Zurich Ex BT" pitchFamily="34" charset="0"/>
              </a:rPr>
              <a:t>  =  P</a:t>
            </a:r>
            <a:r>
              <a:rPr lang="en-US" sz="3200" b="1" baseline="-10000" dirty="0">
                <a:latin typeface="Zurich Ex BT" pitchFamily="34" charset="0"/>
              </a:rPr>
              <a:t>0</a:t>
            </a:r>
            <a:r>
              <a:rPr lang="en-US" sz="3200" b="1" dirty="0">
                <a:latin typeface="Zurich Ex BT" pitchFamily="34" charset="0"/>
              </a:rPr>
              <a:t> + (B – D) + (M</a:t>
            </a:r>
            <a:r>
              <a:rPr lang="en-US" sz="3200" b="1" baseline="-10000" dirty="0">
                <a:latin typeface="Zurich Ex BT" pitchFamily="34" charset="0"/>
              </a:rPr>
              <a:t>m</a:t>
            </a:r>
            <a:r>
              <a:rPr lang="en-US" sz="3200" b="1" dirty="0">
                <a:latin typeface="Zurich Ex BT" pitchFamily="34" charset="0"/>
              </a:rPr>
              <a:t> – M</a:t>
            </a:r>
            <a:r>
              <a:rPr lang="en-US" sz="3200" b="1" baseline="-10000" dirty="0">
                <a:latin typeface="Zurich Ex BT" pitchFamily="34" charset="0"/>
              </a:rPr>
              <a:t>k</a:t>
            </a:r>
            <a:r>
              <a:rPr lang="en-US" sz="3200" b="1" dirty="0">
                <a:latin typeface="Zurich Ex BT" pitchFamily="34" charset="0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5786" y="3357562"/>
            <a:ext cx="128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baseline="-10000" dirty="0" err="1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dengan</a:t>
            </a:r>
            <a:r>
              <a:rPr lang="en-US" sz="2800" b="1" baseline="-100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2910" y="4000500"/>
            <a:ext cx="8501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P</a:t>
            </a:r>
            <a:r>
              <a:rPr lang="en-US" sz="2000" b="1" baseline="-10000" dirty="0"/>
              <a:t>t </a:t>
            </a:r>
            <a:r>
              <a:rPr lang="en-US" sz="2000" b="1" dirty="0"/>
              <a:t> 	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t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P</a:t>
            </a:r>
            <a:r>
              <a:rPr lang="en-US" sz="2000" b="1" baseline="-10000" dirty="0"/>
              <a:t>0</a:t>
            </a:r>
            <a:r>
              <a:rPr lang="en-US" sz="2000" b="1" dirty="0"/>
              <a:t> 	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penduduk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(0)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B   </a:t>
            </a:r>
            <a:r>
              <a:rPr lang="en-US" sz="2000" b="1" dirty="0" smtClean="0"/>
              <a:t>=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/>
              <a:t>kelahiran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0 </a:t>
            </a:r>
            <a:r>
              <a:rPr lang="en-US" sz="2000" b="1" dirty="0" err="1"/>
              <a:t>dan</a:t>
            </a:r>
            <a:r>
              <a:rPr lang="en-US" sz="2000" b="1" dirty="0"/>
              <a:t> t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D   </a:t>
            </a:r>
            <a:r>
              <a:rPr lang="en-US" sz="2000" b="1" dirty="0" smtClean="0"/>
              <a:t>= </a:t>
            </a:r>
            <a:r>
              <a:rPr lang="en-US" sz="2000" b="1" dirty="0"/>
              <a:t>	</a:t>
            </a:r>
            <a:r>
              <a:rPr lang="en-US" sz="2000" b="1" dirty="0" err="1"/>
              <a:t>j</a:t>
            </a:r>
            <a:r>
              <a:rPr lang="en-US" sz="2000" b="1" dirty="0" err="1" smtClean="0"/>
              <a:t>umlah</a:t>
            </a:r>
            <a:r>
              <a:rPr lang="en-US" sz="2000" b="1" dirty="0" smtClean="0"/>
              <a:t> </a:t>
            </a:r>
            <a:r>
              <a:rPr lang="en-US" sz="2000" b="1" dirty="0" err="1"/>
              <a:t>kematian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0 </a:t>
            </a:r>
            <a:r>
              <a:rPr lang="en-US" sz="2000" b="1" dirty="0" err="1"/>
              <a:t>dan</a:t>
            </a:r>
            <a:r>
              <a:rPr lang="en-US" sz="2000" b="1" dirty="0"/>
              <a:t> t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M</a:t>
            </a:r>
            <a:r>
              <a:rPr lang="en-US" sz="2000" b="1" baseline="-10000" dirty="0"/>
              <a:t>m</a:t>
            </a:r>
            <a:r>
              <a:rPr lang="en-US" sz="2000" b="1" dirty="0"/>
              <a:t> = 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migran</a:t>
            </a:r>
            <a:r>
              <a:rPr lang="en-US" sz="2000" b="1" dirty="0"/>
              <a:t> </a:t>
            </a:r>
            <a:r>
              <a:rPr lang="en-US" sz="2000" b="1" dirty="0" err="1"/>
              <a:t>masuk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0 </a:t>
            </a:r>
            <a:r>
              <a:rPr lang="en-US" sz="2000" b="1" dirty="0" err="1"/>
              <a:t>dan</a:t>
            </a:r>
            <a:r>
              <a:rPr lang="en-US" sz="2000" b="1" dirty="0"/>
              <a:t> t</a:t>
            </a:r>
          </a:p>
          <a:p>
            <a:pPr eaLnBrk="0" hangingPunct="0">
              <a:tabLst>
                <a:tab pos="520700" algn="l"/>
              </a:tabLst>
            </a:pPr>
            <a:r>
              <a:rPr lang="en-US" sz="2000" b="1" dirty="0"/>
              <a:t>M</a:t>
            </a:r>
            <a:r>
              <a:rPr lang="en-US" sz="2000" b="1" baseline="-10000" dirty="0"/>
              <a:t>k</a:t>
            </a:r>
            <a:r>
              <a:rPr lang="en-US" sz="2000" b="1" dirty="0"/>
              <a:t> 	=	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migran</a:t>
            </a:r>
            <a:r>
              <a:rPr lang="en-US" sz="2000" b="1" dirty="0"/>
              <a:t> </a:t>
            </a:r>
            <a:r>
              <a:rPr lang="en-US" sz="2000" b="1" dirty="0" err="1"/>
              <a:t>keluar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0 </a:t>
            </a:r>
            <a:r>
              <a:rPr lang="en-US" sz="2000" b="1" dirty="0" err="1"/>
              <a:t>dan</a:t>
            </a:r>
            <a:r>
              <a:rPr lang="en-US" sz="2000" b="1" dirty="0"/>
              <a:t> 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28662" y="1142984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Perhitungan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pertumbuhan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yang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dipengaruhi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oleh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kelahiran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kematian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migrasi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masuk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keluar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547566"/>
      </p:ext>
    </p:extLst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57287" y="1715833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5400" b="1" smtClean="0">
                <a:latin typeface="Arial" pitchFamily="34" charset="0"/>
                <a:cs typeface="Arial" pitchFamily="34" charset="0"/>
              </a:rPr>
              <a:t>TERIMA KASIH</a:t>
            </a:r>
            <a:endParaRPr lang="en-SG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34971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601788"/>
            <a:ext cx="7924800" cy="269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Demografi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adalah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gambaran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secara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statistik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dari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penduduk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tentang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tingkah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laku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keseluruhan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bukan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perseorangan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charset="0"/>
                <a:ea typeface="Times New Roman" charset="0"/>
                <a:cs typeface="Times New Roman" charset="0"/>
              </a:rPr>
              <a:t>(Barclay)</a:t>
            </a:r>
            <a:endParaRPr lang="id-ID" sz="2400" dirty="0" smtClean="0">
              <a:solidFill>
                <a:srgbClr val="00009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Demografi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generally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limited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studies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human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population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influenced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demographic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processes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fertility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mortality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migration</a:t>
            </a:r>
            <a:r>
              <a:rPr lang="id-ID" sz="24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d-ID" sz="2400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(DV Glass)</a:t>
            </a:r>
            <a:endParaRPr lang="en-US" sz="2400" i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 smtClean="0">
              <a:solidFill>
                <a:srgbClr val="0000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6975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smtClean="0">
                <a:latin typeface="Batang" pitchFamily="18" charset="-127"/>
                <a:ea typeface="Batang" pitchFamily="18" charset="-127"/>
              </a:rPr>
              <a:t>Suatu studi mengenai jumlah, distribusi t</a:t>
            </a:r>
            <a:r>
              <a:rPr lang="id-ID" sz="3200" b="1" smtClean="0">
                <a:latin typeface="Batang" pitchFamily="18" charset="-127"/>
                <a:ea typeface="Batang" pitchFamily="18" charset="-127"/>
              </a:rPr>
              <a:t>e</a:t>
            </a:r>
            <a:r>
              <a:rPr lang="en-US" sz="3200" b="1" smtClean="0">
                <a:latin typeface="Batang" pitchFamily="18" charset="-127"/>
                <a:ea typeface="Batang" pitchFamily="18" charset="-127"/>
              </a:rPr>
              <a:t>ritorial, &amp; komposisi penduduk serta perubahan-perubahanya dan sebab-sebab terjadinya perubahan </a:t>
            </a:r>
            <a:r>
              <a:rPr lang="en-US" sz="3200" b="1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en-US" sz="2400" b="1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  <a:t>Philip M. Hauser &amp; Dudley Duncan</a:t>
            </a:r>
            <a:r>
              <a:rPr lang="en-US" sz="3200" b="1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25879518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7441" y="546111"/>
            <a:ext cx="7967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Peraturan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Pemerintah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RI. No. 27 </a:t>
            </a: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Tahun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1994 </a:t>
            </a: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tentang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Pengelolaan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perkembangan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SG" sz="2400" dirty="0" err="1">
                <a:latin typeface="Arial" charset="0"/>
                <a:ea typeface="Arial" charset="0"/>
                <a:cs typeface="Arial" charset="0"/>
              </a:rPr>
              <a:t>kependudukan</a:t>
            </a:r>
            <a:r>
              <a:rPr lang="en-SG" sz="2400" dirty="0">
                <a:latin typeface="Arial" charset="0"/>
                <a:ea typeface="Arial" charset="0"/>
                <a:cs typeface="Arial" charset="0"/>
              </a:rPr>
              <a:t> (PK)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4030" y="1478902"/>
            <a:ext cx="7967663" cy="1846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itchFamily="34" charset="0"/>
              </a:rPr>
              <a:t>S</a:t>
            </a:r>
            <a:r>
              <a:rPr lang="en-SG" sz="2400" dirty="0" err="1" smtClean="0">
                <a:latin typeface="Arial" pitchFamily="34" charset="0"/>
                <a:cs typeface="Arial" pitchFamily="34" charset="0"/>
              </a:rPr>
              <a:t>emua</a:t>
            </a:r>
            <a:r>
              <a:rPr lang="en-SG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berkaitan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SG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SG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pertumbuhan</a:t>
            </a:r>
            <a:r>
              <a:rPr lang="en-SG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SG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komposisi</a:t>
            </a:r>
            <a:r>
              <a:rPr lang="en-SG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SG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SG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menyangkut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politik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, agama,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penduduk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SG" sz="2400" dirty="0">
                <a:latin typeface="Arial" pitchFamily="34" charset="0"/>
                <a:cs typeface="Arial" pitchFamily="34" charset="0"/>
              </a:rPr>
              <a:t>.</a:t>
            </a:r>
            <a:endParaRPr lang="en-SG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4030" y="3439408"/>
            <a:ext cx="79676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Jumlah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yang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mendiami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suatu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wilayah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pada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periode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</a:p>
          <a:p>
            <a:pPr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tertentu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9092" y="4378301"/>
            <a:ext cx="7967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Komposisi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menurut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status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kawin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pendidikan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pekerjaan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" y="4929188"/>
            <a:ext cx="80391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Struktur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distribusi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penduduk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menurut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faktor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biologis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sosial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</a:p>
          <a:p>
            <a:pPr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ekonomi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rumah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tangga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budaya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5851526"/>
            <a:ext cx="8039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Pertumbuhan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fertilitas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mortalitas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migrasi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46607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620688"/>
            <a:ext cx="8001000" cy="78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Demografi</a:t>
            </a:r>
            <a:endParaRPr lang="en-US" sz="3200" dirty="0" smtClean="0"/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31828" y="1601515"/>
            <a:ext cx="8229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Calibri" pitchFamily="34" charset="0"/>
              <a:buAutoNum type="arabicPeriod"/>
            </a:pPr>
            <a:r>
              <a:rPr lang="en-US" sz="2400" dirty="0" err="1">
                <a:latin typeface="Tempus Sans ITC" pitchFamily="82" charset="0"/>
              </a:rPr>
              <a:t>Mempelajari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kuantitas</a:t>
            </a:r>
            <a:r>
              <a:rPr lang="en-US" sz="2400" dirty="0">
                <a:latin typeface="Tempus Sans ITC" pitchFamily="82" charset="0"/>
              </a:rPr>
              <a:t> &amp; </a:t>
            </a:r>
            <a:r>
              <a:rPr lang="en-US" sz="2400" dirty="0" err="1">
                <a:latin typeface="Tempus Sans ITC" pitchFamily="82" charset="0"/>
              </a:rPr>
              <a:t>distribusi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penduduk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dalam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suatu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daerah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tertentu</a:t>
            </a:r>
            <a:endParaRPr lang="en-US" sz="2400" dirty="0">
              <a:latin typeface="Tempus Sans ITC" pitchFamily="82" charset="0"/>
            </a:endParaRPr>
          </a:p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Calibri" pitchFamily="34" charset="0"/>
              <a:buAutoNum type="arabicPeriod"/>
            </a:pPr>
            <a:r>
              <a:rPr lang="en-US" sz="2400" dirty="0" err="1">
                <a:latin typeface="Tempus Sans ITC" pitchFamily="82" charset="0"/>
              </a:rPr>
              <a:t>Menjelaskan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pertumbuhan</a:t>
            </a:r>
            <a:r>
              <a:rPr lang="en-US" sz="2400" dirty="0">
                <a:latin typeface="Tempus Sans ITC" pitchFamily="82" charset="0"/>
              </a:rPr>
              <a:t> masa </a:t>
            </a:r>
            <a:r>
              <a:rPr lang="en-US" sz="2400" dirty="0" err="1">
                <a:latin typeface="Tempus Sans ITC" pitchFamily="82" charset="0"/>
              </a:rPr>
              <a:t>lampau</a:t>
            </a:r>
            <a:r>
              <a:rPr lang="en-US" sz="2400" dirty="0">
                <a:latin typeface="Tempus Sans ITC" pitchFamily="82" charset="0"/>
              </a:rPr>
              <a:t>, </a:t>
            </a:r>
            <a:r>
              <a:rPr lang="en-US" sz="2400" dirty="0" err="1">
                <a:latin typeface="Tempus Sans ITC" pitchFamily="82" charset="0"/>
              </a:rPr>
              <a:t>penurunan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persebaran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dengan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sebaik-baiknya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dengan</a:t>
            </a:r>
            <a:r>
              <a:rPr lang="en-US" sz="2400" dirty="0">
                <a:latin typeface="Tempus Sans ITC" pitchFamily="82" charset="0"/>
              </a:rPr>
              <a:t> data yang </a:t>
            </a:r>
            <a:r>
              <a:rPr lang="en-US" sz="2400" dirty="0" err="1">
                <a:latin typeface="Tempus Sans ITC" pitchFamily="82" charset="0"/>
              </a:rPr>
              <a:t>tersedia</a:t>
            </a:r>
            <a:r>
              <a:rPr lang="en-US" sz="2400" dirty="0">
                <a:latin typeface="Tempus Sans ITC" pitchFamily="82" charset="0"/>
              </a:rPr>
              <a:t>.</a:t>
            </a:r>
          </a:p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Calibri" pitchFamily="34" charset="0"/>
              <a:buAutoNum type="arabicPeriod"/>
            </a:pPr>
            <a:r>
              <a:rPr lang="en-US" sz="2400" dirty="0" err="1">
                <a:latin typeface="Tempus Sans ITC" pitchFamily="82" charset="0"/>
              </a:rPr>
              <a:t>Mengembangkan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hubungan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sebab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akibat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antara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perkembangan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penduduk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dengan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bermacam-macam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aspek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organisasi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sosial</a:t>
            </a:r>
            <a:r>
              <a:rPr lang="en-US" sz="2400" dirty="0">
                <a:latin typeface="Tempus Sans ITC" pitchFamily="82" charset="0"/>
              </a:rPr>
              <a:t>.</a:t>
            </a:r>
          </a:p>
          <a:p>
            <a:pPr marL="514350" indent="-51435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Calibri" pitchFamily="34" charset="0"/>
              <a:buAutoNum type="arabicPeriod"/>
            </a:pPr>
            <a:r>
              <a:rPr lang="en-US" sz="2400" dirty="0" err="1">
                <a:latin typeface="Tempus Sans ITC" pitchFamily="82" charset="0"/>
              </a:rPr>
              <a:t>Meramalkan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pertumbuhan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penduduk</a:t>
            </a:r>
            <a:r>
              <a:rPr lang="en-US" sz="2400" dirty="0">
                <a:latin typeface="Tempus Sans ITC" pitchFamily="82" charset="0"/>
              </a:rPr>
              <a:t> di masa </a:t>
            </a:r>
            <a:r>
              <a:rPr lang="en-US" sz="2400" dirty="0" err="1">
                <a:latin typeface="Tempus Sans ITC" pitchFamily="82" charset="0"/>
              </a:rPr>
              <a:t>datang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dan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kemungkinan</a:t>
            </a:r>
            <a:r>
              <a:rPr lang="en-US" sz="2400" dirty="0">
                <a:latin typeface="Tempus Sans ITC" pitchFamily="82" charset="0"/>
              </a:rPr>
              <a:t> </a:t>
            </a:r>
            <a:r>
              <a:rPr lang="en-US" sz="2400" dirty="0" err="1">
                <a:latin typeface="Tempus Sans ITC" pitchFamily="82" charset="0"/>
              </a:rPr>
              <a:t>konsekwensinya</a:t>
            </a:r>
            <a:endParaRPr lang="en-US" sz="2400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85166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Manfaat Demografi</a:t>
            </a:r>
            <a:endParaRPr lang="id-ID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mtClean="0"/>
              <a:t>B</a:t>
            </a:r>
            <a:r>
              <a:rPr lang="en-US" smtClean="0"/>
              <a:t>erperanan penting dalam perencanaan pembangunan, makin lengkap dan akurat data kependudukan yang tersedia makin mudah dan tepat rencana pembangunan dibuat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83335369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1-fb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0" y="1709738"/>
            <a:ext cx="6956450" cy="437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Ilmu yang terkait 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0749008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652442"/>
            <a:ext cx="8229600" cy="9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Penduduk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itchFamily="34" charset="0"/>
              </a:rPr>
              <a:t>Perubahan Fertilitas, Mortalitas dan Migrasi dapat merubah karakteristik penduduk secara signifikan. </a:t>
            </a:r>
          </a:p>
          <a:p>
            <a:r>
              <a:rPr lang="en-US" smtClean="0">
                <a:latin typeface="Arial Narrow" pitchFamily="34" charset="0"/>
              </a:rPr>
              <a:t>Contoh :</a:t>
            </a:r>
          </a:p>
          <a:p>
            <a:pPr lvl="1"/>
            <a:r>
              <a:rPr lang="en-US" smtClean="0">
                <a:latin typeface="Arial Narrow" pitchFamily="34" charset="0"/>
              </a:rPr>
              <a:t>Struktur penduduk yang semakin tua</a:t>
            </a:r>
          </a:p>
          <a:p>
            <a:pPr lvl="1"/>
            <a:r>
              <a:rPr lang="en-US" smtClean="0">
                <a:latin typeface="Arial Narrow" pitchFamily="34" charset="0"/>
              </a:rPr>
              <a:t>Tingkat pendidikan</a:t>
            </a:r>
          </a:p>
          <a:p>
            <a:pPr lvl="1"/>
            <a:r>
              <a:rPr lang="en-US" smtClean="0">
                <a:latin typeface="Arial Narrow" pitchFamily="34" charset="0"/>
              </a:rPr>
              <a:t>Partisipasi angkatan kerja</a:t>
            </a:r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3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2">
  <a:themeElements>
    <a:clrScheme name="Custom Design 14">
      <a:dk1>
        <a:srgbClr val="7E1126"/>
      </a:dk1>
      <a:lt1>
        <a:srgbClr val="FFFFFF"/>
      </a:lt1>
      <a:dk2>
        <a:srgbClr val="7E1126"/>
      </a:dk2>
      <a:lt2>
        <a:srgbClr val="808080"/>
      </a:lt2>
      <a:accent1>
        <a:srgbClr val="DA7D94"/>
      </a:accent1>
      <a:accent2>
        <a:srgbClr val="B20B39"/>
      </a:accent2>
      <a:accent3>
        <a:srgbClr val="FFFFFF"/>
      </a:accent3>
      <a:accent4>
        <a:srgbClr val="6B0D1F"/>
      </a:accent4>
      <a:accent5>
        <a:srgbClr val="EABFC8"/>
      </a:accent5>
      <a:accent6>
        <a:srgbClr val="A10933"/>
      </a:accent6>
      <a:hlink>
        <a:srgbClr val="9B1F4E"/>
      </a:hlink>
      <a:folHlink>
        <a:srgbClr val="B54E7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5B0C1E"/>
        </a:dk1>
        <a:lt1>
          <a:srgbClr val="FFFFFF"/>
        </a:lt1>
        <a:dk2>
          <a:srgbClr val="5B0C1E"/>
        </a:dk2>
        <a:lt2>
          <a:srgbClr val="808080"/>
        </a:lt2>
        <a:accent1>
          <a:srgbClr val="DA7D94"/>
        </a:accent1>
        <a:accent2>
          <a:srgbClr val="B20B39"/>
        </a:accent2>
        <a:accent3>
          <a:srgbClr val="FFFFFF"/>
        </a:accent3>
        <a:accent4>
          <a:srgbClr val="4C0918"/>
        </a:accent4>
        <a:accent5>
          <a:srgbClr val="EABFC8"/>
        </a:accent5>
        <a:accent6>
          <a:srgbClr val="A10933"/>
        </a:accent6>
        <a:hlink>
          <a:srgbClr val="7E1126"/>
        </a:hlink>
        <a:folHlink>
          <a:srgbClr val="9B1F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7E1126"/>
        </a:dk1>
        <a:lt1>
          <a:srgbClr val="FFFFFF"/>
        </a:lt1>
        <a:dk2>
          <a:srgbClr val="7E1126"/>
        </a:dk2>
        <a:lt2>
          <a:srgbClr val="808080"/>
        </a:lt2>
        <a:accent1>
          <a:srgbClr val="DA7D94"/>
        </a:accent1>
        <a:accent2>
          <a:srgbClr val="B20B39"/>
        </a:accent2>
        <a:accent3>
          <a:srgbClr val="FFFFFF"/>
        </a:accent3>
        <a:accent4>
          <a:srgbClr val="6B0D1F"/>
        </a:accent4>
        <a:accent5>
          <a:srgbClr val="EABFC8"/>
        </a:accent5>
        <a:accent6>
          <a:srgbClr val="A10933"/>
        </a:accent6>
        <a:hlink>
          <a:srgbClr val="9B1F4E"/>
        </a:hlink>
        <a:folHlink>
          <a:srgbClr val="B54E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216</TotalTime>
  <Words>797</Words>
  <Application>Microsoft Macintosh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 Black</vt:lpstr>
      <vt:lpstr>Arial Narrow</vt:lpstr>
      <vt:lpstr>Batang</vt:lpstr>
      <vt:lpstr>Calibri</vt:lpstr>
      <vt:lpstr>Calibri Light</vt:lpstr>
      <vt:lpstr>Corbel</vt:lpstr>
      <vt:lpstr>Courier New</vt:lpstr>
      <vt:lpstr>Tahoma</vt:lpstr>
      <vt:lpstr>Tempus Sans ITC</vt:lpstr>
      <vt:lpstr>Times New Roman</vt:lpstr>
      <vt:lpstr>Verdana</vt:lpstr>
      <vt:lpstr>Wingdings</vt:lpstr>
      <vt:lpstr>Wingdings 2</vt:lpstr>
      <vt:lpstr>Wingdings 3</vt:lpstr>
      <vt:lpstr>Zurich Ex BT</vt:lpstr>
      <vt:lpstr>Arial</vt:lpstr>
      <vt:lpstr>Theme2</vt:lpstr>
      <vt:lpstr>Module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31</cp:revision>
  <dcterms:created xsi:type="dcterms:W3CDTF">2015-09-17T14:28:52Z</dcterms:created>
  <dcterms:modified xsi:type="dcterms:W3CDTF">2017-10-05T10:35:12Z</dcterms:modified>
</cp:coreProperties>
</file>