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xls" ContentType="application/vnd.ms-exce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16" r:id="rId2"/>
    <p:sldMasterId id="2147483742" r:id="rId3"/>
  </p:sldMasterIdLst>
  <p:sldIdLst>
    <p:sldId id="311" r:id="rId4"/>
    <p:sldId id="312" r:id="rId5"/>
    <p:sldId id="313" r:id="rId6"/>
    <p:sldId id="314" r:id="rId7"/>
    <p:sldId id="316" r:id="rId8"/>
    <p:sldId id="320" r:id="rId9"/>
    <p:sldId id="319" r:id="rId10"/>
    <p:sldId id="318" r:id="rId11"/>
    <p:sldId id="317" r:id="rId12"/>
    <p:sldId id="315" r:id="rId13"/>
    <p:sldId id="324" r:id="rId14"/>
    <p:sldId id="323" r:id="rId15"/>
    <p:sldId id="322" r:id="rId16"/>
    <p:sldId id="321" r:id="rId17"/>
    <p:sldId id="325" r:id="rId18"/>
    <p:sldId id="326" r:id="rId19"/>
    <p:sldId id="327" r:id="rId20"/>
    <p:sldId id="328" r:id="rId21"/>
    <p:sldId id="329" r:id="rId22"/>
    <p:sldId id="330" r:id="rId23"/>
    <p:sldId id="335" r:id="rId24"/>
    <p:sldId id="334" r:id="rId25"/>
    <p:sldId id="333" r:id="rId26"/>
    <p:sldId id="332" r:id="rId27"/>
    <p:sldId id="331" r:id="rId28"/>
    <p:sldId id="337" r:id="rId29"/>
    <p:sldId id="339" r:id="rId30"/>
    <p:sldId id="338" r:id="rId31"/>
    <p:sldId id="336" r:id="rId32"/>
    <p:sldId id="295" r:id="rId33"/>
    <p:sldId id="306" r:id="rId34"/>
    <p:sldId id="299" r:id="rId35"/>
    <p:sldId id="285" r:id="rId36"/>
    <p:sldId id="286" r:id="rId37"/>
    <p:sldId id="287" r:id="rId38"/>
    <p:sldId id="288" r:id="rId39"/>
    <p:sldId id="308" r:id="rId40"/>
    <p:sldId id="309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9"/>
    <p:restoredTop sz="94671"/>
  </p:normalViewPr>
  <p:slideViewPr>
    <p:cSldViewPr>
      <p:cViewPr>
        <p:scale>
          <a:sx n="70" d="100"/>
          <a:sy n="70" d="100"/>
        </p:scale>
        <p:origin x="144" y="6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1" name="Picture 7" descr="vda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87750" y="0"/>
            <a:ext cx="5556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908050"/>
            <a:ext cx="5614988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2924175"/>
            <a:ext cx="3095625" cy="27146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FBD4-8D07-4968-87B7-6529599B1B2B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1E75E-2268-4B96-B5CA-08B53B3832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FD369-5663-4D01-9509-EF5BBDBCB954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F6298-EC75-4444-99C3-415888BA4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6934-FF58-4D39-83E7-6E73F32D5EE3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DB205-7B0E-4AAA-AD41-20D51C823D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7011D-5A9E-41E3-A964-75370D06C3D6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916F1-7A63-427C-BF8E-84E4DEEFC8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8B7C8-44CA-4F08-B3FF-FE54E09806E7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9E434-1D1A-4637-8543-EAD4B4D3B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9706C-1A9D-47E5-AA56-F65A62C68291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B58E-5761-4184-BEAB-0AF7F46DFC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123FA-CCDC-4C62-A796-3B05F37D11AC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C6732-E86D-46C1-A598-C848E2734C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2A496-CCA3-40BE-950C-FECA90CF87CF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B2143-EE9E-4434-BD59-1CA709BDD1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A04D78E-3D5C-41A2-984B-4C7379519BC0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65C8937-B39E-496B-A2F5-A3107FA6EC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8B255-9CB2-480A-A4EB-1582ECF69BAA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16069-6AA8-4248-BF07-02B9133789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F6A9-FEFF-4E0C-AD71-E7D97C4330F4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02E24-F000-4AF0-850E-BF13838C2E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41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6309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3984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3669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583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404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1598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093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72593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12040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4C5C8-CB97-6D48-B4A1-972A45E94FD0}" type="datetimeFigureOut">
              <a:rPr lang="en-US" smtClean="0"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DE4BA-E89D-124C-9601-A607177BE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733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8" name="Picture 8" descr="vday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307138" y="3579813"/>
            <a:ext cx="2657475" cy="3278187"/>
          </a:xfrm>
          <a:prstGeom prst="rect">
            <a:avLst/>
          </a:prstGeom>
          <a:noFill/>
        </p:spPr>
      </p:pic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SG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4974C78-CA10-42F1-BB87-DC4C056EAAF5}" type="datetime1">
              <a:rPr lang="en-US" smtClean="0"/>
              <a:pPr/>
              <a:t>10/5/17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8E54D11-B613-41AA-BDB2-11DAF49975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56134-16BC-4AC1-8267-3E81FDDCEA1D}" type="datetimeFigureOut">
              <a:rPr lang="en-US" smtClean="0"/>
              <a:pPr/>
              <a:t>10/5/17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6A70-3A60-4746-A839-2B4824BA32A8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293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Relationship Id="rId3" Type="http://schemas.openxmlformats.org/officeDocument/2006/relationships/image" Target="../media/image6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7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image" Target="../media/image8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352800" y="3744913"/>
            <a:ext cx="7848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400" dirty="0" smtClean="0">
                <a:latin typeface="Calibri Light" charset="0"/>
              </a:rPr>
              <a:t>FERTILITAS</a:t>
            </a:r>
            <a:endParaRPr lang="en-US" altLang="en-US" sz="5400" dirty="0">
              <a:latin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363237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628650" y="2391311"/>
            <a:ext cx="8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22263" algn="just" eaLnBrk="1" hangingPunct="1"/>
            <a:r>
              <a:rPr lang="en-US" sz="2000" dirty="0" err="1">
                <a:latin typeface="Arial" charset="0"/>
                <a:cs typeface="Times New Roman" pitchFamily="18" charset="0"/>
              </a:rPr>
              <a:t>Contoh</a:t>
            </a:r>
            <a:r>
              <a:rPr lang="en-US" sz="2000" dirty="0">
                <a:latin typeface="Arial" charset="0"/>
                <a:cs typeface="Times New Roman" pitchFamily="18" charset="0"/>
              </a:rPr>
              <a:t>:</a:t>
            </a:r>
          </a:p>
          <a:p>
            <a:pPr indent="322263" algn="just" eaLnBrk="1" hangingPunct="1"/>
            <a:endParaRPr lang="en-US" sz="2000" dirty="0">
              <a:latin typeface="Arial" charset="0"/>
              <a:cs typeface="Times New Roman" pitchFamily="18" charset="0"/>
            </a:endParaRPr>
          </a:p>
          <a:p>
            <a:pPr indent="322263" algn="just"/>
            <a:r>
              <a:rPr lang="en-US" sz="2000" dirty="0" smtClean="0">
                <a:latin typeface="Arial" charset="0"/>
                <a:cs typeface="Times New Roman" pitchFamily="18" charset="0"/>
              </a:rPr>
              <a:t>	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Banyaknya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kelahiran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</a:t>
            </a:r>
            <a:r>
              <a:rPr lang="en-US" sz="2000" dirty="0">
                <a:latin typeface="Arial" charset="0"/>
                <a:cs typeface="Times New Roman" pitchFamily="18" charset="0"/>
              </a:rPr>
              <a:t> DKI Jakarta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1970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 	182.880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bayi</a:t>
            </a:r>
            <a:r>
              <a:rPr lang="en-US" sz="2000" dirty="0">
                <a:latin typeface="Arial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Banyaknya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penduduk</a:t>
            </a:r>
            <a:r>
              <a:rPr lang="en-US" sz="2000" dirty="0">
                <a:latin typeface="Arial" charset="0"/>
                <a:cs typeface="Times New Roman" pitchFamily="18" charset="0"/>
              </a:rPr>
              <a:t>  DKI Jakarta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sebesar</a:t>
            </a:r>
            <a:r>
              <a:rPr lang="en-US" sz="2000" dirty="0">
                <a:latin typeface="Arial" charset="0"/>
                <a:cs typeface="Times New Roman" pitchFamily="18" charset="0"/>
              </a:rPr>
              <a:t>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	4.546.942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000" dirty="0">
                <a:latin typeface="Arial" charset="0"/>
                <a:cs typeface="Times New Roman" pitchFamily="18" charset="0"/>
              </a:rPr>
              <a:t> 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pertengahan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1970.</a:t>
            </a:r>
          </a:p>
          <a:p>
            <a:pPr indent="322263" algn="just"/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indent="322263" algn="just"/>
            <a:r>
              <a:rPr lang="en-US" sz="2000" dirty="0">
                <a:latin typeface="Arial" charset="0"/>
                <a:cs typeface="Times New Roman" pitchFamily="18" charset="0"/>
              </a:rPr>
              <a:t>                          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182.880</a:t>
            </a:r>
            <a:endParaRPr lang="en-US" sz="2000" dirty="0">
              <a:latin typeface="Arial" charset="0"/>
              <a:cs typeface="Times New Roman" pitchFamily="18" charset="0"/>
            </a:endParaRPr>
          </a:p>
          <a:p>
            <a:pPr indent="322263" algn="just"/>
            <a:r>
              <a:rPr lang="en-US" sz="20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000" dirty="0">
                <a:latin typeface="Arial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 CBR </a:t>
            </a:r>
            <a:r>
              <a:rPr lang="en-US" sz="2000" dirty="0">
                <a:latin typeface="Arial" charset="0"/>
                <a:cs typeface="Times New Roman" pitchFamily="18" charset="0"/>
              </a:rPr>
              <a:t>=   ---------------    x  1000    =  </a:t>
            </a:r>
            <a:r>
              <a:rPr lang="en-US" sz="2000" u="sng" dirty="0">
                <a:latin typeface="Arial" charset="0"/>
                <a:cs typeface="Times New Roman" pitchFamily="18" charset="0"/>
              </a:rPr>
              <a:t>40,2</a:t>
            </a:r>
            <a:endParaRPr lang="en-US" sz="2000" dirty="0">
              <a:latin typeface="Arial" charset="0"/>
              <a:cs typeface="Times New Roman" pitchFamily="18" charset="0"/>
            </a:endParaRPr>
          </a:p>
          <a:p>
            <a:pPr indent="322263" algn="just"/>
            <a:r>
              <a:rPr lang="en-US" sz="2000" dirty="0">
                <a:latin typeface="Arial" charset="0"/>
                <a:cs typeface="Times New Roman" pitchFamily="18" charset="0"/>
              </a:rPr>
              <a:t>                         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4.546.942                               </a:t>
            </a:r>
          </a:p>
          <a:p>
            <a:pPr indent="322263" algn="just"/>
            <a:endParaRPr lang="en-US" sz="2000" dirty="0">
              <a:latin typeface="Arial" charset="0"/>
              <a:cs typeface="Times New Roman" pitchFamily="18" charset="0"/>
            </a:endParaRPr>
          </a:p>
          <a:p>
            <a:pPr indent="322263" algn="just"/>
            <a:r>
              <a:rPr lang="en-US" sz="2000" dirty="0" err="1" smtClean="0">
                <a:latin typeface="Arial" charset="0"/>
                <a:cs typeface="Times New Roman" pitchFamily="18" charset="0"/>
              </a:rPr>
              <a:t>Jadi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angka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kelahiran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kasar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Propinsi</a:t>
            </a:r>
            <a:r>
              <a:rPr lang="en-US" sz="2000" dirty="0">
                <a:latin typeface="Arial" charset="0"/>
                <a:cs typeface="Times New Roman" pitchFamily="18" charset="0"/>
              </a:rPr>
              <a:t> DKI Jakarta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  1970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sebesar</a:t>
            </a:r>
            <a:r>
              <a:rPr lang="en-US" sz="2000" dirty="0">
                <a:latin typeface="Arial" charset="0"/>
                <a:cs typeface="Times New Roman" pitchFamily="18" charset="0"/>
              </a:rPr>
              <a:t> 40 per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seribu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penduduk</a:t>
            </a:r>
            <a:r>
              <a:rPr lang="en-US" sz="2000" dirty="0">
                <a:latin typeface="Arial" charset="0"/>
                <a:cs typeface="Times New Roman" pitchFamily="18" charset="0"/>
              </a:rPr>
              <a:t>.</a:t>
            </a:r>
            <a:endParaRPr lang="en-US" sz="2000" dirty="0">
              <a:latin typeface="Arial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771526" y="962551"/>
            <a:ext cx="764386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sz="2000" dirty="0">
                <a:solidFill>
                  <a:schemeClr val="tx2"/>
                </a:solidFill>
                <a:latin typeface="Arial" charset="0"/>
              </a:rPr>
              <a:t>CBR: sifatnya sederhana karena tidak </a:t>
            </a:r>
            <a:r>
              <a:rPr lang="de-DE" sz="2000" dirty="0" smtClean="0">
                <a:solidFill>
                  <a:schemeClr val="tx2"/>
                </a:solidFill>
                <a:latin typeface="Arial" charset="0"/>
              </a:rPr>
              <a:t>mempertimbangkan </a:t>
            </a:r>
            <a:r>
              <a:rPr lang="de-DE" sz="2000" dirty="0">
                <a:solidFill>
                  <a:schemeClr val="tx2"/>
                </a:solidFill>
                <a:latin typeface="Arial" charset="0"/>
              </a:rPr>
              <a:t>potensi penduduk yang mampu melahirkan (WUS), yang menjadi penimbang adalah semua penduduk (laki-laki, perempuan, anak-anak, dan penduduk lanjut usia</a:t>
            </a:r>
            <a:r>
              <a:rPr lang="de-DE" sz="2000" dirty="0" smtClean="0">
                <a:solidFill>
                  <a:schemeClr val="tx2"/>
                </a:solidFill>
                <a:latin typeface="Arial" charset="0"/>
              </a:rPr>
              <a:t>).</a:t>
            </a:r>
          </a:p>
          <a:p>
            <a:pPr algn="just"/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charset="0"/>
              </a:rPr>
            </a:br>
            <a:endParaRPr lang="en-US" sz="20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676667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953792" y="704794"/>
            <a:ext cx="7738586" cy="4421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1" hangingPunct="1"/>
            <a:r>
              <a:rPr lang="en-US" sz="2000" b="1" dirty="0">
                <a:solidFill>
                  <a:srgbClr val="FF0000"/>
                </a:solidFill>
              </a:rPr>
              <a:t>2. </a:t>
            </a:r>
            <a:r>
              <a:rPr lang="en-US" sz="2000" b="1" dirty="0" smtClean="0">
                <a:solidFill>
                  <a:srgbClr val="FF0000"/>
                </a:solidFill>
              </a:rPr>
              <a:t>ANGKA </a:t>
            </a:r>
            <a:r>
              <a:rPr lang="en-US" sz="2000" b="1" dirty="0">
                <a:solidFill>
                  <a:srgbClr val="FF0000"/>
                </a:solidFill>
              </a:rPr>
              <a:t>KELAHIRAN UMUM 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>
                <a:solidFill>
                  <a:srgbClr val="FF0000"/>
                </a:solidFill>
              </a:rPr>
              <a:t>GENERAL FERTILITY RATE/GFR)</a:t>
            </a:r>
          </a:p>
          <a:p>
            <a:pPr marL="457200" indent="-457200" eaLnBrk="1" hangingPunct="1"/>
            <a:endParaRPr lang="en-US" sz="2000" dirty="0" smtClean="0"/>
          </a:p>
          <a:p>
            <a:pPr marL="457200" indent="-457200" eaLnBrk="1" hangingPunct="1"/>
            <a:r>
              <a:rPr lang="en-US" sz="2000" dirty="0" smtClean="0"/>
              <a:t>   	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kelahiran</a:t>
            </a:r>
            <a:r>
              <a:rPr lang="en-US" sz="2000" dirty="0" smtClean="0"/>
              <a:t> per 1000 </a:t>
            </a:r>
            <a:r>
              <a:rPr lang="en-US" sz="2000" dirty="0" err="1" smtClean="0"/>
              <a:t>wanita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berumur</a:t>
            </a:r>
            <a:r>
              <a:rPr lang="en-US" sz="2000" dirty="0" smtClean="0"/>
              <a:t> 15-49 </a:t>
            </a:r>
            <a:r>
              <a:rPr lang="en-US" sz="2000" dirty="0" err="1" smtClean="0"/>
              <a:t>thn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15-44 </a:t>
            </a:r>
            <a:r>
              <a:rPr lang="en-US" sz="2000" dirty="0" err="1" smtClean="0"/>
              <a:t>thn</a:t>
            </a:r>
            <a:r>
              <a:rPr lang="en-US" sz="2000" dirty="0" smtClean="0"/>
              <a:t>.  </a:t>
            </a:r>
            <a:endParaRPr lang="en-US" sz="2000" dirty="0"/>
          </a:p>
          <a:p>
            <a:pPr marL="457200" indent="-457200" eaLnBrk="1" hangingPunct="1"/>
            <a:endParaRPr lang="en-US" sz="2000" b="1" dirty="0"/>
          </a:p>
          <a:p>
            <a:pPr marL="457200" indent="-457200" eaLnBrk="1" hangingPunct="1"/>
            <a:r>
              <a:rPr lang="en-US" sz="2000" dirty="0"/>
              <a:t>     RUMUS:  </a:t>
            </a:r>
          </a:p>
          <a:p>
            <a:pPr marL="457200" indent="-457200" eaLnBrk="1" hangingPunct="1"/>
            <a:r>
              <a:rPr lang="en-US" sz="2000" b="1" dirty="0"/>
              <a:t>             </a:t>
            </a:r>
            <a:endParaRPr lang="en-US" sz="2000" b="1" dirty="0" smtClean="0"/>
          </a:p>
          <a:p>
            <a:pPr marL="457200" indent="-457200" eaLnBrk="1" hangingPunct="1"/>
            <a:endParaRPr lang="en-US" sz="2000" b="1" dirty="0"/>
          </a:p>
          <a:p>
            <a:pPr marL="457200" indent="-457200" eaLnBrk="1" hangingPunct="1"/>
            <a:r>
              <a:rPr lang="en-US" sz="2000" b="1" dirty="0" smtClean="0"/>
              <a:t> </a:t>
            </a:r>
            <a:r>
              <a:rPr lang="en-US" sz="2000" b="1" dirty="0"/>
              <a:t>GFR </a:t>
            </a:r>
            <a:r>
              <a:rPr lang="en-US" sz="2000" b="1" dirty="0" smtClean="0"/>
              <a:t>  = </a:t>
            </a:r>
            <a:r>
              <a:rPr lang="en-US" sz="2000" b="1" u="sng" dirty="0" smtClean="0"/>
              <a:t>       </a:t>
            </a:r>
            <a:r>
              <a:rPr lang="en-US" sz="2000" b="1" u="sng" dirty="0"/>
              <a:t>B        </a:t>
            </a:r>
            <a:r>
              <a:rPr lang="en-US" sz="2000" b="1" dirty="0"/>
              <a:t>   X  k       </a:t>
            </a:r>
            <a:r>
              <a:rPr lang="en-US" sz="2000" b="1" dirty="0" smtClean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</a:p>
          <a:p>
            <a:pPr marL="457200" indent="-457200" eaLnBrk="1" hangingPunct="1"/>
            <a:r>
              <a:rPr lang="en-US" sz="2000" b="1" dirty="0"/>
              <a:t>                  </a:t>
            </a:r>
            <a:r>
              <a:rPr lang="en-US" sz="2000" b="1" dirty="0" smtClean="0"/>
              <a:t>Pf15-49</a:t>
            </a:r>
            <a:endParaRPr lang="en-US" sz="2000" b="1" dirty="0"/>
          </a:p>
          <a:p>
            <a:pPr marL="457200" indent="-457200" eaLnBrk="1" hangingPunct="1"/>
            <a:r>
              <a:rPr lang="de-DE" sz="2000" dirty="0">
                <a:solidFill>
                  <a:schemeClr val="tx2"/>
                </a:solidFill>
                <a:latin typeface="Arial" charset="0"/>
              </a:rPr>
              <a:t>                                               </a:t>
            </a:r>
          </a:p>
          <a:p>
            <a:pPr marL="457200" indent="-457200"/>
            <a:r>
              <a:rPr lang="en-US" b="1" dirty="0">
                <a:latin typeface="Arial" charset="0"/>
              </a:rPr>
              <a:t>  </a:t>
            </a:r>
            <a:r>
              <a:rPr lang="en-US" b="1" dirty="0" smtClean="0">
                <a:latin typeface="Arial" charset="0"/>
              </a:rPr>
              <a:t>GFR </a:t>
            </a:r>
            <a:r>
              <a:rPr lang="en-US" b="1" dirty="0">
                <a:latin typeface="Arial" charset="0"/>
              </a:rPr>
              <a:t>= </a:t>
            </a:r>
            <a:r>
              <a:rPr lang="en-US" b="1" u="sng" dirty="0">
                <a:latin typeface="Arial" charset="0"/>
              </a:rPr>
              <a:t>       B        </a:t>
            </a:r>
            <a:r>
              <a:rPr lang="en-US" b="1" dirty="0">
                <a:latin typeface="Arial" charset="0"/>
              </a:rPr>
              <a:t>   X  k </a:t>
            </a:r>
          </a:p>
          <a:p>
            <a:pPr marL="457200" indent="-457200"/>
            <a:r>
              <a:rPr lang="en-US" b="1" dirty="0">
                <a:latin typeface="Arial" charset="0"/>
              </a:rPr>
              <a:t>                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>
                <a:latin typeface="Arial" charset="0"/>
              </a:rPr>
              <a:t>Pf15-44</a:t>
            </a:r>
          </a:p>
          <a:p>
            <a:pPr marL="457200" indent="-457200" eaLnBrk="1" hangingPunct="1"/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endParaRPr lang="en-US" sz="2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34898" y="3030228"/>
            <a:ext cx="5626224" cy="209632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12650" y="4994004"/>
            <a:ext cx="8003502" cy="221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de-DE" dirty="0">
                <a:solidFill>
                  <a:schemeClr val="tx2"/>
                </a:solidFill>
                <a:latin typeface="Arial" charset="0"/>
              </a:rPr>
              <a:t>dimana: Pf15-49  = jumlah penduduk perempuan umur 15-49 tahun</a:t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r>
              <a:rPr lang="de-DE" dirty="0">
                <a:solidFill>
                  <a:schemeClr val="tx2"/>
                </a:solidFill>
                <a:latin typeface="Arial" charset="0"/>
              </a:rPr>
              <a:t>	  Pf15-44 = jumlah penduduk perempuan umur 15-44 tahun</a:t>
            </a:r>
            <a:r>
              <a:rPr lang="de-DE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de-DE" dirty="0" smtClean="0">
                <a:solidFill>
                  <a:schemeClr val="tx2"/>
                </a:solidFill>
                <a:latin typeface="Arial" charset="0"/>
              </a:rPr>
              <a:t>	 B 	= Jumlah kelahiran pada tahun tertentu</a:t>
            </a:r>
            <a:r>
              <a:rPr lang="de-DE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r>
              <a:rPr lang="de-DE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439182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44666" y="1027907"/>
            <a:ext cx="779145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u="sng" smtClean="0">
                <a:solidFill>
                  <a:srgbClr val="FF0000"/>
                </a:solidFill>
                <a:latin typeface="Arial" charset="0"/>
              </a:rPr>
              <a:t>Kelebihan: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smtClean="0">
                <a:latin typeface="Arial" charset="0"/>
              </a:rPr>
              <a:t>Ukuran ini lebih cermat karena populasi yang dipertimbangkan adalah penduduk yang berpotensi melahirkan (WUS).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smtClean="0">
                <a:latin typeface="Arial" charset="0"/>
              </a:rPr>
              <a:t> </a:t>
            </a:r>
            <a:br>
              <a:rPr lang="de-DE" sz="2000" smtClean="0">
                <a:latin typeface="Arial" charset="0"/>
              </a:rPr>
            </a:br>
            <a:endParaRPr lang="de-DE" sz="2000" smtClean="0">
              <a:latin typeface="Arial" charset="0"/>
            </a:endParaRPr>
          </a:p>
          <a:p>
            <a:pPr marL="0" indent="0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u="sng" smtClean="0">
                <a:solidFill>
                  <a:srgbClr val="FF0000"/>
                </a:solidFill>
                <a:latin typeface="Arial" charset="0"/>
              </a:rPr>
              <a:t>Kelemahan: 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smtClean="0">
                <a:latin typeface="Arial" charset="0"/>
              </a:rPr>
              <a:t>yaitu belum mempertimbangkan potensi melahirkan yang berbeda antar kelompok umur. Kesuburan wanita meningkat sejalan dengan meningkatnya umur dan menurun kembali kira-kira pada usia 35 tahun (U terbalik).</a:t>
            </a:r>
          </a:p>
          <a:p>
            <a:pPr marL="0" indent="0"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de-DE" sz="2000" smtClean="0">
                <a:latin typeface="Arial" charset="0"/>
              </a:rPr>
              <a:t> </a:t>
            </a:r>
            <a:br>
              <a:rPr lang="de-DE" sz="2000" smtClean="0">
                <a:latin typeface="Arial" charset="0"/>
              </a:rPr>
            </a:br>
            <a:endParaRPr lang="en-US" sz="20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117704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57187" y="908720"/>
            <a:ext cx="84582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000" dirty="0" err="1">
                <a:latin typeface="Arial" charset="0"/>
                <a:cs typeface="Times New Roman" pitchFamily="18" charset="0"/>
              </a:rPr>
              <a:t>Contoh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:</a:t>
            </a:r>
            <a:endParaRPr lang="en-US" sz="20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>
                <a:latin typeface="Arial" charset="0"/>
                <a:cs typeface="Times New Roman" pitchFamily="18" charset="0"/>
              </a:rPr>
              <a:t>Banyaknya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kelahiran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</a:t>
            </a:r>
            <a:r>
              <a:rPr lang="en-US" sz="2000" dirty="0">
                <a:latin typeface="Arial" charset="0"/>
                <a:cs typeface="Times New Roman" pitchFamily="18" charset="0"/>
              </a:rPr>
              <a:t> DKI Jakarta pd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thn</a:t>
            </a:r>
            <a:r>
              <a:rPr lang="en-US" sz="2000" dirty="0">
                <a:latin typeface="Arial" charset="0"/>
                <a:cs typeface="Times New Roman" pitchFamily="18" charset="0"/>
              </a:rPr>
              <a:t> 1970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182.880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bayi</a:t>
            </a:r>
            <a:r>
              <a:rPr lang="en-US" sz="2000" dirty="0">
                <a:latin typeface="Arial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Sedangkan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banyaknya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penduduk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wanita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berumur</a:t>
            </a:r>
            <a:r>
              <a:rPr lang="en-US" sz="2000" dirty="0">
                <a:latin typeface="Arial" charset="0"/>
                <a:cs typeface="Times New Roman" pitchFamily="18" charset="0"/>
              </a:rPr>
              <a:t> 15-49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pertengahan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sebesar</a:t>
            </a:r>
            <a:r>
              <a:rPr lang="en-US" sz="2000" dirty="0">
                <a:latin typeface="Arial" charset="0"/>
                <a:cs typeface="Times New Roman" pitchFamily="18" charset="0"/>
              </a:rPr>
              <a:t> 1.165.680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orang</a:t>
            </a:r>
            <a:r>
              <a:rPr lang="en-US" sz="2000" dirty="0">
                <a:latin typeface="Arial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 182.880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GFR = </a:t>
            </a:r>
            <a:r>
              <a:rPr lang="en-US" sz="2000" u="sng" dirty="0">
                <a:latin typeface="Arial" charset="0"/>
                <a:cs typeface="Times New Roman" pitchFamily="18" charset="0"/>
              </a:rPr>
              <a:t>            </a:t>
            </a:r>
            <a:r>
              <a:rPr lang="en-US" sz="2000" dirty="0">
                <a:latin typeface="Arial" charset="0"/>
                <a:cs typeface="Times New Roman" pitchFamily="18" charset="0"/>
              </a:rPr>
              <a:t>   x  1000    =  </a:t>
            </a:r>
            <a:r>
              <a:rPr lang="en-US" sz="2000" u="sng" dirty="0">
                <a:latin typeface="Arial" charset="0"/>
                <a:cs typeface="Times New Roman" pitchFamily="18" charset="0"/>
              </a:rPr>
              <a:t>159,9</a:t>
            </a:r>
            <a:endParaRPr lang="en-US" sz="2000" dirty="0">
              <a:latin typeface="Arial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 1.165.680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>
                <a:latin typeface="Arial" charset="0"/>
                <a:cs typeface="Times New Roman" pitchFamily="18" charset="0"/>
              </a:rPr>
              <a:t>Berarti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angka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kelahiran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di</a:t>
            </a:r>
            <a:r>
              <a:rPr lang="en-US" sz="2000" dirty="0">
                <a:latin typeface="Arial" charset="0"/>
                <a:cs typeface="Times New Roman" pitchFamily="18" charset="0"/>
              </a:rPr>
              <a:t> DKI Jakarta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pada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1970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adalah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sebesar</a:t>
            </a:r>
            <a:r>
              <a:rPr lang="en-US" sz="2000" dirty="0">
                <a:latin typeface="Arial" charset="0"/>
                <a:cs typeface="Times New Roman" pitchFamily="18" charset="0"/>
              </a:rPr>
              <a:t> 160 per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1000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wanita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berumur</a:t>
            </a:r>
            <a:r>
              <a:rPr lang="en-US" sz="2000" dirty="0">
                <a:latin typeface="Arial" charset="0"/>
                <a:cs typeface="Times New Roman" pitchFamily="18" charset="0"/>
              </a:rPr>
              <a:t> 15-49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.</a:t>
            </a:r>
          </a:p>
          <a:p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882792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81001" y="457200"/>
            <a:ext cx="847727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1" hangingPunct="1">
              <a:buAutoNum type="arabicPeriod" startAt="3"/>
            </a:pP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ANGKA 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KELAHIRAN MENURUT KELOMPOK UMUR </a:t>
            </a:r>
            <a:endParaRPr lang="en-US" sz="2000" b="1" dirty="0" smtClean="0">
              <a:solidFill>
                <a:srgbClr val="FF0000"/>
              </a:solidFill>
              <a:latin typeface="Arial" charset="0"/>
            </a:endParaRPr>
          </a:p>
          <a:p>
            <a:pPr marL="457200" indent="-457200" algn="just" eaLnBrk="1" hangingPunct="1"/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Arial" charset="0"/>
              </a:rPr>
              <a:t>AGE SPECIFIC FERTILITY RATE/ASFR)</a:t>
            </a:r>
          </a:p>
          <a:p>
            <a:pPr marL="457200" indent="-457200" eaLnBrk="1" hangingPunct="1"/>
            <a:endParaRPr lang="en-US" sz="2000" b="1" dirty="0">
              <a:latin typeface="Arial" charset="0"/>
            </a:endParaRPr>
          </a:p>
          <a:p>
            <a:pPr marL="457200" indent="-457200" eaLnBrk="1" hangingPunct="1"/>
            <a:r>
              <a:rPr lang="en-US" sz="2000" b="1" dirty="0">
                <a:latin typeface="Arial" charset="0"/>
              </a:rPr>
              <a:t>    </a:t>
            </a:r>
            <a:r>
              <a:rPr lang="en-US" sz="2000" b="1" dirty="0" smtClean="0">
                <a:latin typeface="Arial" charset="0"/>
              </a:rPr>
              <a:t>	</a:t>
            </a:r>
            <a:r>
              <a:rPr lang="en-US" sz="2000" dirty="0" err="1" smtClean="0">
                <a:latin typeface="Arial" charset="0"/>
              </a:rPr>
              <a:t>Angka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yg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menunjukkan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banyaknya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kelahiran</a:t>
            </a:r>
            <a:r>
              <a:rPr lang="en-US" sz="2000" dirty="0" smtClean="0">
                <a:latin typeface="Arial" charset="0"/>
              </a:rPr>
              <a:t>  per 1000 </a:t>
            </a:r>
            <a:r>
              <a:rPr lang="en-US" sz="2000" dirty="0" err="1" smtClean="0">
                <a:latin typeface="Arial" charset="0"/>
              </a:rPr>
              <a:t>wanita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pada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kelompok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umur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tertentu</a:t>
            </a:r>
            <a:r>
              <a:rPr lang="en-US" sz="2000" dirty="0" smtClean="0">
                <a:latin typeface="Arial" charset="0"/>
              </a:rPr>
              <a:t>.                         </a:t>
            </a:r>
            <a:endParaRPr lang="en-US" sz="2000" dirty="0">
              <a:latin typeface="Arial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0034" y="2285992"/>
            <a:ext cx="8229600" cy="4308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Arial" charset="0"/>
              </a:rPr>
              <a:t>			</a:t>
            </a:r>
            <a:r>
              <a:rPr lang="sv-SE" sz="2000" dirty="0">
                <a:solidFill>
                  <a:schemeClr val="tx2"/>
                </a:solidFill>
                <a:latin typeface="Arial" charset="0"/>
              </a:rPr>
              <a:t>        bi</a:t>
            </a:r>
            <a:br>
              <a:rPr lang="sv-SE" sz="2000" dirty="0">
                <a:solidFill>
                  <a:schemeClr val="tx2"/>
                </a:solidFill>
                <a:latin typeface="Arial" charset="0"/>
              </a:rPr>
            </a:br>
            <a:r>
              <a:rPr lang="sv-SE" sz="2000" dirty="0">
                <a:solidFill>
                  <a:schemeClr val="tx2"/>
                </a:solidFill>
                <a:latin typeface="Arial" charset="0"/>
              </a:rPr>
              <a:t>Rumus: 	ASFRi = ---------------- x k	(i=1, 2, …, 7)</a:t>
            </a:r>
            <a:br>
              <a:rPr lang="sv-SE" sz="2000" dirty="0">
                <a:solidFill>
                  <a:schemeClr val="tx2"/>
                </a:solidFill>
                <a:latin typeface="Arial" charset="0"/>
              </a:rPr>
            </a:br>
            <a:r>
              <a:rPr lang="sv-SE" sz="2000" dirty="0">
                <a:solidFill>
                  <a:schemeClr val="tx2"/>
                </a:solidFill>
                <a:latin typeface="Arial" charset="0"/>
              </a:rPr>
              <a:t>			        Pfi</a:t>
            </a:r>
            <a:br>
              <a:rPr lang="sv-SE" sz="2000" dirty="0">
                <a:solidFill>
                  <a:schemeClr val="tx2"/>
                </a:solidFill>
                <a:latin typeface="Arial" charset="0"/>
              </a:rPr>
            </a:br>
            <a:r>
              <a:rPr lang="sv-SE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sv-SE" sz="2000" dirty="0">
                <a:solidFill>
                  <a:schemeClr val="tx2"/>
                </a:solidFill>
                <a:latin typeface="Arial" charset="0"/>
              </a:rPr>
            </a:br>
            <a:endParaRPr lang="sv-SE" sz="2000" dirty="0" smtClean="0">
              <a:solidFill>
                <a:schemeClr val="tx2"/>
              </a:solidFill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sv-SE" sz="1600" dirty="0" smtClean="0">
                <a:solidFill>
                  <a:schemeClr val="tx2"/>
                </a:solidFill>
                <a:latin typeface="Arial" charset="0"/>
              </a:rPr>
              <a:t>dimana</a:t>
            </a:r>
            <a:r>
              <a:rPr lang="sv-SE" sz="1600" dirty="0">
                <a:solidFill>
                  <a:schemeClr val="tx2"/>
                </a:solidFill>
                <a:latin typeface="Arial" charset="0"/>
              </a:rPr>
              <a:t>:</a:t>
            </a:r>
            <a:br>
              <a:rPr lang="sv-SE" sz="1600" dirty="0">
                <a:solidFill>
                  <a:schemeClr val="tx2"/>
                </a:solidFill>
                <a:latin typeface="Arial" charset="0"/>
              </a:rPr>
            </a:br>
            <a:r>
              <a:rPr lang="sv-SE" sz="1600" dirty="0">
                <a:solidFill>
                  <a:schemeClr val="tx2"/>
                </a:solidFill>
                <a:latin typeface="Arial" charset="0"/>
              </a:rPr>
              <a:t>bi = banyaknya kelahiran pada perempuan kelompok umur i pada suatu periode</a:t>
            </a:r>
            <a:br>
              <a:rPr lang="sv-SE" sz="1600" dirty="0">
                <a:solidFill>
                  <a:schemeClr val="tx2"/>
                </a:solidFill>
                <a:latin typeface="Arial" charset="0"/>
              </a:rPr>
            </a:br>
            <a:r>
              <a:rPr lang="sv-SE" sz="1600" dirty="0">
                <a:solidFill>
                  <a:schemeClr val="tx2"/>
                </a:solidFill>
                <a:latin typeface="Arial" charset="0"/>
              </a:rPr>
              <a:t>	i=1 untuk kelompok umur 15-19</a:t>
            </a:r>
            <a:br>
              <a:rPr lang="sv-SE" sz="1600" dirty="0">
                <a:solidFill>
                  <a:schemeClr val="tx2"/>
                </a:solidFill>
                <a:latin typeface="Arial" charset="0"/>
              </a:rPr>
            </a:br>
            <a:r>
              <a:rPr lang="sv-SE" sz="1600" dirty="0">
                <a:solidFill>
                  <a:schemeClr val="tx2"/>
                </a:solidFill>
                <a:latin typeface="Arial" charset="0"/>
              </a:rPr>
              <a:t>	i=2 untuk kelompok umur 20-24</a:t>
            </a:r>
            <a:br>
              <a:rPr lang="sv-SE" sz="1600" dirty="0">
                <a:solidFill>
                  <a:schemeClr val="tx2"/>
                </a:solidFill>
                <a:latin typeface="Arial" charset="0"/>
              </a:rPr>
            </a:br>
            <a:r>
              <a:rPr lang="sv-SE" sz="1600" dirty="0">
                <a:solidFill>
                  <a:schemeClr val="tx2"/>
                </a:solidFill>
                <a:latin typeface="Arial" charset="0"/>
              </a:rPr>
              <a:t>	i=7 untuk kelompok umur 45-49</a:t>
            </a:r>
            <a:br>
              <a:rPr lang="sv-SE" sz="1600" dirty="0">
                <a:solidFill>
                  <a:schemeClr val="tx2"/>
                </a:solidFill>
                <a:latin typeface="Arial" charset="0"/>
              </a:rPr>
            </a:br>
            <a:r>
              <a:rPr lang="sv-SE" sz="1600" dirty="0">
                <a:solidFill>
                  <a:schemeClr val="tx2"/>
                </a:solidFill>
                <a:latin typeface="Arial" charset="0"/>
              </a:rPr>
              <a:t>Pfi = jumlah penduduk perempuan pada kelompok umur i</a:t>
            </a:r>
            <a:r>
              <a:rPr lang="fi-FI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fi-FI" sz="2000" dirty="0">
                <a:solidFill>
                  <a:schemeClr val="tx2"/>
                </a:solidFill>
                <a:latin typeface="Arial" charset="0"/>
              </a:rPr>
            </a:br>
            <a:endParaRPr lang="en-US" sz="2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071670" y="2214554"/>
            <a:ext cx="5943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00583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76237" y="934232"/>
            <a:ext cx="8420100" cy="590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fi-FI" sz="2000" u="sng" smtClean="0">
                <a:solidFill>
                  <a:srgbClr val="FF99CC"/>
                </a:solidFill>
              </a:rPr>
              <a:t>Kebaikan ASFR:</a:t>
            </a:r>
            <a:r>
              <a:rPr lang="fi-FI" sz="2000" smtClean="0">
                <a:solidFill>
                  <a:srgbClr val="FF99CC"/>
                </a:solidFill>
              </a:rPr>
              <a:t/>
            </a:r>
            <a:br>
              <a:rPr lang="fi-FI" sz="2000" smtClean="0">
                <a:solidFill>
                  <a:srgbClr val="FF99CC"/>
                </a:solidFill>
              </a:rPr>
            </a:br>
            <a:endParaRPr lang="fi-FI" sz="2000" smtClean="0">
              <a:solidFill>
                <a:srgbClr val="FF99CC"/>
              </a:solidFill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i-FI" sz="2000" smtClean="0"/>
              <a:t>Ukuran ASFR lebih cermat daripada GFR karena memperhitungkan jumlah wanita menurut tingkat kesuburannya.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i-FI" sz="2000" smtClean="0"/>
              <a:t>Ukuran ASFR memungkinkan dilakukan studi fertilitas menurutkohort atau umur tertentu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fi-FI" sz="200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i-FI" sz="2000" smtClean="0"/>
              <a:t>ASFR merupakan dasar perhitungan ukuran fertilitas yang selanjutnya (TFR, GRR dan NRR).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fi-FI" sz="200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fi-FI" sz="2000" u="sng" smtClean="0">
                <a:solidFill>
                  <a:srgbClr val="FF99CC"/>
                </a:solidFill>
              </a:rPr>
              <a:t>Kelemahan ASFR</a:t>
            </a:r>
            <a:r>
              <a:rPr lang="fi-FI" sz="2000" smtClean="0">
                <a:solidFill>
                  <a:srgbClr val="FF99CC"/>
                </a:solidFill>
              </a:rPr>
              <a:t>:</a:t>
            </a:r>
            <a:br>
              <a:rPr lang="fi-FI" sz="2000" smtClean="0">
                <a:solidFill>
                  <a:srgbClr val="FF99CC"/>
                </a:solidFill>
              </a:rPr>
            </a:br>
            <a:endParaRPr lang="fi-FI" sz="200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fi-FI" sz="2000" smtClean="0"/>
              <a:t>Diperlukan data rinci akan jumlah kelahiran menurut kelompok umur wanita, data ini kadang tidak tersedia, terutama untuk negara berkembang dimana kualitas sumber datanya belum baik.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27547106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8575" y="855665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n-US" sz="2400" b="1" dirty="0"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en-US" sz="2400" dirty="0" err="1">
                <a:latin typeface="Comic Sans MS" pitchFamily="66" charset="0"/>
                <a:cs typeface="Times New Roman" pitchFamily="18" charset="0"/>
              </a:rPr>
              <a:t>Contoh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400" dirty="0" err="1">
                <a:latin typeface="Comic Sans MS" pitchFamily="66" charset="0"/>
                <a:cs typeface="Times New Roman" pitchFamily="18" charset="0"/>
              </a:rPr>
              <a:t>Tabel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Comic Sans MS" pitchFamily="66" charset="0"/>
                <a:cs typeface="Times New Roman" pitchFamily="18" charset="0"/>
              </a:rPr>
              <a:t>Perhitungan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 ASFR, DKI Jakarta 1970</a:t>
            </a:r>
          </a:p>
          <a:p>
            <a:endParaRPr lang="en-US" sz="2400" b="1" dirty="0">
              <a:latin typeface="Comic Sans MS" pitchFamily="66" charset="0"/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8575" y="2532065"/>
            <a:ext cx="9144000" cy="3581400"/>
            <a:chOff x="-3" y="630"/>
            <a:chExt cx="4023" cy="1757"/>
          </a:xfrm>
        </p:grpSpPr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0" y="633"/>
              <a:ext cx="4017" cy="1751"/>
              <a:chOff x="0" y="633"/>
              <a:chExt cx="4017" cy="1751"/>
            </a:xfrm>
          </p:grpSpPr>
          <p:grpSp>
            <p:nvGrpSpPr>
              <p:cNvPr id="9" name="Group 12"/>
              <p:cNvGrpSpPr>
                <a:grpSpLocks/>
              </p:cNvGrpSpPr>
              <p:nvPr/>
            </p:nvGrpSpPr>
            <p:grpSpPr bwMode="auto">
              <a:xfrm>
                <a:off x="0" y="633"/>
                <a:ext cx="764" cy="500"/>
                <a:chOff x="0" y="633"/>
                <a:chExt cx="764" cy="500"/>
              </a:xfrm>
            </p:grpSpPr>
            <p:sp>
              <p:nvSpPr>
                <p:cNvPr id="31" name="Rectangle 3"/>
                <p:cNvSpPr>
                  <a:spLocks noChangeArrowheads="1"/>
                </p:cNvSpPr>
                <p:nvPr/>
              </p:nvSpPr>
              <p:spPr bwMode="auto">
                <a:xfrm>
                  <a:off x="43" y="633"/>
                  <a:ext cx="678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Umur wanita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(1)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endParaRPr lang="en-US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2" name="Rectangle 11"/>
                <p:cNvSpPr>
                  <a:spLocks noChangeArrowheads="1"/>
                </p:cNvSpPr>
                <p:nvPr/>
              </p:nvSpPr>
              <p:spPr bwMode="auto">
                <a:xfrm>
                  <a:off x="0" y="633"/>
                  <a:ext cx="764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4"/>
              <p:cNvGrpSpPr>
                <a:grpSpLocks/>
              </p:cNvGrpSpPr>
              <p:nvPr/>
            </p:nvGrpSpPr>
            <p:grpSpPr bwMode="auto">
              <a:xfrm>
                <a:off x="764" y="633"/>
                <a:ext cx="950" cy="500"/>
                <a:chOff x="764" y="633"/>
                <a:chExt cx="950" cy="500"/>
              </a:xfrm>
            </p:grpSpPr>
            <p:sp>
              <p:nvSpPr>
                <p:cNvPr id="29" name="Rectangle 4"/>
                <p:cNvSpPr>
                  <a:spLocks noChangeArrowheads="1"/>
                </p:cNvSpPr>
                <p:nvPr/>
              </p:nvSpPr>
              <p:spPr bwMode="auto">
                <a:xfrm>
                  <a:off x="807" y="633"/>
                  <a:ext cx="864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Penduduk wanita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(2)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endParaRPr lang="en-US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30" name="Rectangle 13"/>
                <p:cNvSpPr>
                  <a:spLocks noChangeArrowheads="1"/>
                </p:cNvSpPr>
                <p:nvPr/>
              </p:nvSpPr>
              <p:spPr bwMode="auto">
                <a:xfrm>
                  <a:off x="764" y="633"/>
                  <a:ext cx="950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6"/>
              <p:cNvGrpSpPr>
                <a:grpSpLocks/>
              </p:cNvGrpSpPr>
              <p:nvPr/>
            </p:nvGrpSpPr>
            <p:grpSpPr bwMode="auto">
              <a:xfrm>
                <a:off x="1714" y="633"/>
                <a:ext cx="662" cy="500"/>
                <a:chOff x="1714" y="633"/>
                <a:chExt cx="662" cy="500"/>
              </a:xfrm>
            </p:grpSpPr>
            <p:sp>
              <p:nvSpPr>
                <p:cNvPr id="27" name="Rectangle 5"/>
                <p:cNvSpPr>
                  <a:spLocks noChangeArrowheads="1"/>
                </p:cNvSpPr>
                <p:nvPr/>
              </p:nvSpPr>
              <p:spPr bwMode="auto">
                <a:xfrm>
                  <a:off x="1757" y="633"/>
                  <a:ext cx="576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b="1">
                      <a:latin typeface="Comic Sans MS" pitchFamily="66" charset="0"/>
                      <a:cs typeface="Times New Roman" pitchFamily="18" charset="0"/>
                    </a:rPr>
                    <a:t>Kelahiran</a:t>
                  </a:r>
                </a:p>
                <a:p>
                  <a:pPr algn="ctr"/>
                  <a:r>
                    <a:rPr lang="en-US" sz="2000" b="1">
                      <a:latin typeface="Comic Sans MS" pitchFamily="66" charset="0"/>
                      <a:cs typeface="Times New Roman" pitchFamily="18" charset="0"/>
                    </a:rPr>
                    <a:t>(3)</a:t>
                  </a:r>
                </a:p>
                <a:p>
                  <a:pPr algn="ctr"/>
                  <a:endParaRPr lang="en-US" sz="2000" b="1">
                    <a:latin typeface="Comic Sans MS" pitchFamily="66" charset="0"/>
                  </a:endParaRPr>
                </a:p>
              </p:txBody>
            </p:sp>
            <p:sp>
              <p:nvSpPr>
                <p:cNvPr id="28" name="Rectangle 15"/>
                <p:cNvSpPr>
                  <a:spLocks noChangeArrowheads="1"/>
                </p:cNvSpPr>
                <p:nvPr/>
              </p:nvSpPr>
              <p:spPr bwMode="auto">
                <a:xfrm>
                  <a:off x="1714" y="633"/>
                  <a:ext cx="662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>
                <a:off x="2376" y="633"/>
                <a:ext cx="1641" cy="500"/>
                <a:chOff x="2376" y="633"/>
                <a:chExt cx="1641" cy="500"/>
              </a:xfrm>
            </p:grpSpPr>
            <p:sp>
              <p:nvSpPr>
                <p:cNvPr id="25" name="Rectangle 6"/>
                <p:cNvSpPr>
                  <a:spLocks noChangeArrowheads="1"/>
                </p:cNvSpPr>
                <p:nvPr/>
              </p:nvSpPr>
              <p:spPr bwMode="auto">
                <a:xfrm>
                  <a:off x="2419" y="633"/>
                  <a:ext cx="1555" cy="5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eaLnBrk="1" hangingPunct="1"/>
                  <a:r>
                    <a:rPr lang="en-US" sz="2000" b="1">
                      <a:latin typeface="Comic Sans MS" pitchFamily="66" charset="0"/>
                      <a:cs typeface="Times New Roman" pitchFamily="18" charset="0"/>
                    </a:rPr>
                    <a:t>ASFR tiap 1000 wanita</a:t>
                  </a:r>
                </a:p>
                <a:p>
                  <a:pPr algn="ctr"/>
                  <a:r>
                    <a:rPr lang="en-US" sz="2000" b="1">
                      <a:latin typeface="Comic Sans MS" pitchFamily="66" charset="0"/>
                      <a:cs typeface="Times New Roman" pitchFamily="18" charset="0"/>
                    </a:rPr>
                    <a:t>(4) = ((3) : (2)) x 1000</a:t>
                  </a:r>
                </a:p>
                <a:p>
                  <a:pPr algn="ctr"/>
                  <a:endParaRPr lang="en-US" sz="2000" b="1">
                    <a:latin typeface="Comic Sans MS" pitchFamily="66" charset="0"/>
                  </a:endParaRPr>
                </a:p>
              </p:txBody>
            </p:sp>
            <p:sp>
              <p:nvSpPr>
                <p:cNvPr id="26" name="Rectangle 17"/>
                <p:cNvSpPr>
                  <a:spLocks noChangeArrowheads="1"/>
                </p:cNvSpPr>
                <p:nvPr/>
              </p:nvSpPr>
              <p:spPr bwMode="auto">
                <a:xfrm>
                  <a:off x="2376" y="633"/>
                  <a:ext cx="1641" cy="50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20"/>
              <p:cNvGrpSpPr>
                <a:grpSpLocks/>
              </p:cNvGrpSpPr>
              <p:nvPr/>
            </p:nvGrpSpPr>
            <p:grpSpPr bwMode="auto">
              <a:xfrm>
                <a:off x="0" y="1133"/>
                <a:ext cx="764" cy="1251"/>
                <a:chOff x="0" y="1133"/>
                <a:chExt cx="764" cy="1251"/>
              </a:xfrm>
            </p:grpSpPr>
            <p:sp>
              <p:nvSpPr>
                <p:cNvPr id="2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1133"/>
                  <a:ext cx="678" cy="1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1" hangingPunct="1"/>
                  <a:r>
                    <a:rPr lang="en-US" sz="1100">
                      <a:latin typeface="Book Antiqua" pitchFamily="18" charset="0"/>
                      <a:cs typeface="Times New Roman" pitchFamily="18" charset="0"/>
                    </a:rPr>
                    <a:t> 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15-19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20-24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25-29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30-34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35-39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40-44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Book Antiqua" pitchFamily="18" charset="0"/>
                      <a:cs typeface="Times New Roman" pitchFamily="18" charset="0"/>
                    </a:rPr>
                    <a:t>45-49</a:t>
                  </a:r>
                  <a:endParaRPr lang="en-US" b="1">
                    <a:cs typeface="Times New Roman" pitchFamily="18" charset="0"/>
                  </a:endParaRPr>
                </a:p>
                <a:p>
                  <a:pPr algn="ctr"/>
                  <a:r>
                    <a:rPr lang="en-US" b="1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algn="just"/>
                  <a:endParaRPr lang="en-US" b="1">
                    <a:latin typeface="Times New Roman" pitchFamily="18" charset="0"/>
                  </a:endParaRPr>
                </a:p>
              </p:txBody>
            </p:sp>
            <p:sp>
              <p:nvSpPr>
                <p:cNvPr id="24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1133"/>
                  <a:ext cx="764" cy="12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22"/>
              <p:cNvGrpSpPr>
                <a:grpSpLocks/>
              </p:cNvGrpSpPr>
              <p:nvPr/>
            </p:nvGrpSpPr>
            <p:grpSpPr bwMode="auto">
              <a:xfrm>
                <a:off x="764" y="1133"/>
                <a:ext cx="950" cy="1251"/>
                <a:chOff x="764" y="1133"/>
                <a:chExt cx="950" cy="1251"/>
              </a:xfrm>
            </p:grpSpPr>
            <p:sp>
              <p:nvSpPr>
                <p:cNvPr id="21" name="Rectangle 8"/>
                <p:cNvSpPr>
                  <a:spLocks noChangeArrowheads="1"/>
                </p:cNvSpPr>
                <p:nvPr/>
              </p:nvSpPr>
              <p:spPr bwMode="auto">
                <a:xfrm>
                  <a:off x="807" y="1133"/>
                  <a:ext cx="864" cy="1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1" hangingPunct="1"/>
                  <a:r>
                    <a:rPr lang="en-US" sz="1100">
                      <a:latin typeface="Book Antiqua" pitchFamily="18" charset="0"/>
                      <a:cs typeface="Times New Roman" pitchFamily="18" charset="0"/>
                    </a:rPr>
                    <a:t> 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254.960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208.080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200.880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163.440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151.200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110.160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66.960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just"/>
                  <a:endParaRPr lang="en-US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22" name="Rectangle 21"/>
                <p:cNvSpPr>
                  <a:spLocks noChangeArrowheads="1"/>
                </p:cNvSpPr>
                <p:nvPr/>
              </p:nvSpPr>
              <p:spPr bwMode="auto">
                <a:xfrm>
                  <a:off x="764" y="1133"/>
                  <a:ext cx="950" cy="12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4"/>
              <p:cNvGrpSpPr>
                <a:grpSpLocks/>
              </p:cNvGrpSpPr>
              <p:nvPr/>
            </p:nvGrpSpPr>
            <p:grpSpPr bwMode="auto">
              <a:xfrm>
                <a:off x="1714" y="1133"/>
                <a:ext cx="662" cy="1251"/>
                <a:chOff x="1714" y="1133"/>
                <a:chExt cx="662" cy="1251"/>
              </a:xfrm>
            </p:grpSpPr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1757" y="1133"/>
                  <a:ext cx="576" cy="1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1" hangingPunct="1"/>
                  <a:r>
                    <a:rPr lang="en-US" sz="1100">
                      <a:latin typeface="Book Antiqua" pitchFamily="18" charset="0"/>
                      <a:cs typeface="Times New Roman" pitchFamily="18" charset="0"/>
                    </a:rPr>
                    <a:t> 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15.840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41.040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50.400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49.680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18.000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7.200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720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just"/>
                  <a:endParaRPr lang="en-US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20" name="Rectangle 23"/>
                <p:cNvSpPr>
                  <a:spLocks noChangeArrowheads="1"/>
                </p:cNvSpPr>
                <p:nvPr/>
              </p:nvSpPr>
              <p:spPr bwMode="auto">
                <a:xfrm>
                  <a:off x="1714" y="1133"/>
                  <a:ext cx="662" cy="12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26"/>
              <p:cNvGrpSpPr>
                <a:grpSpLocks/>
              </p:cNvGrpSpPr>
              <p:nvPr/>
            </p:nvGrpSpPr>
            <p:grpSpPr bwMode="auto">
              <a:xfrm>
                <a:off x="2376" y="1133"/>
                <a:ext cx="1641" cy="1251"/>
                <a:chOff x="2376" y="1133"/>
                <a:chExt cx="1641" cy="1251"/>
              </a:xfrm>
            </p:grpSpPr>
            <p:sp>
              <p:nvSpPr>
                <p:cNvPr id="17" name="Rectangle 10"/>
                <p:cNvSpPr>
                  <a:spLocks noChangeArrowheads="1"/>
                </p:cNvSpPr>
                <p:nvPr/>
              </p:nvSpPr>
              <p:spPr bwMode="auto">
                <a:xfrm>
                  <a:off x="2419" y="1133"/>
                  <a:ext cx="1555" cy="1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 eaLnBrk="1" hangingPunct="1"/>
                  <a:r>
                    <a:rPr lang="en-US" sz="1100">
                      <a:latin typeface="Book Antiqua" pitchFamily="18" charset="0"/>
                      <a:cs typeface="Times New Roman" pitchFamily="18" charset="0"/>
                    </a:rPr>
                    <a:t> </a:t>
                  </a:r>
                  <a:endParaRPr lang="en-US" sz="1200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60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197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251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304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119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65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r>
                    <a:rPr lang="en-US" sz="2000" b="1">
                      <a:latin typeface="Book Antiqua" pitchFamily="18" charset="0"/>
                      <a:cs typeface="Times New Roman" pitchFamily="18" charset="0"/>
                    </a:rPr>
                    <a:t>11</a:t>
                  </a:r>
                  <a:endParaRPr lang="en-US" sz="2000" b="1">
                    <a:cs typeface="Times New Roman" pitchFamily="18" charset="0"/>
                  </a:endParaRPr>
                </a:p>
                <a:p>
                  <a:pPr algn="ctr"/>
                  <a:endParaRPr lang="en-US" sz="2000" b="1">
                    <a:latin typeface="Times New Roman" pitchFamily="18" charset="0"/>
                  </a:endParaRPr>
                </a:p>
              </p:txBody>
            </p:sp>
            <p:sp>
              <p:nvSpPr>
                <p:cNvPr id="18" name="Rectangle 25"/>
                <p:cNvSpPr>
                  <a:spLocks noChangeArrowheads="1"/>
                </p:cNvSpPr>
                <p:nvPr/>
              </p:nvSpPr>
              <p:spPr bwMode="auto">
                <a:xfrm>
                  <a:off x="2376" y="1133"/>
                  <a:ext cx="1641" cy="125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Rectangle 28"/>
            <p:cNvSpPr>
              <a:spLocks noChangeArrowheads="1"/>
            </p:cNvSpPr>
            <p:nvPr/>
          </p:nvSpPr>
          <p:spPr bwMode="auto">
            <a:xfrm>
              <a:off x="-3" y="630"/>
              <a:ext cx="4023" cy="1757"/>
            </a:xfrm>
            <a:prstGeom prst="rect">
              <a:avLst/>
            </a:prstGeom>
            <a:noFill/>
            <a:ln w="11112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03852358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28596" y="1071546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  <a:defRPr/>
            </a:pPr>
            <a:r>
              <a:rPr lang="fi-FI" sz="2400" smtClean="0">
                <a:solidFill>
                  <a:srgbClr val="FF99CC"/>
                </a:solidFill>
              </a:rPr>
              <a:t>MISALNYA: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i-FI" sz="2400" smtClean="0">
              <a:solidFill>
                <a:srgbClr val="FF99CC"/>
              </a:solidFill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fi-FI" sz="2400" smtClean="0"/>
              <a:t>ASFR untuk perempuan umur 25-29 tahun adalah 251.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fi-FI" sz="240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fi-FI" sz="2400" smtClean="0"/>
              <a:t>Artinya, pada tahun 1970 terdapat 251 kelahiran per 1000 penduduk perempuan usia 25-29 tahun di DKI Jakarta.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8996700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800" smtClean="0">
                <a:solidFill>
                  <a:srgbClr val="FF0000"/>
                </a:solidFill>
              </a:rPr>
              <a:t>Age Specific Fertility Rate (ASFR), Indonesia, Data SP 2000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428625" y="1565275"/>
          <a:ext cx="8153400" cy="460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Chart" r:id="rId4" imgW="4505249" imgH="2543251" progId="Excel.Sheet.8">
                  <p:embed/>
                </p:oleObj>
              </mc:Choice>
              <mc:Fallback>
                <p:oleObj name="Chart" r:id="rId4" imgW="4505249" imgH="25432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565275"/>
                        <a:ext cx="8153400" cy="4602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356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81050" y="5175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mtClean="0"/>
              <a:t>Pada Perhitungan ASFR</a:t>
            </a:r>
            <a:endParaRPr lang="en-S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800" smtClean="0"/>
              <a:t>Kelompok umur 5 tahunan paling sering digunakan</a:t>
            </a:r>
          </a:p>
          <a:p>
            <a:r>
              <a:rPr lang="en-SG" sz="2800" smtClean="0"/>
              <a:t>Pola grafiknya seperti bentuk gunung, tidak simetris, dan hampir seperti bentuk kurva distribusi normal.</a:t>
            </a:r>
          </a:p>
          <a:p>
            <a:r>
              <a:rPr lang="en-SG" sz="2800" smtClean="0"/>
              <a:t>Pola grafik untuk berbagai negara bentuknya hampir sama.</a:t>
            </a:r>
          </a:p>
          <a:p>
            <a:r>
              <a:rPr lang="en-SG" sz="2800" smtClean="0"/>
              <a:t>Dapat menggambarkan rata-rata usia kawin wanita yang ditunjukkan oleh letak puncak kurva</a:t>
            </a:r>
            <a:endParaRPr lang="en-SG" sz="2800" dirty="0"/>
          </a:p>
        </p:txBody>
      </p:sp>
    </p:spTree>
    <p:extLst>
      <p:ext uri="{BB962C8B-B14F-4D97-AF65-F5344CB8AC3E}">
        <p14:creationId xmlns:p14="http://schemas.microsoft.com/office/powerpoint/2010/main" val="1585985895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80996" y="1009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C000"/>
                </a:solidFill>
                <a:latin typeface="Arial" charset="0"/>
              </a:rPr>
              <a:t>KONSEP-DEFINISI  </a:t>
            </a:r>
            <a:br>
              <a:rPr lang="en-US" b="1" smtClean="0">
                <a:solidFill>
                  <a:srgbClr val="FFC000"/>
                </a:solidFill>
                <a:latin typeface="Arial" charset="0"/>
              </a:rPr>
            </a:br>
            <a:r>
              <a:rPr lang="en-US" b="1" smtClean="0">
                <a:solidFill>
                  <a:srgbClr val="FFC000"/>
                </a:solidFill>
                <a:latin typeface="Arial" charset="0"/>
              </a:rPr>
              <a:t>FERTILITAS</a:t>
            </a:r>
            <a:r>
              <a:rPr lang="en-US" b="1" smtClean="0">
                <a:latin typeface="Arial" charset="0"/>
              </a:rPr>
              <a:t/>
            </a:r>
            <a:br>
              <a:rPr lang="en-US" b="1" smtClean="0">
                <a:latin typeface="Arial" charset="0"/>
              </a:rPr>
            </a:br>
            <a:endParaRPr lang="en-S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mtClean="0"/>
              <a:t>Dalam istilah demografi </a:t>
            </a:r>
            <a:r>
              <a:rPr lang="id-ID" smtClean="0">
                <a:solidFill>
                  <a:srgbClr val="FF0000"/>
                </a:solidFill>
              </a:rPr>
              <a:t>FERTILITAS</a:t>
            </a:r>
            <a:r>
              <a:rPr lang="id-ID" smtClean="0"/>
              <a:t> diartikan sebagai hasil reproduksi yang nyata dari seorang atau sekelompok </a:t>
            </a:r>
            <a:r>
              <a:rPr lang="en-SG" smtClean="0"/>
              <a:t>wanita</a:t>
            </a:r>
            <a:r>
              <a:rPr lang="id-ID" smtClean="0"/>
              <a:t>. </a:t>
            </a:r>
          </a:p>
          <a:p>
            <a:pPr algn="just"/>
            <a:r>
              <a:rPr lang="en-SG" smtClean="0"/>
              <a:t>Dengan kata lain fertilitas menyangkut banyaknya bayi yang lahir hidup.</a:t>
            </a:r>
          </a:p>
          <a:p>
            <a:pPr algn="just"/>
            <a:r>
              <a:rPr lang="en-SG" smtClean="0"/>
              <a:t>Fertilitas mencakup peranan kelahiran pada perubahan penduduk.</a:t>
            </a:r>
          </a:p>
          <a:p>
            <a:pPr algn="just"/>
            <a:r>
              <a:rPr lang="en-US" sz="2800" smtClean="0">
                <a:latin typeface="Arial" charset="0"/>
              </a:rPr>
              <a:t>Sedangkan Potensi seorang wanita untuk melahirkan disebut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FEKUNDITAS.</a:t>
            </a:r>
          </a:p>
          <a:p>
            <a:pPr algn="just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77782500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6974" y="10618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3200" smtClean="0">
                <a:solidFill>
                  <a:srgbClr val="FF0000"/>
                </a:solidFill>
              </a:rPr>
              <a:t>B. </a:t>
            </a:r>
            <a:r>
              <a:rPr lang="en-US" sz="3200" i="1" smtClean="0">
                <a:solidFill>
                  <a:srgbClr val="FF0000"/>
                </a:solidFill>
              </a:rPr>
              <a:t>Reproductive History </a:t>
            </a:r>
            <a:r>
              <a:rPr lang="en-US" sz="3200" smtClean="0">
                <a:solidFill>
                  <a:srgbClr val="FF0000"/>
                </a:solidFill>
              </a:rPr>
              <a:t>(</a:t>
            </a:r>
            <a:r>
              <a:rPr lang="en-US" sz="3200" i="1" smtClean="0">
                <a:solidFill>
                  <a:srgbClr val="FF0000"/>
                </a:solidFill>
              </a:rPr>
              <a:t>cumulative fertility</a:t>
            </a:r>
            <a:r>
              <a:rPr lang="en-US" sz="3200" smtClean="0">
                <a:solidFill>
                  <a:srgbClr val="FF0000"/>
                </a:solidFill>
              </a:rPr>
              <a:t>)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95536" y="2204864"/>
            <a:ext cx="8472518" cy="4352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smtClean="0"/>
              <a:t>Cumulative fertility: data kelahiran yang dikumpulkan merupakan kelahiran dari awal masa reproduksi sampai saat wawancara dilakukan (retrospektif).</a:t>
            </a:r>
          </a:p>
          <a:p>
            <a:pPr>
              <a:lnSpc>
                <a:spcPct val="150000"/>
              </a:lnSpc>
              <a:buFont typeface="Arial"/>
              <a:buNone/>
            </a:pPr>
            <a:r>
              <a:rPr lang="en-US" sz="3600" smtClean="0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C000"/>
                </a:solidFill>
              </a:rPr>
              <a:t/>
            </a:r>
            <a:br>
              <a:rPr lang="en-US" smtClean="0">
                <a:solidFill>
                  <a:srgbClr val="FFC000"/>
                </a:solidFill>
              </a:rPr>
            </a:b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05656683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85720" y="642918"/>
            <a:ext cx="885828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sz="2400" dirty="0" smtClean="0">
                <a:solidFill>
                  <a:srgbClr val="FF0000"/>
                </a:solidFill>
              </a:rPr>
              <a:t>1. ANGKA </a:t>
            </a:r>
            <a:r>
              <a:rPr lang="en-US" sz="2400" dirty="0">
                <a:solidFill>
                  <a:srgbClr val="FF0000"/>
                </a:solidFill>
              </a:rPr>
              <a:t>FERTILITAS TOTAL</a:t>
            </a:r>
          </a:p>
          <a:p>
            <a:pPr marL="457200" indent="-457200" eaLnBrk="1" hangingPunct="1"/>
            <a:r>
              <a:rPr lang="en-US" sz="2000" dirty="0">
                <a:solidFill>
                  <a:srgbClr val="FF0000"/>
                </a:solidFill>
              </a:rPr>
              <a:t>     (TOTAL FERTILITY RATE/TFR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</a:p>
          <a:p>
            <a:pPr marL="457200" indent="-457200" eaLnBrk="1" hangingPunct="1"/>
            <a:endParaRPr lang="en-US" sz="2000" dirty="0">
              <a:solidFill>
                <a:srgbClr val="FF0000"/>
              </a:solidFill>
            </a:endParaRPr>
          </a:p>
          <a:p>
            <a:pPr marL="457200" indent="-457200" eaLnBrk="1" hangingPunct="1"/>
            <a:r>
              <a:rPr lang="en-US" sz="2000" b="1" dirty="0"/>
              <a:t>	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asfr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catatan</a:t>
            </a:r>
            <a:r>
              <a:rPr lang="en-US" sz="2000" dirty="0" smtClean="0"/>
              <a:t> </a:t>
            </a:r>
            <a:r>
              <a:rPr lang="en-US" sz="2000" dirty="0" err="1" smtClean="0"/>
              <a:t>umur</a:t>
            </a:r>
            <a:r>
              <a:rPr lang="en-US" sz="2000" dirty="0" smtClean="0"/>
              <a:t>  </a:t>
            </a:r>
            <a:r>
              <a:rPr lang="en-US" sz="2000" dirty="0" err="1" smtClean="0"/>
              <a:t>dinyatakan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/>
              <a:t> </a:t>
            </a:r>
            <a:r>
              <a:rPr lang="en-US" sz="2000" dirty="0" err="1" smtClean="0"/>
              <a:t>tahunan</a:t>
            </a:r>
            <a:r>
              <a:rPr lang="en-US" sz="2000" dirty="0" smtClean="0"/>
              <a:t>.</a:t>
            </a:r>
          </a:p>
          <a:p>
            <a:pPr marL="457200" indent="-457200"/>
            <a:r>
              <a:rPr lang="en-SG" sz="2000" dirty="0" smtClean="0"/>
              <a:t>	</a:t>
            </a:r>
          </a:p>
          <a:p>
            <a:pPr marL="457200" indent="-457200"/>
            <a:endParaRPr lang="id-ID" sz="2000" dirty="0" smtClean="0"/>
          </a:p>
          <a:p>
            <a:pPr marL="457200" indent="-457200" eaLnBrk="1" hangingPunct="1"/>
            <a:endParaRPr lang="en-US" sz="2000" dirty="0" smtClean="0"/>
          </a:p>
          <a:p>
            <a:pPr marL="457200" indent="-457200" eaLnBrk="1" hangingPunct="1"/>
            <a:r>
              <a:rPr lang="en-US" sz="2000" dirty="0" err="1" smtClean="0"/>
              <a:t>Rumus</a:t>
            </a:r>
            <a:r>
              <a:rPr lang="en-US" sz="2000" dirty="0" smtClean="0"/>
              <a:t> :</a:t>
            </a:r>
            <a:endParaRPr lang="en-US" sz="2000" dirty="0"/>
          </a:p>
          <a:p>
            <a:pPr marL="457200" indent="-457200" eaLnBrk="1" hangingPunct="1"/>
            <a:r>
              <a:rPr lang="en-US" sz="2000" dirty="0" smtClean="0"/>
              <a:t> 			</a:t>
            </a:r>
            <a:r>
              <a:rPr lang="id-ID" sz="2000" dirty="0" smtClean="0"/>
              <a:t>TFR  =  5 </a:t>
            </a:r>
            <a:r>
              <a:rPr lang="id-ID" sz="1400" dirty="0" smtClean="0"/>
              <a:t> </a:t>
            </a:r>
            <a:r>
              <a:rPr lang="en-SG" sz="1400" dirty="0" smtClean="0"/>
              <a:t>X </a:t>
            </a:r>
            <a:r>
              <a:rPr lang="id-ID" sz="1400" dirty="0" smtClean="0"/>
              <a:t> </a:t>
            </a:r>
            <a:r>
              <a:rPr lang="id-ID" sz="2000" dirty="0" smtClean="0"/>
              <a:t>ASFRi  (i = 1, 2, ........7)</a:t>
            </a:r>
            <a:endParaRPr lang="en-US" sz="2000" b="1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71670" y="2928934"/>
            <a:ext cx="4405314" cy="1109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14348" y="4500570"/>
            <a:ext cx="8001024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2000" dirty="0" smtClean="0">
                <a:solidFill>
                  <a:schemeClr val="tx2"/>
                </a:solidFill>
                <a:latin typeface="Arial" charset="0"/>
              </a:rPr>
              <a:t>Rata-rata </a:t>
            </a:r>
            <a:r>
              <a:rPr lang="fi-FI" sz="2000" dirty="0">
                <a:solidFill>
                  <a:schemeClr val="tx2"/>
                </a:solidFill>
                <a:latin typeface="Arial" charset="0"/>
              </a:rPr>
              <a:t>jumlah anak yang dilahirkan oleh seorang ibu pada akhir masa reproduksinya jika ibu tersebut mengikuti pola fertilitas pada saat TFR dihitung.</a:t>
            </a: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1" dirty="0">
                <a:solidFill>
                  <a:schemeClr val="tx2"/>
                </a:solidFill>
                <a:latin typeface="Arial" charset="0"/>
              </a:rPr>
            </a:br>
            <a:r>
              <a:rPr lang="en-US" sz="20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b="1" dirty="0">
                <a:solidFill>
                  <a:schemeClr val="tx2"/>
                </a:solidFill>
                <a:latin typeface="Arial" charset="0"/>
              </a:rPr>
            </a:br>
            <a:endParaRPr lang="en-US" sz="20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385659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26"/>
          <p:cNvSpPr>
            <a:spLocks noChangeArrowheads="1"/>
          </p:cNvSpPr>
          <p:nvPr/>
        </p:nvSpPr>
        <p:spPr bwMode="auto">
          <a:xfrm>
            <a:off x="428596" y="642918"/>
            <a:ext cx="80010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12700" algn="just" eaLnBrk="1" hangingPunct="1">
              <a:lnSpc>
                <a:spcPct val="150000"/>
              </a:lnSpc>
            </a:pPr>
            <a:r>
              <a:rPr lang="en-US" sz="2000" dirty="0" err="1">
                <a:latin typeface="Arial" charset="0"/>
                <a:cs typeface="Times New Roman" pitchFamily="18" charset="0"/>
              </a:rPr>
              <a:t>Contoh</a:t>
            </a:r>
            <a:r>
              <a:rPr lang="en-US" sz="2000" dirty="0">
                <a:latin typeface="Arial" charset="0"/>
                <a:cs typeface="Times New Roman" pitchFamily="18" charset="0"/>
              </a:rPr>
              <a:t>: 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 err="1">
                <a:latin typeface="Arial" charset="0"/>
                <a:cs typeface="Times New Roman" pitchFamily="18" charset="0"/>
              </a:rPr>
              <a:t>Berdasarkan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Tabel</a:t>
            </a:r>
            <a:r>
              <a:rPr lang="en-US" sz="2000" dirty="0">
                <a:latin typeface="Arial" charset="0"/>
                <a:cs typeface="Times New Roman" pitchFamily="18" charset="0"/>
              </a:rPr>
              <a:t> 1,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maka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TFR = 5 (60 + 197 + 251 + 304 + 119 + 65 + 11)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= </a:t>
            </a:r>
            <a:r>
              <a:rPr lang="en-US" sz="2000" dirty="0">
                <a:latin typeface="Arial" charset="0"/>
                <a:cs typeface="Times New Roman" pitchFamily="18" charset="0"/>
              </a:rPr>
              <a:t>5 x 1007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= </a:t>
            </a:r>
            <a:r>
              <a:rPr lang="en-US" sz="2000" dirty="0">
                <a:latin typeface="Arial" charset="0"/>
                <a:cs typeface="Times New Roman" pitchFamily="18" charset="0"/>
              </a:rPr>
              <a:t>5035 per 1000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wanita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usia</a:t>
            </a:r>
            <a:r>
              <a:rPr lang="en-US" sz="2000" dirty="0">
                <a:latin typeface="Arial" charset="0"/>
                <a:cs typeface="Times New Roman" pitchFamily="18" charset="0"/>
              </a:rPr>
              <a:t> 15-49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atau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 5,035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untuk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tiap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wanita</a:t>
            </a:r>
            <a:r>
              <a:rPr lang="en-US" sz="2000" dirty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usia</a:t>
            </a:r>
            <a:r>
              <a:rPr lang="en-US" sz="2000" dirty="0">
                <a:latin typeface="Arial" charset="0"/>
                <a:cs typeface="Times New Roman" pitchFamily="18" charset="0"/>
              </a:rPr>
              <a:t> 15-49 </a:t>
            </a:r>
            <a:r>
              <a:rPr lang="en-US" sz="2000" dirty="0" err="1">
                <a:latin typeface="Arial" charset="0"/>
                <a:cs typeface="Times New Roman" pitchFamily="18" charset="0"/>
              </a:rPr>
              <a:t>tahun</a:t>
            </a:r>
            <a:r>
              <a:rPr lang="en-US" sz="2000" dirty="0">
                <a:latin typeface="Arial" charset="0"/>
                <a:cs typeface="Times New Roman" pitchFamily="18" charset="0"/>
              </a:rPr>
              <a:t>. </a:t>
            </a:r>
          </a:p>
          <a:p>
            <a:pPr marL="449263" indent="-12700" algn="just">
              <a:lnSpc>
                <a:spcPct val="150000"/>
              </a:lnSpc>
            </a:pPr>
            <a:r>
              <a:rPr lang="en-US" sz="2000" dirty="0">
                <a:latin typeface="Arial" charset="0"/>
                <a:cs typeface="Times New Roman" pitchFamily="18" charset="0"/>
              </a:rPr>
              <a:t> </a:t>
            </a:r>
          </a:p>
          <a:p>
            <a:pPr marL="449263" indent="-12700">
              <a:lnSpc>
                <a:spcPct val="150000"/>
              </a:lnSpc>
            </a:pPr>
            <a:r>
              <a:rPr lang="fi-FI" sz="2000" dirty="0">
                <a:solidFill>
                  <a:schemeClr val="tx2"/>
                </a:solidFill>
                <a:latin typeface="Arial" charset="0"/>
              </a:rPr>
              <a:t>Artinya: setiap wanita Jakarta yang mampu menyelesaikan masa reproduksinya (15-49 tahun) secara rata-rata akan mempunyai lima anak. </a:t>
            </a:r>
            <a:r>
              <a:rPr lang="fi-FI" sz="20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fi-FI" sz="2000" b="1" dirty="0">
                <a:solidFill>
                  <a:schemeClr val="tx2"/>
                </a:solidFill>
                <a:latin typeface="Arial" charset="0"/>
              </a:rPr>
            </a:br>
            <a:endParaRPr lang="en-US" sz="2000" b="1" dirty="0">
              <a:latin typeface="Arial" charset="0"/>
              <a:cs typeface="Times New Roman" pitchFamily="18" charset="0"/>
            </a:endParaRPr>
          </a:p>
          <a:p>
            <a:pPr marL="449263" indent="-12700"/>
            <a:endParaRPr lang="en-US" sz="2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78583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42976" y="857232"/>
            <a:ext cx="70104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fi-FI" sz="2400" smtClean="0"/>
              <a:t>Kelebihan TFR:</a:t>
            </a:r>
          </a:p>
          <a:p>
            <a:pPr algn="just">
              <a:buFont typeface="Arial"/>
              <a:buNone/>
              <a:defRPr/>
            </a:pPr>
            <a:r>
              <a:rPr lang="fi-FI" sz="2400" smtClean="0"/>
              <a:t/>
            </a:r>
            <a:br>
              <a:rPr lang="fi-FI" sz="2400" smtClean="0"/>
            </a:br>
            <a:r>
              <a:rPr lang="fi-FI" sz="2400" smtClean="0"/>
              <a:t>Dapat dijadikan ukuran kelahiran untuk seluruh wanita usia respoduksi (15-49 tahun), yang telah memperhitungakn tingkat kesuburan wanita masing-masing kelompok usia.</a:t>
            </a:r>
            <a:endParaRPr lang="en-US" sz="2400" dirty="0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28728" y="3500438"/>
            <a:ext cx="74295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rial" charset="0"/>
              </a:rPr>
              <a:t>Beberapa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Angka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Fertilitas</a:t>
            </a:r>
            <a:r>
              <a:rPr lang="en-US" sz="2000" dirty="0">
                <a:latin typeface="Arial" charset="0"/>
              </a:rPr>
              <a:t> Indonesia </a:t>
            </a:r>
            <a:r>
              <a:rPr lang="en-US" sz="2000" dirty="0" err="1">
                <a:latin typeface="Arial" charset="0"/>
              </a:rPr>
              <a:t>menurut</a:t>
            </a:r>
            <a:r>
              <a:rPr lang="en-US" sz="2000" dirty="0">
                <a:latin typeface="Arial" charset="0"/>
              </a:rPr>
              <a:t> SDKI 2002-2003</a:t>
            </a:r>
            <a:r>
              <a:rPr lang="en-US" sz="2000" dirty="0" smtClean="0">
                <a:latin typeface="Arial" charset="0"/>
              </a:rPr>
              <a:t>:</a:t>
            </a:r>
            <a:endParaRPr lang="en-US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</a:rPr>
              <a:t>TFR = 2.6 per 1000 </a:t>
            </a:r>
            <a:r>
              <a:rPr lang="en-US" sz="2000" dirty="0" err="1">
                <a:latin typeface="Arial" charset="0"/>
              </a:rPr>
              <a:t>perempuan</a:t>
            </a:r>
            <a:endParaRPr lang="en-US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</a:rPr>
              <a:t>GFR = 89 per 1000 </a:t>
            </a:r>
            <a:r>
              <a:rPr lang="en-US" sz="2000" dirty="0" err="1">
                <a:latin typeface="Arial" charset="0"/>
              </a:rPr>
              <a:t>perempuan</a:t>
            </a:r>
            <a:endParaRPr lang="en-US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</a:rPr>
              <a:t>CBR = 21,9 per 1000 </a:t>
            </a:r>
            <a:r>
              <a:rPr lang="en-US" sz="2000" dirty="0" err="1">
                <a:latin typeface="Arial" charset="0"/>
              </a:rPr>
              <a:t>penduduk</a:t>
            </a:r>
            <a:endParaRPr lang="en-US" sz="2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72657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14282" y="548680"/>
            <a:ext cx="8501122" cy="54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fi-FI" sz="2400" smtClean="0"/>
              <a:t/>
            </a:r>
            <a:br>
              <a:rPr lang="fi-FI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>
                <a:solidFill>
                  <a:srgbClr val="FF0000"/>
                </a:solidFill>
              </a:rPr>
              <a:t>2. GRR (</a:t>
            </a:r>
            <a:r>
              <a:rPr lang="en-US" sz="2400" i="1" smtClean="0">
                <a:solidFill>
                  <a:srgbClr val="FF0000"/>
                </a:solidFill>
              </a:rPr>
              <a:t>Gross Reproduction Rate</a:t>
            </a:r>
            <a:r>
              <a:rPr lang="en-US" sz="2400" smtClean="0">
                <a:solidFill>
                  <a:srgbClr val="FF0000"/>
                </a:solidFill>
              </a:rPr>
              <a:t> (Angka Reproduksi Kotor): 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Jumlah kelahiran bayi perempuan oleh 1000 perempuan sepanjang masa reproduksinya, dengan catatan tidak ada seorang perempuan yang meninggal sebelum mengakhiri masa reproduksinya.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Banyaknya perempuan yang dilahirkan oleh kohor perempuan</a:t>
            </a:r>
            <a:br>
              <a:rPr lang="en-US" sz="2400" smtClean="0"/>
            </a:br>
            <a:r>
              <a:rPr lang="en-US" sz="2400" smtClean="0"/>
              <a:t>Rumus:	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GRR = 5 x (ASFRf1 + ASFRf2 + ASFRf3 + …. + ASFRf7)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dimana 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ASFRfi = banyaknya bayi perempuan dari perempuan pada kelompok umur i per 1000 perempuan kelompok umur i.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21306025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428596" y="5643578"/>
            <a:ext cx="7581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GRR =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(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496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 x1000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wanita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= 2480 per 1000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wanita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atau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2,4 per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wanita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357158" y="642918"/>
            <a:ext cx="817724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Tabel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3 </a:t>
            </a:r>
          </a:p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Perhitungan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Angka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Reproduksi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Bruto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GRR) DKI 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Jakarta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Tahun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1970, (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Asumsi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RJK 100/203)</a:t>
            </a:r>
            <a:b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785926"/>
            <a:ext cx="7467600" cy="3810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06238997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00007" y="1252519"/>
            <a:ext cx="8572560" cy="49244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8000" dirty="0" smtClean="0"/>
              <a:t>G</a:t>
            </a:r>
            <a:r>
              <a:rPr lang="en-US" sz="8000" dirty="0" smtClean="0"/>
              <a:t>RR = 5(496)x1000 </a:t>
            </a:r>
            <a:r>
              <a:rPr lang="en-US" sz="8000" dirty="0" err="1" smtClean="0"/>
              <a:t>wanita</a:t>
            </a:r>
            <a:r>
              <a:rPr lang="en-US" sz="8000" dirty="0" smtClean="0"/>
              <a:t> = 2480 per 1000 </a:t>
            </a:r>
            <a:r>
              <a:rPr lang="en-US" sz="8000" dirty="0" err="1" smtClean="0"/>
              <a:t>wanita</a:t>
            </a:r>
            <a:r>
              <a:rPr lang="en-US" sz="8000" dirty="0" smtClean="0"/>
              <a:t>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			        </a:t>
            </a:r>
            <a:r>
              <a:rPr lang="en-US" sz="8000" dirty="0" err="1" smtClean="0"/>
              <a:t>atau</a:t>
            </a:r>
            <a:r>
              <a:rPr lang="en-US" sz="8000" dirty="0" smtClean="0"/>
              <a:t> 2,4 per </a:t>
            </a:r>
            <a:r>
              <a:rPr lang="en-US" sz="8000" dirty="0" err="1" smtClean="0"/>
              <a:t>wanita</a:t>
            </a:r>
            <a:r>
              <a:rPr lang="fi-FI" sz="8000" dirty="0" smtClean="0"/>
              <a:t> 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err="1" smtClean="0"/>
              <a:t>Artinya</a:t>
            </a:r>
            <a:r>
              <a:rPr lang="en-US" sz="8000" dirty="0" smtClean="0"/>
              <a:t>: </a:t>
            </a:r>
            <a:br>
              <a:rPr lang="en-US" sz="8000" dirty="0" smtClean="0"/>
            </a:br>
            <a:r>
              <a:rPr lang="en-US" sz="8000" dirty="0" err="1" smtClean="0"/>
              <a:t>Setiap</a:t>
            </a:r>
            <a:r>
              <a:rPr lang="en-US" sz="8000" dirty="0" smtClean="0"/>
              <a:t> </a:t>
            </a:r>
            <a:r>
              <a:rPr lang="en-US" sz="8000" dirty="0" err="1" smtClean="0"/>
              <a:t>wanita</a:t>
            </a:r>
            <a:r>
              <a:rPr lang="en-US" sz="8000" dirty="0" smtClean="0"/>
              <a:t> </a:t>
            </a:r>
            <a:r>
              <a:rPr lang="en-US" sz="8000" dirty="0" err="1" smtClean="0"/>
              <a:t>akan</a:t>
            </a:r>
            <a:r>
              <a:rPr lang="en-US" sz="8000" dirty="0" smtClean="0"/>
              <a:t> </a:t>
            </a:r>
            <a:r>
              <a:rPr lang="en-US" sz="8000" dirty="0" err="1" smtClean="0"/>
              <a:t>digantikan</a:t>
            </a:r>
            <a:r>
              <a:rPr lang="en-US" sz="8000" dirty="0" smtClean="0"/>
              <a:t> </a:t>
            </a:r>
            <a:r>
              <a:rPr lang="en-US" sz="8000" dirty="0" err="1" smtClean="0"/>
              <a:t>oleh</a:t>
            </a:r>
            <a:r>
              <a:rPr lang="en-US" sz="8000" dirty="0" smtClean="0"/>
              <a:t> 2,4 orang </a:t>
            </a:r>
            <a:r>
              <a:rPr lang="en-US" sz="8000" dirty="0" err="1" smtClean="0"/>
              <a:t>anak</a:t>
            </a:r>
            <a:r>
              <a:rPr lang="en-US" sz="8000" dirty="0" smtClean="0"/>
              <a:t> </a:t>
            </a:r>
            <a:r>
              <a:rPr lang="en-US" sz="8000" dirty="0" err="1" smtClean="0"/>
              <a:t>perempuan</a:t>
            </a:r>
            <a:r>
              <a:rPr lang="en-US" sz="8000" dirty="0" smtClean="0"/>
              <a:t> yang </a:t>
            </a:r>
            <a:r>
              <a:rPr lang="en-US" sz="8000" dirty="0" err="1" smtClean="0"/>
              <a:t>akan</a:t>
            </a:r>
            <a:r>
              <a:rPr lang="en-US" sz="8000" dirty="0" smtClean="0"/>
              <a:t> </a:t>
            </a:r>
            <a:r>
              <a:rPr lang="en-US" sz="8000" dirty="0" err="1" smtClean="0"/>
              <a:t>menggantikan</a:t>
            </a:r>
            <a:r>
              <a:rPr lang="en-US" sz="8000" dirty="0" smtClean="0"/>
              <a:t> </a:t>
            </a:r>
            <a:r>
              <a:rPr lang="en-US" sz="8000" dirty="0" err="1" smtClean="0"/>
              <a:t>ibunya</a:t>
            </a:r>
            <a:r>
              <a:rPr lang="en-US" sz="8000" dirty="0" smtClean="0"/>
              <a:t> </a:t>
            </a:r>
            <a:r>
              <a:rPr lang="en-US" sz="8000" dirty="0" err="1" smtClean="0"/>
              <a:t>melahirkan</a:t>
            </a:r>
            <a:r>
              <a:rPr lang="en-US" sz="8000" dirty="0" smtClean="0"/>
              <a:t>, </a:t>
            </a:r>
            <a:r>
              <a:rPr lang="en-US" sz="8000" dirty="0" err="1" smtClean="0"/>
              <a:t>tanpa</a:t>
            </a:r>
            <a:r>
              <a:rPr lang="en-US" sz="8000" dirty="0" smtClean="0"/>
              <a:t> </a:t>
            </a:r>
            <a:r>
              <a:rPr lang="en-US" sz="8000" dirty="0" err="1" smtClean="0"/>
              <a:t>memperhitungkan</a:t>
            </a:r>
            <a:r>
              <a:rPr lang="en-US" sz="8000" dirty="0" smtClean="0"/>
              <a:t> </a:t>
            </a:r>
            <a:r>
              <a:rPr lang="en-US" sz="8000" dirty="0" err="1" smtClean="0"/>
              <a:t>kenyataan</a:t>
            </a:r>
            <a:r>
              <a:rPr lang="en-US" sz="8000" dirty="0" smtClean="0"/>
              <a:t> </a:t>
            </a:r>
            <a:r>
              <a:rPr lang="en-US" sz="8000" dirty="0" err="1" smtClean="0"/>
              <a:t>bahwa</a:t>
            </a:r>
            <a:r>
              <a:rPr lang="en-US" sz="8000" dirty="0" smtClean="0"/>
              <a:t> </a:t>
            </a:r>
            <a:r>
              <a:rPr lang="en-US" sz="8000" dirty="0" err="1" smtClean="0"/>
              <a:t>banyak</a:t>
            </a:r>
            <a:r>
              <a:rPr lang="en-US" sz="8000" dirty="0" smtClean="0"/>
              <a:t> </a:t>
            </a:r>
            <a:r>
              <a:rPr lang="en-US" sz="8000" dirty="0" err="1" smtClean="0"/>
              <a:t>bayi</a:t>
            </a:r>
            <a:r>
              <a:rPr lang="en-US" sz="8000" dirty="0" smtClean="0"/>
              <a:t> </a:t>
            </a:r>
            <a:r>
              <a:rPr lang="en-US" sz="8000" dirty="0" err="1" smtClean="0"/>
              <a:t>lahir</a:t>
            </a:r>
            <a:r>
              <a:rPr lang="en-US" sz="8000" dirty="0" smtClean="0"/>
              <a:t> </a:t>
            </a:r>
            <a:r>
              <a:rPr lang="en-US" sz="8000" dirty="0" err="1" smtClean="0"/>
              <a:t>ada</a:t>
            </a:r>
            <a:r>
              <a:rPr lang="en-US" sz="8000" dirty="0" smtClean="0"/>
              <a:t> yang </a:t>
            </a:r>
            <a:r>
              <a:rPr lang="en-US" sz="8000" dirty="0" err="1" smtClean="0"/>
              <a:t>meninggal</a:t>
            </a:r>
            <a:r>
              <a:rPr lang="en-US" sz="8000" dirty="0" smtClean="0"/>
              <a:t> </a:t>
            </a:r>
            <a:r>
              <a:rPr lang="en-US" sz="8000" dirty="0" err="1" smtClean="0"/>
              <a:t>dan</a:t>
            </a:r>
            <a:r>
              <a:rPr lang="en-US" sz="8000" dirty="0" smtClean="0"/>
              <a:t> </a:t>
            </a:r>
            <a:r>
              <a:rPr lang="en-US" sz="8000" dirty="0" err="1" smtClean="0"/>
              <a:t>tidak</a:t>
            </a:r>
            <a:r>
              <a:rPr lang="en-US" sz="8000" dirty="0" smtClean="0"/>
              <a:t> </a:t>
            </a:r>
            <a:r>
              <a:rPr lang="en-US" sz="8000" dirty="0" err="1" smtClean="0"/>
              <a:t>sempat</a:t>
            </a:r>
            <a:r>
              <a:rPr lang="en-US" sz="8000" dirty="0" smtClean="0"/>
              <a:t> </a:t>
            </a:r>
            <a:r>
              <a:rPr lang="en-US" sz="8000" dirty="0" err="1" smtClean="0"/>
              <a:t>mengalami</a:t>
            </a:r>
            <a:r>
              <a:rPr lang="en-US" sz="8000" dirty="0" smtClean="0"/>
              <a:t> </a:t>
            </a:r>
            <a:r>
              <a:rPr lang="en-US" sz="8000" dirty="0" err="1" smtClean="0"/>
              <a:t>usia</a:t>
            </a:r>
            <a:r>
              <a:rPr lang="en-US" sz="8000" dirty="0" smtClean="0"/>
              <a:t> </a:t>
            </a:r>
            <a:r>
              <a:rPr lang="en-US" sz="8000" dirty="0" err="1" smtClean="0"/>
              <a:t>reproduksi</a:t>
            </a:r>
            <a:r>
              <a:rPr lang="en-US" sz="8000" dirty="0" smtClean="0"/>
              <a:t>. 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err="1" smtClean="0"/>
              <a:t>Kelemahan</a:t>
            </a:r>
            <a:r>
              <a:rPr lang="en-US" sz="8000" dirty="0" smtClean="0"/>
              <a:t>: </a:t>
            </a:r>
            <a:r>
              <a:rPr lang="en-US" sz="8000" dirty="0" err="1" smtClean="0"/>
              <a:t>tidak</a:t>
            </a:r>
            <a:r>
              <a:rPr lang="en-US" sz="8000" dirty="0" smtClean="0"/>
              <a:t> </a:t>
            </a:r>
            <a:r>
              <a:rPr lang="en-US" sz="8000" dirty="0" err="1" smtClean="0"/>
              <a:t>memperhitungkan</a:t>
            </a:r>
            <a:r>
              <a:rPr lang="en-US" sz="8000" dirty="0" smtClean="0"/>
              <a:t> </a:t>
            </a:r>
            <a:r>
              <a:rPr lang="en-US" sz="8000" dirty="0" err="1" smtClean="0"/>
              <a:t>kemungkinan</a:t>
            </a:r>
            <a:r>
              <a:rPr lang="en-US" sz="8000" dirty="0" smtClean="0"/>
              <a:t> </a:t>
            </a:r>
            <a:r>
              <a:rPr lang="en-US" sz="8000" dirty="0" err="1" smtClean="0"/>
              <a:t>meninggal</a:t>
            </a:r>
            <a:r>
              <a:rPr lang="en-US" sz="8000" dirty="0" smtClean="0"/>
              <a:t> </a:t>
            </a:r>
            <a:r>
              <a:rPr lang="en-US" sz="8000" dirty="0" err="1" smtClean="0"/>
              <a:t>dari</a:t>
            </a:r>
            <a:r>
              <a:rPr lang="en-US" sz="8000" dirty="0" smtClean="0"/>
              <a:t> </a:t>
            </a:r>
            <a:r>
              <a:rPr lang="en-US" sz="8000" dirty="0" err="1" smtClean="0"/>
              <a:t>bayi</a:t>
            </a:r>
            <a:r>
              <a:rPr lang="en-US" sz="8000" dirty="0" smtClean="0"/>
              <a:t> </a:t>
            </a:r>
            <a:r>
              <a:rPr lang="en-US" sz="8000" dirty="0" err="1" smtClean="0"/>
              <a:t>perempuan</a:t>
            </a:r>
            <a:r>
              <a:rPr lang="en-US" sz="8000" dirty="0" smtClean="0"/>
              <a:t> </a:t>
            </a:r>
            <a:r>
              <a:rPr lang="en-US" sz="8000" dirty="0" err="1" smtClean="0"/>
              <a:t>sebelum</a:t>
            </a:r>
            <a:r>
              <a:rPr lang="en-US" sz="8000" dirty="0" smtClean="0"/>
              <a:t> masa </a:t>
            </a:r>
            <a:r>
              <a:rPr lang="en-US" sz="8000" dirty="0" err="1" smtClean="0"/>
              <a:t>reproduksinya</a:t>
            </a:r>
            <a:r>
              <a:rPr lang="en-US" sz="8000" dirty="0" smtClean="0"/>
              <a:t>.</a:t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	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533122110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67598" y="92076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smtClean="0">
                <a:solidFill>
                  <a:srgbClr val="FF0000"/>
                </a:solidFill>
              </a:rPr>
              <a:t>3. NRR (</a:t>
            </a:r>
            <a:r>
              <a:rPr lang="en-US" sz="2400" i="1" smtClean="0">
                <a:solidFill>
                  <a:srgbClr val="FF0000"/>
                </a:solidFill>
              </a:rPr>
              <a:t>Net Reproduction Rates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br>
              <a:rPr lang="en-US" sz="2400" smtClean="0">
                <a:solidFill>
                  <a:srgbClr val="FF0000"/>
                </a:solidFill>
              </a:rPr>
            </a:br>
            <a:endParaRPr lang="en-SG" sz="2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2055815"/>
            <a:ext cx="8229600" cy="2576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SG" sz="2400" smtClean="0"/>
              <a:t>Jumlah kelahiran bayi perempuan oleh sebuah kohor hipotesis dari 1000 perempuan dengan memperhitungkan kemungkinan meninggalnya perempuan tersebut sebelum mengakhiri masa reproduksinya.</a:t>
            </a:r>
          </a:p>
          <a:p>
            <a:r>
              <a:rPr lang="en-SG" sz="2400" smtClean="0"/>
              <a:t>Asumsi : bayi perempuan mengikuti pola fertilitas dan mortalitas ibunya.</a:t>
            </a:r>
          </a:p>
          <a:p>
            <a:pPr marL="0" indent="0">
              <a:buFont typeface="Arial"/>
              <a:buNone/>
            </a:pPr>
            <a:endParaRPr lang="en-SG" sz="24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54564" y="4656697"/>
            <a:ext cx="3924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Rumus</a:t>
            </a:r>
            <a:r>
              <a:rPr lang="en-US" sz="2800" dirty="0" smtClean="0"/>
              <a:t> : NRR = 5 x ∑ ASFR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36654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57158" y="642918"/>
            <a:ext cx="8458200" cy="3733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9300" dirty="0" smtClean="0"/>
              <a:t/>
            </a:r>
            <a:br>
              <a:rPr lang="fi-FI" sz="9300" dirty="0" smtClean="0"/>
            </a:br>
            <a:r>
              <a:rPr lang="fi-FI" sz="9300" dirty="0" err="1" smtClean="0"/>
              <a:t>Perhitungan</a:t>
            </a:r>
            <a:r>
              <a:rPr lang="fi-FI" sz="9300" dirty="0" smtClean="0"/>
              <a:t>:</a:t>
            </a:r>
            <a:br>
              <a:rPr lang="fi-FI" sz="9300" dirty="0" smtClean="0"/>
            </a:br>
            <a:r>
              <a:rPr lang="en-US" sz="9300" dirty="0" smtClean="0"/>
              <a:t/>
            </a:r>
            <a:br>
              <a:rPr lang="en-US" sz="9300" dirty="0" smtClean="0"/>
            </a:br>
            <a:r>
              <a:rPr lang="it-IT" sz="9300" dirty="0" smtClean="0"/>
              <a:t>NRR = 5 x (1,558 + 53,192 + 95,686 + …. + 0,074)</a:t>
            </a:r>
            <a:br>
              <a:rPr lang="it-IT" sz="9300" dirty="0" smtClean="0"/>
            </a:br>
            <a:r>
              <a:rPr lang="it-IT" sz="9300" dirty="0" smtClean="0"/>
              <a:t>	         = 1006,23 per 1000 </a:t>
            </a:r>
            <a:r>
              <a:rPr lang="it-IT" sz="9300" dirty="0" err="1" smtClean="0"/>
              <a:t>perempuan</a:t>
            </a:r>
            <a:r>
              <a:rPr lang="it-IT" sz="9300" dirty="0" smtClean="0"/>
              <a:t/>
            </a:r>
            <a:br>
              <a:rPr lang="it-IT" sz="9300" dirty="0" smtClean="0"/>
            </a:br>
            <a:r>
              <a:rPr lang="it-IT" sz="9300" dirty="0" smtClean="0"/>
              <a:t>	         = 1,00623 per </a:t>
            </a:r>
            <a:r>
              <a:rPr lang="it-IT" sz="9300" dirty="0" err="1" smtClean="0"/>
              <a:t>ibu</a:t>
            </a:r>
            <a:r>
              <a:rPr lang="it-IT" sz="9300" dirty="0" smtClean="0"/>
              <a:t/>
            </a:r>
            <a:br>
              <a:rPr lang="it-IT" sz="9300" dirty="0" smtClean="0"/>
            </a:br>
            <a:r>
              <a:rPr lang="it-IT" sz="9300" dirty="0" smtClean="0"/>
              <a:t/>
            </a:r>
            <a:br>
              <a:rPr lang="it-IT" sz="9300" dirty="0" smtClean="0"/>
            </a:br>
            <a:r>
              <a:rPr lang="it-IT" sz="9300" dirty="0" err="1" smtClean="0"/>
              <a:t>Artinya</a:t>
            </a:r>
            <a:r>
              <a:rPr lang="it-IT" sz="9300" dirty="0" smtClean="0"/>
              <a:t>: rata-rata </a:t>
            </a:r>
            <a:r>
              <a:rPr lang="it-IT" sz="9300" dirty="0" err="1" smtClean="0"/>
              <a:t>banyaknya</a:t>
            </a:r>
            <a:r>
              <a:rPr lang="it-IT" sz="9300" dirty="0" smtClean="0"/>
              <a:t> </a:t>
            </a:r>
            <a:r>
              <a:rPr lang="it-IT" sz="9300" dirty="0" err="1" smtClean="0"/>
              <a:t>anak</a:t>
            </a:r>
            <a:r>
              <a:rPr lang="it-IT" sz="9300" dirty="0" smtClean="0"/>
              <a:t> </a:t>
            </a:r>
            <a:r>
              <a:rPr lang="it-IT" sz="9300" dirty="0" err="1" smtClean="0"/>
              <a:t>perempuan</a:t>
            </a:r>
            <a:r>
              <a:rPr lang="it-IT" sz="9300" dirty="0" smtClean="0"/>
              <a:t> </a:t>
            </a:r>
            <a:r>
              <a:rPr lang="it-IT" sz="9300" dirty="0" err="1" smtClean="0"/>
              <a:t>yang</a:t>
            </a:r>
            <a:r>
              <a:rPr lang="it-IT" sz="9300" dirty="0" smtClean="0"/>
              <a:t> </a:t>
            </a:r>
            <a:r>
              <a:rPr lang="it-IT" sz="9300" dirty="0" err="1" smtClean="0"/>
              <a:t>dimiliki</a:t>
            </a:r>
            <a:r>
              <a:rPr lang="it-IT" sz="9300" dirty="0" smtClean="0"/>
              <a:t> </a:t>
            </a:r>
            <a:r>
              <a:rPr lang="it-IT" sz="9300" dirty="0" err="1" smtClean="0"/>
              <a:t>oleh</a:t>
            </a:r>
            <a:r>
              <a:rPr lang="it-IT" sz="9300" dirty="0" smtClean="0"/>
              <a:t> </a:t>
            </a:r>
            <a:r>
              <a:rPr lang="it-IT" sz="9300" dirty="0" err="1" smtClean="0"/>
              <a:t>suatu</a:t>
            </a:r>
            <a:r>
              <a:rPr lang="it-IT" sz="9300" dirty="0" smtClean="0"/>
              <a:t> </a:t>
            </a:r>
            <a:r>
              <a:rPr lang="it-IT" sz="9300" dirty="0" err="1" smtClean="0"/>
              <a:t>kohor</a:t>
            </a:r>
            <a:r>
              <a:rPr lang="it-IT" sz="9300" dirty="0" smtClean="0"/>
              <a:t> </a:t>
            </a:r>
            <a:r>
              <a:rPr lang="it-IT" sz="9300" dirty="0" err="1" smtClean="0"/>
              <a:t>perempuan</a:t>
            </a:r>
            <a:r>
              <a:rPr lang="it-IT" sz="9300" dirty="0" smtClean="0"/>
              <a:t> </a:t>
            </a:r>
            <a:r>
              <a:rPr lang="it-IT" sz="9300" dirty="0" err="1" smtClean="0"/>
              <a:t>yang</a:t>
            </a:r>
            <a:r>
              <a:rPr lang="it-IT" sz="9300" dirty="0" smtClean="0"/>
              <a:t> akan </a:t>
            </a:r>
            <a:r>
              <a:rPr lang="it-IT" sz="9300" dirty="0" err="1" smtClean="0"/>
              <a:t>tetap</a:t>
            </a:r>
            <a:r>
              <a:rPr lang="it-IT" sz="9300" dirty="0" smtClean="0"/>
              <a:t> </a:t>
            </a:r>
            <a:r>
              <a:rPr lang="it-IT" sz="9300" dirty="0" err="1" smtClean="0"/>
              <a:t>hidup</a:t>
            </a:r>
            <a:r>
              <a:rPr lang="it-IT" sz="9300" dirty="0" smtClean="0"/>
              <a:t> </a:t>
            </a:r>
            <a:r>
              <a:rPr lang="it-IT" sz="9300" dirty="0" err="1" smtClean="0"/>
              <a:t>hingga</a:t>
            </a:r>
            <a:r>
              <a:rPr lang="it-IT" sz="9300" dirty="0" smtClean="0"/>
              <a:t> </a:t>
            </a:r>
            <a:r>
              <a:rPr lang="it-IT" sz="9300" dirty="0" err="1" smtClean="0"/>
              <a:t>masa</a:t>
            </a:r>
            <a:r>
              <a:rPr lang="it-IT" sz="9300" dirty="0" smtClean="0"/>
              <a:t> </a:t>
            </a:r>
            <a:r>
              <a:rPr lang="it-IT" sz="9300" dirty="0" err="1" smtClean="0"/>
              <a:t>reproduksinya</a:t>
            </a:r>
            <a:r>
              <a:rPr lang="it-IT" sz="9300" dirty="0" smtClean="0"/>
              <a:t> </a:t>
            </a:r>
            <a:r>
              <a:rPr lang="it-IT" sz="9300" dirty="0" err="1" smtClean="0"/>
              <a:t>adalah</a:t>
            </a:r>
            <a:r>
              <a:rPr lang="it-IT" sz="9300" dirty="0" smtClean="0"/>
              <a:t> </a:t>
            </a:r>
            <a:r>
              <a:rPr lang="it-IT" sz="9300" dirty="0" err="1" smtClean="0"/>
              <a:t>antara</a:t>
            </a:r>
            <a:r>
              <a:rPr lang="it-IT" sz="9300" dirty="0" smtClean="0"/>
              <a:t> </a:t>
            </a:r>
            <a:r>
              <a:rPr lang="it-IT" sz="9300" dirty="0" err="1" smtClean="0"/>
              <a:t>satu</a:t>
            </a:r>
            <a:r>
              <a:rPr lang="it-IT" sz="9300" dirty="0" smtClean="0"/>
              <a:t> </a:t>
            </a:r>
            <a:r>
              <a:rPr lang="it-IT" sz="9300" dirty="0" err="1" smtClean="0"/>
              <a:t>dan</a:t>
            </a:r>
            <a:r>
              <a:rPr lang="it-IT" sz="9300" dirty="0" smtClean="0"/>
              <a:t> </a:t>
            </a:r>
            <a:r>
              <a:rPr lang="it-IT" sz="9300" dirty="0" err="1" smtClean="0"/>
              <a:t>dua</a:t>
            </a:r>
            <a:r>
              <a:rPr lang="it-IT" sz="9300" dirty="0" smtClean="0"/>
              <a:t> </a:t>
            </a:r>
            <a:r>
              <a:rPr lang="it-IT" sz="9300" dirty="0" err="1" smtClean="0"/>
              <a:t>orang</a:t>
            </a:r>
            <a:r>
              <a:rPr lang="it-IT" sz="9300" dirty="0" smtClean="0"/>
              <a:t>.</a:t>
            </a:r>
            <a:endParaRPr lang="en-US" sz="9300" dirty="0" smtClean="0"/>
          </a:p>
        </p:txBody>
      </p:sp>
    </p:spTree>
    <p:extLst>
      <p:ext uri="{BB962C8B-B14F-4D97-AF65-F5344CB8AC3E}">
        <p14:creationId xmlns:p14="http://schemas.microsoft.com/office/powerpoint/2010/main" val="650223713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311869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80996" y="1009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>
                <a:solidFill>
                  <a:srgbClr val="FFC000"/>
                </a:solidFill>
                <a:latin typeface="Arial" charset="0"/>
              </a:rPr>
              <a:t>KONSEP-DEFINISI  </a:t>
            </a:r>
            <a:br>
              <a:rPr lang="en-US" b="1" smtClean="0">
                <a:solidFill>
                  <a:srgbClr val="FFC000"/>
                </a:solidFill>
                <a:latin typeface="Arial" charset="0"/>
              </a:rPr>
            </a:br>
            <a:r>
              <a:rPr lang="en-US" b="1" smtClean="0">
                <a:solidFill>
                  <a:srgbClr val="FFC000"/>
                </a:solidFill>
                <a:latin typeface="Arial" charset="0"/>
              </a:rPr>
              <a:t>FERTILITAS</a:t>
            </a:r>
            <a:r>
              <a:rPr lang="en-US" b="1" smtClean="0">
                <a:latin typeface="Arial" charset="0"/>
              </a:rPr>
              <a:t/>
            </a:r>
            <a:br>
              <a:rPr lang="en-US" b="1" smtClean="0">
                <a:latin typeface="Arial" charset="0"/>
              </a:rPr>
            </a:br>
            <a:endParaRPr lang="en-SG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81050" y="19780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d-ID" smtClean="0"/>
              <a:t>Dalam istilah demografi </a:t>
            </a:r>
            <a:r>
              <a:rPr lang="id-ID" smtClean="0">
                <a:solidFill>
                  <a:srgbClr val="FF0000"/>
                </a:solidFill>
              </a:rPr>
              <a:t>FERTILITAS</a:t>
            </a:r>
            <a:r>
              <a:rPr lang="id-ID" smtClean="0"/>
              <a:t> diartikan sebagai hasil reproduksi yang nyata dari seorang atau sekelompok </a:t>
            </a:r>
            <a:r>
              <a:rPr lang="en-SG" smtClean="0"/>
              <a:t>wanita</a:t>
            </a:r>
            <a:r>
              <a:rPr lang="id-ID" smtClean="0"/>
              <a:t>. </a:t>
            </a:r>
          </a:p>
          <a:p>
            <a:pPr algn="just"/>
            <a:r>
              <a:rPr lang="en-SG" smtClean="0"/>
              <a:t>Dengan kata lain fertilitas menyangkut banyaknya bayi yang lahir hidup.</a:t>
            </a:r>
          </a:p>
          <a:p>
            <a:pPr algn="just"/>
            <a:r>
              <a:rPr lang="en-SG" smtClean="0"/>
              <a:t>Fertilitas mencakup peranan kelahiran pada perubahan penduduk.</a:t>
            </a:r>
          </a:p>
          <a:p>
            <a:pPr algn="just"/>
            <a:r>
              <a:rPr lang="en-US" sz="2800" smtClean="0">
                <a:latin typeface="Arial" charset="0"/>
              </a:rPr>
              <a:t>Sedangkan Potensi seorang wanita untuk melahirkan disebut </a:t>
            </a:r>
            <a:r>
              <a:rPr lang="en-US" sz="2800" smtClean="0">
                <a:solidFill>
                  <a:srgbClr val="FF0000"/>
                </a:solidFill>
                <a:latin typeface="Arial" charset="0"/>
              </a:rPr>
              <a:t>FEKUNDITAS.</a:t>
            </a:r>
          </a:p>
          <a:p>
            <a:pPr algn="just"/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324802941"/>
      </p:ext>
    </p:extLst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228600" y="237804"/>
            <a:ext cx="8458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Tabel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4.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Jumlah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perempuan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usia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15-49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tahun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jumlah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kelahiran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bayi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perempuan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ASFR,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Rasio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Masih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Hidup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(RMH)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dan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ASFR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bayi</a:t>
            </a:r>
            <a:r>
              <a:rPr lang="en-US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perempuan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9941" name="Text Box 13"/>
          <p:cNvSpPr txBox="1">
            <a:spLocks noChangeArrowheads="1"/>
          </p:cNvSpPr>
          <p:nvPr/>
        </p:nvSpPr>
        <p:spPr bwMode="auto">
          <a:xfrm>
            <a:off x="974725" y="5365750"/>
            <a:ext cx="612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      </a:t>
            </a:r>
          </a:p>
        </p:txBody>
      </p:sp>
      <p:sp>
        <p:nvSpPr>
          <p:cNvPr id="39948" name="Text Box 20"/>
          <p:cNvSpPr txBox="1">
            <a:spLocks noChangeArrowheads="1"/>
          </p:cNvSpPr>
          <p:nvPr/>
        </p:nvSpPr>
        <p:spPr bwMode="auto">
          <a:xfrm>
            <a:off x="142844" y="4714884"/>
            <a:ext cx="24994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(1) =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  <a:p>
            <a:endParaRPr lang="en-US" dirty="0"/>
          </a:p>
        </p:txBody>
      </p:sp>
      <p:sp>
        <p:nvSpPr>
          <p:cNvPr id="39949" name="Text Box 21"/>
          <p:cNvSpPr txBox="1">
            <a:spLocks noChangeArrowheads="1"/>
          </p:cNvSpPr>
          <p:nvPr/>
        </p:nvSpPr>
        <p:spPr bwMode="auto">
          <a:xfrm>
            <a:off x="126202" y="5072074"/>
            <a:ext cx="29225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(</a:t>
            </a:r>
            <a:r>
              <a:rPr lang="en-US" dirty="0"/>
              <a:t>2) = </a:t>
            </a:r>
            <a:r>
              <a:rPr lang="en-US" dirty="0" err="1"/>
              <a:t>Kelahiran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  <a:p>
            <a:endParaRPr lang="en-US" dirty="0"/>
          </a:p>
        </p:txBody>
      </p:sp>
      <p:sp>
        <p:nvSpPr>
          <p:cNvPr id="39950" name="Text Box 22"/>
          <p:cNvSpPr txBox="1">
            <a:spLocks noChangeArrowheads="1"/>
          </p:cNvSpPr>
          <p:nvPr/>
        </p:nvSpPr>
        <p:spPr bwMode="auto">
          <a:xfrm>
            <a:off x="5286380" y="4714884"/>
            <a:ext cx="15888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(4) = life table</a:t>
            </a:r>
          </a:p>
          <a:p>
            <a:endParaRPr lang="en-US" b="1" dirty="0"/>
          </a:p>
        </p:txBody>
      </p:sp>
      <p:sp>
        <p:nvSpPr>
          <p:cNvPr id="39951" name="Text Box 23"/>
          <p:cNvSpPr txBox="1">
            <a:spLocks noChangeArrowheads="1"/>
          </p:cNvSpPr>
          <p:nvPr/>
        </p:nvSpPr>
        <p:spPr bwMode="auto">
          <a:xfrm>
            <a:off x="5286380" y="5000636"/>
            <a:ext cx="36215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/>
              <a:t>(</a:t>
            </a:r>
            <a:r>
              <a:rPr lang="en-US" dirty="0"/>
              <a:t>5) = ASFR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wanita</a:t>
            </a:r>
            <a:r>
              <a:rPr lang="en-US" dirty="0"/>
              <a:t> = (3) x (4)</a:t>
            </a:r>
          </a:p>
          <a:p>
            <a:endParaRPr lang="en-US" b="1" dirty="0"/>
          </a:p>
        </p:txBody>
      </p:sp>
      <p:sp>
        <p:nvSpPr>
          <p:cNvPr id="39952" name="Text Box 24"/>
          <p:cNvSpPr txBox="1">
            <a:spLocks noChangeArrowheads="1"/>
          </p:cNvSpPr>
          <p:nvPr/>
        </p:nvSpPr>
        <p:spPr bwMode="auto">
          <a:xfrm>
            <a:off x="142844" y="5469475"/>
            <a:ext cx="53207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(3) = ASFR per 1000 </a:t>
            </a:r>
            <a:r>
              <a:rPr lang="en-US" dirty="0" err="1"/>
              <a:t>wanita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</a:t>
            </a:r>
            <a:r>
              <a:rPr lang="en-US" dirty="0" err="1"/>
              <a:t>bayi</a:t>
            </a:r>
            <a:r>
              <a:rPr lang="en-US" dirty="0"/>
              <a:t> </a:t>
            </a:r>
            <a:r>
              <a:rPr lang="en-US" dirty="0" err="1"/>
              <a:t>wanita</a:t>
            </a:r>
            <a:endParaRPr lang="en-US" dirty="0"/>
          </a:p>
          <a:p>
            <a:r>
              <a:rPr lang="en-US" dirty="0"/>
              <a:t>         { (2) : (1)} x 1000</a:t>
            </a:r>
          </a:p>
          <a:p>
            <a:endParaRPr lang="en-US" b="1" dirty="0"/>
          </a:p>
        </p:txBody>
      </p:sp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40" y="1697644"/>
            <a:ext cx="8305800" cy="28114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606989" y="1263906"/>
            <a:ext cx="536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(4)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7469226" y="1290985"/>
            <a:ext cx="445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(5)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476463" y="1290985"/>
            <a:ext cx="445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(3)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457700" y="1290985"/>
            <a:ext cx="445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(2)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048797" y="1326602"/>
            <a:ext cx="445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accent2"/>
                </a:solidFill>
              </a:rPr>
              <a:t>(1)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72032"/>
          </a:xfrm>
        </p:spPr>
        <p:txBody>
          <a:bodyPr/>
          <a:lstStyle/>
          <a:p>
            <a:r>
              <a:rPr lang="en-US" sz="2800" dirty="0" smtClean="0">
                <a:solidFill>
                  <a:srgbClr val="FF0000"/>
                </a:solidFill>
              </a:rPr>
              <a:t>4. CEB (</a:t>
            </a:r>
            <a:r>
              <a:rPr lang="en-US" sz="2800" i="1" dirty="0" smtClean="0">
                <a:solidFill>
                  <a:srgbClr val="FF0000"/>
                </a:solidFill>
              </a:rPr>
              <a:t>children ever born) = ALH </a:t>
            </a:r>
            <a:r>
              <a:rPr lang="en-US" sz="2800" dirty="0" smtClean="0">
                <a:solidFill>
                  <a:srgbClr val="FF0000"/>
                </a:solidFill>
              </a:rPr>
              <a:t>( </a:t>
            </a:r>
            <a:r>
              <a:rPr lang="en-US" sz="2800" dirty="0" err="1" smtClean="0">
                <a:solidFill>
                  <a:srgbClr val="FF0000"/>
                </a:solidFill>
              </a:rPr>
              <a:t>jumlah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anak</a:t>
            </a:r>
            <a:r>
              <a:rPr lang="en-US" sz="2800" dirty="0" smtClean="0">
                <a:solidFill>
                  <a:srgbClr val="FF0000"/>
                </a:solidFill>
              </a:rPr>
              <a:t> yang </a:t>
            </a:r>
            <a:r>
              <a:rPr lang="en-US" sz="2800" dirty="0" err="1" smtClean="0">
                <a:solidFill>
                  <a:srgbClr val="FF0000"/>
                </a:solidFill>
              </a:rPr>
              <a:t>pernah</a:t>
            </a: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2800" dirty="0" err="1" smtClean="0">
                <a:solidFill>
                  <a:srgbClr val="FF0000"/>
                </a:solidFill>
              </a:rPr>
              <a:t>dilahirkan</a:t>
            </a:r>
            <a:r>
              <a:rPr lang="en-US" sz="2800" dirty="0" smtClean="0">
                <a:solidFill>
                  <a:srgbClr val="FF0000"/>
                </a:solidFill>
              </a:rPr>
              <a:t> 	</a:t>
            </a:r>
            <a:r>
              <a:rPr lang="en-US" sz="2800" dirty="0" err="1" smtClean="0">
                <a:solidFill>
                  <a:srgbClr val="FF0000"/>
                </a:solidFill>
              </a:rPr>
              <a:t>hidup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perempuan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masa </a:t>
            </a:r>
            <a:r>
              <a:rPr lang="en-US" dirty="0" err="1" smtClean="0"/>
              <a:t>reproduksinya</a:t>
            </a:r>
            <a:r>
              <a:rPr lang="en-US" dirty="0" smtClean="0"/>
              <a:t> (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paritas</a:t>
            </a:r>
            <a:r>
              <a:rPr lang="en-US" dirty="0" smtClean="0"/>
              <a:t>)</a:t>
            </a:r>
            <a:endParaRPr lang="en-SG" dirty="0"/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642918"/>
            <a:ext cx="8786842" cy="4929222"/>
          </a:xfrm>
        </p:spPr>
        <p:txBody>
          <a:bodyPr/>
          <a:lstStyle/>
          <a:p>
            <a:r>
              <a:rPr lang="fi-FI" sz="2000" i="1" u="sng" dirty="0" smtClean="0">
                <a:solidFill>
                  <a:srgbClr val="FFFF66"/>
                </a:solidFill>
              </a:rPr>
              <a:t>Kelebihan ALH</a:t>
            </a:r>
            <a:r>
              <a:rPr lang="fi-FI" sz="2000" i="1" dirty="0" smtClean="0">
                <a:solidFill>
                  <a:srgbClr val="FFFF66"/>
                </a:solidFill>
              </a:rPr>
              <a:t>:</a:t>
            </a:r>
            <a:br>
              <a:rPr lang="fi-FI" sz="2000" i="1" dirty="0" smtClean="0">
                <a:solidFill>
                  <a:srgbClr val="FFFF66"/>
                </a:solidFill>
              </a:rPr>
            </a:br>
            <a:r>
              <a:rPr lang="fi-FI" sz="2000" dirty="0" smtClean="0">
                <a:solidFill>
                  <a:srgbClr val="FFFF66"/>
                </a:solidFill>
              </a:rPr>
              <a:t/>
            </a:r>
            <a:br>
              <a:rPr lang="fi-FI" sz="2000" dirty="0" smtClean="0">
                <a:solidFill>
                  <a:srgbClr val="FFFF66"/>
                </a:solidFill>
              </a:rPr>
            </a:br>
            <a:r>
              <a:rPr lang="fi-FI" sz="2000" dirty="0" smtClean="0"/>
              <a:t>- </a:t>
            </a:r>
            <a:r>
              <a:rPr lang="fi-FI" sz="2000" dirty="0" smtClean="0">
                <a:solidFill>
                  <a:srgbClr val="FFFF66"/>
                </a:solidFill>
              </a:rPr>
              <a:t> </a:t>
            </a:r>
            <a:r>
              <a:rPr lang="fi-FI" sz="2000" dirty="0" smtClean="0"/>
              <a:t>Mudah mendapatkan data (dari sensus/survei)</a:t>
            </a:r>
            <a:br>
              <a:rPr lang="fi-FI" sz="2000" dirty="0" smtClean="0"/>
            </a:br>
            <a:r>
              <a:rPr lang="fi-FI" sz="2000" dirty="0" smtClean="0"/>
              <a:t>-  Tidak ada referensi waktu, karena menyatakan jumlah ALH sejak   wanita tersebut mulai masa rerpoduksinya sampai saat wawancara terjadi.</a:t>
            </a:r>
          </a:p>
          <a:p>
            <a:pPr>
              <a:buNone/>
            </a:pPr>
            <a:endParaRPr lang="fi-FI" sz="2000" dirty="0"/>
          </a:p>
          <a:p>
            <a:r>
              <a:rPr lang="fi-FI" sz="2000" i="1" u="sng" dirty="0" smtClean="0">
                <a:solidFill>
                  <a:srgbClr val="FFFF66"/>
                </a:solidFill>
              </a:rPr>
              <a:t>Kelemahan ALH:</a:t>
            </a:r>
            <a:r>
              <a:rPr lang="fi-FI" sz="2000" i="1" dirty="0" smtClean="0"/>
              <a:t/>
            </a:r>
            <a:br>
              <a:rPr lang="fi-FI" sz="2000" i="1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-  Tidak akurat karena sering terjadi salah pelaporan, terutama umur ibu.</a:t>
            </a:r>
            <a:br>
              <a:rPr lang="fi-FI" sz="2000" dirty="0" smtClean="0"/>
            </a:br>
            <a:r>
              <a:rPr lang="fi-FI" sz="2000" dirty="0" smtClean="0"/>
              <a:t>-  Bersifat retrospektif, sehingga ada faktor/kecenderungan dalam melaporkan jumlah kelahiran terutama pada wanita berusia lebih tua.</a:t>
            </a:r>
            <a:br>
              <a:rPr lang="fi-FI" sz="2000" dirty="0" smtClean="0"/>
            </a:br>
            <a:r>
              <a:rPr lang="fi-FI" sz="2000" dirty="0" smtClean="0"/>
              <a:t>-  Kelahiran mati ikut dilaporkan dalam ALH , karena tidak tau apakah kelahiran yang dilaporkan adalah kelahiran mati atau kelahiran hidup.</a:t>
            </a:r>
            <a:endParaRPr lang="en-SG" sz="2000" dirty="0"/>
          </a:p>
        </p:txBody>
      </p:sp>
    </p:spTree>
  </p:cSld>
  <p:clrMapOvr>
    <a:masterClrMapping/>
  </p:clrMapOvr>
  <p:transition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1971" y="5373216"/>
            <a:ext cx="8001000" cy="1047174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sv-SE" sz="1400" i="1" dirty="0" smtClean="0"/>
              <a:t>Sumber:	</a:t>
            </a:r>
            <a:r>
              <a:rPr lang="sv-SE" sz="1400" dirty="0" smtClean="0"/>
              <a:t>Biro Pusat Statistik. 1996. </a:t>
            </a:r>
            <a:r>
              <a:rPr lang="sv-SE" sz="1400" i="1" dirty="0" smtClean="0"/>
              <a:t>Survey Penduduk Antar Sensus (SUPAS) 1995. </a:t>
            </a:r>
            <a:r>
              <a:rPr lang="sv-SE" sz="1400" dirty="0" smtClean="0"/>
              <a:t>Jakarta. 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Untuk perempuan pada kelompok umur 45-49 tahun rata-rata ALH disebut </a:t>
            </a:r>
            <a:r>
              <a:rPr lang="fi-FI" sz="1800" i="1" dirty="0" smtClean="0"/>
              <a:t>completed family size</a:t>
            </a:r>
            <a:r>
              <a:rPr lang="fi-FI" sz="1800" dirty="0" smtClean="0"/>
              <a:t>.</a:t>
            </a:r>
            <a:endParaRPr lang="en-US" sz="1800" dirty="0" smtClean="0"/>
          </a:p>
        </p:txBody>
      </p:sp>
      <p:sp>
        <p:nvSpPr>
          <p:cNvPr id="177164" name="Rectangle 12"/>
          <p:cNvSpPr>
            <a:spLocks noChangeArrowheads="1"/>
          </p:cNvSpPr>
          <p:nvPr/>
        </p:nvSpPr>
        <p:spPr bwMode="auto">
          <a:xfrm>
            <a:off x="561971" y="571480"/>
            <a:ext cx="858202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Contoh:</a:t>
            </a:r>
            <a:b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Tabel 2. Rata-rata Anak Lahir Hidup per Wanita Pernah kawin (ALH/CEB) </a:t>
            </a: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de-DE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DKI Jakarta , 1995</a:t>
            </a:r>
            <a:endParaRPr lang="en-US" sz="2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824" y="1991635"/>
            <a:ext cx="7772400" cy="3048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500174"/>
            <a:ext cx="8001000" cy="373380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fi-FI" sz="2000" dirty="0" smtClean="0"/>
              <a:t>        	   </a:t>
            </a:r>
            <a:r>
              <a:rPr lang="de-DE" sz="2000" dirty="0" smtClean="0"/>
              <a:t>P</a:t>
            </a:r>
            <a:r>
              <a:rPr lang="de-DE" sz="2000" baseline="-25000" dirty="0" smtClean="0"/>
              <a:t>0-4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Rumus: CWR = ------------ x k</a:t>
            </a:r>
            <a:br>
              <a:rPr lang="de-DE" sz="2000" dirty="0" smtClean="0"/>
            </a:br>
            <a:r>
              <a:rPr lang="de-DE" sz="2000" dirty="0" smtClean="0"/>
              <a:t>		  Pf</a:t>
            </a:r>
            <a:r>
              <a:rPr lang="de-DE" sz="2000" baseline="-25000" dirty="0" smtClean="0"/>
              <a:t>15-49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        		    P</a:t>
            </a:r>
            <a:r>
              <a:rPr lang="de-DE" sz="2000" baseline="-25000" dirty="0" smtClean="0"/>
              <a:t>0-4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smtClean="0"/>
              <a:t>atau	 CWR = ------------ x k</a:t>
            </a:r>
            <a:br>
              <a:rPr lang="de-DE" sz="2000" dirty="0" smtClean="0"/>
            </a:br>
            <a:r>
              <a:rPr lang="de-DE" sz="2000" dirty="0" smtClean="0"/>
              <a:t>		    Pf</a:t>
            </a:r>
            <a:r>
              <a:rPr lang="de-DE" sz="2000" baseline="-25000" dirty="0" smtClean="0"/>
              <a:t>15-44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/>
              <a:t/>
            </a:r>
            <a:br>
              <a:rPr lang="de-DE" sz="2000" dirty="0"/>
            </a:br>
            <a:r>
              <a:rPr lang="de-DE" sz="2400" dirty="0" smtClean="0">
                <a:latin typeface="+mn-lt"/>
              </a:rPr>
              <a:t>dimana  P</a:t>
            </a:r>
            <a:r>
              <a:rPr lang="de-DE" sz="2400" baseline="-25000" dirty="0" smtClean="0">
                <a:latin typeface="+mn-lt"/>
              </a:rPr>
              <a:t>0-4</a:t>
            </a:r>
            <a:r>
              <a:rPr lang="de-DE" sz="2400" dirty="0" smtClean="0">
                <a:latin typeface="+mn-lt"/>
              </a:rPr>
              <a:t> = </a:t>
            </a:r>
            <a:r>
              <a:rPr lang="de-DE" sz="1800" dirty="0" smtClean="0">
                <a:latin typeface="+mn-lt"/>
              </a:rPr>
              <a:t>jumlah penduduk usia 0-4 tahun</a:t>
            </a:r>
            <a:r>
              <a:rPr lang="de-DE" sz="2400" dirty="0" smtClean="0">
                <a:latin typeface="+mn-lt"/>
              </a:rPr>
              <a:t>.</a:t>
            </a:r>
            <a:br>
              <a:rPr lang="de-DE" sz="2400" dirty="0" smtClean="0">
                <a:latin typeface="+mn-lt"/>
              </a:rPr>
            </a:br>
            <a:r>
              <a:rPr lang="de-DE" sz="2400" dirty="0">
                <a:latin typeface="+mn-lt"/>
              </a:rPr>
              <a:t>	 </a:t>
            </a:r>
            <a:r>
              <a:rPr lang="de-DE" sz="2400" dirty="0" smtClean="0">
                <a:latin typeface="+mn-lt"/>
              </a:rPr>
              <a:t>  Pf</a:t>
            </a:r>
            <a:r>
              <a:rPr lang="de-DE" sz="2400" baseline="-25000" dirty="0" smtClean="0">
                <a:latin typeface="+mn-lt"/>
              </a:rPr>
              <a:t>15-49   = Jumlah penduduk perempuan usia reproduktif     </a:t>
            </a:r>
            <a:endParaRPr lang="en-US" sz="2400" dirty="0" smtClean="0">
              <a:latin typeface="+mn-lt"/>
            </a:endParaRPr>
          </a:p>
        </p:txBody>
      </p:sp>
      <p:sp>
        <p:nvSpPr>
          <p:cNvPr id="178187" name="Rectangle 11"/>
          <p:cNvSpPr>
            <a:spLocks noChangeArrowheads="1"/>
          </p:cNvSpPr>
          <p:nvPr/>
        </p:nvSpPr>
        <p:spPr bwMode="auto">
          <a:xfrm>
            <a:off x="838200" y="6096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fi-F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  <a:r>
              <a:rPr lang="fi-F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</a:t>
            </a:r>
            <a:r>
              <a:rPr lang="fi-F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CWR (</a:t>
            </a:r>
            <a:r>
              <a:rPr lang="fi-FI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 Woman Ratio</a:t>
            </a:r>
            <a:r>
              <a:rPr lang="fi-FI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 </a:t>
            </a:r>
          </a:p>
          <a:p>
            <a:pPr>
              <a:defRPr/>
            </a:pPr>
            <a:endParaRPr lang="fi-FI" sz="24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fi-F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fi-FI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asio </a:t>
            </a:r>
            <a:r>
              <a:rPr lang="fi-FI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antara jumlah anak berusia dibawah lima tahun (0-4 tahun) dengan jumlah penduduk perempuan usia reproduksi.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571480"/>
            <a:ext cx="8001000" cy="5257808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fi-FI" sz="2000" i="1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Kelebihan</a:t>
            </a:r>
            <a:r>
              <a:rPr lang="fi-FI" sz="2000" i="1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CWR:</a:t>
            </a:r>
            <a:r>
              <a:rPr lang="fi-FI" sz="2000" i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/>
            </a:r>
            <a:br>
              <a:rPr lang="fi-FI" sz="2000" i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</a:br>
            <a: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/>
            </a:r>
            <a:b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</a:b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-  Data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mudah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diperoleh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,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karena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publikasi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sensus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/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survei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umumnya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dalam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bentuk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kelompok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umur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.</a:t>
            </a:r>
            <a:b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</a:b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- 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Rasio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ini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berguna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untuk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indikasi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fertilitas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pada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luas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area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yang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 </a:t>
            </a:r>
            <a:r>
              <a:rPr lang="fi-FI" sz="2000" dirty="0" err="1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kecil</a:t>
            </a:r>
            <a:r>
              <a:rPr lang="fi-FI" sz="2000" dirty="0">
                <a:effectLst>
                  <a:outerShdw blurRad="38100" dist="38100" dir="2700000" algn="tl">
                    <a:srgbClr val="000000"/>
                  </a:outerShdw>
                </a:effectLst>
                <a:ea typeface="Times New Roman" charset="0"/>
                <a:cs typeface="Times New Roman" charset="0"/>
              </a:rPr>
              <a:t>.</a:t>
            </a:r>
            <a: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i-FI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i-FI" sz="2000" i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Kelemahan</a:t>
            </a:r>
            <a:r>
              <a:rPr lang="fi-FI" sz="20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CWR:</a:t>
            </a:r>
            <a:r>
              <a:rPr lang="en-US" sz="2000" i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2000" i="1" dirty="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-  Kualitas pelaporannya dipengaruhi oleh keakuratan pelaporan baik mengenai jumlah anak umur 0-4 tahun maupun umur ibu.</a:t>
            </a:r>
            <a:br>
              <a:rPr lang="fi-FI" sz="2000" dirty="0" smtClean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-  Dipengaruhi oleh tingkat mortalitas wanita dan kematian anak. Perlu diingat bahwa tingkat mortalitas anak lebih tinggi dibandingkan tingkat mortalitas dewasa.</a:t>
            </a:r>
            <a:r>
              <a:rPr lang="fi-FI" sz="2000" dirty="0"/>
              <a:t/>
            </a:r>
            <a:br>
              <a:rPr lang="fi-FI" sz="2000" dirty="0"/>
            </a:b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-  Tidak memperhitungkan distribusi umur dari penduduk wanita.</a:t>
            </a:r>
            <a:br>
              <a:rPr lang="fi-FI" sz="2000" dirty="0" smtClean="0"/>
            </a:br>
            <a:endParaRPr lang="en-U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85728"/>
            <a:ext cx="7848600" cy="4191000"/>
          </a:xfrm>
        </p:spPr>
        <p:txBody>
          <a:bodyPr/>
          <a:lstStyle/>
          <a:p>
            <a:pPr algn="l" eaLnBrk="1" hangingPunct="1">
              <a:defRPr/>
            </a:pP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sv-SE" sz="2400" dirty="0" smtClean="0"/>
              <a:t>Contoh: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P</a:t>
            </a:r>
            <a:r>
              <a:rPr lang="sv-SE" sz="2400" baseline="-25000" dirty="0" smtClean="0"/>
              <a:t>0-4</a:t>
            </a:r>
            <a:r>
              <a:rPr lang="sv-SE" sz="2400" dirty="0" smtClean="0"/>
              <a:t> = 3.193.185 orang</a:t>
            </a:r>
            <a:br>
              <a:rPr lang="sv-SE" sz="2400" dirty="0" smtClean="0"/>
            </a:br>
            <a:r>
              <a:rPr lang="sv-SE" sz="2400" dirty="0" smtClean="0"/>
              <a:t>Pf</a:t>
            </a:r>
            <a:r>
              <a:rPr lang="sv-SE" sz="2400" baseline="-25000" dirty="0" smtClean="0"/>
              <a:t>15-49</a:t>
            </a:r>
            <a:r>
              <a:rPr lang="sv-SE" sz="2400" dirty="0" smtClean="0"/>
              <a:t> = 5.117.015 orang</a:t>
            </a:r>
            <a:br>
              <a:rPr lang="sv-SE" sz="2400" dirty="0" smtClean="0"/>
            </a:br>
            <a:r>
              <a:rPr lang="sv-SE" sz="2400" dirty="0" smtClean="0"/>
              <a:t/>
            </a:r>
            <a:br>
              <a:rPr lang="sv-SE" sz="2400" dirty="0" smtClean="0"/>
            </a:br>
            <a:r>
              <a:rPr lang="sv-SE" sz="2400" dirty="0" smtClean="0"/>
              <a:t>Maka</a:t>
            </a:r>
            <a:br>
              <a:rPr lang="sv-SE" sz="2400" dirty="0" smtClean="0"/>
            </a:br>
            <a:r>
              <a:rPr lang="sv-SE" sz="2400" dirty="0" smtClean="0"/>
              <a:t>		    </a:t>
            </a:r>
            <a:r>
              <a:rPr lang="en-US" sz="2400" dirty="0" smtClean="0"/>
              <a:t>3.193.185</a:t>
            </a:r>
            <a:br>
              <a:rPr lang="en-US" sz="2400" dirty="0" smtClean="0"/>
            </a:br>
            <a:r>
              <a:rPr lang="en-US" sz="2400" dirty="0" smtClean="0"/>
              <a:t>	CWR = ---------------- x 1000 = 624</a:t>
            </a:r>
            <a:br>
              <a:rPr lang="en-US" sz="2400" dirty="0" smtClean="0"/>
            </a:br>
            <a:r>
              <a:rPr lang="en-US" sz="2400" dirty="0" smtClean="0"/>
              <a:t>		    5.117.015</a:t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31747" name="Text Box 11"/>
          <p:cNvSpPr txBox="1">
            <a:spLocks noChangeArrowheads="1"/>
          </p:cNvSpPr>
          <p:nvPr/>
        </p:nvSpPr>
        <p:spPr bwMode="auto">
          <a:xfrm>
            <a:off x="500034" y="4214818"/>
            <a:ext cx="8143932" cy="95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>
                <a:latin typeface="Arial" charset="0"/>
              </a:rPr>
              <a:t>Artinya</a:t>
            </a:r>
            <a:r>
              <a:rPr lang="en-US" sz="2000" dirty="0">
                <a:latin typeface="Arial" charset="0"/>
              </a:rPr>
              <a:t>: </a:t>
            </a:r>
            <a:r>
              <a:rPr lang="en-US" sz="2000" dirty="0" err="1">
                <a:latin typeface="Arial" charset="0"/>
              </a:rPr>
              <a:t>rasio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antara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jumlah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anak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umur</a:t>
            </a:r>
            <a:r>
              <a:rPr lang="en-US" sz="2000" dirty="0">
                <a:latin typeface="Arial" charset="0"/>
              </a:rPr>
              <a:t> 0-4 </a:t>
            </a:r>
            <a:r>
              <a:rPr lang="en-US" sz="2000" dirty="0" err="1">
                <a:latin typeface="Arial" charset="0"/>
              </a:rPr>
              <a:t>th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dengan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jumlah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penduduk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perempuan</a:t>
            </a:r>
            <a:r>
              <a:rPr lang="en-US" sz="2000" dirty="0">
                <a:latin typeface="Arial" charset="0"/>
              </a:rPr>
              <a:t> 15-49 </a:t>
            </a:r>
            <a:r>
              <a:rPr lang="en-US" sz="2000" dirty="0" err="1">
                <a:latin typeface="Arial" charset="0"/>
              </a:rPr>
              <a:t>th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adalah</a:t>
            </a:r>
            <a:r>
              <a:rPr lang="en-US" sz="2000" dirty="0" smtClean="0">
                <a:latin typeface="Arial" charset="0"/>
              </a:rPr>
              <a:t>  624</a:t>
            </a:r>
            <a:r>
              <a:rPr lang="en-US" sz="2000" dirty="0">
                <a:latin typeface="Arial" charset="0"/>
              </a:rPr>
              <a:t>.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/>
              <a:t>Contoh</a:t>
            </a:r>
            <a:r>
              <a:rPr lang="en-SG" dirty="0" smtClean="0"/>
              <a:t> </a:t>
            </a:r>
            <a:r>
              <a:rPr lang="en-SG" dirty="0" err="1" smtClean="0"/>
              <a:t>soal</a:t>
            </a:r>
            <a:r>
              <a:rPr lang="en-SG" dirty="0" smtClean="0"/>
              <a:t> :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SG" sz="2400" dirty="0" smtClean="0"/>
              <a:t>1. </a:t>
            </a:r>
            <a:r>
              <a:rPr lang="en-SG" sz="2400" dirty="0" err="1" smtClean="0"/>
              <a:t>Hitung</a:t>
            </a:r>
            <a:r>
              <a:rPr lang="en-SG" sz="2400" dirty="0" smtClean="0"/>
              <a:t> </a:t>
            </a:r>
            <a:r>
              <a:rPr lang="en-SG" sz="2400" dirty="0" err="1" smtClean="0"/>
              <a:t>nilai</a:t>
            </a:r>
            <a:r>
              <a:rPr lang="en-SG" sz="2400" dirty="0" smtClean="0"/>
              <a:t> Total Fertility rate?</a:t>
            </a:r>
            <a:endParaRPr lang="en-SG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02201494"/>
              </p:ext>
            </p:extLst>
          </p:nvPr>
        </p:nvGraphicFramePr>
        <p:xfrm>
          <a:off x="4629150" y="1825625"/>
          <a:ext cx="3886200" cy="3657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SG" sz="2400" dirty="0" err="1" smtClean="0">
                          <a:latin typeface="+mn-lt"/>
                        </a:rPr>
                        <a:t>Umur</a:t>
                      </a:r>
                      <a:r>
                        <a:rPr lang="en-SG" sz="2400" dirty="0" smtClean="0">
                          <a:latin typeface="+mn-lt"/>
                        </a:rPr>
                        <a:t> </a:t>
                      </a:r>
                      <a:r>
                        <a:rPr lang="en-SG" sz="2400" dirty="0" err="1" smtClean="0">
                          <a:latin typeface="+mn-lt"/>
                        </a:rPr>
                        <a:t>wanita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ASFR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15-19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26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20-24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97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25-29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122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30-34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85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35-39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41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40-44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10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45-49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  <a:tc>
                  <a:txBody>
                    <a:bodyPr/>
                    <a:lstStyle/>
                    <a:p>
                      <a:r>
                        <a:rPr lang="en-SG" sz="2400" dirty="0" smtClean="0">
                          <a:latin typeface="+mn-lt"/>
                        </a:rPr>
                        <a:t>4</a:t>
                      </a:r>
                      <a:endParaRPr lang="en-SG" sz="2400" dirty="0">
                        <a:latin typeface="+mn-lt"/>
                      </a:endParaRPr>
                    </a:p>
                  </a:txBody>
                  <a:tcPr marL="87989" marR="87989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 smtClean="0"/>
              <a:t>2.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tahun</a:t>
            </a:r>
            <a:r>
              <a:rPr lang="en-SG" sz="2800" dirty="0" smtClean="0"/>
              <a:t> 2009 </a:t>
            </a:r>
            <a:r>
              <a:rPr lang="en-SG" sz="2800" dirty="0" err="1" smtClean="0"/>
              <a:t>terdapat</a:t>
            </a:r>
            <a:r>
              <a:rPr lang="en-SG" sz="2800" dirty="0" smtClean="0"/>
              <a:t> 69.376 </a:t>
            </a:r>
            <a:r>
              <a:rPr lang="en-SG" sz="2800" dirty="0" err="1" smtClean="0"/>
              <a:t>kelahiran</a:t>
            </a:r>
            <a:r>
              <a:rPr lang="en-SG" sz="2800" dirty="0" smtClean="0"/>
              <a:t> </a:t>
            </a:r>
            <a:r>
              <a:rPr lang="en-SG" sz="2800" dirty="0" err="1" smtClean="0"/>
              <a:t>hidup</a:t>
            </a:r>
            <a:r>
              <a:rPr lang="en-SG" sz="2800" dirty="0" smtClean="0"/>
              <a:t> </a:t>
            </a:r>
            <a:r>
              <a:rPr lang="en-SG" sz="2800" dirty="0" err="1" smtClean="0"/>
              <a:t>di</a:t>
            </a:r>
            <a:r>
              <a:rPr lang="en-SG" sz="2800" dirty="0" smtClean="0"/>
              <a:t> </a:t>
            </a:r>
            <a:r>
              <a:rPr lang="en-SG" sz="2800" dirty="0" err="1" smtClean="0"/>
              <a:t>Kab</a:t>
            </a:r>
            <a:r>
              <a:rPr lang="en-SG" sz="2800" dirty="0" smtClean="0"/>
              <a:t>. </a:t>
            </a:r>
            <a:r>
              <a:rPr lang="en-SG" sz="2800" dirty="0" err="1" smtClean="0"/>
              <a:t>Blora</a:t>
            </a:r>
            <a:r>
              <a:rPr lang="en-SG" sz="2800" dirty="0" smtClean="0"/>
              <a:t>. </a:t>
            </a:r>
            <a:r>
              <a:rPr lang="en-SG" sz="2800" dirty="0" err="1" smtClean="0"/>
              <a:t>Adapun</a:t>
            </a:r>
            <a:r>
              <a:rPr lang="en-SG" sz="2800" dirty="0" smtClean="0"/>
              <a:t> </a:t>
            </a: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penduduk</a:t>
            </a:r>
            <a:r>
              <a:rPr lang="en-SG" sz="2800" dirty="0" smtClean="0"/>
              <a:t> </a:t>
            </a:r>
            <a:r>
              <a:rPr lang="en-SG" sz="2800" dirty="0" err="1" smtClean="0"/>
              <a:t>Kab</a:t>
            </a:r>
            <a:r>
              <a:rPr lang="en-SG" sz="2800" dirty="0" smtClean="0"/>
              <a:t>. </a:t>
            </a:r>
            <a:r>
              <a:rPr lang="en-SG" sz="2800" dirty="0" err="1" smtClean="0"/>
              <a:t>Blora</a:t>
            </a:r>
            <a:r>
              <a:rPr lang="en-SG" sz="2800" dirty="0" smtClean="0"/>
              <a:t>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pertengahan</a:t>
            </a:r>
            <a:r>
              <a:rPr lang="en-SG" sz="2800" dirty="0" smtClean="0"/>
              <a:t> </a:t>
            </a:r>
            <a:r>
              <a:rPr lang="en-SG" sz="2800" dirty="0" err="1" smtClean="0"/>
              <a:t>tahun</a:t>
            </a:r>
            <a:r>
              <a:rPr lang="en-SG" sz="2800" dirty="0" smtClean="0"/>
              <a:t> </a:t>
            </a:r>
            <a:r>
              <a:rPr lang="en-SG" sz="2800" dirty="0" err="1" smtClean="0"/>
              <a:t>adalah</a:t>
            </a:r>
            <a:r>
              <a:rPr lang="en-SG" sz="2800" dirty="0" smtClean="0"/>
              <a:t> 858.874 </a:t>
            </a:r>
            <a:r>
              <a:rPr lang="en-SG" sz="2800" dirty="0" err="1" smtClean="0"/>
              <a:t>orang</a:t>
            </a:r>
            <a:r>
              <a:rPr lang="en-SG" sz="2800" dirty="0" smtClean="0"/>
              <a:t>.</a:t>
            </a:r>
          </a:p>
          <a:p>
            <a:pPr>
              <a:buNone/>
            </a:pPr>
            <a:r>
              <a:rPr lang="en-SG" sz="2800" dirty="0" smtClean="0"/>
              <a:t>	</a:t>
            </a:r>
            <a:r>
              <a:rPr lang="en-SG" sz="2800" dirty="0" err="1" smtClean="0"/>
              <a:t>Hitung</a:t>
            </a:r>
            <a:r>
              <a:rPr lang="en-SG" sz="2800" dirty="0" smtClean="0"/>
              <a:t> </a:t>
            </a:r>
            <a:r>
              <a:rPr lang="en-SG" sz="2800" dirty="0" err="1" smtClean="0"/>
              <a:t>nilai</a:t>
            </a:r>
            <a:r>
              <a:rPr lang="en-SG" sz="2800" dirty="0" smtClean="0"/>
              <a:t> Crude birth rate ? </a:t>
            </a:r>
          </a:p>
          <a:p>
            <a:pPr>
              <a:buNone/>
            </a:pPr>
            <a:r>
              <a:rPr lang="en-SG" sz="2800" dirty="0" smtClean="0"/>
              <a:t>3. </a:t>
            </a:r>
            <a:r>
              <a:rPr lang="en-SG" sz="2800" dirty="0" err="1" smtClean="0"/>
              <a:t>Pada</a:t>
            </a:r>
            <a:r>
              <a:rPr lang="en-SG" sz="2800" dirty="0" smtClean="0"/>
              <a:t> </a:t>
            </a:r>
            <a:r>
              <a:rPr lang="en-SG" sz="2800" dirty="0" err="1" smtClean="0"/>
              <a:t>tahun</a:t>
            </a:r>
            <a:r>
              <a:rPr lang="en-SG" sz="2800" dirty="0" smtClean="0"/>
              <a:t> 2010 </a:t>
            </a:r>
            <a:r>
              <a:rPr lang="en-SG" sz="2800" dirty="0" err="1" smtClean="0"/>
              <a:t>terdapat</a:t>
            </a:r>
            <a:r>
              <a:rPr lang="en-SG" sz="2800" dirty="0" smtClean="0"/>
              <a:t> </a:t>
            </a:r>
            <a:r>
              <a:rPr lang="en-SG" sz="2800" dirty="0" err="1" smtClean="0"/>
              <a:t>sekitar</a:t>
            </a:r>
            <a:r>
              <a:rPr lang="en-SG" sz="2800" dirty="0" smtClean="0"/>
              <a:t> 3.127.404 </a:t>
            </a:r>
            <a:r>
              <a:rPr lang="en-SG" sz="2800" dirty="0" err="1" smtClean="0"/>
              <a:t>wanita</a:t>
            </a:r>
            <a:r>
              <a:rPr lang="en-SG" sz="2800" dirty="0" smtClean="0"/>
              <a:t> </a:t>
            </a:r>
            <a:r>
              <a:rPr lang="en-SG" sz="2800" dirty="0" err="1" smtClean="0"/>
              <a:t>berumur</a:t>
            </a:r>
            <a:r>
              <a:rPr lang="en-SG" sz="2800" dirty="0" smtClean="0"/>
              <a:t> 15-49 </a:t>
            </a:r>
            <a:r>
              <a:rPr lang="en-SG" sz="2800" dirty="0" err="1" smtClean="0"/>
              <a:t>tahun</a:t>
            </a:r>
            <a:r>
              <a:rPr lang="en-SG" sz="2800" dirty="0" smtClean="0"/>
              <a:t> </a:t>
            </a:r>
            <a:r>
              <a:rPr lang="en-SG" sz="2800" dirty="0" err="1" smtClean="0"/>
              <a:t>di</a:t>
            </a:r>
            <a:r>
              <a:rPr lang="en-SG" sz="2800" dirty="0" smtClean="0"/>
              <a:t> Palembang. </a:t>
            </a:r>
            <a:r>
              <a:rPr lang="en-SG" sz="2800" dirty="0" err="1" smtClean="0"/>
              <a:t>Jumlah</a:t>
            </a:r>
            <a:r>
              <a:rPr lang="en-SG" sz="2800" dirty="0" smtClean="0"/>
              <a:t> </a:t>
            </a:r>
            <a:r>
              <a:rPr lang="en-SG" sz="2800" dirty="0" err="1" smtClean="0"/>
              <a:t>kelahiran</a:t>
            </a:r>
            <a:r>
              <a:rPr lang="en-SG" sz="2800" dirty="0" smtClean="0"/>
              <a:t> </a:t>
            </a:r>
            <a:r>
              <a:rPr lang="en-SG" sz="2800" dirty="0" err="1" smtClean="0"/>
              <a:t>hidup</a:t>
            </a:r>
            <a:r>
              <a:rPr lang="en-SG" sz="2800" dirty="0" smtClean="0"/>
              <a:t> </a:t>
            </a:r>
            <a:r>
              <a:rPr lang="en-SG" sz="2800" dirty="0" err="1" smtClean="0"/>
              <a:t>sebesar</a:t>
            </a:r>
            <a:r>
              <a:rPr lang="en-SG" sz="2800" dirty="0" smtClean="0"/>
              <a:t> 187.974. </a:t>
            </a:r>
            <a:r>
              <a:rPr lang="en-SG" sz="2800" dirty="0" err="1" smtClean="0"/>
              <a:t>Berapakah</a:t>
            </a:r>
            <a:r>
              <a:rPr lang="en-SG" sz="2800" dirty="0" smtClean="0"/>
              <a:t> general fertility rate?</a:t>
            </a:r>
            <a:endParaRPr lang="en-SG" sz="2800" dirty="0"/>
          </a:p>
        </p:txBody>
      </p:sp>
    </p:spTree>
  </p:cSld>
  <p:clrMapOvr>
    <a:masterClrMapping/>
  </p:clrMapOvr>
  <p:transition>
    <p:wipe dir="r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96988" y="1485900"/>
            <a:ext cx="6553200" cy="15081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SG" sz="3600" kern="10" spc="-360">
                <a:ln w="12700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107763" dir="8100000" algn="ctr" rotWithShape="0">
                    <a:srgbClr val="C0C0C0">
                      <a:alpha val="50000"/>
                    </a:srgbClr>
                  </a:outerShdw>
                </a:effectLst>
                <a:latin typeface="Bradley Hand ITC"/>
              </a:rPr>
              <a:t>TERIMA  KASIH</a:t>
            </a:r>
          </a:p>
        </p:txBody>
      </p:sp>
      <p:pic>
        <p:nvPicPr>
          <p:cNvPr id="1027" name="Picture 3" descr="juann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3124200"/>
            <a:ext cx="20669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b="1" smtClean="0"/>
              <a:t>Fertilitas – Konsep Dasar</a:t>
            </a:r>
            <a:endParaRPr lang="en-SG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3326235"/>
              </p:ext>
            </p:extLst>
          </p:nvPr>
        </p:nvGraphicFramePr>
        <p:xfrm>
          <a:off x="755576" y="1825625"/>
          <a:ext cx="7759774" cy="422752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89503"/>
                <a:gridCol w="4970271"/>
              </a:tblGrid>
              <a:tr h="769381">
                <a:tc>
                  <a:txBody>
                    <a:bodyPr/>
                    <a:lstStyle/>
                    <a:p>
                      <a:r>
                        <a:rPr lang="en-SG" sz="1800" b="0" dirty="0" err="1" smtClean="0">
                          <a:latin typeface="+mn-lt"/>
                        </a:rPr>
                        <a:t>Lahir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hidup</a:t>
                      </a:r>
                      <a:endParaRPr lang="en-SG" sz="1800" b="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b="0" dirty="0" err="1" smtClean="0">
                          <a:latin typeface="+mn-lt"/>
                        </a:rPr>
                        <a:t>Kelahiran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bayi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dengan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menunjukkan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tanda-tanda</a:t>
                      </a:r>
                      <a:r>
                        <a:rPr lang="en-SG" sz="1800" b="0" dirty="0" smtClean="0">
                          <a:latin typeface="+mn-lt"/>
                        </a:rPr>
                        <a:t> </a:t>
                      </a:r>
                      <a:r>
                        <a:rPr lang="en-SG" sz="1800" b="0" dirty="0" err="1" smtClean="0">
                          <a:latin typeface="+mn-lt"/>
                        </a:rPr>
                        <a:t>kehidupan</a:t>
                      </a:r>
                      <a:endParaRPr lang="en-SG" sz="1800" b="0" dirty="0">
                        <a:latin typeface="+mn-lt"/>
                      </a:endParaRPr>
                    </a:p>
                  </a:txBody>
                  <a:tcPr marL="87630" marR="87630"/>
                </a:tc>
              </a:tr>
              <a:tr h="769381"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Lahir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mati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Kelahiran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bayi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tanpa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menunjukkan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tanda-tanda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kehidupan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</a:tr>
              <a:tr h="575002"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Abortus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Kematian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bayi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dalam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kandungan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</a:tr>
              <a:tr h="769381"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Masa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reproduksi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Masa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dimana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wanita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mampu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melahirkan</a:t>
                      </a:r>
                      <a:r>
                        <a:rPr lang="en-SG" sz="1800" dirty="0" smtClean="0">
                          <a:latin typeface="+mn-lt"/>
                        </a:rPr>
                        <a:t>, </a:t>
                      </a:r>
                      <a:r>
                        <a:rPr lang="en-SG" sz="1800" dirty="0" err="1" smtClean="0">
                          <a:latin typeface="+mn-lt"/>
                        </a:rPr>
                        <a:t>yaitu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usia</a:t>
                      </a:r>
                      <a:r>
                        <a:rPr lang="en-SG" sz="1800" dirty="0" smtClean="0">
                          <a:latin typeface="+mn-lt"/>
                        </a:rPr>
                        <a:t> 15-49 </a:t>
                      </a:r>
                      <a:r>
                        <a:rPr lang="en-SG" sz="1800" dirty="0" err="1" smtClean="0">
                          <a:latin typeface="+mn-lt"/>
                        </a:rPr>
                        <a:t>tahun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</a:tr>
              <a:tr h="575002"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Wanita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usia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subur</a:t>
                      </a:r>
                      <a:r>
                        <a:rPr lang="en-SG" sz="1800" dirty="0" smtClean="0">
                          <a:latin typeface="+mn-lt"/>
                        </a:rPr>
                        <a:t> (WUS)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Wanita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berusia</a:t>
                      </a:r>
                      <a:r>
                        <a:rPr lang="en-SG" sz="1800" dirty="0" smtClean="0">
                          <a:latin typeface="+mn-lt"/>
                        </a:rPr>
                        <a:t> 15-49 </a:t>
                      </a:r>
                      <a:r>
                        <a:rPr lang="en-SG" sz="1800" dirty="0" err="1" smtClean="0">
                          <a:latin typeface="+mn-lt"/>
                        </a:rPr>
                        <a:t>tahun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</a:tr>
              <a:tr h="769381"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Pasangan</a:t>
                      </a:r>
                      <a:r>
                        <a:rPr lang="en-SG" sz="1800" baseline="0" dirty="0" smtClean="0">
                          <a:latin typeface="+mn-lt"/>
                        </a:rPr>
                        <a:t> </a:t>
                      </a:r>
                      <a:r>
                        <a:rPr lang="en-SG" sz="1800" baseline="0" dirty="0" err="1" smtClean="0">
                          <a:latin typeface="+mn-lt"/>
                        </a:rPr>
                        <a:t>usia</a:t>
                      </a:r>
                      <a:r>
                        <a:rPr lang="en-SG" sz="1800" baseline="0" dirty="0" smtClean="0">
                          <a:latin typeface="+mn-lt"/>
                        </a:rPr>
                        <a:t> </a:t>
                      </a:r>
                      <a:r>
                        <a:rPr lang="en-SG" sz="1800" baseline="0" dirty="0" err="1" smtClean="0">
                          <a:latin typeface="+mn-lt"/>
                        </a:rPr>
                        <a:t>subur</a:t>
                      </a:r>
                      <a:r>
                        <a:rPr lang="en-SG" sz="1800" baseline="0" dirty="0" smtClean="0">
                          <a:latin typeface="+mn-lt"/>
                        </a:rPr>
                        <a:t> (PUS)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  <a:tc>
                  <a:txBody>
                    <a:bodyPr/>
                    <a:lstStyle/>
                    <a:p>
                      <a:r>
                        <a:rPr lang="en-SG" sz="1800" dirty="0" err="1" smtClean="0">
                          <a:latin typeface="+mn-lt"/>
                        </a:rPr>
                        <a:t>Pasangan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suami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istri</a:t>
                      </a:r>
                      <a:r>
                        <a:rPr lang="en-SG" sz="1800" dirty="0" smtClean="0">
                          <a:latin typeface="+mn-lt"/>
                        </a:rPr>
                        <a:t>, </a:t>
                      </a:r>
                      <a:r>
                        <a:rPr lang="en-SG" sz="1800" dirty="0" err="1" smtClean="0">
                          <a:latin typeface="+mn-lt"/>
                        </a:rPr>
                        <a:t>dimana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istri</a:t>
                      </a:r>
                      <a:r>
                        <a:rPr lang="en-SG" sz="1800" dirty="0" smtClean="0">
                          <a:latin typeface="+mn-lt"/>
                        </a:rPr>
                        <a:t> </a:t>
                      </a:r>
                      <a:r>
                        <a:rPr lang="en-SG" sz="1800" dirty="0" err="1" smtClean="0">
                          <a:latin typeface="+mn-lt"/>
                        </a:rPr>
                        <a:t>berusia</a:t>
                      </a:r>
                      <a:r>
                        <a:rPr lang="en-SG" sz="1800" dirty="0" smtClean="0">
                          <a:latin typeface="+mn-lt"/>
                        </a:rPr>
                        <a:t> 15-49 </a:t>
                      </a:r>
                      <a:r>
                        <a:rPr lang="en-SG" sz="1800" dirty="0" err="1" smtClean="0">
                          <a:latin typeface="+mn-lt"/>
                        </a:rPr>
                        <a:t>tahun</a:t>
                      </a:r>
                      <a:endParaRPr lang="en-SG" sz="1800" dirty="0">
                        <a:latin typeface="+mn-lt"/>
                      </a:endParaRPr>
                    </a:p>
                  </a:txBody>
                  <a:tcPr marL="87630" marR="8763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17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13515" y="982176"/>
            <a:ext cx="854554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JUMLAH KELAHIRAN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>
                <a:latin typeface="Arial" charset="0"/>
              </a:rPr>
              <a:t>Jumlah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kelahiran</a:t>
            </a:r>
            <a:r>
              <a:rPr lang="en-US" sz="2400" b="1" dirty="0">
                <a:latin typeface="Arial" charset="0"/>
              </a:rPr>
              <a:t>: </a:t>
            </a:r>
            <a:r>
              <a:rPr lang="en-US" sz="2400" b="1" dirty="0" err="1">
                <a:latin typeface="Arial" charset="0"/>
              </a:rPr>
              <a:t>banyaknya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kelahiran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hidup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 smtClean="0">
                <a:latin typeface="Arial" charset="0"/>
              </a:rPr>
              <a:t>terjadi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pada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waktu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tertentu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wilayah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tertentu</a:t>
            </a:r>
            <a:r>
              <a:rPr lang="en-US" sz="2400" b="1" dirty="0">
                <a:latin typeface="Arial" charset="0"/>
              </a:rPr>
              <a:t>. </a:t>
            </a:r>
            <a:br>
              <a:rPr lang="en-US" sz="2400" b="1" dirty="0">
                <a:latin typeface="Arial" charset="0"/>
              </a:rPr>
            </a:br>
            <a:endParaRPr lang="en-US" sz="2400" b="1" dirty="0">
              <a:latin typeface="Arial" charset="0"/>
            </a:endParaRPr>
          </a:p>
          <a:p>
            <a:pPr algn="just"/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ANAK LAHIR HIDUP (ALH = </a:t>
            </a: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Children Ever </a:t>
            </a:r>
            <a:r>
              <a:rPr lang="en-US" sz="2400" b="1" i="1" dirty="0" smtClean="0">
                <a:solidFill>
                  <a:srgbClr val="FF0000"/>
                </a:solidFill>
                <a:latin typeface="Arial" charset="0"/>
              </a:rPr>
              <a:t>Born</a:t>
            </a:r>
            <a:r>
              <a:rPr lang="en-US" sz="2400" b="1" dirty="0" smtClean="0">
                <a:solidFill>
                  <a:srgbClr val="FF0000"/>
                </a:solidFill>
                <a:latin typeface="Arial" charset="0"/>
              </a:rPr>
              <a:t>)</a:t>
            </a:r>
          </a:p>
          <a:p>
            <a:r>
              <a:rPr lang="en-US" sz="2400" b="1" dirty="0" err="1" smtClean="0">
                <a:latin typeface="Arial" charset="0"/>
              </a:rPr>
              <a:t>Suatu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kelahiran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seorang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bayi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tanpa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memperhitungkan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lamanya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dalam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kandungan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dimana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bayi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menunjukkan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tanda-tanda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kehidupan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misal</a:t>
            </a:r>
            <a:r>
              <a:rPr lang="en-US" sz="2400" b="1" dirty="0">
                <a:latin typeface="Arial" charset="0"/>
              </a:rPr>
              <a:t>: </a:t>
            </a:r>
            <a:r>
              <a:rPr lang="en-US" sz="2400" b="1" dirty="0" err="1">
                <a:latin typeface="Arial" charset="0"/>
              </a:rPr>
              <a:t>bernafas</a:t>
            </a:r>
            <a:r>
              <a:rPr lang="en-US" sz="2400" b="1" dirty="0">
                <a:latin typeface="Arial" charset="0"/>
              </a:rPr>
              <a:t>, </a:t>
            </a:r>
            <a:r>
              <a:rPr lang="en-US" sz="2400" b="1" dirty="0" err="1">
                <a:latin typeface="Arial" charset="0"/>
              </a:rPr>
              <a:t>ada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denyut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jantung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denyut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tali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pusat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gerakan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gerakan</a:t>
            </a:r>
            <a:r>
              <a:rPr lang="en-US" sz="2400" b="1" dirty="0" smtClean="0">
                <a:latin typeface="Arial" charset="0"/>
              </a:rPr>
              <a:t> </a:t>
            </a:r>
            <a:r>
              <a:rPr lang="en-US" sz="2400" b="1" dirty="0" err="1" smtClean="0">
                <a:latin typeface="Arial" charset="0"/>
              </a:rPr>
              <a:t>otot</a:t>
            </a:r>
            <a:r>
              <a:rPr lang="en-US" sz="2400" b="1" dirty="0" smtClean="0">
                <a:latin typeface="Arial" charset="0"/>
              </a:rPr>
              <a:t> (</a:t>
            </a:r>
            <a:r>
              <a:rPr lang="en-US" sz="2400" b="1" i="1" dirty="0" smtClean="0">
                <a:latin typeface="Arial" charset="0"/>
              </a:rPr>
              <a:t>live </a:t>
            </a:r>
            <a:r>
              <a:rPr lang="en-US" sz="2400" b="1" i="1" dirty="0">
                <a:latin typeface="Arial" charset="0"/>
              </a:rPr>
              <a:t>birth</a:t>
            </a:r>
            <a:r>
              <a:rPr lang="en-US" sz="2400" b="1" dirty="0">
                <a:latin typeface="Arial" charset="0"/>
              </a:rPr>
              <a:t>). </a:t>
            </a:r>
            <a:r>
              <a:rPr lang="en-US" sz="2400" b="1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400" b="1" dirty="0">
                <a:solidFill>
                  <a:schemeClr val="tx2"/>
                </a:solidFill>
                <a:latin typeface="Arial" charset="0"/>
              </a:rPr>
            </a:br>
            <a:endParaRPr lang="en-US" sz="2400" b="1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36981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57158" y="928670"/>
            <a:ext cx="8166018" cy="223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7338" indent="-287338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LAHIR MATI </a:t>
            </a:r>
            <a:r>
              <a:rPr lang="en-US" sz="2400" b="1" dirty="0">
                <a:latin typeface="Arial" charset="0"/>
              </a:rPr>
              <a:t>(</a:t>
            </a:r>
            <a:r>
              <a:rPr lang="en-US" sz="2400" b="1" i="1" dirty="0">
                <a:latin typeface="Arial" charset="0"/>
              </a:rPr>
              <a:t>STILL BIRTH</a:t>
            </a:r>
            <a:r>
              <a:rPr lang="en-US" sz="2400" b="1" dirty="0">
                <a:latin typeface="Arial" charset="0"/>
              </a:rPr>
              <a:t>):</a:t>
            </a:r>
          </a:p>
          <a:p>
            <a:pPr marL="287338" indent="-287338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err="1">
                <a:latin typeface="Arial" charset="0"/>
              </a:rPr>
              <a:t>Kelahiran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seorang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bayi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dari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kandungan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berumur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marL="287338" indent="-287338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>
                <a:latin typeface="Arial" charset="0"/>
              </a:rPr>
              <a:t>Paling </a:t>
            </a:r>
            <a:r>
              <a:rPr lang="en-US" sz="2400" b="1" dirty="0" err="1">
                <a:latin typeface="Arial" charset="0"/>
              </a:rPr>
              <a:t>sedikit</a:t>
            </a:r>
            <a:r>
              <a:rPr lang="en-US" sz="2400" b="1" dirty="0">
                <a:latin typeface="Arial" charset="0"/>
              </a:rPr>
              <a:t> 26 </a:t>
            </a:r>
            <a:r>
              <a:rPr lang="en-US" sz="2400" b="1" dirty="0" err="1">
                <a:latin typeface="Arial" charset="0"/>
              </a:rPr>
              <a:t>minggu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tanpa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menunjukkan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tanda</a:t>
            </a:r>
            <a:r>
              <a:rPr lang="en-US" sz="2400" b="1" dirty="0">
                <a:latin typeface="Arial" charset="0"/>
              </a:rPr>
              <a:t>-</a:t>
            </a:r>
          </a:p>
          <a:p>
            <a:pPr marL="287338" indent="-287338"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err="1">
                <a:latin typeface="Arial" charset="0"/>
              </a:rPr>
              <a:t>tanda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kehidupan</a:t>
            </a:r>
            <a:r>
              <a:rPr lang="en-US" sz="2400" b="1" dirty="0">
                <a:latin typeface="Arial" charset="0"/>
              </a:rPr>
              <a:t>.    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81000" y="3810000"/>
            <a:ext cx="8060220" cy="2239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Anak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Masih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Hidup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 (AMH-</a:t>
            </a:r>
            <a:r>
              <a:rPr lang="en-US" sz="2400" b="1" i="1" dirty="0">
                <a:solidFill>
                  <a:srgbClr val="FF0000"/>
                </a:solidFill>
                <a:latin typeface="Arial" charset="0"/>
              </a:rPr>
              <a:t>Children Still Living</a:t>
            </a: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)</a:t>
            </a:r>
            <a:r>
              <a:rPr lang="en-US" sz="2400" b="1" dirty="0">
                <a:latin typeface="Arial" charset="0"/>
              </a:rPr>
              <a:t/>
            </a:r>
            <a:br>
              <a:rPr lang="en-US" sz="2400" b="1" dirty="0">
                <a:latin typeface="Arial" charset="0"/>
              </a:rPr>
            </a:br>
            <a:r>
              <a:rPr lang="en-US" sz="2400" b="1" dirty="0" err="1">
                <a:latin typeface="Arial" charset="0"/>
              </a:rPr>
              <a:t>Jumlah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anak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masih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hidup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dimiliki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seorang</a:t>
            </a:r>
            <a:r>
              <a:rPr lang="en-US" sz="2400" b="1" dirty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US" sz="2400" b="1" dirty="0" err="1">
                <a:latin typeface="Arial" charset="0"/>
              </a:rPr>
              <a:t>wanita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sampai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saat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wawancara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dilakukan</a:t>
            </a:r>
            <a:r>
              <a:rPr lang="en-US" sz="2400" b="1" dirty="0">
                <a:latin typeface="Arial" charset="0"/>
              </a:rPr>
              <a:t>.</a:t>
            </a:r>
            <a:r>
              <a:rPr lang="sv-SE" sz="2400" b="1" dirty="0">
                <a:latin typeface="Arial" charset="0"/>
              </a:rPr>
              <a:t/>
            </a:r>
            <a:br>
              <a:rPr lang="sv-SE" sz="2400" b="1" dirty="0">
                <a:latin typeface="Arial" charset="0"/>
              </a:rPr>
            </a:br>
            <a:endParaRPr lang="en-US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87737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573862"/>
            <a:ext cx="8229600" cy="59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SG" sz="3200" b="1" smtClean="0"/>
              <a:t>FERTILITAS - </a:t>
            </a:r>
            <a:r>
              <a:rPr lang="en-SG" sz="3200" b="1" dirty="0" err="1" smtClean="0"/>
              <a:t>Perhitungan</a:t>
            </a:r>
            <a:endParaRPr lang="en-SG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4786314" y="214311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FERTILITAS KUMULATIF</a:t>
            </a:r>
            <a:endParaRPr lang="en-SG" dirty="0"/>
          </a:p>
        </p:txBody>
      </p:sp>
      <p:sp>
        <p:nvSpPr>
          <p:cNvPr id="7" name="Rectangle 6"/>
          <p:cNvSpPr/>
          <p:nvPr/>
        </p:nvSpPr>
        <p:spPr>
          <a:xfrm>
            <a:off x="2214546" y="307181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Tingkat </a:t>
            </a:r>
            <a:r>
              <a:rPr lang="en-SG" dirty="0" err="1" smtClean="0"/>
              <a:t>Fertilitas</a:t>
            </a:r>
            <a:r>
              <a:rPr lang="en-SG" dirty="0" smtClean="0"/>
              <a:t> </a:t>
            </a:r>
            <a:r>
              <a:rPr lang="en-SG" dirty="0" err="1" smtClean="0"/>
              <a:t>Kasar</a:t>
            </a:r>
            <a:r>
              <a:rPr lang="en-SG" dirty="0" smtClean="0"/>
              <a:t> (CBR)</a:t>
            </a:r>
            <a:endParaRPr lang="en-SG" dirty="0"/>
          </a:p>
        </p:txBody>
      </p:sp>
      <p:sp>
        <p:nvSpPr>
          <p:cNvPr id="8" name="Rectangle 7"/>
          <p:cNvSpPr/>
          <p:nvPr/>
        </p:nvSpPr>
        <p:spPr>
          <a:xfrm>
            <a:off x="2214546" y="392906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Tingkat </a:t>
            </a:r>
            <a:r>
              <a:rPr lang="en-SG" dirty="0" err="1" smtClean="0"/>
              <a:t>Fertilitas</a:t>
            </a:r>
            <a:r>
              <a:rPr lang="en-SG" dirty="0" smtClean="0"/>
              <a:t> </a:t>
            </a:r>
            <a:r>
              <a:rPr lang="en-SG" dirty="0" err="1" smtClean="0"/>
              <a:t>Umum</a:t>
            </a:r>
            <a:r>
              <a:rPr lang="en-SG" dirty="0" smtClean="0"/>
              <a:t> (GFR)</a:t>
            </a:r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2214546" y="4786322"/>
            <a:ext cx="214314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Tingkat </a:t>
            </a:r>
            <a:r>
              <a:rPr lang="en-SG" dirty="0" err="1" smtClean="0"/>
              <a:t>Fertilitas</a:t>
            </a:r>
            <a:r>
              <a:rPr lang="en-SG" dirty="0" smtClean="0"/>
              <a:t> </a:t>
            </a:r>
            <a:r>
              <a:rPr lang="en-SG" dirty="0" err="1" smtClean="0"/>
              <a:t>menurut</a:t>
            </a:r>
            <a:r>
              <a:rPr lang="en-SG" dirty="0" smtClean="0"/>
              <a:t> </a:t>
            </a:r>
            <a:r>
              <a:rPr lang="en-SG" dirty="0" err="1" smtClean="0"/>
              <a:t>Umur</a:t>
            </a:r>
            <a:r>
              <a:rPr lang="en-SG" dirty="0" smtClean="0"/>
              <a:t> (ASFR)</a:t>
            </a:r>
            <a:endParaRPr lang="en-SG" dirty="0"/>
          </a:p>
        </p:txBody>
      </p:sp>
      <p:sp>
        <p:nvSpPr>
          <p:cNvPr id="10" name="Rectangle 9"/>
          <p:cNvSpPr/>
          <p:nvPr/>
        </p:nvSpPr>
        <p:spPr>
          <a:xfrm>
            <a:off x="5929322" y="307181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 smtClean="0"/>
              <a:t>Angka</a:t>
            </a:r>
            <a:r>
              <a:rPr lang="en-SG" dirty="0" smtClean="0"/>
              <a:t> </a:t>
            </a:r>
            <a:r>
              <a:rPr lang="en-SG" dirty="0" err="1" smtClean="0"/>
              <a:t>Fertilitas</a:t>
            </a:r>
            <a:r>
              <a:rPr lang="en-SG" dirty="0" smtClean="0"/>
              <a:t> Total (TFR)</a:t>
            </a:r>
            <a:endParaRPr lang="en-SG" dirty="0"/>
          </a:p>
        </p:txBody>
      </p:sp>
      <p:sp>
        <p:nvSpPr>
          <p:cNvPr id="11" name="Rectangle 10"/>
          <p:cNvSpPr/>
          <p:nvPr/>
        </p:nvSpPr>
        <p:spPr>
          <a:xfrm>
            <a:off x="5929322" y="3786190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 smtClean="0"/>
              <a:t>Angka</a:t>
            </a:r>
            <a:r>
              <a:rPr lang="en-SG" dirty="0" smtClean="0"/>
              <a:t> </a:t>
            </a:r>
            <a:r>
              <a:rPr lang="en-SG" dirty="0" err="1" smtClean="0"/>
              <a:t>Reproduksi</a:t>
            </a:r>
            <a:r>
              <a:rPr lang="en-SG" dirty="0" smtClean="0"/>
              <a:t> </a:t>
            </a:r>
            <a:r>
              <a:rPr lang="en-SG" dirty="0" err="1" smtClean="0"/>
              <a:t>Bruto</a:t>
            </a:r>
            <a:r>
              <a:rPr lang="en-SG" dirty="0" smtClean="0"/>
              <a:t> (GRR)</a:t>
            </a:r>
            <a:endParaRPr lang="en-SG" dirty="0"/>
          </a:p>
        </p:txBody>
      </p:sp>
      <p:sp>
        <p:nvSpPr>
          <p:cNvPr id="12" name="Rectangle 11"/>
          <p:cNvSpPr/>
          <p:nvPr/>
        </p:nvSpPr>
        <p:spPr>
          <a:xfrm>
            <a:off x="5929322" y="457200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err="1" smtClean="0"/>
              <a:t>Angka</a:t>
            </a:r>
            <a:r>
              <a:rPr lang="en-SG" dirty="0" smtClean="0"/>
              <a:t> </a:t>
            </a:r>
            <a:r>
              <a:rPr lang="en-SG" dirty="0" err="1" smtClean="0"/>
              <a:t>Reproduksi</a:t>
            </a:r>
            <a:r>
              <a:rPr lang="en-SG" dirty="0" smtClean="0"/>
              <a:t> </a:t>
            </a:r>
            <a:r>
              <a:rPr lang="en-SG" dirty="0" err="1" smtClean="0"/>
              <a:t>Bersih</a:t>
            </a:r>
            <a:r>
              <a:rPr lang="en-SG" dirty="0" smtClean="0"/>
              <a:t> (NRR)</a:t>
            </a:r>
            <a:endParaRPr lang="en-SG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143108" y="1928802"/>
            <a:ext cx="39290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2"/>
          </p:cNvCxnSpPr>
          <p:nvPr/>
        </p:nvCxnSpPr>
        <p:spPr>
          <a:xfrm rot="5400000">
            <a:off x="3964777" y="1821645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035951" y="2035959"/>
            <a:ext cx="21431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607191" y="4036223"/>
            <a:ext cx="2357454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 flipV="1">
            <a:off x="1785918" y="3393281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1" idx="1"/>
          </p:cNvCxnSpPr>
          <p:nvPr/>
        </p:nvCxnSpPr>
        <p:spPr>
          <a:xfrm>
            <a:off x="1785918" y="4214818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1785918" y="5179231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3536943" y="4536289"/>
            <a:ext cx="3499668" cy="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13" idx="1"/>
          </p:cNvCxnSpPr>
          <p:nvPr/>
        </p:nvCxnSpPr>
        <p:spPr>
          <a:xfrm>
            <a:off x="5286380" y="335756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4" idx="1"/>
          </p:cNvCxnSpPr>
          <p:nvPr/>
        </p:nvCxnSpPr>
        <p:spPr>
          <a:xfrm>
            <a:off x="5286380" y="4071942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5" idx="1"/>
          </p:cNvCxnSpPr>
          <p:nvPr/>
        </p:nvCxnSpPr>
        <p:spPr>
          <a:xfrm>
            <a:off x="5286380" y="4857760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929322" y="528638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CEB (</a:t>
            </a:r>
            <a:r>
              <a:rPr lang="en-US" i="1" dirty="0" smtClean="0">
                <a:solidFill>
                  <a:schemeClr val="tx1"/>
                </a:solidFill>
              </a:rPr>
              <a:t>children ever born)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29322" y="6000768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CWR (</a:t>
            </a:r>
            <a:r>
              <a:rPr lang="fi-FI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Child Woman Ratio</a:t>
            </a:r>
            <a:r>
              <a:rPr lang="fi-FI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</a:t>
            </a:r>
            <a:endParaRPr lang="en-SG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endCxn id="27" idx="1"/>
          </p:cNvCxnSpPr>
          <p:nvPr/>
        </p:nvCxnSpPr>
        <p:spPr>
          <a:xfrm flipV="1">
            <a:off x="5286380" y="5607859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286380" y="6286520"/>
            <a:ext cx="642942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00364" y="107154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FERTILITAS</a:t>
            </a:r>
            <a:endParaRPr lang="en-SG" dirty="0"/>
          </a:p>
        </p:txBody>
      </p:sp>
      <p:sp>
        <p:nvSpPr>
          <p:cNvPr id="29" name="Rectangle 28"/>
          <p:cNvSpPr/>
          <p:nvPr/>
        </p:nvSpPr>
        <p:spPr>
          <a:xfrm>
            <a:off x="1357290" y="2143116"/>
            <a:ext cx="214314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 smtClean="0"/>
              <a:t>FERTILITAS TAHUNAN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01724992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61168" y="642217"/>
            <a:ext cx="82216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3200" b="1" dirty="0">
                <a:solidFill>
                  <a:srgbClr val="FFC000"/>
                </a:solidFill>
              </a:rPr>
              <a:t>UKURAN-UKURAN DASAR </a:t>
            </a:r>
          </a:p>
          <a:p>
            <a:pPr algn="ctr" eaLnBrk="1" hangingPunct="1"/>
            <a:r>
              <a:rPr lang="en-US" sz="3200" b="1" dirty="0">
                <a:solidFill>
                  <a:srgbClr val="FFC000"/>
                </a:solidFill>
              </a:rPr>
              <a:t>FERTILITAS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71487" y="1104838"/>
            <a:ext cx="82296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sz="2400" dirty="0" smtClean="0">
              <a:solidFill>
                <a:schemeClr val="tx2"/>
              </a:solidFill>
              <a:latin typeface="Arial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Arial" charset="0"/>
              </a:rPr>
              <a:t>Terdapat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2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</a:rPr>
              <a:t>macam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</a:rPr>
              <a:t>pendekatan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</a:rPr>
              <a:t>ukuran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Arial" charset="0"/>
              </a:rPr>
              <a:t>fertilitas</a:t>
            </a:r>
            <a:r>
              <a:rPr lang="en-US" sz="2400" dirty="0">
                <a:solidFill>
                  <a:schemeClr val="tx2"/>
                </a:solidFill>
                <a:latin typeface="Arial" charset="0"/>
              </a:rPr>
              <a:t>:</a:t>
            </a:r>
            <a:br>
              <a:rPr lang="en-US" sz="2400" dirty="0">
                <a:solidFill>
                  <a:schemeClr val="tx2"/>
                </a:solidFill>
                <a:latin typeface="Arial" charset="0"/>
              </a:rPr>
            </a:br>
            <a:r>
              <a:rPr lang="en-US" sz="24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</a:rPr>
              <a:t>      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Ukuran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yang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sifatnya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“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penampang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lintang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(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cross sectional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)      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	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dalam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satu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tahunan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</a:rPr>
              <a:t>yearly performance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),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sering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disebut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	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sebagai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current fertility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. 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Ukuran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ini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mencerminkan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tingkat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fertilitas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dari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suatu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kelompok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penduduk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atau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wanita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pada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jangka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waktu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tertentu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biasanya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satu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tahun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  <a:latin typeface="Arial" charset="0"/>
              </a:rPr>
              <a:t/>
            </a:r>
            <a:br>
              <a:rPr lang="en-US" sz="2000" dirty="0">
                <a:solidFill>
                  <a:schemeClr val="tx2"/>
                </a:solidFill>
                <a:latin typeface="Arial" charset="0"/>
              </a:rPr>
            </a:b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       b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.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Ukuran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i="1" dirty="0">
                <a:solidFill>
                  <a:schemeClr val="tx2"/>
                </a:solidFill>
                <a:latin typeface="Arial" charset="0"/>
              </a:rPr>
              <a:t>longitudinal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yang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sifatnya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mencerminkan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riwayat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  <a:latin typeface="Arial" charset="0"/>
              </a:rPr>
              <a:t>kelahiran</a:t>
            </a:r>
            <a:r>
              <a:rPr lang="en-US" sz="200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atau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riwayat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Arial" charset="0"/>
              </a:rPr>
              <a:t>reproduksi</a:t>
            </a:r>
            <a:r>
              <a:rPr lang="en-US" sz="2000" dirty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(</a:t>
            </a:r>
            <a:r>
              <a:rPr lang="en-US" sz="2000" i="1" dirty="0">
                <a:solidFill>
                  <a:srgbClr val="FF0000"/>
                </a:solidFill>
                <a:latin typeface="Arial" charset="0"/>
              </a:rPr>
              <a:t>reproductive history</a:t>
            </a:r>
            <a:r>
              <a:rPr lang="en-US" sz="2000" dirty="0">
                <a:solidFill>
                  <a:srgbClr val="FF0000"/>
                </a:solidFill>
                <a:latin typeface="Arial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510449771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8596" y="571480"/>
            <a:ext cx="7315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>
              <a:buFontTx/>
              <a:buAutoNum type="alphaUcPeriod"/>
            </a:pPr>
            <a:r>
              <a:rPr lang="en-US" sz="2800" b="1" i="1" dirty="0">
                <a:solidFill>
                  <a:srgbClr val="FF99CC"/>
                </a:solidFill>
                <a:latin typeface="Arial" charset="0"/>
              </a:rPr>
              <a:t>YEARLY PERFORMANCE  CURRENT FERTILITY </a:t>
            </a:r>
            <a:r>
              <a:rPr lang="en-US" sz="2800" b="1" dirty="0">
                <a:solidFill>
                  <a:srgbClr val="FF99CC"/>
                </a:solidFill>
                <a:latin typeface="Arial" charset="0"/>
              </a:rPr>
              <a:t>(CBR, GFR, ASFR </a:t>
            </a:r>
            <a:r>
              <a:rPr lang="en-US" sz="2800" b="1" dirty="0" err="1">
                <a:solidFill>
                  <a:srgbClr val="FF99CC"/>
                </a:solidFill>
                <a:latin typeface="Arial" charset="0"/>
              </a:rPr>
              <a:t>dan</a:t>
            </a:r>
            <a:r>
              <a:rPr lang="en-US" sz="2800" b="1" dirty="0">
                <a:solidFill>
                  <a:srgbClr val="FF99CC"/>
                </a:solidFill>
                <a:latin typeface="Arial" charset="0"/>
              </a:rPr>
              <a:t> TFR)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00100" y="1643050"/>
            <a:ext cx="728667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1" hangingPunct="1">
              <a:buFontTx/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ANGKA KELAHIRAN KASAR </a:t>
            </a:r>
            <a:r>
              <a:rPr lang="en-US" sz="2000" b="1" dirty="0" smtClean="0">
                <a:solidFill>
                  <a:srgbClr val="FF0000"/>
                </a:solidFill>
              </a:rPr>
              <a:t> (</a:t>
            </a:r>
            <a:r>
              <a:rPr lang="en-US" sz="2000" b="1" dirty="0">
                <a:solidFill>
                  <a:srgbClr val="FF0000"/>
                </a:solidFill>
              </a:rPr>
              <a:t>CRUDE BIRTH RATE/CBR)</a:t>
            </a:r>
          </a:p>
          <a:p>
            <a:pPr marL="457200" indent="-457200" eaLnBrk="1" hangingPunct="1"/>
            <a:r>
              <a:rPr lang="en-US" sz="2000" b="1" dirty="0" smtClean="0"/>
              <a:t>	</a:t>
            </a:r>
            <a:r>
              <a:rPr lang="en-US" sz="2000" dirty="0" err="1" smtClean="0"/>
              <a:t>Angka</a:t>
            </a:r>
            <a:r>
              <a:rPr lang="en-US" sz="2000" dirty="0" smtClean="0"/>
              <a:t> </a:t>
            </a:r>
            <a:r>
              <a:rPr lang="en-US" sz="2000" dirty="0" err="1" smtClean="0"/>
              <a:t>yg</a:t>
            </a:r>
            <a:r>
              <a:rPr lang="en-US" sz="2000" dirty="0" smtClean="0"/>
              <a:t> </a:t>
            </a:r>
            <a:r>
              <a:rPr lang="en-US" sz="2000" dirty="0" err="1" smtClean="0"/>
              <a:t>menunjukkan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kelahiran</a:t>
            </a:r>
            <a:r>
              <a:rPr lang="en-US" sz="2000" dirty="0"/>
              <a:t> </a:t>
            </a:r>
            <a:r>
              <a:rPr lang="en-US" sz="2000" dirty="0" smtClean="0"/>
              <a:t>Per 1000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dlm</a:t>
            </a:r>
            <a:r>
              <a:rPr lang="en-US" sz="2000" dirty="0" smtClean="0"/>
              <a:t> </a:t>
            </a:r>
            <a:r>
              <a:rPr lang="en-US" sz="2000" dirty="0" err="1" smtClean="0"/>
              <a:t>wkt</a:t>
            </a:r>
            <a:r>
              <a:rPr lang="en-US" sz="2000" dirty="0" smtClean="0"/>
              <a:t> 1 </a:t>
            </a:r>
            <a:r>
              <a:rPr lang="en-US" sz="2000" dirty="0" err="1" smtClean="0"/>
              <a:t>thn</a:t>
            </a:r>
            <a:r>
              <a:rPr lang="en-US" sz="2000" dirty="0" smtClean="0"/>
              <a:t>.  </a:t>
            </a:r>
          </a:p>
          <a:p>
            <a:pPr marL="457200" indent="-457200" eaLnBrk="1" hangingPunct="1"/>
            <a:endParaRPr lang="en-US" sz="2000" b="1" dirty="0"/>
          </a:p>
          <a:p>
            <a:pPr marL="457200" indent="-457200" eaLnBrk="1" hangingPunct="1"/>
            <a:r>
              <a:rPr lang="en-US" sz="2000" b="1" dirty="0"/>
              <a:t>     </a:t>
            </a:r>
            <a:r>
              <a:rPr lang="en-US" sz="2000" dirty="0"/>
              <a:t>RUMUS:  </a:t>
            </a:r>
          </a:p>
          <a:p>
            <a:pPr marL="457200" indent="-457200" eaLnBrk="1" hangingPunct="1"/>
            <a:r>
              <a:rPr lang="en-US" sz="2000" b="1" dirty="0"/>
              <a:t>                     </a:t>
            </a:r>
          </a:p>
          <a:p>
            <a:pPr marL="457200" indent="-457200" eaLnBrk="1" hangingPunct="1"/>
            <a:r>
              <a:rPr lang="en-US" sz="2000" b="1" dirty="0"/>
              <a:t>                     </a:t>
            </a:r>
            <a:endParaRPr lang="en-US" sz="2000" b="1" dirty="0" smtClean="0"/>
          </a:p>
          <a:p>
            <a:pPr marL="457200" indent="-457200" eaLnBrk="1" hangingPunct="1"/>
            <a:r>
              <a:rPr lang="en-US" sz="2000" b="1" dirty="0"/>
              <a:t>	</a:t>
            </a:r>
            <a:r>
              <a:rPr lang="en-US" sz="2000" b="1" dirty="0" smtClean="0"/>
              <a:t>		CBR </a:t>
            </a:r>
            <a:r>
              <a:rPr lang="en-US" sz="2000" b="1" dirty="0"/>
              <a:t>= </a:t>
            </a:r>
            <a:r>
              <a:rPr lang="en-US" sz="2000" b="1" u="sng" dirty="0"/>
              <a:t> B   </a:t>
            </a:r>
            <a:r>
              <a:rPr lang="en-US" sz="2000" b="1" dirty="0"/>
              <a:t>    X  k</a:t>
            </a:r>
          </a:p>
          <a:p>
            <a:pPr marL="457200" indent="-457200" eaLnBrk="1" hangingPunct="1"/>
            <a:r>
              <a:rPr lang="en-US" sz="2000" b="1" dirty="0"/>
              <a:t>                               </a:t>
            </a:r>
            <a:r>
              <a:rPr lang="en-US" sz="2000" b="1" dirty="0" smtClean="0"/>
              <a:t>	             P</a:t>
            </a:r>
            <a:endParaRPr lang="en-US" sz="2000" b="1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285852" y="4714884"/>
            <a:ext cx="71755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dirty="0">
                <a:solidFill>
                  <a:schemeClr val="tx2"/>
                </a:solidFill>
                <a:latin typeface="Arial" charset="0"/>
              </a:rPr>
              <a:t>dimana:	B = jumlah kelahiran selama suatu periode</a:t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r>
              <a:rPr lang="de-DE" dirty="0">
                <a:solidFill>
                  <a:schemeClr val="tx2"/>
                </a:solidFill>
                <a:latin typeface="Arial" charset="0"/>
              </a:rPr>
              <a:t>	P = jumlah penduduk pada pertengahan periode yang     </a:t>
            </a:r>
          </a:p>
          <a:p>
            <a:r>
              <a:rPr lang="de-DE" dirty="0">
                <a:solidFill>
                  <a:schemeClr val="tx2"/>
                </a:solidFill>
                <a:latin typeface="Arial" charset="0"/>
              </a:rPr>
              <a:t>                     sama</a:t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r>
              <a:rPr lang="de-DE" dirty="0">
                <a:solidFill>
                  <a:schemeClr val="tx2"/>
                </a:solidFill>
                <a:latin typeface="Arial" charset="0"/>
              </a:rPr>
              <a:t>	k = konstanta, biasanya 1000.</a:t>
            </a:r>
            <a:br>
              <a:rPr lang="de-DE" dirty="0">
                <a:solidFill>
                  <a:schemeClr val="tx2"/>
                </a:solidFill>
                <a:latin typeface="Arial" charset="0"/>
              </a:rPr>
            </a:br>
            <a:endParaRPr lang="en-US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214546" y="3571876"/>
            <a:ext cx="3352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26226"/>
      </p:ext>
    </p:extLst>
  </p:cSld>
  <p:clrMapOvr>
    <a:masterClrMapping/>
  </p:clrMapOvr>
  <p:transition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heme2">
  <a:themeElements>
    <a:clrScheme name="Custom Design 14">
      <a:dk1>
        <a:srgbClr val="7E1126"/>
      </a:dk1>
      <a:lt1>
        <a:srgbClr val="FFFFFF"/>
      </a:lt1>
      <a:dk2>
        <a:srgbClr val="7E1126"/>
      </a:dk2>
      <a:lt2>
        <a:srgbClr val="808080"/>
      </a:lt2>
      <a:accent1>
        <a:srgbClr val="DA7D94"/>
      </a:accent1>
      <a:accent2>
        <a:srgbClr val="B20B39"/>
      </a:accent2>
      <a:accent3>
        <a:srgbClr val="FFFFFF"/>
      </a:accent3>
      <a:accent4>
        <a:srgbClr val="6B0D1F"/>
      </a:accent4>
      <a:accent5>
        <a:srgbClr val="EABFC8"/>
      </a:accent5>
      <a:accent6>
        <a:srgbClr val="A10933"/>
      </a:accent6>
      <a:hlink>
        <a:srgbClr val="9B1F4E"/>
      </a:hlink>
      <a:folHlink>
        <a:srgbClr val="B54E78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5B0C1E"/>
        </a:dk1>
        <a:lt1>
          <a:srgbClr val="FFFFFF"/>
        </a:lt1>
        <a:dk2>
          <a:srgbClr val="5B0C1E"/>
        </a:dk2>
        <a:lt2>
          <a:srgbClr val="808080"/>
        </a:lt2>
        <a:accent1>
          <a:srgbClr val="DA7D94"/>
        </a:accent1>
        <a:accent2>
          <a:srgbClr val="B20B39"/>
        </a:accent2>
        <a:accent3>
          <a:srgbClr val="FFFFFF"/>
        </a:accent3>
        <a:accent4>
          <a:srgbClr val="4C0918"/>
        </a:accent4>
        <a:accent5>
          <a:srgbClr val="EABFC8"/>
        </a:accent5>
        <a:accent6>
          <a:srgbClr val="A10933"/>
        </a:accent6>
        <a:hlink>
          <a:srgbClr val="7E1126"/>
        </a:hlink>
        <a:folHlink>
          <a:srgbClr val="9B1F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7E1126"/>
        </a:dk1>
        <a:lt1>
          <a:srgbClr val="FFFFFF"/>
        </a:lt1>
        <a:dk2>
          <a:srgbClr val="7E1126"/>
        </a:dk2>
        <a:lt2>
          <a:srgbClr val="808080"/>
        </a:lt2>
        <a:accent1>
          <a:srgbClr val="DA7D94"/>
        </a:accent1>
        <a:accent2>
          <a:srgbClr val="B20B39"/>
        </a:accent2>
        <a:accent3>
          <a:srgbClr val="FFFFFF"/>
        </a:accent3>
        <a:accent4>
          <a:srgbClr val="6B0D1F"/>
        </a:accent4>
        <a:accent5>
          <a:srgbClr val="EABFC8"/>
        </a:accent5>
        <a:accent6>
          <a:srgbClr val="A10933"/>
        </a:accent6>
        <a:hlink>
          <a:srgbClr val="9B1F4E"/>
        </a:hlink>
        <a:folHlink>
          <a:srgbClr val="B54E7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332</TotalTime>
  <Words>987</Words>
  <Application>Microsoft Macintosh PowerPoint</Application>
  <PresentationFormat>On-screen Show (4:3)</PresentationFormat>
  <Paragraphs>257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Book Antiqua</vt:lpstr>
      <vt:lpstr>Bradley Hand ITC</vt:lpstr>
      <vt:lpstr>Calibri</vt:lpstr>
      <vt:lpstr>Calibri Light</vt:lpstr>
      <vt:lpstr>Comic Sans MS</vt:lpstr>
      <vt:lpstr>Corbel</vt:lpstr>
      <vt:lpstr>Times New Roman</vt:lpstr>
      <vt:lpstr>Wingdings</vt:lpstr>
      <vt:lpstr>Wingdings 2</vt:lpstr>
      <vt:lpstr>Wingdings 3</vt:lpstr>
      <vt:lpstr>Arial</vt:lpstr>
      <vt:lpstr>Theme2</vt:lpstr>
      <vt:lpstr>Module</vt:lpstr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Sumber: Biro Pusat Statistik. 1996. Survey Penduduk Antar Sensus (SUPAS) 1995. Jakarta.   Untuk perempuan pada kelompok umur 45-49 tahun rata-rata ALH disebut completed family size.</vt:lpstr>
      <vt:lpstr>                  P0-4 Rumus: CWR = ------------ x k     Pf15-49                P0-4 atau  CWR = ------------ x k       Pf15-44  dimana  P0-4 = jumlah penduduk usia 0-4 tahun.     Pf15-49   = Jumlah penduduk perempuan usia reproduktif     </vt:lpstr>
      <vt:lpstr>Kelebihan CWR:  -  Data mudah diperoleh, karena publikasi sensus/survei umumnya dalam bentuk kelompok umur. -  Rasio ini berguna untuk indikasi fertilitas pada luas area yang kecil.  Kelemahan CWR:  -  Kualitas pelaporannya dipengaruhi oleh keakuratan pelaporan baik mengenai jumlah anak umur 0-4 tahun maupun umur ibu.  -  Dipengaruhi oleh tingkat mortalitas wanita dan kematian anak. Perlu diingat bahwa tingkat mortalitas anak lebih tinggi dibandingkan tingkat mortalitas dewasa.  -  Tidak memperhitungkan distribusi umur dari penduduk wanita. </vt:lpstr>
      <vt:lpstr> Contoh:  P0-4 = 3.193.185 orang Pf15-49 = 5.117.015 orang  Maka       3.193.185  CWR = ---------------- x 1000 = 624       5.117.015 </vt:lpstr>
      <vt:lpstr>Contoh soal :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FERTILITAS</dc:title>
  <dc:creator>user</dc:creator>
  <cp:lastModifiedBy>Microsoft Office User</cp:lastModifiedBy>
  <cp:revision>45</cp:revision>
  <dcterms:created xsi:type="dcterms:W3CDTF">2015-09-24T05:11:50Z</dcterms:created>
  <dcterms:modified xsi:type="dcterms:W3CDTF">2017-10-05T11:05:44Z</dcterms:modified>
</cp:coreProperties>
</file>