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handoutMasterIdLst>
    <p:handoutMasterId r:id="rId32"/>
  </p:handoutMasterIdLst>
  <p:sldIdLst>
    <p:sldId id="297" r:id="rId2"/>
    <p:sldId id="298" r:id="rId3"/>
    <p:sldId id="299" r:id="rId4"/>
    <p:sldId id="300" r:id="rId5"/>
    <p:sldId id="301" r:id="rId6"/>
    <p:sldId id="309" r:id="rId7"/>
    <p:sldId id="308" r:id="rId8"/>
    <p:sldId id="307" r:id="rId9"/>
    <p:sldId id="306" r:id="rId10"/>
    <p:sldId id="305" r:id="rId11"/>
    <p:sldId id="304" r:id="rId12"/>
    <p:sldId id="303" r:id="rId13"/>
    <p:sldId id="302" r:id="rId14"/>
    <p:sldId id="314" r:id="rId15"/>
    <p:sldId id="313" r:id="rId16"/>
    <p:sldId id="312" r:id="rId17"/>
    <p:sldId id="264" r:id="rId18"/>
    <p:sldId id="311" r:id="rId19"/>
    <p:sldId id="310" r:id="rId20"/>
    <p:sldId id="318" r:id="rId21"/>
    <p:sldId id="317" r:id="rId22"/>
    <p:sldId id="316" r:id="rId23"/>
    <p:sldId id="322" r:id="rId24"/>
    <p:sldId id="321" r:id="rId25"/>
    <p:sldId id="320" r:id="rId26"/>
    <p:sldId id="319" r:id="rId27"/>
    <p:sldId id="315" r:id="rId28"/>
    <p:sldId id="325" r:id="rId29"/>
    <p:sldId id="32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7" autoAdjust="0"/>
    <p:restoredTop sz="95204"/>
  </p:normalViewPr>
  <p:slideViewPr>
    <p:cSldViewPr>
      <p:cViewPr varScale="1">
        <p:scale>
          <a:sx n="73" d="100"/>
          <a:sy n="73" d="100"/>
        </p:scale>
        <p:origin x="184" y="5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AD7B8A-5BEE-4807-8C39-1DD1E5D190EA}" type="datetimeFigureOut">
              <a:rPr lang="en-US" smtClean="0"/>
              <a:pPr/>
              <a:t>11/15/17</a:t>
            </a:fld>
            <a:endParaRPr lang="en-S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653070-0E9E-4242-A025-5AF6492D47AA}" type="slidenum">
              <a:rPr lang="en-SG" smtClean="0"/>
              <a:pPr/>
              <a:t>‹#›</a:t>
            </a:fld>
            <a:endParaRPr lang="en-SG"/>
          </a:p>
        </p:txBody>
      </p:sp>
    </p:spTree>
    <p:extLst>
      <p:ext uri="{BB962C8B-B14F-4D97-AF65-F5344CB8AC3E}">
        <p14:creationId xmlns:p14="http://schemas.microsoft.com/office/powerpoint/2010/main" val="58145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F4178-9995-47CD-BD00-1F8B68C3B132}" type="datetimeFigureOut">
              <a:rPr lang="en-US" smtClean="0"/>
              <a:pPr/>
              <a:t>11/15/17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5BF38-2525-47A2-A9BD-617AE67F55E4}" type="slidenum">
              <a:rPr lang="en-SG" smtClean="0"/>
              <a:pPr/>
              <a:t>‹#›</a:t>
            </a:fld>
            <a:endParaRPr lang="en-SG"/>
          </a:p>
        </p:txBody>
      </p:sp>
    </p:spTree>
    <p:extLst>
      <p:ext uri="{BB962C8B-B14F-4D97-AF65-F5344CB8AC3E}">
        <p14:creationId xmlns:p14="http://schemas.microsoft.com/office/powerpoint/2010/main" val="166234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597C4-5AC2-4FF4-B6FE-3A7A5549C3B4}" type="datetimeFigureOut">
              <a:rPr lang="en-US" smtClean="0"/>
              <a:pPr/>
              <a:t>11/15/17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87229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597C4-5AC2-4FF4-B6FE-3A7A5549C3B4}" type="datetimeFigureOut">
              <a:rPr lang="en-US" smtClean="0"/>
              <a:pPr/>
              <a:t>11/15/17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168077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597C4-5AC2-4FF4-B6FE-3A7A5549C3B4}" type="datetimeFigureOut">
              <a:rPr lang="en-US" smtClean="0"/>
              <a:pPr/>
              <a:t>11/15/17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83625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597C4-5AC2-4FF4-B6FE-3A7A5549C3B4}" type="datetimeFigureOut">
              <a:rPr lang="en-US" smtClean="0"/>
              <a:pPr/>
              <a:t>11/15/17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196990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597C4-5AC2-4FF4-B6FE-3A7A5549C3B4}" type="datetimeFigureOut">
              <a:rPr lang="en-US" smtClean="0"/>
              <a:pPr/>
              <a:t>11/15/17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37369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597C4-5AC2-4FF4-B6FE-3A7A5549C3B4}" type="datetimeFigureOut">
              <a:rPr lang="en-US" smtClean="0"/>
              <a:pPr/>
              <a:t>11/15/17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146716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597C4-5AC2-4FF4-B6FE-3A7A5549C3B4}" type="datetimeFigureOut">
              <a:rPr lang="en-US" smtClean="0"/>
              <a:pPr/>
              <a:t>11/15/17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115848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0597C4-5AC2-4FF4-B6FE-3A7A5549C3B4}" type="datetimeFigureOut">
              <a:rPr lang="en-US" smtClean="0"/>
              <a:pPr/>
              <a:t>11/15/17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151871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597C4-5AC2-4FF4-B6FE-3A7A5549C3B4}" type="datetimeFigureOut">
              <a:rPr lang="en-US" smtClean="0"/>
              <a:pPr/>
              <a:t>11/15/17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9721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597C4-5AC2-4FF4-B6FE-3A7A5549C3B4}" type="datetimeFigureOut">
              <a:rPr lang="en-US" smtClean="0"/>
              <a:pPr/>
              <a:t>11/15/17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185256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597C4-5AC2-4FF4-B6FE-3A7A5549C3B4}" type="datetimeFigureOut">
              <a:rPr lang="en-US" smtClean="0"/>
              <a:pPr/>
              <a:t>11/15/17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10BC7E0-1AA3-45E6-9771-5A01E17F7708}" type="slidenum">
              <a:rPr lang="en-SG" smtClean="0"/>
              <a:pPr/>
              <a:t>‹#›</a:t>
            </a:fld>
            <a:endParaRPr lang="en-SG"/>
          </a:p>
        </p:txBody>
      </p:sp>
    </p:spTree>
    <p:extLst>
      <p:ext uri="{BB962C8B-B14F-4D97-AF65-F5344CB8AC3E}">
        <p14:creationId xmlns:p14="http://schemas.microsoft.com/office/powerpoint/2010/main" val="18305784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0597C4-5AC2-4FF4-B6FE-3A7A5549C3B4}" type="datetimeFigureOut">
              <a:rPr lang="en-US" smtClean="0"/>
              <a:pPr/>
              <a:t>11/15/17</a:t>
            </a:fld>
            <a:endParaRPr lang="en-S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0BC7E0-1AA3-45E6-9771-5A01E17F7708}" type="slidenum">
              <a:rPr lang="en-SG" smtClean="0"/>
              <a:pPr/>
              <a:t>‹#›</a:t>
            </a:fld>
            <a:endParaRPr lang="en-SG"/>
          </a:p>
        </p:txBody>
      </p:sp>
    </p:spTree>
    <p:extLst>
      <p:ext uri="{BB962C8B-B14F-4D97-AF65-F5344CB8AC3E}">
        <p14:creationId xmlns:p14="http://schemas.microsoft.com/office/powerpoint/2010/main" val="13374536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491880" y="3789040"/>
            <a:ext cx="6858000" cy="12961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6000" b="1" smtClean="0"/>
              <a:t>MIGRASI</a:t>
            </a:r>
            <a:endParaRPr lang="en-SG" sz="6000" b="1" dirty="0"/>
          </a:p>
        </p:txBody>
      </p:sp>
    </p:spTree>
    <p:extLst>
      <p:ext uri="{BB962C8B-B14F-4D97-AF65-F5344CB8AC3E}">
        <p14:creationId xmlns:p14="http://schemas.microsoft.com/office/powerpoint/2010/main" val="99287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Jawaban</a:t>
            </a:r>
            <a:endParaRPr lang="en-US" dirty="0"/>
          </a:p>
        </p:txBody>
      </p:sp>
      <p:sp>
        <p:nvSpPr>
          <p:cNvPr id="6" name="Rectangle 3"/>
          <p:cNvSpPr txBox="1">
            <a:spLocks noChangeArrowheads="1"/>
          </p:cNvSpPr>
          <p:nvPr/>
        </p:nvSpPr>
        <p:spPr>
          <a:xfrm>
            <a:off x="1142976" y="1571612"/>
            <a:ext cx="7772400" cy="411480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ct val="80000"/>
              </a:lnSpc>
            </a:pPr>
            <a:r>
              <a:rPr lang="sv-SE" sz="2000" smtClean="0">
                <a:solidFill>
                  <a:srgbClr val="FF0000"/>
                </a:solidFill>
                <a:latin typeface="Arial" pitchFamily="34" charset="0"/>
                <a:cs typeface="Arial" pitchFamily="34" charset="0"/>
              </a:rPr>
              <a:t>Migrasi risen</a:t>
            </a:r>
          </a:p>
          <a:p>
            <a:pPr algn="just">
              <a:lnSpc>
                <a:spcPct val="80000"/>
              </a:lnSpc>
              <a:buFont typeface="Wingdings" pitchFamily="2" charset="2"/>
              <a:buNone/>
            </a:pPr>
            <a:endParaRPr lang="sv-SE" sz="2000" smtClean="0">
              <a:latin typeface="Arial" pitchFamily="34" charset="0"/>
              <a:cs typeface="Arial" pitchFamily="34" charset="0"/>
            </a:endParaRPr>
          </a:p>
          <a:p>
            <a:pPr algn="just">
              <a:lnSpc>
                <a:spcPct val="80000"/>
              </a:lnSpc>
            </a:pPr>
            <a:r>
              <a:rPr lang="sv-SE" sz="2000" smtClean="0">
                <a:latin typeface="Arial" pitchFamily="34" charset="0"/>
                <a:cs typeface="Arial" pitchFamily="34" charset="0"/>
              </a:rPr>
              <a:t>Jika keluarga ini hanya menempati rumah di Bojonggede hanya pada waktu-waktu tertentu saja dan tidak berniat tinggal di sana dalam waktu yang lebih lama (enam bulan atau lebih), sementara tempat tinggal yang biasanya ditempati adalah tetap di Jakarta, maka keluarga Agus hanya pelaku </a:t>
            </a:r>
            <a:r>
              <a:rPr lang="sv-SE" sz="2000" b="1" u="sng" smtClean="0">
                <a:solidFill>
                  <a:srgbClr val="FF0000"/>
                </a:solidFill>
                <a:latin typeface="Arial" pitchFamily="34" charset="0"/>
                <a:cs typeface="Arial" pitchFamily="34" charset="0"/>
              </a:rPr>
              <a:t>migran sirkuler</a:t>
            </a:r>
          </a:p>
          <a:p>
            <a:pPr algn="just">
              <a:lnSpc>
                <a:spcPct val="80000"/>
              </a:lnSpc>
              <a:buFont typeface="Wingdings" pitchFamily="2" charset="2"/>
              <a:buNone/>
            </a:pPr>
            <a:r>
              <a:rPr lang="en-US" sz="2000" b="1" smtClean="0">
                <a:solidFill>
                  <a:srgbClr val="FF0000"/>
                </a:solidFill>
                <a:latin typeface="Arial" pitchFamily="34" charset="0"/>
                <a:cs typeface="Arial" pitchFamily="34" charset="0"/>
              </a:rPr>
              <a:t> </a:t>
            </a:r>
          </a:p>
          <a:p>
            <a:pPr algn="just">
              <a:lnSpc>
                <a:spcPct val="80000"/>
              </a:lnSpc>
            </a:pPr>
            <a:r>
              <a:rPr lang="sv-SE" sz="2000" smtClean="0">
                <a:latin typeface="Arial" pitchFamily="34" charset="0"/>
                <a:cs typeface="Arial" pitchFamily="34" charset="0"/>
              </a:rPr>
              <a:t>Jika keluarga ini pergi ke Bojonggede pada pagi hari Sabtu, kemudian pulang ke Jakarta Sabtu sore, maka keluarga ini termasuk pelaku </a:t>
            </a:r>
            <a:r>
              <a:rPr lang="sv-SE" sz="2000" b="1" u="sng" smtClean="0">
                <a:solidFill>
                  <a:srgbClr val="FF0000"/>
                </a:solidFill>
                <a:latin typeface="Arial" pitchFamily="34" charset="0"/>
                <a:cs typeface="Arial" pitchFamily="34" charset="0"/>
              </a:rPr>
              <a:t>migrasi ulang-alik</a:t>
            </a:r>
          </a:p>
          <a:p>
            <a:pPr algn="just">
              <a:lnSpc>
                <a:spcPct val="80000"/>
              </a:lnSpc>
              <a:buFont typeface="Wingdings" pitchFamily="2" charset="2"/>
              <a:buNone/>
            </a:pPr>
            <a:endParaRPr lang="sv-SE" sz="2000" smtClean="0">
              <a:latin typeface="Arial" pitchFamily="34" charset="0"/>
              <a:cs typeface="Arial" pitchFamily="34" charset="0"/>
            </a:endParaRPr>
          </a:p>
          <a:p>
            <a:pPr algn="just">
              <a:lnSpc>
                <a:spcPct val="80000"/>
              </a:lnSpc>
            </a:pPr>
            <a:r>
              <a:rPr lang="sv-SE" sz="2000" smtClean="0">
                <a:latin typeface="Arial" pitchFamily="34" charset="0"/>
                <a:cs typeface="Arial" pitchFamily="34" charset="0"/>
              </a:rPr>
              <a:t>Dalam Sensus Penduduk atau survei-survei kependudukan penetapan apakah seseorang adalah migran atau bukan tergantung dari pernyataan tentang di mana biasanya tinggal</a:t>
            </a:r>
            <a:r>
              <a:rPr lang="en-US" sz="2000" smtClean="0">
                <a:latin typeface="Arial" pitchFamily="34" charset="0"/>
                <a:cs typeface="Arial" pitchFamily="34" charset="0"/>
              </a:rPr>
              <a: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97337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xEl>
                                              <p:pRg st="0" end="0"/>
                                            </p:txEl>
                                          </p:spTgt>
                                        </p:tgtEl>
                                        <p:attrNameLst>
                                          <p:attrName>style.visibility</p:attrName>
                                        </p:attrNameLst>
                                      </p:cBhvr>
                                      <p:to>
                                        <p:strVal val="visible"/>
                                      </p:to>
                                    </p:set>
                                    <p:set>
                                      <p:cBhvr>
                                        <p:cTn id="12" dur="228" fill="hold">
                                          <p:stCondLst>
                                            <p:cond delay="0"/>
                                          </p:stCondLst>
                                        </p:cTn>
                                        <p:tgtEl>
                                          <p:spTgt spid="6">
                                            <p:txEl>
                                              <p:pRg st="0" end="0"/>
                                            </p:txEl>
                                          </p:spTgt>
                                        </p:tgtEl>
                                        <p:attrNameLst>
                                          <p:attrName>style.rotation</p:attrName>
                                        </p:attrNameLst>
                                      </p:cBhvr>
                                      <p:to>
                                        <p:strVal val="-45.0"/>
                                      </p:to>
                                    </p:set>
                                    <p:anim calcmode="lin" valueType="num">
                                      <p:cBhvr>
                                        <p:cTn id="13" dur="228" fill="hold">
                                          <p:stCondLst>
                                            <p:cond delay="228"/>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6">
                                            <p:txEl>
                                              <p:pRg st="2" end="2"/>
                                            </p:txEl>
                                          </p:spTgt>
                                        </p:tgtEl>
                                        <p:attrNameLst>
                                          <p:attrName>style.visibility</p:attrName>
                                        </p:attrNameLst>
                                      </p:cBhvr>
                                      <p:to>
                                        <p:strVal val="visible"/>
                                      </p:to>
                                    </p:set>
                                    <p:set>
                                      <p:cBhvr>
                                        <p:cTn id="21" dur="228" fill="hold">
                                          <p:stCondLst>
                                            <p:cond delay="0"/>
                                          </p:stCondLst>
                                        </p:cTn>
                                        <p:tgtEl>
                                          <p:spTgt spid="6">
                                            <p:txEl>
                                              <p:pRg st="2" end="2"/>
                                            </p:txEl>
                                          </p:spTgt>
                                        </p:tgtEl>
                                        <p:attrNameLst>
                                          <p:attrName>style.rotation</p:attrName>
                                        </p:attrNameLst>
                                      </p:cBhvr>
                                      <p:to>
                                        <p:strVal val="-45.0"/>
                                      </p:to>
                                    </p:set>
                                    <p:anim calcmode="lin" valueType="num">
                                      <p:cBhvr>
                                        <p:cTn id="22" dur="228" fill="hold">
                                          <p:stCondLst>
                                            <p:cond delay="228"/>
                                          </p:stCondLst>
                                        </p:cTn>
                                        <p:tgtEl>
                                          <p:spTgt spid="6">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6">
                                            <p:txEl>
                                              <p:pRg st="2" end="2"/>
                                            </p:txEl>
                                          </p:spTgt>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6">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6">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6">
                                            <p:txEl>
                                              <p:pRg st="3" end="3"/>
                                            </p:txEl>
                                          </p:spTgt>
                                        </p:tgtEl>
                                        <p:attrNameLst>
                                          <p:attrName>style.visibility</p:attrName>
                                        </p:attrNameLst>
                                      </p:cBhvr>
                                      <p:to>
                                        <p:strVal val="visible"/>
                                      </p:to>
                                    </p:set>
                                    <p:set>
                                      <p:cBhvr>
                                        <p:cTn id="30" dur="228" fill="hold">
                                          <p:stCondLst>
                                            <p:cond delay="0"/>
                                          </p:stCondLst>
                                        </p:cTn>
                                        <p:tgtEl>
                                          <p:spTgt spid="6">
                                            <p:txEl>
                                              <p:pRg st="3" end="3"/>
                                            </p:txEl>
                                          </p:spTgt>
                                        </p:tgtEl>
                                        <p:attrNameLst>
                                          <p:attrName>style.rotation</p:attrName>
                                        </p:attrNameLst>
                                      </p:cBhvr>
                                      <p:to>
                                        <p:strVal val="-45.0"/>
                                      </p:to>
                                    </p:set>
                                    <p:anim calcmode="lin" valueType="num">
                                      <p:cBhvr>
                                        <p:cTn id="31" dur="228" fill="hold">
                                          <p:stCondLst>
                                            <p:cond delay="228"/>
                                          </p:stCondLst>
                                        </p:cTn>
                                        <p:tgtEl>
                                          <p:spTgt spid="6">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8" fill="hold">
                                          <p:stCondLst>
                                            <p:cond delay="0"/>
                                          </p:stCondLst>
                                        </p:cTn>
                                        <p:tgtEl>
                                          <p:spTgt spid="6">
                                            <p:txEl>
                                              <p:pRg st="3" end="3"/>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8"/>
                                          </p:stCondLst>
                                        </p:cTn>
                                        <p:tgtEl>
                                          <p:spTgt spid="6">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6">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6">
                                            <p:txEl>
                                              <p:pRg st="4" end="4"/>
                                            </p:txEl>
                                          </p:spTgt>
                                        </p:tgtEl>
                                        <p:attrNameLst>
                                          <p:attrName>style.visibility</p:attrName>
                                        </p:attrNameLst>
                                      </p:cBhvr>
                                      <p:to>
                                        <p:strVal val="visible"/>
                                      </p:to>
                                    </p:set>
                                    <p:set>
                                      <p:cBhvr>
                                        <p:cTn id="39" dur="228" fill="hold">
                                          <p:stCondLst>
                                            <p:cond delay="0"/>
                                          </p:stCondLst>
                                        </p:cTn>
                                        <p:tgtEl>
                                          <p:spTgt spid="6">
                                            <p:txEl>
                                              <p:pRg st="4" end="4"/>
                                            </p:txEl>
                                          </p:spTgt>
                                        </p:tgtEl>
                                        <p:attrNameLst>
                                          <p:attrName>style.rotation</p:attrName>
                                        </p:attrNameLst>
                                      </p:cBhvr>
                                      <p:to>
                                        <p:strVal val="-45.0"/>
                                      </p:to>
                                    </p:set>
                                    <p:anim calcmode="lin" valueType="num">
                                      <p:cBhvr>
                                        <p:cTn id="40" dur="228" fill="hold">
                                          <p:stCondLst>
                                            <p:cond delay="228"/>
                                          </p:stCondLst>
                                        </p:cTn>
                                        <p:tgtEl>
                                          <p:spTgt spid="6">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1" dur="228" fill="hold">
                                          <p:stCondLst>
                                            <p:cond delay="0"/>
                                          </p:stCondLst>
                                        </p:cTn>
                                        <p:tgtEl>
                                          <p:spTgt spid="6">
                                            <p:txEl>
                                              <p:pRg st="4" end="4"/>
                                            </p:txEl>
                                          </p:spTgt>
                                        </p:tgtEl>
                                        <p:attrNameLst>
                                          <p:attrName>ppt_y</p:attrName>
                                        </p:attrNameLst>
                                      </p:cBhvr>
                                      <p:tavLst>
                                        <p:tav tm="0">
                                          <p:val>
                                            <p:strVal val="#ppt_y-1"/>
                                          </p:val>
                                        </p:tav>
                                        <p:tav tm="100000">
                                          <p:val>
                                            <p:strVal val="#ppt_y-(0.354*#ppt_w-0.172*#ppt_h)"/>
                                          </p:val>
                                        </p:tav>
                                      </p:tavLst>
                                    </p:anim>
                                    <p:anim calcmode="lin" valueType="num">
                                      <p:cBhvr>
                                        <p:cTn id="42" dur="78" decel="50000" autoRev="1" fill="hold">
                                          <p:stCondLst>
                                            <p:cond delay="228"/>
                                          </p:stCondLst>
                                        </p:cTn>
                                        <p:tgtEl>
                                          <p:spTgt spid="6">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3" dur="68" fill="hold">
                                          <p:stCondLst>
                                            <p:cond delay="432"/>
                                          </p:stCondLst>
                                        </p:cTn>
                                        <p:tgtEl>
                                          <p:spTgt spid="6">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8" presetClass="entr" presetSubtype="0" accel="50000" fill="hold" grpId="0" nodeType="clickEffect">
                                  <p:stCondLst>
                                    <p:cond delay="0"/>
                                  </p:stCondLst>
                                  <p:iterate type="lt">
                                    <p:tmPct val="50000"/>
                                  </p:iterate>
                                  <p:childTnLst>
                                    <p:set>
                                      <p:cBhvr>
                                        <p:cTn id="47" dur="1" fill="hold">
                                          <p:stCondLst>
                                            <p:cond delay="0"/>
                                          </p:stCondLst>
                                        </p:cTn>
                                        <p:tgtEl>
                                          <p:spTgt spid="6">
                                            <p:txEl>
                                              <p:pRg st="6" end="6"/>
                                            </p:txEl>
                                          </p:spTgt>
                                        </p:tgtEl>
                                        <p:attrNameLst>
                                          <p:attrName>style.visibility</p:attrName>
                                        </p:attrNameLst>
                                      </p:cBhvr>
                                      <p:to>
                                        <p:strVal val="visible"/>
                                      </p:to>
                                    </p:set>
                                    <p:set>
                                      <p:cBhvr>
                                        <p:cTn id="48" dur="228" fill="hold">
                                          <p:stCondLst>
                                            <p:cond delay="0"/>
                                          </p:stCondLst>
                                        </p:cTn>
                                        <p:tgtEl>
                                          <p:spTgt spid="6">
                                            <p:txEl>
                                              <p:pRg st="6" end="6"/>
                                            </p:txEl>
                                          </p:spTgt>
                                        </p:tgtEl>
                                        <p:attrNameLst>
                                          <p:attrName>style.rotation</p:attrName>
                                        </p:attrNameLst>
                                      </p:cBhvr>
                                      <p:to>
                                        <p:strVal val="-45.0"/>
                                      </p:to>
                                    </p:set>
                                    <p:anim calcmode="lin" valueType="num">
                                      <p:cBhvr>
                                        <p:cTn id="49" dur="228" fill="hold">
                                          <p:stCondLst>
                                            <p:cond delay="228"/>
                                          </p:stCondLst>
                                        </p:cTn>
                                        <p:tgtEl>
                                          <p:spTgt spid="6">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228" fill="hold">
                                          <p:stCondLst>
                                            <p:cond delay="0"/>
                                          </p:stCondLst>
                                        </p:cTn>
                                        <p:tgtEl>
                                          <p:spTgt spid="6">
                                            <p:txEl>
                                              <p:pRg st="6" end="6"/>
                                            </p:txEl>
                                          </p:spTgt>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8"/>
                                          </p:stCondLst>
                                        </p:cTn>
                                        <p:tgtEl>
                                          <p:spTgt spid="6">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6">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mtClean="0"/>
              <a:t>FAKTOR YANG MEMPENGARUHI MIGRASI </a:t>
            </a:r>
            <a:endParaRPr lang="en-SG" dirty="0"/>
          </a:p>
        </p:txBody>
      </p:sp>
      <p:sp>
        <p:nvSpPr>
          <p:cNvPr id="6"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fi-FI" smtClean="0">
                <a:solidFill>
                  <a:srgbClr val="FF3399"/>
                </a:solidFill>
              </a:rPr>
              <a:t>	</a:t>
            </a:r>
            <a:r>
              <a:rPr lang="fi-FI" smtClean="0">
                <a:solidFill>
                  <a:srgbClr val="FF0000"/>
                </a:solidFill>
              </a:rPr>
              <a:t>Menurut</a:t>
            </a:r>
            <a:r>
              <a:rPr lang="fi-FI" smtClean="0">
                <a:solidFill>
                  <a:srgbClr val="FF3399"/>
                </a:solidFill>
              </a:rPr>
              <a:t> </a:t>
            </a:r>
            <a:r>
              <a:rPr lang="fi-FI" smtClean="0">
                <a:solidFill>
                  <a:srgbClr val="FF0000"/>
                </a:solidFill>
              </a:rPr>
              <a:t>Lee (1966), </a:t>
            </a:r>
            <a:r>
              <a:rPr lang="fi-FI" smtClean="0"/>
              <a:t>mengajukan empat faktor yang menyebabkan orang mengambil keputusan untuk melakukan migrasi yaitu:</a:t>
            </a:r>
          </a:p>
          <a:p>
            <a:pPr algn="just"/>
            <a:endParaRPr lang="en-SG" smtClean="0"/>
          </a:p>
          <a:p>
            <a:pPr algn="just"/>
            <a:r>
              <a:rPr lang="en-SG" smtClean="0"/>
              <a:t>Faktor - faktor  daerah   asal  </a:t>
            </a:r>
          </a:p>
          <a:p>
            <a:pPr algn="just"/>
            <a:r>
              <a:rPr lang="en-SG" smtClean="0"/>
              <a:t>Faktor - faktor  yang terdapat  pada  daerah   tujuan  </a:t>
            </a:r>
          </a:p>
          <a:p>
            <a:pPr algn="just"/>
            <a:r>
              <a:rPr lang="en-SG" smtClean="0"/>
              <a:t>Rintangan  antara  </a:t>
            </a:r>
          </a:p>
          <a:p>
            <a:pPr algn="just"/>
            <a:r>
              <a:rPr lang="en-SG" smtClean="0"/>
              <a:t>Faktor - faktor  individual </a:t>
            </a:r>
            <a:endParaRPr lang="en-SG" dirty="0"/>
          </a:p>
        </p:txBody>
      </p:sp>
    </p:spTree>
    <p:extLst>
      <p:ext uri="{BB962C8B-B14F-4D97-AF65-F5344CB8AC3E}">
        <p14:creationId xmlns:p14="http://schemas.microsoft.com/office/powerpoint/2010/main" val="58155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28650" y="365126"/>
            <a:ext cx="78867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i-FI" sz="4000" smtClean="0"/>
              <a:t>FAKTOR-FAKTOR YANG MEMPENGARUHI MIGRASI</a:t>
            </a:r>
            <a:endParaRPr lang="en-US" sz="4000" dirty="0"/>
          </a:p>
        </p:txBody>
      </p:sp>
      <p:pic>
        <p:nvPicPr>
          <p:cNvPr id="6" name="Picture 4"/>
          <p:cNvPicPr>
            <a:picLocks noChangeAspect="1" noChangeArrowheads="1"/>
          </p:cNvPicPr>
          <p:nvPr/>
        </p:nvPicPr>
        <p:blipFill>
          <a:blip r:embed="rId3"/>
          <a:srcRect/>
          <a:stretch>
            <a:fillRect/>
          </a:stretch>
        </p:blipFill>
        <p:spPr>
          <a:xfrm>
            <a:off x="1000100" y="1643050"/>
            <a:ext cx="7886728" cy="3962400"/>
          </a:xfrm>
          <a:prstGeom prst="rect">
            <a:avLst/>
          </a:prstGeom>
          <a:noFill/>
          <a:ln/>
        </p:spPr>
      </p:pic>
      <p:sp>
        <p:nvSpPr>
          <p:cNvPr id="7" name="Rectangle 2"/>
          <p:cNvSpPr txBox="1">
            <a:spLocks noChangeArrowheads="1"/>
          </p:cNvSpPr>
          <p:nvPr/>
        </p:nvSpPr>
        <p:spPr>
          <a:xfrm>
            <a:off x="0" y="5929330"/>
            <a:ext cx="8229600" cy="3571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tx1"/>
                </a:solidFill>
                <a:effectLst/>
                <a:uLnTx/>
                <a:uFillTx/>
                <a:latin typeface="+mj-lt"/>
                <a:ea typeface="+mj-ea"/>
                <a:cs typeface="+mj-cs"/>
              </a:rPr>
              <a:t>Sumber : Lee, 1996 dalam Parnwell,</a:t>
            </a:r>
            <a:r>
              <a:rPr kumimoji="0" lang="fi-FI" sz="2400" b="0" i="0" u="none" strike="noStrike" kern="1200" cap="none" spc="0" normalizeH="0" noProof="0" dirty="0" smtClean="0">
                <a:ln>
                  <a:noFill/>
                </a:ln>
                <a:solidFill>
                  <a:schemeClr val="tx1"/>
                </a:solidFill>
                <a:effectLst/>
                <a:uLnTx/>
                <a:uFillTx/>
                <a:latin typeface="+mj-lt"/>
                <a:ea typeface="+mj-ea"/>
                <a:cs typeface="+mj-cs"/>
              </a:rPr>
              <a:t> 1993</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9034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57200" y="633412"/>
            <a:ext cx="8229600" cy="10191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i-FI" sz="3600" smtClean="0"/>
              <a:t>FAKTOR-FAKTOR YG MEMPENGARUHI  MIGRASI</a:t>
            </a:r>
            <a:endParaRPr lang="en-US" sz="3600" dirty="0"/>
          </a:p>
        </p:txBody>
      </p:sp>
      <p:sp>
        <p:nvSpPr>
          <p:cNvPr id="6" name="Rectangle 3"/>
          <p:cNvSpPr txBox="1">
            <a:spLocks noChangeArrowheads="1"/>
          </p:cNvSpPr>
          <p:nvPr/>
        </p:nvSpPr>
        <p:spPr>
          <a:xfrm>
            <a:off x="457200" y="1600200"/>
            <a:ext cx="8229600" cy="48006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400" smtClean="0">
                <a:latin typeface="Arial" charset="0"/>
              </a:rPr>
              <a:t>Faktor Pendorong (</a:t>
            </a:r>
            <a:r>
              <a:rPr lang="en-US" sz="2400" i="1" smtClean="0">
                <a:latin typeface="Arial" charset="0"/>
              </a:rPr>
              <a:t>push factor</a:t>
            </a:r>
            <a:r>
              <a:rPr lang="en-US" sz="2400" smtClean="0">
                <a:latin typeface="Arial" charset="0"/>
              </a:rPr>
              <a:t>);</a:t>
            </a:r>
          </a:p>
          <a:p>
            <a:pPr marL="1219200" lvl="1" indent="-533400" algn="just">
              <a:buClr>
                <a:schemeClr val="tx1"/>
              </a:buClr>
              <a:buFont typeface="Wingdings" pitchFamily="2" charset="2"/>
              <a:buChar char="v"/>
            </a:pPr>
            <a:r>
              <a:rPr lang="en-US" sz="2000" smtClean="0">
                <a:latin typeface="Arial" charset="0"/>
              </a:rPr>
              <a:t>Makin berkurangnya sumber-sumber kehidupan seperti menurunnya daya dukung lingkungan, menurunnya permintaan atas barang-barang tertentu yang bahan bakunya makin susah diperoleh seperti hasil tambang, kayu atau bahan dari pertanian.</a:t>
            </a:r>
          </a:p>
          <a:p>
            <a:pPr marL="1219200" lvl="1" indent="-533400" algn="just">
              <a:buClr>
                <a:schemeClr val="tx1"/>
              </a:buClr>
              <a:buFont typeface="Wingdings" pitchFamily="2" charset="2"/>
              <a:buChar char="v"/>
            </a:pPr>
            <a:r>
              <a:rPr lang="en-US" sz="2000" smtClean="0">
                <a:latin typeface="Arial" charset="0"/>
              </a:rPr>
              <a:t>Menyempitnya lapangan pekerjaan di tempat asal (misalnya tanah untuk pertanian di perdesaan yang makin menyempit).</a:t>
            </a:r>
          </a:p>
          <a:p>
            <a:pPr marL="1219200" lvl="1" indent="-533400" algn="just">
              <a:buClr>
                <a:schemeClr val="tx1"/>
              </a:buClr>
              <a:buFont typeface="Wingdings" pitchFamily="2" charset="2"/>
              <a:buChar char="v"/>
            </a:pPr>
            <a:r>
              <a:rPr lang="en-US" sz="2000" smtClean="0">
                <a:latin typeface="Arial" charset="0"/>
              </a:rPr>
              <a:t>Adanya tekanan-tekanan politik, agama, suku sehingga mengganggu hak azasi penduduk di daerah asal.</a:t>
            </a:r>
          </a:p>
          <a:p>
            <a:pPr marL="1219200" lvl="1" indent="-533400" algn="just">
              <a:buClr>
                <a:schemeClr val="tx1"/>
              </a:buClr>
              <a:buFont typeface="Wingdings" pitchFamily="2" charset="2"/>
              <a:buChar char="v"/>
            </a:pPr>
            <a:r>
              <a:rPr lang="fi-FI" sz="2000" smtClean="0">
                <a:latin typeface="Arial" charset="0"/>
              </a:rPr>
              <a:t>Alasan pendidikan, pekerjaan atau perkawinan</a:t>
            </a:r>
            <a:r>
              <a:rPr lang="en-US" sz="2000" smtClean="0">
                <a:latin typeface="Arial" charset="0"/>
              </a:rPr>
              <a:t> </a:t>
            </a:r>
          </a:p>
          <a:p>
            <a:pPr marL="1219200" lvl="1" indent="-533400" algn="just">
              <a:buClr>
                <a:schemeClr val="tx1"/>
              </a:buClr>
              <a:buFont typeface="Wingdings" pitchFamily="2" charset="2"/>
              <a:buChar char="v"/>
            </a:pPr>
            <a:r>
              <a:rPr lang="fi-FI" sz="2000" smtClean="0">
                <a:latin typeface="Arial" charset="0"/>
              </a:rPr>
              <a:t>Bencana alam seperti banjir, kebakaran, gempa bumi, tsunami, musim kemarau panjang atau adanya wabah penyakit.</a:t>
            </a:r>
            <a:endParaRPr lang="en-US" sz="2000" dirty="0">
              <a:latin typeface="Arial" charset="0"/>
            </a:endParaRPr>
          </a:p>
        </p:txBody>
      </p:sp>
    </p:spTree>
    <p:extLst>
      <p:ext uri="{BB962C8B-B14F-4D97-AF65-F5344CB8AC3E}">
        <p14:creationId xmlns:p14="http://schemas.microsoft.com/office/powerpoint/2010/main" val="154535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p:nvSpPr>
        <p:spPr>
          <a:xfrm>
            <a:off x="457200" y="381000"/>
            <a:ext cx="8229600" cy="1019175"/>
          </a:xfrm>
          <a:prstGeom prst="rect">
            <a:avLst/>
          </a:prstGeom>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i-FI" sz="4000" smtClean="0"/>
              <a:t>FAKTOR-FAKTOR YG MEMPENGARUHI  MIGRASI</a:t>
            </a:r>
            <a:endParaRPr lang="en-US" sz="4000" dirty="0"/>
          </a:p>
        </p:txBody>
      </p:sp>
      <p:sp>
        <p:nvSpPr>
          <p:cNvPr id="6" name="Rectangle 3"/>
          <p:cNvSpPr txBox="1">
            <a:spLocks noChangeArrowheads="1"/>
          </p:cNvSpPr>
          <p:nvPr/>
        </p:nvSpPr>
        <p:spPr>
          <a:xfrm>
            <a:off x="457200" y="1828800"/>
            <a:ext cx="8229600" cy="445611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06400" indent="-406400" algn="just"/>
            <a:r>
              <a:rPr lang="en-US" sz="2400" smtClean="0">
                <a:latin typeface="Arial" charset="0"/>
              </a:rPr>
              <a:t>Faktor-faktor Penarik (</a:t>
            </a:r>
            <a:r>
              <a:rPr lang="en-US" sz="2400" i="1" smtClean="0">
                <a:latin typeface="Arial" charset="0"/>
              </a:rPr>
              <a:t>pull factor</a:t>
            </a:r>
            <a:r>
              <a:rPr lang="en-US" sz="2400" smtClean="0">
                <a:latin typeface="Arial" charset="0"/>
              </a:rPr>
              <a:t>);</a:t>
            </a:r>
          </a:p>
          <a:p>
            <a:pPr marL="1219200" lvl="1" indent="-533400" algn="just">
              <a:buClr>
                <a:schemeClr val="tx1"/>
              </a:buClr>
              <a:buFont typeface="Wingdings" pitchFamily="2" charset="2"/>
              <a:buChar char="v"/>
            </a:pPr>
            <a:r>
              <a:rPr lang="fi-FI" sz="2400" smtClean="0">
                <a:latin typeface="Arial" charset="0"/>
              </a:rPr>
              <a:t>Adanya harapan akan memperoleh kesempatan untuk memperbaikan taraf hidup.</a:t>
            </a:r>
          </a:p>
          <a:p>
            <a:pPr marL="1219200" lvl="1" indent="-533400" algn="just">
              <a:buClr>
                <a:schemeClr val="tx1"/>
              </a:buClr>
              <a:buFont typeface="Wingdings" pitchFamily="2" charset="2"/>
              <a:buChar char="v"/>
            </a:pPr>
            <a:r>
              <a:rPr lang="fi-FI" sz="2400" smtClean="0">
                <a:latin typeface="Arial" charset="0"/>
              </a:rPr>
              <a:t>Adanya kesempatan untuk memperoleh pendidikan yang lebih baik.</a:t>
            </a:r>
          </a:p>
          <a:p>
            <a:pPr marL="1219200" lvl="1" indent="-533400" algn="just">
              <a:buClr>
                <a:schemeClr val="tx1"/>
              </a:buClr>
              <a:buFont typeface="Wingdings" pitchFamily="2" charset="2"/>
              <a:buChar char="v"/>
            </a:pPr>
            <a:r>
              <a:rPr lang="fi-FI" sz="2400" smtClean="0">
                <a:latin typeface="Arial" charset="0"/>
              </a:rPr>
              <a:t>Keadaan lingkungan dan keadaan hidup yang menyenangkan, misalnya iklim, perumahan, sekolah dan fasilitas-fasilitas publik lainnya.</a:t>
            </a:r>
          </a:p>
          <a:p>
            <a:pPr marL="1219200" lvl="1" indent="-533400" algn="just">
              <a:buClr>
                <a:schemeClr val="tx1"/>
              </a:buClr>
              <a:buFont typeface="Wingdings" pitchFamily="2" charset="2"/>
              <a:buChar char="v"/>
            </a:pPr>
            <a:r>
              <a:rPr lang="fi-FI" sz="2400" smtClean="0">
                <a:latin typeface="Arial" charset="0"/>
              </a:rPr>
              <a:t>Adanya aktivitas-aktivitas di kota besar, tempat-tempat hiburan, pusat kebudayaan sebagai daya tarik bagi orang-orang daerah lain untuk bermukim di kota besar tersebut.</a:t>
            </a:r>
            <a:r>
              <a:rPr lang="en-US" sz="2400" smtClean="0">
                <a:latin typeface="Arial" charset="0"/>
              </a:rPr>
              <a:t> </a:t>
            </a:r>
            <a:endParaRPr lang="en-US" sz="2400" dirty="0">
              <a:latin typeface="Arial" charset="0"/>
            </a:endParaRPr>
          </a:p>
        </p:txBody>
      </p:sp>
    </p:spTree>
    <p:extLst>
      <p:ext uri="{BB962C8B-B14F-4D97-AF65-F5344CB8AC3E}">
        <p14:creationId xmlns:p14="http://schemas.microsoft.com/office/powerpoint/2010/main" val="196923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i-FI" smtClean="0"/>
              <a:t>FAKTOR-FAKTOR YANG MEMPENGARUHI MIGRASI</a:t>
            </a:r>
            <a:endParaRPr lang="en-SG" dirty="0"/>
          </a:p>
        </p:txBody>
      </p:sp>
      <p:sp>
        <p:nvSpPr>
          <p:cNvPr id="6"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SG" b="1" smtClean="0">
                <a:latin typeface="Arial" pitchFamily="34" charset="0"/>
                <a:cs typeface="Arial" pitchFamily="34" charset="0"/>
              </a:rPr>
              <a:t>Rintangan antara :</a:t>
            </a:r>
          </a:p>
          <a:p>
            <a:pPr marL="514350" indent="-514350" algn="just">
              <a:buFont typeface="Arial"/>
              <a:buNone/>
            </a:pPr>
            <a:r>
              <a:rPr lang="en-SG" smtClean="0">
                <a:latin typeface="Arial" pitchFamily="34" charset="0"/>
                <a:cs typeface="Arial" pitchFamily="34" charset="0"/>
              </a:rPr>
              <a:t>	- Jarak dari daerah asal ke daerah tujuan</a:t>
            </a:r>
          </a:p>
          <a:p>
            <a:pPr marL="514350" indent="-514350" algn="just">
              <a:buFont typeface="Arial"/>
              <a:buNone/>
            </a:pPr>
            <a:r>
              <a:rPr lang="en-SG" smtClean="0">
                <a:latin typeface="Arial" pitchFamily="34" charset="0"/>
                <a:cs typeface="Arial" pitchFamily="34" charset="0"/>
              </a:rPr>
              <a:t>	- Alat transportasi/perjalanan</a:t>
            </a:r>
          </a:p>
          <a:p>
            <a:pPr marL="514350" indent="-514350" algn="just">
              <a:buFont typeface="Arial"/>
              <a:buNone/>
            </a:pPr>
            <a:r>
              <a:rPr lang="en-SG" smtClean="0">
                <a:latin typeface="Arial" pitchFamily="34" charset="0"/>
                <a:cs typeface="Arial" pitchFamily="34" charset="0"/>
              </a:rPr>
              <a:t>	- Informasi tempat tujuan</a:t>
            </a:r>
          </a:p>
          <a:p>
            <a:pPr marL="514350" indent="-514350" algn="just">
              <a:buFont typeface="Arial"/>
              <a:buNone/>
            </a:pPr>
            <a:r>
              <a:rPr lang="en-SG" smtClean="0">
                <a:latin typeface="Arial" pitchFamily="34" charset="0"/>
                <a:cs typeface="Arial" pitchFamily="34" charset="0"/>
              </a:rPr>
              <a:t>	- Keterkaitan dengan keluarga</a:t>
            </a:r>
          </a:p>
          <a:p>
            <a:pPr marL="514350" indent="-514350" algn="just">
              <a:buFont typeface="Arial"/>
              <a:buNone/>
            </a:pPr>
            <a:r>
              <a:rPr lang="en-SG" smtClean="0">
                <a:latin typeface="Arial" pitchFamily="34" charset="0"/>
                <a:cs typeface="Arial" pitchFamily="34" charset="0"/>
              </a:rPr>
              <a:t>	- Larangan pemerintah terhadap pergerakan</a:t>
            </a:r>
          </a:p>
          <a:p>
            <a:pPr marL="514350" indent="-514350" algn="just"/>
            <a:r>
              <a:rPr lang="en-SG" b="1" smtClean="0">
                <a:latin typeface="Arial" pitchFamily="34" charset="0"/>
                <a:cs typeface="Arial" pitchFamily="34" charset="0"/>
              </a:rPr>
              <a:t>Faktor Individu :</a:t>
            </a:r>
          </a:p>
          <a:p>
            <a:pPr marL="514350" indent="-514350" algn="just">
              <a:buFont typeface="Arial"/>
              <a:buNone/>
            </a:pPr>
            <a:r>
              <a:rPr lang="en-SG" smtClean="0">
                <a:latin typeface="Arial" pitchFamily="34" charset="0"/>
                <a:cs typeface="Arial" pitchFamily="34" charset="0"/>
              </a:rPr>
              <a:t>	-Faktor utama : terkait persepsi individu dalam       	menyikapi suatu hal</a:t>
            </a:r>
          </a:p>
          <a:p>
            <a:pPr marL="514350" indent="-514350" algn="just">
              <a:buFont typeface="Arial"/>
              <a:buNone/>
            </a:pPr>
            <a:r>
              <a:rPr lang="en-SG" smtClean="0">
                <a:latin typeface="Arial" pitchFamily="34" charset="0"/>
                <a:cs typeface="Arial" pitchFamily="34" charset="0"/>
              </a:rPr>
              <a:t>	- 	Tergantung pada kepekaan pribadi, kesadaran akan kondisi di tempat tujuan, kecerdasan</a:t>
            </a:r>
            <a:r>
              <a:rPr lang="en-SG" smtClean="0"/>
              <a:t>	</a:t>
            </a:r>
            <a:endParaRPr lang="en-SG" dirty="0"/>
          </a:p>
        </p:txBody>
      </p:sp>
    </p:spTree>
    <p:extLst>
      <p:ext uri="{BB962C8B-B14F-4D97-AF65-F5344CB8AC3E}">
        <p14:creationId xmlns:p14="http://schemas.microsoft.com/office/powerpoint/2010/main" val="115305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smtClean="0"/>
              <a:t>Teori Migrasi Robert Norris</a:t>
            </a:r>
            <a:endParaRPr lang="en-US" dirty="0" smtClean="0"/>
          </a:p>
        </p:txBody>
      </p:sp>
      <p:sp>
        <p:nvSpPr>
          <p:cNvPr id="6" name="Rectangle 3"/>
          <p:cNvSpPr txBox="1">
            <a:spLocks noChangeArrowheads="1"/>
          </p:cNvSpPr>
          <p:nvPr/>
        </p:nvSpPr>
        <p:spPr>
          <a:xfrm>
            <a:off x="781050" y="19780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defRPr/>
            </a:pPr>
            <a:r>
              <a:rPr lang="en-US" sz="2800" smtClean="0"/>
              <a:t>Menurut Norris,disampaing ke 4 faktor di atas </a:t>
            </a:r>
            <a:r>
              <a:rPr lang="en-US" sz="2800" smtClean="0">
                <a:sym typeface="Wingdings" pitchFamily="2" charset="2"/>
              </a:rPr>
              <a:t></a:t>
            </a:r>
            <a:r>
              <a:rPr lang="en-US" sz="2800" smtClean="0"/>
              <a:t>dalam migrasi penting diperhatikan adanya migran terpaksa, dan migran kembali yang gagal di tempat tujuan. Asumsinya tidak semua migran akan sukses di daerah tujuan.</a:t>
            </a:r>
          </a:p>
          <a:p>
            <a:pPr marL="0" indent="0">
              <a:buFont typeface="Arial"/>
              <a:buNone/>
              <a:defRPr/>
            </a:pPr>
            <a:endParaRPr lang="en-US" sz="2800" smtClean="0"/>
          </a:p>
          <a:p>
            <a:pPr>
              <a:defRPr/>
            </a:pPr>
            <a:r>
              <a:rPr lang="en-US" sz="2800" smtClean="0"/>
              <a:t>Migran terpaksa adalah mereka yang terpaksa pindah karena orang tuanya pindah.Kasus ini juga dapat terjadi di kalangan Militer, Hakim Polisi dan Jaksa.</a:t>
            </a:r>
            <a:endParaRPr lang="en-US" sz="2800" dirty="0" smtClean="0"/>
          </a:p>
        </p:txBody>
      </p:sp>
    </p:spTree>
    <p:extLst>
      <p:ext uri="{BB962C8B-B14F-4D97-AF65-F5344CB8AC3E}">
        <p14:creationId xmlns:p14="http://schemas.microsoft.com/office/powerpoint/2010/main" val="13412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stCondLst>
                                            <p:cond delay="0"/>
                                          </p:stCondLst>
                                        </p:cTn>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stCondLst>
                                            <p:cond delay="0"/>
                                          </p:stCondLst>
                                        </p:cTn>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stCondLst>
                                            <p:cond delay="0"/>
                                          </p:stCondLst>
                                        </p:cTn>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8229600" cy="560406"/>
          </a:xfrm>
        </p:spPr>
        <p:txBody>
          <a:bodyPr>
            <a:normAutofit/>
          </a:bodyPr>
          <a:lstStyle/>
          <a:p>
            <a:r>
              <a:rPr lang="en-SG" dirty="0" smtClean="0"/>
              <a:t>PERHITUNGAN MIGRASI</a:t>
            </a:r>
            <a:endParaRPr lang="en-SG" dirty="0"/>
          </a:p>
        </p:txBody>
      </p:sp>
      <p:sp>
        <p:nvSpPr>
          <p:cNvPr id="4" name="Rectangle 3"/>
          <p:cNvSpPr/>
          <p:nvPr/>
        </p:nvSpPr>
        <p:spPr>
          <a:xfrm>
            <a:off x="3143240" y="1000108"/>
            <a:ext cx="214314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5" name="Rectangle 4"/>
          <p:cNvSpPr/>
          <p:nvPr/>
        </p:nvSpPr>
        <p:spPr>
          <a:xfrm>
            <a:off x="1000100" y="5929330"/>
            <a:ext cx="2643206"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SG" dirty="0" err="1" smtClean="0"/>
              <a:t>Angka</a:t>
            </a:r>
            <a:r>
              <a:rPr lang="en-SG" dirty="0" smtClean="0"/>
              <a:t>  </a:t>
            </a:r>
            <a:r>
              <a:rPr lang="en-SG" dirty="0" err="1" smtClean="0"/>
              <a:t>Migrasi</a:t>
            </a:r>
            <a:r>
              <a:rPr lang="en-SG" dirty="0" smtClean="0"/>
              <a:t> </a:t>
            </a:r>
          </a:p>
          <a:p>
            <a:pPr algn="ctr"/>
            <a:r>
              <a:rPr lang="en-SG" dirty="0" err="1" smtClean="0"/>
              <a:t>Bruto</a:t>
            </a:r>
            <a:r>
              <a:rPr lang="en-SG" dirty="0" smtClean="0"/>
              <a:t> </a:t>
            </a:r>
            <a:endParaRPr lang="en-SG" dirty="0"/>
          </a:p>
        </p:txBody>
      </p:sp>
      <p:sp>
        <p:nvSpPr>
          <p:cNvPr id="6" name="Rectangle 5"/>
          <p:cNvSpPr/>
          <p:nvPr/>
        </p:nvSpPr>
        <p:spPr>
          <a:xfrm>
            <a:off x="5286380" y="1928802"/>
            <a:ext cx="285752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7" name="Rectangle 6"/>
          <p:cNvSpPr/>
          <p:nvPr/>
        </p:nvSpPr>
        <p:spPr>
          <a:xfrm>
            <a:off x="1000100" y="5143512"/>
            <a:ext cx="2643206"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SG" dirty="0" err="1" smtClean="0"/>
              <a:t>Angka</a:t>
            </a:r>
            <a:r>
              <a:rPr lang="en-SG" dirty="0" smtClean="0"/>
              <a:t>  </a:t>
            </a:r>
            <a:r>
              <a:rPr lang="en-SG" dirty="0" err="1" smtClean="0"/>
              <a:t>Migrasi</a:t>
            </a:r>
            <a:r>
              <a:rPr lang="en-SG" dirty="0" smtClean="0"/>
              <a:t> </a:t>
            </a:r>
          </a:p>
          <a:p>
            <a:pPr algn="ctr"/>
            <a:r>
              <a:rPr lang="en-SG" dirty="0" err="1" smtClean="0"/>
              <a:t>Netto</a:t>
            </a:r>
            <a:r>
              <a:rPr lang="en-SG" dirty="0" smtClean="0"/>
              <a:t> </a:t>
            </a:r>
            <a:endParaRPr lang="en-SG" dirty="0"/>
          </a:p>
        </p:txBody>
      </p:sp>
      <p:sp>
        <p:nvSpPr>
          <p:cNvPr id="8" name="Rectangle 7"/>
          <p:cNvSpPr/>
          <p:nvPr/>
        </p:nvSpPr>
        <p:spPr>
          <a:xfrm>
            <a:off x="1000100" y="4357694"/>
            <a:ext cx="2571768"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9" name="Rectangle 8"/>
          <p:cNvSpPr/>
          <p:nvPr/>
        </p:nvSpPr>
        <p:spPr>
          <a:xfrm>
            <a:off x="1000100" y="3643314"/>
            <a:ext cx="2571768"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10" name="Rectangle 9"/>
          <p:cNvSpPr/>
          <p:nvPr/>
        </p:nvSpPr>
        <p:spPr>
          <a:xfrm>
            <a:off x="1000100" y="2786058"/>
            <a:ext cx="2571768"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11" name="Rectangle 10"/>
          <p:cNvSpPr/>
          <p:nvPr/>
        </p:nvSpPr>
        <p:spPr>
          <a:xfrm>
            <a:off x="500034" y="2000240"/>
            <a:ext cx="214314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13" name="Rectangle 12"/>
          <p:cNvSpPr/>
          <p:nvPr/>
        </p:nvSpPr>
        <p:spPr>
          <a:xfrm>
            <a:off x="6572264" y="5715016"/>
            <a:ext cx="214314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SG" dirty="0" smtClean="0"/>
              <a:t>Reverse Census  </a:t>
            </a:r>
          </a:p>
          <a:p>
            <a:pPr algn="ctr"/>
            <a:r>
              <a:rPr lang="en-SG" dirty="0" smtClean="0"/>
              <a:t>Survival  Ratio</a:t>
            </a:r>
            <a:endParaRPr lang="en-SG" dirty="0"/>
          </a:p>
        </p:txBody>
      </p:sp>
      <p:sp>
        <p:nvSpPr>
          <p:cNvPr id="14" name="Rectangle 13"/>
          <p:cNvSpPr/>
          <p:nvPr/>
        </p:nvSpPr>
        <p:spPr>
          <a:xfrm>
            <a:off x="6500826" y="4643446"/>
            <a:ext cx="214314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SG" dirty="0" smtClean="0"/>
              <a:t>Forward Census </a:t>
            </a:r>
          </a:p>
          <a:p>
            <a:pPr algn="ctr"/>
            <a:r>
              <a:rPr lang="en-SG" dirty="0" smtClean="0"/>
              <a:t>Survival Ratio </a:t>
            </a:r>
            <a:endParaRPr lang="en-SG" dirty="0"/>
          </a:p>
        </p:txBody>
      </p:sp>
      <p:sp>
        <p:nvSpPr>
          <p:cNvPr id="15" name="Rectangle 14"/>
          <p:cNvSpPr/>
          <p:nvPr/>
        </p:nvSpPr>
        <p:spPr>
          <a:xfrm>
            <a:off x="3929058" y="4929198"/>
            <a:ext cx="214314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16" name="Rectangle 15"/>
          <p:cNvSpPr/>
          <p:nvPr/>
        </p:nvSpPr>
        <p:spPr>
          <a:xfrm>
            <a:off x="3929058" y="3500438"/>
            <a:ext cx="214314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17" name="Rectangle 16"/>
          <p:cNvSpPr/>
          <p:nvPr/>
        </p:nvSpPr>
        <p:spPr>
          <a:xfrm>
            <a:off x="6786578" y="3500438"/>
            <a:ext cx="214314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SG"/>
          </a:p>
        </p:txBody>
      </p:sp>
      <p:sp>
        <p:nvSpPr>
          <p:cNvPr id="18" name="Rectangle 17"/>
          <p:cNvSpPr/>
          <p:nvPr/>
        </p:nvSpPr>
        <p:spPr>
          <a:xfrm>
            <a:off x="3286116" y="1071546"/>
            <a:ext cx="1785950" cy="523220"/>
          </a:xfrm>
          <a:prstGeom prst="rect">
            <a:avLst/>
          </a:prstGeom>
        </p:spPr>
        <p:txBody>
          <a:bodyPr wrap="square">
            <a:spAutoFit/>
          </a:bodyPr>
          <a:lstStyle/>
          <a:p>
            <a:pPr algn="ctr"/>
            <a:r>
              <a:rPr lang="en-SG" sz="2800" dirty="0" smtClean="0"/>
              <a:t>MIGRASI </a:t>
            </a:r>
            <a:endParaRPr lang="en-SG" sz="2800" dirty="0"/>
          </a:p>
        </p:txBody>
      </p:sp>
      <p:sp>
        <p:nvSpPr>
          <p:cNvPr id="19" name="Rectangle 18"/>
          <p:cNvSpPr/>
          <p:nvPr/>
        </p:nvSpPr>
        <p:spPr>
          <a:xfrm>
            <a:off x="714348" y="2000240"/>
            <a:ext cx="1785950" cy="646331"/>
          </a:xfrm>
          <a:prstGeom prst="rect">
            <a:avLst/>
          </a:prstGeom>
        </p:spPr>
        <p:txBody>
          <a:bodyPr wrap="square">
            <a:spAutoFit/>
          </a:bodyPr>
          <a:lstStyle/>
          <a:p>
            <a:pPr algn="ctr"/>
            <a:r>
              <a:rPr lang="en-SG" b="1" dirty="0" smtClean="0"/>
              <a:t>UKURAN MIGRASI </a:t>
            </a:r>
            <a:endParaRPr lang="en-SG" b="1" dirty="0"/>
          </a:p>
        </p:txBody>
      </p:sp>
      <p:sp>
        <p:nvSpPr>
          <p:cNvPr id="20" name="Rectangle 19"/>
          <p:cNvSpPr/>
          <p:nvPr/>
        </p:nvSpPr>
        <p:spPr>
          <a:xfrm>
            <a:off x="5572132" y="2000240"/>
            <a:ext cx="2500330" cy="584775"/>
          </a:xfrm>
          <a:prstGeom prst="rect">
            <a:avLst/>
          </a:prstGeom>
        </p:spPr>
        <p:txBody>
          <a:bodyPr wrap="square">
            <a:spAutoFit/>
          </a:bodyPr>
          <a:lstStyle/>
          <a:p>
            <a:pPr algn="ctr"/>
            <a:r>
              <a:rPr lang="en-SG" sz="1600" b="1" dirty="0" smtClean="0"/>
              <a:t>METODE PERKIRAAN MIGRASI </a:t>
            </a:r>
            <a:endParaRPr lang="en-SG" sz="1600" b="1" dirty="0"/>
          </a:p>
        </p:txBody>
      </p:sp>
      <p:sp>
        <p:nvSpPr>
          <p:cNvPr id="21" name="Rectangle 20"/>
          <p:cNvSpPr/>
          <p:nvPr/>
        </p:nvSpPr>
        <p:spPr>
          <a:xfrm>
            <a:off x="1214414" y="2857496"/>
            <a:ext cx="2214578" cy="461665"/>
          </a:xfrm>
          <a:prstGeom prst="rect">
            <a:avLst/>
          </a:prstGeom>
        </p:spPr>
        <p:txBody>
          <a:bodyPr wrap="square">
            <a:spAutoFit/>
          </a:bodyPr>
          <a:lstStyle/>
          <a:p>
            <a:pPr algn="ctr"/>
            <a:r>
              <a:rPr lang="en-SG" sz="2400" dirty="0" err="1" smtClean="0"/>
              <a:t>Angka</a:t>
            </a:r>
            <a:r>
              <a:rPr lang="en-SG" sz="2400" dirty="0" smtClean="0"/>
              <a:t> </a:t>
            </a:r>
            <a:r>
              <a:rPr lang="en-SG" sz="2400" dirty="0" err="1" smtClean="0"/>
              <a:t>Mobilitas</a:t>
            </a:r>
            <a:endParaRPr lang="en-SG" sz="2400" dirty="0"/>
          </a:p>
        </p:txBody>
      </p:sp>
      <p:sp>
        <p:nvSpPr>
          <p:cNvPr id="22" name="Rectangle 21"/>
          <p:cNvSpPr/>
          <p:nvPr/>
        </p:nvSpPr>
        <p:spPr>
          <a:xfrm>
            <a:off x="4000496" y="3571876"/>
            <a:ext cx="2000264" cy="369332"/>
          </a:xfrm>
          <a:prstGeom prst="rect">
            <a:avLst/>
          </a:prstGeom>
        </p:spPr>
        <p:txBody>
          <a:bodyPr wrap="square">
            <a:spAutoFit/>
          </a:bodyPr>
          <a:lstStyle/>
          <a:p>
            <a:pPr algn="ctr"/>
            <a:r>
              <a:rPr lang="en-SG" dirty="0" smtClean="0"/>
              <a:t>Balancing Equation </a:t>
            </a:r>
            <a:endParaRPr lang="en-SG" dirty="0"/>
          </a:p>
        </p:txBody>
      </p:sp>
      <p:sp>
        <p:nvSpPr>
          <p:cNvPr id="23" name="Rectangle 22"/>
          <p:cNvSpPr/>
          <p:nvPr/>
        </p:nvSpPr>
        <p:spPr>
          <a:xfrm>
            <a:off x="6786578" y="3571876"/>
            <a:ext cx="2071702" cy="461665"/>
          </a:xfrm>
          <a:prstGeom prst="rect">
            <a:avLst/>
          </a:prstGeom>
        </p:spPr>
        <p:txBody>
          <a:bodyPr wrap="square">
            <a:spAutoFit/>
          </a:bodyPr>
          <a:lstStyle/>
          <a:p>
            <a:pPr algn="ctr"/>
            <a:r>
              <a:rPr lang="en-SG" sz="1200" dirty="0" smtClean="0"/>
              <a:t>INTERCENSAL SURVIVAL </a:t>
            </a:r>
          </a:p>
          <a:p>
            <a:pPr algn="ctr"/>
            <a:r>
              <a:rPr lang="en-SG" sz="1200" dirty="0" smtClean="0"/>
              <a:t>RATIO METHOD </a:t>
            </a:r>
            <a:endParaRPr lang="en-SG" sz="1200" dirty="0"/>
          </a:p>
        </p:txBody>
      </p:sp>
      <p:sp>
        <p:nvSpPr>
          <p:cNvPr id="24" name="Rectangle 23"/>
          <p:cNvSpPr/>
          <p:nvPr/>
        </p:nvSpPr>
        <p:spPr>
          <a:xfrm>
            <a:off x="1142976" y="3786190"/>
            <a:ext cx="2428892" cy="400110"/>
          </a:xfrm>
          <a:prstGeom prst="rect">
            <a:avLst/>
          </a:prstGeom>
        </p:spPr>
        <p:txBody>
          <a:bodyPr wrap="square">
            <a:spAutoFit/>
          </a:bodyPr>
          <a:lstStyle/>
          <a:p>
            <a:pPr algn="ctr"/>
            <a:r>
              <a:rPr lang="en-SG" sz="2000" dirty="0" err="1" smtClean="0"/>
              <a:t>Angka</a:t>
            </a:r>
            <a:r>
              <a:rPr lang="en-SG" sz="2000" dirty="0" smtClean="0"/>
              <a:t> </a:t>
            </a:r>
            <a:r>
              <a:rPr lang="en-SG" sz="2000" dirty="0" err="1" smtClean="0"/>
              <a:t>Migrasi</a:t>
            </a:r>
            <a:r>
              <a:rPr lang="en-SG" sz="2000" dirty="0" smtClean="0"/>
              <a:t> </a:t>
            </a:r>
            <a:r>
              <a:rPr lang="en-SG" sz="2000" dirty="0" err="1" smtClean="0"/>
              <a:t>Masuk</a:t>
            </a:r>
            <a:endParaRPr lang="en-SG" sz="2000" dirty="0"/>
          </a:p>
        </p:txBody>
      </p:sp>
      <p:sp>
        <p:nvSpPr>
          <p:cNvPr id="25" name="Rectangle 24"/>
          <p:cNvSpPr/>
          <p:nvPr/>
        </p:nvSpPr>
        <p:spPr>
          <a:xfrm>
            <a:off x="1071538" y="4357694"/>
            <a:ext cx="2357454" cy="707886"/>
          </a:xfrm>
          <a:prstGeom prst="rect">
            <a:avLst/>
          </a:prstGeom>
        </p:spPr>
        <p:txBody>
          <a:bodyPr wrap="square">
            <a:spAutoFit/>
          </a:bodyPr>
          <a:lstStyle/>
          <a:p>
            <a:pPr algn="ctr"/>
            <a:r>
              <a:rPr lang="en-SG" sz="2000" dirty="0" err="1" smtClean="0"/>
              <a:t>Angka</a:t>
            </a:r>
            <a:r>
              <a:rPr lang="en-SG" sz="2000" dirty="0" smtClean="0"/>
              <a:t>  </a:t>
            </a:r>
            <a:r>
              <a:rPr lang="en-SG" sz="2000" dirty="0" err="1" smtClean="0"/>
              <a:t>Migrasi</a:t>
            </a:r>
            <a:r>
              <a:rPr lang="en-SG" sz="2000" dirty="0" smtClean="0"/>
              <a:t> </a:t>
            </a:r>
          </a:p>
          <a:p>
            <a:pPr algn="ctr"/>
            <a:r>
              <a:rPr lang="en-SG" sz="2000" dirty="0" err="1" smtClean="0"/>
              <a:t>Keluar</a:t>
            </a:r>
            <a:r>
              <a:rPr lang="en-SG" sz="2000" dirty="0" smtClean="0"/>
              <a:t> </a:t>
            </a:r>
            <a:endParaRPr lang="en-SG" sz="2000" dirty="0"/>
          </a:p>
        </p:txBody>
      </p:sp>
      <p:sp>
        <p:nvSpPr>
          <p:cNvPr id="26" name="Rectangle 25"/>
          <p:cNvSpPr/>
          <p:nvPr/>
        </p:nvSpPr>
        <p:spPr>
          <a:xfrm>
            <a:off x="3929058" y="4929198"/>
            <a:ext cx="2214578" cy="646331"/>
          </a:xfrm>
          <a:prstGeom prst="rect">
            <a:avLst/>
          </a:prstGeom>
        </p:spPr>
        <p:txBody>
          <a:bodyPr wrap="square">
            <a:spAutoFit/>
          </a:bodyPr>
          <a:lstStyle/>
          <a:p>
            <a:pPr algn="ctr"/>
            <a:r>
              <a:rPr lang="en-SG" dirty="0" err="1" smtClean="0"/>
              <a:t>Intercensal</a:t>
            </a:r>
            <a:r>
              <a:rPr lang="en-SG" dirty="0" smtClean="0"/>
              <a:t>  </a:t>
            </a:r>
          </a:p>
          <a:p>
            <a:pPr algn="ctr"/>
            <a:r>
              <a:rPr lang="en-SG" dirty="0" smtClean="0"/>
              <a:t>Component Method </a:t>
            </a:r>
            <a:endParaRPr lang="en-SG" dirty="0"/>
          </a:p>
        </p:txBody>
      </p:sp>
      <p:cxnSp>
        <p:nvCxnSpPr>
          <p:cNvPr id="28" name="Straight Connector 27"/>
          <p:cNvCxnSpPr/>
          <p:nvPr/>
        </p:nvCxnSpPr>
        <p:spPr>
          <a:xfrm rot="5400000">
            <a:off x="-1214478" y="4500570"/>
            <a:ext cx="3714776" cy="1588"/>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642910" y="3000372"/>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642910" y="4071942"/>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642910" y="5572140"/>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flipV="1">
            <a:off x="642910" y="6357958"/>
            <a:ext cx="285752"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1285852" y="1785926"/>
            <a:ext cx="5929354" cy="1588"/>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a:stCxn id="4" idx="2"/>
          </p:cNvCxnSpPr>
          <p:nvPr/>
        </p:nvCxnSpPr>
        <p:spPr>
          <a:xfrm rot="5400000">
            <a:off x="4143372" y="1714488"/>
            <a:ext cx="142876" cy="1588"/>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Arrow Connector 53"/>
          <p:cNvCxnSpPr/>
          <p:nvPr/>
        </p:nvCxnSpPr>
        <p:spPr>
          <a:xfrm rot="5400000">
            <a:off x="1178695" y="1893083"/>
            <a:ext cx="21431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rot="5400000">
            <a:off x="7072330" y="1857364"/>
            <a:ext cx="14287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4857752" y="3000372"/>
            <a:ext cx="3429024" cy="1588"/>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rot="5400000">
            <a:off x="4607719" y="3250405"/>
            <a:ext cx="50006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rot="5400000">
            <a:off x="8072462" y="3214686"/>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rot="5400000">
            <a:off x="6500826" y="2786058"/>
            <a:ext cx="428628" cy="1588"/>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Arrow Connector 75"/>
          <p:cNvCxnSpPr>
            <a:stCxn id="16" idx="2"/>
          </p:cNvCxnSpPr>
          <p:nvPr/>
        </p:nvCxnSpPr>
        <p:spPr>
          <a:xfrm rot="5400000">
            <a:off x="4679157" y="4464851"/>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rot="5400000">
            <a:off x="7928792" y="5143512"/>
            <a:ext cx="2001058" cy="794"/>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Arrow Connector 80"/>
          <p:cNvCxnSpPr>
            <a:endCxn id="14" idx="3"/>
          </p:cNvCxnSpPr>
          <p:nvPr/>
        </p:nvCxnSpPr>
        <p:spPr>
          <a:xfrm rot="10800000">
            <a:off x="8643966" y="4964918"/>
            <a:ext cx="285752" cy="357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a:endCxn id="13" idx="3"/>
          </p:cNvCxnSpPr>
          <p:nvPr/>
        </p:nvCxnSpPr>
        <p:spPr>
          <a:xfrm rot="10800000">
            <a:off x="8715404" y="6036488"/>
            <a:ext cx="215108" cy="365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500042"/>
            <a:ext cx="8229600" cy="917596"/>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4000" smtClean="0"/>
              <a:t>UKURAN MIGRASI -  ANGKA MOBILITAS (m)   </a:t>
            </a:r>
            <a:r>
              <a:rPr lang="en-SG" smtClean="0"/>
              <a:t/>
            </a:r>
            <a:br>
              <a:rPr lang="en-SG" smtClean="0"/>
            </a:br>
            <a:endParaRPr lang="en-SG" dirty="0"/>
          </a:p>
        </p:txBody>
      </p:sp>
      <p:sp>
        <p:nvSpPr>
          <p:cNvPr id="6" name="Content Placeholder 2"/>
          <p:cNvSpPr txBox="1">
            <a:spLocks/>
          </p:cNvSpPr>
          <p:nvPr/>
        </p:nvSpPr>
        <p:spPr>
          <a:xfrm>
            <a:off x="1173163" y="1500174"/>
            <a:ext cx="7772400" cy="4595826"/>
          </a:xfrm>
          <a:prstGeom prst="rect">
            <a:avLst/>
          </a:prstGeom>
        </p:spPr>
        <p:txBody>
          <a:bodyPr vert="horz" lIns="91440" tIns="45720" rIns="91440" bIns="45720" rtlCol="0">
            <a:normAutofit fontScale="55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Arial"/>
              <a:buNone/>
            </a:pPr>
            <a:r>
              <a:rPr lang="en-SG" sz="4200" dirty="0" smtClean="0"/>
              <a:t>PENGERTIAN  </a:t>
            </a:r>
          </a:p>
          <a:p>
            <a:pPr algn="just">
              <a:buFont typeface="Arial"/>
              <a:buNone/>
            </a:pPr>
            <a:r>
              <a:rPr lang="en-SG" sz="4200" dirty="0" smtClean="0"/>
              <a:t>	</a:t>
            </a:r>
            <a:r>
              <a:rPr lang="en-SG" sz="4200" dirty="0" err="1" smtClean="0"/>
              <a:t>Rasio</a:t>
            </a:r>
            <a:r>
              <a:rPr lang="en-SG" sz="4200" dirty="0" smtClean="0"/>
              <a:t>/</a:t>
            </a:r>
            <a:r>
              <a:rPr lang="en-SG" sz="4200" dirty="0" err="1" smtClean="0"/>
              <a:t>perbandingan</a:t>
            </a:r>
            <a:r>
              <a:rPr lang="en-SG" sz="4200" dirty="0" smtClean="0"/>
              <a:t>   </a:t>
            </a:r>
            <a:r>
              <a:rPr lang="en-SG" sz="4200" dirty="0" err="1" smtClean="0"/>
              <a:t>antara</a:t>
            </a:r>
            <a:r>
              <a:rPr lang="en-SG" sz="4200" dirty="0" smtClean="0"/>
              <a:t>   (M)  </a:t>
            </a:r>
            <a:r>
              <a:rPr lang="en-SG" sz="4200" dirty="0" err="1" smtClean="0"/>
              <a:t>banyaknya</a:t>
            </a:r>
            <a:r>
              <a:rPr lang="en-SG" sz="4200" dirty="0" smtClean="0"/>
              <a:t>  </a:t>
            </a:r>
            <a:r>
              <a:rPr lang="en-SG" sz="4200" dirty="0" err="1" smtClean="0"/>
              <a:t>penduduk</a:t>
            </a:r>
            <a:r>
              <a:rPr lang="en-SG" sz="4200" dirty="0" smtClean="0"/>
              <a:t>  yang </a:t>
            </a:r>
            <a:r>
              <a:rPr lang="en-SG" sz="4200" dirty="0" err="1" smtClean="0"/>
              <a:t>pindah</a:t>
            </a:r>
            <a:r>
              <a:rPr lang="en-SG" sz="4200" dirty="0" smtClean="0"/>
              <a:t>  </a:t>
            </a:r>
            <a:r>
              <a:rPr lang="en-SG" sz="4200" dirty="0" err="1" smtClean="0"/>
              <a:t>secara</a:t>
            </a:r>
            <a:r>
              <a:rPr lang="en-SG" sz="4200" dirty="0" smtClean="0"/>
              <a:t>  </a:t>
            </a:r>
            <a:r>
              <a:rPr lang="en-SG" sz="4200" dirty="0" err="1" smtClean="0"/>
              <a:t>lokal</a:t>
            </a:r>
            <a:r>
              <a:rPr lang="en-SG" sz="4200" dirty="0" smtClean="0"/>
              <a:t>  </a:t>
            </a:r>
            <a:r>
              <a:rPr lang="en-SG" sz="4200" dirty="0" err="1" smtClean="0"/>
              <a:t>dalam</a:t>
            </a:r>
            <a:r>
              <a:rPr lang="en-SG" sz="4200" dirty="0" smtClean="0"/>
              <a:t>   </a:t>
            </a:r>
            <a:r>
              <a:rPr lang="en-SG" sz="4200" dirty="0" err="1" smtClean="0"/>
              <a:t>suatu</a:t>
            </a:r>
            <a:r>
              <a:rPr lang="en-SG" sz="4200" dirty="0" smtClean="0"/>
              <a:t>  </a:t>
            </a:r>
            <a:r>
              <a:rPr lang="en-SG" sz="4200" dirty="0" err="1" smtClean="0"/>
              <a:t>jangka</a:t>
            </a:r>
            <a:r>
              <a:rPr lang="en-SG" sz="4200" dirty="0" smtClean="0"/>
              <a:t>  </a:t>
            </a:r>
            <a:r>
              <a:rPr lang="en-SG" sz="4200" dirty="0" err="1" smtClean="0"/>
              <a:t>waktu</a:t>
            </a:r>
            <a:r>
              <a:rPr lang="en-SG" sz="4200" dirty="0" smtClean="0"/>
              <a:t> </a:t>
            </a:r>
            <a:r>
              <a:rPr lang="en-SG" sz="4200" dirty="0" err="1" smtClean="0"/>
              <a:t>tertentu</a:t>
            </a:r>
            <a:r>
              <a:rPr lang="en-SG" sz="4200" dirty="0" smtClean="0"/>
              <a:t>  </a:t>
            </a:r>
            <a:r>
              <a:rPr lang="en-SG" sz="4200" dirty="0" err="1" smtClean="0"/>
              <a:t>terhadap</a:t>
            </a:r>
            <a:r>
              <a:rPr lang="en-SG" sz="4200" dirty="0" smtClean="0"/>
              <a:t>   (P) total </a:t>
            </a:r>
            <a:r>
              <a:rPr lang="en-SG" sz="4200" dirty="0" err="1" smtClean="0"/>
              <a:t>jumlah</a:t>
            </a:r>
            <a:r>
              <a:rPr lang="en-SG" sz="4200" dirty="0" smtClean="0"/>
              <a:t>   </a:t>
            </a:r>
            <a:r>
              <a:rPr lang="en-SG" sz="4200" dirty="0" err="1" smtClean="0"/>
              <a:t>penduduk</a:t>
            </a:r>
            <a:r>
              <a:rPr lang="en-SG" sz="4200" dirty="0" smtClean="0"/>
              <a:t>  yang </a:t>
            </a:r>
            <a:r>
              <a:rPr lang="en-SG" sz="4200" dirty="0" err="1" smtClean="0"/>
              <a:t>berisiko</a:t>
            </a:r>
            <a:r>
              <a:rPr lang="en-SG" sz="4200" dirty="0" smtClean="0"/>
              <a:t>  </a:t>
            </a:r>
            <a:r>
              <a:rPr lang="en-SG" sz="4200" dirty="0" err="1" smtClean="0"/>
              <a:t>pindah</a:t>
            </a:r>
            <a:r>
              <a:rPr lang="en-SG" sz="4200" dirty="0" smtClean="0"/>
              <a:t>  </a:t>
            </a:r>
          </a:p>
          <a:p>
            <a:pPr algn="just">
              <a:buFont typeface="Arial"/>
              <a:buNone/>
            </a:pPr>
            <a:r>
              <a:rPr lang="en-SG" sz="4200" dirty="0" err="1" smtClean="0"/>
              <a:t>Rumus</a:t>
            </a:r>
            <a:r>
              <a:rPr lang="en-SG" sz="4200" dirty="0" smtClean="0"/>
              <a:t>:</a:t>
            </a:r>
          </a:p>
          <a:p>
            <a:pPr>
              <a:buFont typeface="Arial"/>
              <a:buNone/>
            </a:pPr>
            <a:endParaRPr lang="en-SG" dirty="0" smtClean="0"/>
          </a:p>
          <a:p>
            <a:pPr>
              <a:buFont typeface="Arial"/>
              <a:buNone/>
            </a:pPr>
            <a:endParaRPr lang="en-SG" dirty="0" smtClean="0"/>
          </a:p>
          <a:p>
            <a:pPr>
              <a:buFont typeface="Arial"/>
              <a:buNone/>
            </a:pPr>
            <a:endParaRPr lang="en-SG" dirty="0" smtClean="0"/>
          </a:p>
          <a:p>
            <a:pPr>
              <a:buFont typeface="Arial"/>
              <a:buNone/>
            </a:pPr>
            <a:endParaRPr lang="en-SG" dirty="0" smtClean="0"/>
          </a:p>
          <a:p>
            <a:pPr>
              <a:buFont typeface="Arial"/>
              <a:buNone/>
            </a:pPr>
            <a:r>
              <a:rPr lang="en-SG" dirty="0" smtClean="0"/>
              <a:t>	</a:t>
            </a:r>
          </a:p>
          <a:p>
            <a:pPr>
              <a:buFont typeface="Arial"/>
              <a:buNone/>
            </a:pPr>
            <a:r>
              <a:rPr lang="en-SG" dirty="0" smtClean="0"/>
              <a:t>	</a:t>
            </a:r>
          </a:p>
          <a:p>
            <a:pPr>
              <a:buFont typeface="Arial"/>
              <a:buNone/>
            </a:pPr>
            <a:r>
              <a:rPr lang="en-SG" dirty="0" smtClean="0"/>
              <a:t>	</a:t>
            </a:r>
          </a:p>
          <a:p>
            <a:pPr>
              <a:buFont typeface="Arial"/>
              <a:buNone/>
            </a:pPr>
            <a:r>
              <a:rPr lang="en-SG" dirty="0" smtClean="0"/>
              <a:t>	</a:t>
            </a:r>
          </a:p>
          <a:p>
            <a:pPr>
              <a:buFont typeface="Arial"/>
              <a:buNone/>
            </a:pPr>
            <a:endParaRPr lang="en-SG" dirty="0" smtClean="0"/>
          </a:p>
          <a:p>
            <a:pPr>
              <a:buFont typeface="Arial"/>
              <a:buNone/>
            </a:pPr>
            <a:endParaRPr lang="en-SG" dirty="0" smtClean="0"/>
          </a:p>
          <a:p>
            <a:pPr>
              <a:buFont typeface="Arial"/>
              <a:buNone/>
            </a:pPr>
            <a:r>
              <a:rPr lang="en-SG" dirty="0" smtClean="0"/>
              <a:t>	</a:t>
            </a:r>
            <a:r>
              <a:rPr lang="en-SG" sz="4200" dirty="0" err="1" smtClean="0"/>
              <a:t>Dalam</a:t>
            </a:r>
            <a:r>
              <a:rPr lang="en-SG" sz="4200" dirty="0" smtClean="0"/>
              <a:t>   </a:t>
            </a:r>
            <a:r>
              <a:rPr lang="en-SG" sz="4200" dirty="0" err="1" smtClean="0"/>
              <a:t>kenyataan</a:t>
            </a:r>
            <a:r>
              <a:rPr lang="en-SG" sz="4200" dirty="0" smtClean="0"/>
              <a:t>,  </a:t>
            </a:r>
            <a:r>
              <a:rPr lang="en-SG" sz="4200" dirty="0" err="1" smtClean="0"/>
              <a:t>sulit</a:t>
            </a:r>
            <a:r>
              <a:rPr lang="en-SG" sz="4200" dirty="0" smtClean="0"/>
              <a:t>   </a:t>
            </a:r>
            <a:r>
              <a:rPr lang="en-SG" sz="4200" dirty="0" err="1" smtClean="0"/>
              <a:t>mengetahui</a:t>
            </a:r>
            <a:r>
              <a:rPr lang="en-SG" sz="4200" dirty="0" smtClean="0"/>
              <a:t>  </a:t>
            </a:r>
            <a:r>
              <a:rPr lang="en-SG" sz="4200" dirty="0" err="1" smtClean="0"/>
              <a:t>jumlah</a:t>
            </a:r>
            <a:r>
              <a:rPr lang="en-SG" sz="4200" dirty="0" smtClean="0"/>
              <a:t>   </a:t>
            </a:r>
            <a:r>
              <a:rPr lang="en-SG" sz="4200" dirty="0" err="1" smtClean="0"/>
              <a:t>penduduk</a:t>
            </a:r>
            <a:r>
              <a:rPr lang="en-SG" sz="4200" dirty="0" smtClean="0"/>
              <a:t>  yang </a:t>
            </a:r>
            <a:r>
              <a:rPr lang="en-SG" sz="4200" dirty="0" err="1" smtClean="0"/>
              <a:t>pindah</a:t>
            </a:r>
            <a:r>
              <a:rPr lang="en-SG" sz="4200" dirty="0" smtClean="0"/>
              <a:t>  </a:t>
            </a:r>
            <a:r>
              <a:rPr lang="en-SG" sz="4200" dirty="0" err="1" smtClean="0"/>
              <a:t>secara</a:t>
            </a:r>
            <a:r>
              <a:rPr lang="en-SG" sz="4200" dirty="0" smtClean="0"/>
              <a:t>  </a:t>
            </a:r>
            <a:r>
              <a:rPr lang="en-SG" sz="4200" dirty="0" err="1" smtClean="0"/>
              <a:t>lokal</a:t>
            </a:r>
            <a:r>
              <a:rPr lang="en-SG" sz="4200" dirty="0" smtClean="0"/>
              <a:t>  </a:t>
            </a:r>
            <a:endParaRPr lang="en-SG" sz="4200" dirty="0"/>
          </a:p>
        </p:txBody>
      </p:sp>
      <p:sp>
        <p:nvSpPr>
          <p:cNvPr id="7" name="Text Box 7"/>
          <p:cNvSpPr txBox="1">
            <a:spLocks noChangeArrowheads="1"/>
          </p:cNvSpPr>
          <p:nvPr/>
        </p:nvSpPr>
        <p:spPr bwMode="auto">
          <a:xfrm>
            <a:off x="928662" y="3357562"/>
            <a:ext cx="2819400" cy="1006429"/>
          </a:xfrm>
          <a:prstGeom prst="rect">
            <a:avLst/>
          </a:prstGeom>
          <a:noFill/>
          <a:ln w="9525">
            <a:solidFill>
              <a:srgbClr val="D60093"/>
            </a:solidFill>
            <a:miter lim="800000"/>
            <a:headEnd/>
            <a:tailEnd/>
          </a:ln>
        </p:spPr>
        <p:txBody>
          <a:bodyPr>
            <a:spAutoFit/>
          </a:bodyPr>
          <a:lstStyle/>
          <a:p>
            <a:pPr>
              <a:lnSpc>
                <a:spcPct val="90000"/>
              </a:lnSpc>
            </a:pPr>
            <a:r>
              <a:rPr lang="en-US" sz="2400" b="1" baseline="-10000" dirty="0">
                <a:latin typeface="Zurich Ex BT" pitchFamily="34" charset="0"/>
              </a:rPr>
              <a:t>                     </a:t>
            </a:r>
            <a:r>
              <a:rPr lang="en-US" sz="2200" b="1" dirty="0" smtClean="0">
                <a:latin typeface="Comic Sans MS" pitchFamily="66" charset="0"/>
              </a:rPr>
              <a:t> M</a:t>
            </a:r>
            <a:endParaRPr lang="en-US" sz="2200" b="1" dirty="0">
              <a:latin typeface="Comic Sans MS" pitchFamily="66" charset="0"/>
            </a:endParaRPr>
          </a:p>
          <a:p>
            <a:pPr>
              <a:lnSpc>
                <a:spcPct val="90000"/>
              </a:lnSpc>
            </a:pPr>
            <a:r>
              <a:rPr lang="en-US" sz="2200" b="1" dirty="0" smtClean="0">
                <a:latin typeface="Comic Sans MS" pitchFamily="66" charset="0"/>
              </a:rPr>
              <a:t>m</a:t>
            </a:r>
            <a:r>
              <a:rPr lang="en-US" sz="2200" b="1" dirty="0" smtClean="0">
                <a:solidFill>
                  <a:srgbClr val="FF0000"/>
                </a:solidFill>
                <a:latin typeface="Comic Sans MS" pitchFamily="66" charset="0"/>
              </a:rPr>
              <a:t> </a:t>
            </a:r>
            <a:r>
              <a:rPr lang="en-US" sz="2200" b="1" dirty="0" smtClean="0">
                <a:latin typeface="Comic Sans MS" pitchFamily="66" charset="0"/>
              </a:rPr>
              <a:t> </a:t>
            </a:r>
            <a:r>
              <a:rPr lang="en-US" sz="2200" b="1" dirty="0">
                <a:latin typeface="Comic Sans MS" pitchFamily="66" charset="0"/>
              </a:rPr>
              <a:t>= ---- x </a:t>
            </a:r>
            <a:r>
              <a:rPr lang="en-US" sz="2200" b="1" dirty="0" smtClean="0">
                <a:latin typeface="Comic Sans MS" pitchFamily="66" charset="0"/>
              </a:rPr>
              <a:t>k</a:t>
            </a:r>
          </a:p>
          <a:p>
            <a:pPr>
              <a:lnSpc>
                <a:spcPct val="90000"/>
              </a:lnSpc>
            </a:pPr>
            <a:r>
              <a:rPr lang="en-US" sz="2200" b="1" dirty="0" smtClean="0">
                <a:latin typeface="Comic Sans MS" pitchFamily="66" charset="0"/>
                <a:ea typeface="Arial Unicode MS" pitchFamily="34" charset="-128"/>
                <a:cs typeface="Arial Unicode MS" pitchFamily="34" charset="-128"/>
              </a:rPr>
              <a:t>	P</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3857620" y="3143248"/>
            <a:ext cx="5072066" cy="1938992"/>
          </a:xfrm>
          <a:prstGeom prst="rect">
            <a:avLst/>
          </a:prstGeom>
          <a:noFill/>
          <a:ln w="9525">
            <a:solidFill>
              <a:srgbClr val="D60093"/>
            </a:solidFill>
            <a:miter lim="800000"/>
            <a:headEnd/>
            <a:tailEnd/>
          </a:ln>
        </p:spPr>
        <p:txBody>
          <a:bodyPr wrap="square">
            <a:spAutoFit/>
          </a:bodyPr>
          <a:lstStyle/>
          <a:p>
            <a:pPr>
              <a:buNone/>
            </a:pPr>
            <a:r>
              <a:rPr lang="en-SG" sz="2400" dirty="0" smtClean="0"/>
              <a:t>m  =  </a:t>
            </a:r>
            <a:r>
              <a:rPr lang="en-SG" sz="2400" dirty="0" err="1" smtClean="0"/>
              <a:t>angka</a:t>
            </a:r>
            <a:r>
              <a:rPr lang="en-SG" sz="2400" dirty="0" smtClean="0"/>
              <a:t>  </a:t>
            </a:r>
            <a:r>
              <a:rPr lang="en-SG" sz="2400" dirty="0" err="1" smtClean="0"/>
              <a:t>mobilitas</a:t>
            </a:r>
            <a:r>
              <a:rPr lang="en-SG" sz="2400" dirty="0" smtClean="0"/>
              <a:t>  </a:t>
            </a:r>
          </a:p>
          <a:p>
            <a:pPr>
              <a:buNone/>
            </a:pPr>
            <a:r>
              <a:rPr lang="en-SG" sz="2400" dirty="0" smtClean="0"/>
              <a:t>M  = </a:t>
            </a:r>
            <a:r>
              <a:rPr lang="en-SG" sz="2400" dirty="0" err="1" smtClean="0"/>
              <a:t>jumlah</a:t>
            </a:r>
            <a:r>
              <a:rPr lang="en-SG" sz="2400" dirty="0" smtClean="0"/>
              <a:t>  </a:t>
            </a:r>
            <a:r>
              <a:rPr lang="en-SG" sz="2400" dirty="0" err="1" smtClean="0"/>
              <a:t>perpindahan</a:t>
            </a:r>
            <a:r>
              <a:rPr lang="en-SG" sz="2400" dirty="0" smtClean="0"/>
              <a:t> </a:t>
            </a:r>
          </a:p>
          <a:p>
            <a:pPr>
              <a:buNone/>
            </a:pPr>
            <a:r>
              <a:rPr lang="en-SG" sz="2400" dirty="0" smtClean="0"/>
              <a:t>P   =  </a:t>
            </a:r>
            <a:r>
              <a:rPr lang="en-SG" sz="2400" dirty="0" err="1" smtClean="0"/>
              <a:t>jumlah</a:t>
            </a:r>
            <a:r>
              <a:rPr lang="en-SG" sz="2400" dirty="0" smtClean="0"/>
              <a:t>   </a:t>
            </a:r>
            <a:r>
              <a:rPr lang="en-SG" sz="2400" dirty="0" err="1" smtClean="0"/>
              <a:t>penduduk</a:t>
            </a:r>
            <a:r>
              <a:rPr lang="en-SG" sz="2400" dirty="0" smtClean="0"/>
              <a:t> yang </a:t>
            </a:r>
            <a:r>
              <a:rPr lang="en-SG" sz="2400" dirty="0" err="1" smtClean="0"/>
              <a:t>berisiko</a:t>
            </a:r>
            <a:r>
              <a:rPr lang="en-SG" sz="2400" dirty="0" smtClean="0"/>
              <a:t> </a:t>
            </a:r>
          </a:p>
          <a:p>
            <a:pPr>
              <a:buNone/>
            </a:pPr>
            <a:r>
              <a:rPr lang="en-SG" sz="2400" dirty="0" smtClean="0"/>
              <a:t>k   =  1000</a:t>
            </a:r>
          </a:p>
        </p:txBody>
      </p:sp>
    </p:spTree>
    <p:extLst>
      <p:ext uri="{BB962C8B-B14F-4D97-AF65-F5344CB8AC3E}">
        <p14:creationId xmlns:p14="http://schemas.microsoft.com/office/powerpoint/2010/main" val="172077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50028" y="573088"/>
            <a:ext cx="8472518"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200" smtClean="0"/>
              <a:t>UKURAN MIGRASI -  ANGKA MIGRASI MASUK (mi) </a:t>
            </a:r>
            <a:endParaRPr lang="en-SG" sz="3200" dirty="0"/>
          </a:p>
        </p:txBody>
      </p:sp>
      <p:sp>
        <p:nvSpPr>
          <p:cNvPr id="6"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en-SG" sz="2800" smtClean="0"/>
              <a:t>PENGERTIAN  </a:t>
            </a:r>
          </a:p>
          <a:p>
            <a:pPr algn="just">
              <a:buFont typeface="Arial"/>
              <a:buNone/>
            </a:pPr>
            <a:r>
              <a:rPr lang="en-SG" sz="2800" smtClean="0"/>
              <a:t>	Menunjukkan  banyaknya  (I) migran   yang masuk, per 1000 penduduk di   daerah   tujuan   (P)  dalam   waktu  setahun.</a:t>
            </a:r>
          </a:p>
          <a:p>
            <a:pPr algn="just">
              <a:buFont typeface="Arial"/>
              <a:buNone/>
            </a:pPr>
            <a:r>
              <a:rPr lang="en-SG" sz="2800" smtClean="0"/>
              <a:t>Rumus :</a:t>
            </a:r>
            <a:endParaRPr lang="en-SG" sz="2800" dirty="0"/>
          </a:p>
        </p:txBody>
      </p:sp>
      <p:sp>
        <p:nvSpPr>
          <p:cNvPr id="7" name="Text Box 7"/>
          <p:cNvSpPr txBox="1">
            <a:spLocks noChangeArrowheads="1"/>
          </p:cNvSpPr>
          <p:nvPr/>
        </p:nvSpPr>
        <p:spPr bwMode="auto">
          <a:xfrm>
            <a:off x="714348" y="4643446"/>
            <a:ext cx="2819400" cy="1006429"/>
          </a:xfrm>
          <a:prstGeom prst="rect">
            <a:avLst/>
          </a:prstGeom>
          <a:noFill/>
          <a:ln w="9525">
            <a:solidFill>
              <a:srgbClr val="D60093"/>
            </a:solidFill>
            <a:miter lim="800000"/>
            <a:headEnd/>
            <a:tailEnd/>
          </a:ln>
        </p:spPr>
        <p:txBody>
          <a:bodyPr>
            <a:spAutoFit/>
          </a:bodyPr>
          <a:lstStyle/>
          <a:p>
            <a:pPr>
              <a:lnSpc>
                <a:spcPct val="90000"/>
              </a:lnSpc>
            </a:pPr>
            <a:r>
              <a:rPr lang="en-US" sz="2400" b="1" baseline="-10000" dirty="0">
                <a:latin typeface="Zurich Ex BT" pitchFamily="34" charset="0"/>
              </a:rPr>
              <a:t>                     </a:t>
            </a:r>
            <a:r>
              <a:rPr lang="en-US" sz="2200" b="1" dirty="0" smtClean="0">
                <a:latin typeface="Comic Sans MS" pitchFamily="66" charset="0"/>
              </a:rPr>
              <a:t> I</a:t>
            </a:r>
            <a:endParaRPr lang="en-US" sz="2200" b="1" dirty="0">
              <a:latin typeface="Comic Sans MS" pitchFamily="66" charset="0"/>
            </a:endParaRPr>
          </a:p>
          <a:p>
            <a:pPr>
              <a:lnSpc>
                <a:spcPct val="90000"/>
              </a:lnSpc>
            </a:pPr>
            <a:r>
              <a:rPr lang="en-US" sz="2200" b="1" dirty="0" smtClean="0">
                <a:latin typeface="Comic Sans MS" pitchFamily="66" charset="0"/>
              </a:rPr>
              <a:t>mi</a:t>
            </a:r>
            <a:r>
              <a:rPr lang="en-US" sz="2200" b="1" dirty="0" smtClean="0">
                <a:solidFill>
                  <a:srgbClr val="FF0000"/>
                </a:solidFill>
                <a:latin typeface="Comic Sans MS" pitchFamily="66" charset="0"/>
              </a:rPr>
              <a:t> </a:t>
            </a:r>
            <a:r>
              <a:rPr lang="en-US" sz="2200" b="1" dirty="0" smtClean="0">
                <a:latin typeface="Comic Sans MS" pitchFamily="66" charset="0"/>
              </a:rPr>
              <a:t> </a:t>
            </a:r>
            <a:r>
              <a:rPr lang="en-US" sz="2200" b="1" dirty="0">
                <a:latin typeface="Comic Sans MS" pitchFamily="66" charset="0"/>
              </a:rPr>
              <a:t>= ---- x </a:t>
            </a:r>
            <a:r>
              <a:rPr lang="en-US" sz="2200" b="1" dirty="0" smtClean="0">
                <a:latin typeface="Comic Sans MS" pitchFamily="66" charset="0"/>
              </a:rPr>
              <a:t>k</a:t>
            </a:r>
          </a:p>
          <a:p>
            <a:pPr>
              <a:lnSpc>
                <a:spcPct val="90000"/>
              </a:lnSpc>
            </a:pPr>
            <a:r>
              <a:rPr lang="en-US" sz="2200" b="1" dirty="0" smtClean="0">
                <a:latin typeface="Comic Sans MS" pitchFamily="66" charset="0"/>
                <a:ea typeface="Arial Unicode MS" pitchFamily="34" charset="-128"/>
                <a:cs typeface="Arial Unicode MS" pitchFamily="34" charset="-128"/>
              </a:rPr>
              <a:t>	P</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3500398" y="4143380"/>
            <a:ext cx="5643602" cy="1569660"/>
          </a:xfrm>
          <a:prstGeom prst="rect">
            <a:avLst/>
          </a:prstGeom>
          <a:noFill/>
          <a:ln w="9525">
            <a:solidFill>
              <a:srgbClr val="D60093"/>
            </a:solidFill>
            <a:miter lim="800000"/>
            <a:headEnd/>
            <a:tailEnd/>
          </a:ln>
        </p:spPr>
        <p:txBody>
          <a:bodyPr wrap="square">
            <a:spAutoFit/>
          </a:bodyPr>
          <a:lstStyle/>
          <a:p>
            <a:pPr>
              <a:buNone/>
            </a:pPr>
            <a:r>
              <a:rPr lang="en-SG" sz="2400" dirty="0" smtClean="0"/>
              <a:t>mi  =  </a:t>
            </a:r>
            <a:r>
              <a:rPr lang="en-SG" sz="2400" dirty="0" err="1" smtClean="0"/>
              <a:t>angka</a:t>
            </a:r>
            <a:r>
              <a:rPr lang="en-SG" sz="2400" dirty="0" smtClean="0"/>
              <a:t> </a:t>
            </a:r>
            <a:r>
              <a:rPr lang="en-SG" sz="2400" dirty="0" err="1" smtClean="0"/>
              <a:t>migrasi</a:t>
            </a:r>
            <a:r>
              <a:rPr lang="en-SG" sz="2400" dirty="0" smtClean="0"/>
              <a:t> </a:t>
            </a:r>
            <a:r>
              <a:rPr lang="en-SG" sz="2400" dirty="0" err="1" smtClean="0"/>
              <a:t>masuk</a:t>
            </a:r>
            <a:endParaRPr lang="en-SG" sz="2400" dirty="0" smtClean="0"/>
          </a:p>
          <a:p>
            <a:pPr>
              <a:buNone/>
            </a:pPr>
            <a:r>
              <a:rPr lang="en-SG" sz="2400" dirty="0" smtClean="0"/>
              <a:t>I    = </a:t>
            </a:r>
            <a:r>
              <a:rPr lang="en-SG" sz="2400" dirty="0" err="1" smtClean="0"/>
              <a:t>jumlah</a:t>
            </a:r>
            <a:r>
              <a:rPr lang="en-SG" sz="2400" dirty="0" smtClean="0"/>
              <a:t>  </a:t>
            </a:r>
            <a:r>
              <a:rPr lang="en-SG" sz="2400" dirty="0" err="1" smtClean="0"/>
              <a:t>migran</a:t>
            </a:r>
            <a:r>
              <a:rPr lang="en-SG" sz="2400" dirty="0" smtClean="0"/>
              <a:t> </a:t>
            </a:r>
            <a:r>
              <a:rPr lang="en-SG" sz="2400" dirty="0" err="1" smtClean="0"/>
              <a:t>masuk</a:t>
            </a:r>
            <a:r>
              <a:rPr lang="en-SG" sz="2400" dirty="0" smtClean="0"/>
              <a:t> </a:t>
            </a:r>
          </a:p>
          <a:p>
            <a:pPr>
              <a:buNone/>
            </a:pPr>
            <a:r>
              <a:rPr lang="en-SG" sz="2400" dirty="0" smtClean="0"/>
              <a:t>P   =  </a:t>
            </a:r>
            <a:r>
              <a:rPr lang="en-SG" sz="2400" dirty="0" err="1" smtClean="0"/>
              <a:t>jumlah</a:t>
            </a:r>
            <a:r>
              <a:rPr lang="en-SG" sz="2400" dirty="0" smtClean="0"/>
              <a:t>   </a:t>
            </a:r>
            <a:r>
              <a:rPr lang="en-SG" sz="2400" dirty="0" err="1" smtClean="0"/>
              <a:t>penduduk</a:t>
            </a:r>
            <a:r>
              <a:rPr lang="en-SG" sz="2400" dirty="0" smtClean="0"/>
              <a:t> </a:t>
            </a:r>
            <a:r>
              <a:rPr lang="en-SG" sz="2400" dirty="0" err="1" smtClean="0"/>
              <a:t>pertengahan</a:t>
            </a:r>
            <a:r>
              <a:rPr lang="en-SG" sz="2400" dirty="0" smtClean="0"/>
              <a:t> </a:t>
            </a:r>
            <a:r>
              <a:rPr lang="en-SG" sz="2400" dirty="0" err="1" smtClean="0"/>
              <a:t>tahun</a:t>
            </a:r>
            <a:endParaRPr lang="en-SG" sz="2400" dirty="0" smtClean="0"/>
          </a:p>
          <a:p>
            <a:pPr>
              <a:buNone/>
            </a:pPr>
            <a:r>
              <a:rPr lang="en-SG" sz="2400" dirty="0" smtClean="0"/>
              <a:t>k   =  1000</a:t>
            </a:r>
          </a:p>
        </p:txBody>
      </p:sp>
    </p:spTree>
    <p:extLst>
      <p:ext uri="{BB962C8B-B14F-4D97-AF65-F5344CB8AC3E}">
        <p14:creationId xmlns:p14="http://schemas.microsoft.com/office/powerpoint/2010/main" val="210662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mtClean="0"/>
              <a:t>KONSEP DASAR</a:t>
            </a:r>
            <a:endParaRPr lang="en-SG" dirty="0"/>
          </a:p>
        </p:txBody>
      </p:sp>
      <p:sp>
        <p:nvSpPr>
          <p:cNvPr id="6" name="Content Placeholder 2"/>
          <p:cNvSpPr txBox="1">
            <a:spLocks/>
          </p:cNvSpPr>
          <p:nvPr/>
        </p:nvSpPr>
        <p:spPr>
          <a:xfrm>
            <a:off x="781050" y="1681957"/>
            <a:ext cx="7886700" cy="4351338"/>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SG" sz="3600" dirty="0" err="1" smtClean="0"/>
              <a:t>Perpindahan</a:t>
            </a:r>
            <a:r>
              <a:rPr lang="en-SG" sz="3600" dirty="0" smtClean="0"/>
              <a:t> </a:t>
            </a:r>
            <a:r>
              <a:rPr lang="en-SG" sz="3600" dirty="0" err="1" smtClean="0"/>
              <a:t>penduduk</a:t>
            </a:r>
            <a:r>
              <a:rPr lang="en-SG" sz="3600" dirty="0" smtClean="0"/>
              <a:t> yang </a:t>
            </a:r>
            <a:r>
              <a:rPr lang="en-SG" sz="3600" dirty="0" err="1" smtClean="0"/>
              <a:t>relatif</a:t>
            </a:r>
            <a:r>
              <a:rPr lang="en-SG" sz="3600" dirty="0" smtClean="0"/>
              <a:t> </a:t>
            </a:r>
            <a:r>
              <a:rPr lang="en-SG" sz="3600" dirty="0" err="1" smtClean="0"/>
              <a:t>permanen</a:t>
            </a:r>
            <a:r>
              <a:rPr lang="en-SG" sz="3600" dirty="0" smtClean="0"/>
              <a:t> </a:t>
            </a:r>
            <a:r>
              <a:rPr lang="en-SG" sz="3600" dirty="0" err="1" smtClean="0"/>
              <a:t>dari</a:t>
            </a:r>
            <a:r>
              <a:rPr lang="en-SG" sz="3600" dirty="0" smtClean="0"/>
              <a:t> </a:t>
            </a:r>
            <a:r>
              <a:rPr lang="en-SG" sz="3600" dirty="0" err="1" smtClean="0"/>
              <a:t>suatu</a:t>
            </a:r>
            <a:r>
              <a:rPr lang="en-SG" sz="3600" dirty="0" smtClean="0"/>
              <a:t> </a:t>
            </a:r>
            <a:r>
              <a:rPr lang="en-SG" sz="3600" dirty="0" err="1" smtClean="0"/>
              <a:t>daerah</a:t>
            </a:r>
            <a:r>
              <a:rPr lang="en-SG" sz="3600" dirty="0" smtClean="0"/>
              <a:t> </a:t>
            </a:r>
            <a:r>
              <a:rPr lang="en-SG" sz="3600" dirty="0" err="1" smtClean="0"/>
              <a:t>ke</a:t>
            </a:r>
            <a:r>
              <a:rPr lang="en-SG" sz="3600" dirty="0" smtClean="0"/>
              <a:t> </a:t>
            </a:r>
            <a:r>
              <a:rPr lang="en-SG" sz="3600" dirty="0" err="1" smtClean="0"/>
              <a:t>daerah</a:t>
            </a:r>
            <a:r>
              <a:rPr lang="en-SG" sz="3600" dirty="0" smtClean="0"/>
              <a:t> lain.</a:t>
            </a:r>
          </a:p>
          <a:p>
            <a:pPr algn="just"/>
            <a:r>
              <a:rPr lang="en-SG" sz="3600" dirty="0" err="1" smtClean="0"/>
              <a:t>Bagian</a:t>
            </a:r>
            <a:r>
              <a:rPr lang="en-SG" sz="3600" dirty="0" smtClean="0"/>
              <a:t> </a:t>
            </a:r>
            <a:r>
              <a:rPr lang="en-SG" sz="3600" dirty="0" err="1" smtClean="0"/>
              <a:t>dari</a:t>
            </a:r>
            <a:r>
              <a:rPr lang="en-SG" sz="3600" dirty="0" smtClean="0"/>
              <a:t> </a:t>
            </a:r>
            <a:r>
              <a:rPr lang="en-SG" sz="3600" dirty="0" err="1" smtClean="0"/>
              <a:t>mobilitas</a:t>
            </a:r>
            <a:r>
              <a:rPr lang="en-SG" sz="3600" dirty="0" smtClean="0"/>
              <a:t> </a:t>
            </a:r>
            <a:r>
              <a:rPr lang="en-SG" sz="3600" dirty="0" err="1" smtClean="0"/>
              <a:t>penduduk</a:t>
            </a:r>
            <a:endParaRPr lang="en-SG" sz="3600" dirty="0" smtClean="0"/>
          </a:p>
          <a:p>
            <a:pPr algn="just"/>
            <a:r>
              <a:rPr lang="en-SG" sz="3600" dirty="0" err="1" smtClean="0"/>
              <a:t>Migrasi</a:t>
            </a:r>
            <a:r>
              <a:rPr lang="en-SG" sz="3600" dirty="0" smtClean="0"/>
              <a:t> </a:t>
            </a:r>
            <a:r>
              <a:rPr lang="en-SG" sz="3600" dirty="0" err="1" smtClean="0"/>
              <a:t>terkait</a:t>
            </a:r>
            <a:r>
              <a:rPr lang="en-SG" sz="3600" dirty="0" smtClean="0"/>
              <a:t> </a:t>
            </a:r>
            <a:r>
              <a:rPr lang="en-SG" sz="3600" dirty="0" err="1" smtClean="0"/>
              <a:t>dengan</a:t>
            </a:r>
            <a:r>
              <a:rPr lang="en-SG" sz="3600" dirty="0" smtClean="0"/>
              <a:t> pull </a:t>
            </a:r>
            <a:r>
              <a:rPr lang="en-SG" sz="3600" dirty="0" err="1" smtClean="0"/>
              <a:t>dan</a:t>
            </a:r>
            <a:r>
              <a:rPr lang="en-SG" sz="3600" dirty="0" smtClean="0"/>
              <a:t> push factors</a:t>
            </a:r>
          </a:p>
          <a:p>
            <a:pPr algn="just"/>
            <a:r>
              <a:rPr lang="en-SG" sz="3600" dirty="0" err="1" smtClean="0"/>
              <a:t>Dibatasi</a:t>
            </a:r>
            <a:r>
              <a:rPr lang="en-SG" sz="3600" dirty="0" smtClean="0"/>
              <a:t> </a:t>
            </a:r>
            <a:r>
              <a:rPr lang="en-SG" sz="3600" dirty="0" err="1" smtClean="0"/>
              <a:t>oleh</a:t>
            </a:r>
            <a:r>
              <a:rPr lang="en-SG" sz="3600" dirty="0" smtClean="0"/>
              <a:t> </a:t>
            </a:r>
            <a:r>
              <a:rPr lang="en-SG" sz="3600" dirty="0" err="1" smtClean="0"/>
              <a:t>ketidakmampuan</a:t>
            </a:r>
            <a:r>
              <a:rPr lang="en-SG" sz="3600" dirty="0" smtClean="0"/>
              <a:t> </a:t>
            </a:r>
            <a:r>
              <a:rPr lang="en-SG" sz="3600" dirty="0" err="1" smtClean="0"/>
              <a:t>fisik</a:t>
            </a:r>
            <a:r>
              <a:rPr lang="en-SG" sz="3600" dirty="0" smtClean="0"/>
              <a:t> </a:t>
            </a:r>
            <a:r>
              <a:rPr lang="en-SG" sz="3600" dirty="0" err="1" smtClean="0"/>
              <a:t>atau</a:t>
            </a:r>
            <a:r>
              <a:rPr lang="en-SG" sz="3600" dirty="0" smtClean="0"/>
              <a:t> </a:t>
            </a:r>
            <a:r>
              <a:rPr lang="en-SG" sz="3600" dirty="0" err="1" smtClean="0"/>
              <a:t>kemampuan</a:t>
            </a:r>
            <a:r>
              <a:rPr lang="en-SG" sz="3600" dirty="0" smtClean="0"/>
              <a:t> </a:t>
            </a:r>
            <a:r>
              <a:rPr lang="en-SG" sz="3600" dirty="0" err="1" smtClean="0"/>
              <a:t>individu</a:t>
            </a:r>
            <a:r>
              <a:rPr lang="en-SG" sz="3600" dirty="0" smtClean="0"/>
              <a:t> </a:t>
            </a:r>
            <a:r>
              <a:rPr lang="en-SG" sz="3600" dirty="0" err="1" smtClean="0"/>
              <a:t>dalam</a:t>
            </a:r>
            <a:r>
              <a:rPr lang="en-SG" sz="3600" dirty="0" smtClean="0"/>
              <a:t> </a:t>
            </a:r>
            <a:r>
              <a:rPr lang="en-SG" sz="3600" dirty="0" err="1" smtClean="0"/>
              <a:t>biaya</a:t>
            </a:r>
            <a:r>
              <a:rPr lang="en-SG" sz="3600" dirty="0" smtClean="0"/>
              <a:t> </a:t>
            </a:r>
            <a:r>
              <a:rPr lang="en-SG" sz="3600" dirty="0" err="1" smtClean="0"/>
              <a:t>untuk</a:t>
            </a:r>
            <a:r>
              <a:rPr lang="en-SG" sz="3600" dirty="0" smtClean="0"/>
              <a:t> </a:t>
            </a:r>
            <a:r>
              <a:rPr lang="en-SG" sz="3600" dirty="0" err="1" smtClean="0"/>
              <a:t>melakukan</a:t>
            </a:r>
            <a:r>
              <a:rPr lang="en-SG" sz="3600" dirty="0" smtClean="0"/>
              <a:t> </a:t>
            </a:r>
            <a:r>
              <a:rPr lang="en-SG" sz="3600" dirty="0" err="1" smtClean="0"/>
              <a:t>pergerakan</a:t>
            </a:r>
            <a:r>
              <a:rPr lang="en-SG" sz="3600" dirty="0" smtClean="0"/>
              <a:t>(</a:t>
            </a:r>
            <a:r>
              <a:rPr lang="en-SG" sz="3600" dirty="0" err="1" smtClean="0"/>
              <a:t>psikologi</a:t>
            </a:r>
            <a:r>
              <a:rPr lang="en-SG" sz="3600" dirty="0" smtClean="0"/>
              <a:t> </a:t>
            </a:r>
            <a:r>
              <a:rPr lang="en-SG" sz="3600" dirty="0" err="1" smtClean="0"/>
              <a:t>maupun</a:t>
            </a:r>
            <a:r>
              <a:rPr lang="en-SG" sz="3600" dirty="0" smtClean="0"/>
              <a:t> </a:t>
            </a:r>
            <a:r>
              <a:rPr lang="en-SG" sz="3600" dirty="0" err="1" smtClean="0"/>
              <a:t>finansial</a:t>
            </a:r>
            <a:r>
              <a:rPr lang="en-SG" sz="3600" dirty="0" smtClean="0"/>
              <a:t>)</a:t>
            </a:r>
          </a:p>
          <a:p>
            <a:pPr algn="just"/>
            <a:r>
              <a:rPr lang="en-SG" sz="3600" dirty="0" err="1" smtClean="0"/>
              <a:t>Terkait</a:t>
            </a:r>
            <a:r>
              <a:rPr lang="en-SG" sz="3600" dirty="0" smtClean="0"/>
              <a:t> </a:t>
            </a:r>
            <a:r>
              <a:rPr lang="en-SG" sz="3600" dirty="0" err="1" smtClean="0"/>
              <a:t>dengan</a:t>
            </a:r>
            <a:r>
              <a:rPr lang="en-SG" sz="3600" dirty="0" smtClean="0"/>
              <a:t> </a:t>
            </a:r>
            <a:r>
              <a:rPr lang="en-SG" sz="3600" dirty="0" err="1" smtClean="0"/>
              <a:t>isu</a:t>
            </a:r>
            <a:r>
              <a:rPr lang="en-SG" sz="3600" dirty="0" smtClean="0"/>
              <a:t> yang </a:t>
            </a:r>
            <a:r>
              <a:rPr lang="en-SG" sz="3600" dirty="0" err="1" smtClean="0"/>
              <a:t>lebih</a:t>
            </a:r>
            <a:r>
              <a:rPr lang="en-SG" sz="3600" dirty="0" smtClean="0"/>
              <a:t> </a:t>
            </a:r>
            <a:r>
              <a:rPr lang="en-SG" sz="3600" dirty="0" err="1" smtClean="0"/>
              <a:t>luas</a:t>
            </a:r>
            <a:r>
              <a:rPr lang="en-SG" sz="3600" dirty="0" smtClean="0"/>
              <a:t> di </a:t>
            </a:r>
            <a:r>
              <a:rPr lang="en-SG" sz="3600" dirty="0" err="1" smtClean="0"/>
              <a:t>bidang</a:t>
            </a:r>
            <a:r>
              <a:rPr lang="en-SG" sz="3600" dirty="0" smtClean="0"/>
              <a:t> </a:t>
            </a:r>
            <a:r>
              <a:rPr lang="en-SG" sz="3600" dirty="0" err="1" smtClean="0"/>
              <a:t>sosial,politik</a:t>
            </a:r>
            <a:r>
              <a:rPr lang="en-SG" sz="3600" dirty="0" smtClean="0"/>
              <a:t> </a:t>
            </a:r>
            <a:r>
              <a:rPr lang="en-SG" sz="3600" dirty="0" err="1" smtClean="0"/>
              <a:t>dan</a:t>
            </a:r>
            <a:r>
              <a:rPr lang="en-SG" sz="3600" dirty="0" smtClean="0"/>
              <a:t> </a:t>
            </a:r>
            <a:r>
              <a:rPr lang="en-SG" sz="3600" dirty="0" err="1" smtClean="0"/>
              <a:t>budaya</a:t>
            </a:r>
            <a:endParaRPr lang="en-SG" sz="3600" dirty="0" smtClean="0"/>
          </a:p>
          <a:p>
            <a:pPr algn="just"/>
            <a:r>
              <a:rPr lang="en-SG" sz="3600" dirty="0" err="1" smtClean="0"/>
              <a:t>Pelaku</a:t>
            </a:r>
            <a:r>
              <a:rPr lang="en-SG" sz="3600" dirty="0" smtClean="0"/>
              <a:t> di </a:t>
            </a:r>
            <a:r>
              <a:rPr lang="en-SG" sz="3600" dirty="0" err="1" smtClean="0"/>
              <a:t>sebut</a:t>
            </a:r>
            <a:r>
              <a:rPr lang="en-SG" sz="3600" dirty="0" smtClean="0"/>
              <a:t> </a:t>
            </a:r>
            <a:r>
              <a:rPr lang="en-SG" sz="3600" dirty="0" err="1" smtClean="0"/>
              <a:t>migran</a:t>
            </a:r>
            <a:endParaRPr lang="en-SG" sz="3600" dirty="0" smtClean="0"/>
          </a:p>
          <a:p>
            <a:pPr algn="just"/>
            <a:r>
              <a:rPr lang="en-SG" sz="3600" dirty="0" err="1" smtClean="0"/>
              <a:t>Membawa</a:t>
            </a:r>
            <a:r>
              <a:rPr lang="en-SG" sz="3600" dirty="0" smtClean="0"/>
              <a:t> </a:t>
            </a:r>
            <a:r>
              <a:rPr lang="en-SG" sz="3600" dirty="0" err="1" smtClean="0"/>
              <a:t>konsekuensi</a:t>
            </a:r>
            <a:r>
              <a:rPr lang="en-SG" sz="3600" dirty="0" smtClean="0"/>
              <a:t> (</a:t>
            </a:r>
            <a:r>
              <a:rPr lang="en-SG" sz="3600" dirty="0" err="1" smtClean="0"/>
              <a:t>baik</a:t>
            </a:r>
            <a:r>
              <a:rPr lang="en-SG" sz="3600" dirty="0" smtClean="0"/>
              <a:t> </a:t>
            </a:r>
            <a:r>
              <a:rPr lang="en-SG" sz="3600" dirty="0" err="1" smtClean="0"/>
              <a:t>positif</a:t>
            </a:r>
            <a:r>
              <a:rPr lang="en-SG" sz="3600" dirty="0" smtClean="0"/>
              <a:t> </a:t>
            </a:r>
            <a:r>
              <a:rPr lang="en-SG" sz="3600" dirty="0" err="1" smtClean="0"/>
              <a:t>dan</a:t>
            </a:r>
            <a:r>
              <a:rPr lang="en-SG" sz="3600" dirty="0" smtClean="0"/>
              <a:t> </a:t>
            </a:r>
            <a:r>
              <a:rPr lang="en-SG" sz="3600" dirty="0" err="1" smtClean="0"/>
              <a:t>negatif</a:t>
            </a:r>
            <a:r>
              <a:rPr lang="en-SG" sz="3600" dirty="0" smtClean="0"/>
              <a:t>) </a:t>
            </a:r>
            <a:r>
              <a:rPr lang="en-SG" sz="3600" dirty="0" err="1" smtClean="0"/>
              <a:t>bagi</a:t>
            </a:r>
            <a:r>
              <a:rPr lang="en-SG" sz="3600" dirty="0" smtClean="0"/>
              <a:t>:</a:t>
            </a:r>
          </a:p>
          <a:p>
            <a:pPr lvl="1" algn="just"/>
            <a:r>
              <a:rPr lang="en-SG" sz="3600" dirty="0" err="1" smtClean="0"/>
              <a:t>daerah</a:t>
            </a:r>
            <a:r>
              <a:rPr lang="en-SG" sz="3600" dirty="0" smtClean="0"/>
              <a:t> </a:t>
            </a:r>
            <a:r>
              <a:rPr lang="en-SG" sz="3600" dirty="0" err="1" smtClean="0"/>
              <a:t>tujuan</a:t>
            </a:r>
            <a:endParaRPr lang="en-SG" sz="3600" dirty="0" smtClean="0"/>
          </a:p>
          <a:p>
            <a:pPr lvl="1" algn="just"/>
            <a:r>
              <a:rPr lang="en-SG" sz="3600" dirty="0" err="1" smtClean="0"/>
              <a:t>daerah</a:t>
            </a:r>
            <a:r>
              <a:rPr lang="en-SG" sz="3600" dirty="0" smtClean="0"/>
              <a:t> </a:t>
            </a:r>
            <a:r>
              <a:rPr lang="en-SG" sz="3600" dirty="0" err="1" smtClean="0"/>
              <a:t>asal</a:t>
            </a:r>
            <a:endParaRPr lang="en-SG" sz="3600" dirty="0"/>
          </a:p>
        </p:txBody>
      </p:sp>
    </p:spTree>
    <p:extLst>
      <p:ext uri="{BB962C8B-B14F-4D97-AF65-F5344CB8AC3E}">
        <p14:creationId xmlns:p14="http://schemas.microsoft.com/office/powerpoint/2010/main" val="145652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85720" y="274638"/>
            <a:ext cx="8643998"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i-FI" sz="3200" smtClean="0"/>
              <a:t>UKURAN MIGRASI -  ANGKA MIGRASI KELUAR (mo)</a:t>
            </a:r>
            <a:endParaRPr lang="en-SG" sz="3200" dirty="0"/>
          </a:p>
        </p:txBody>
      </p:sp>
      <p:sp>
        <p:nvSpPr>
          <p:cNvPr id="6"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Arial"/>
              <a:buNone/>
            </a:pPr>
            <a:r>
              <a:rPr lang="en-SG" sz="2800" smtClean="0"/>
              <a:t>PENGERTIAN  </a:t>
            </a:r>
          </a:p>
          <a:p>
            <a:pPr algn="just">
              <a:buFont typeface="Arial"/>
              <a:buNone/>
            </a:pPr>
            <a:r>
              <a:rPr lang="en-SG" sz="2800" smtClean="0"/>
              <a:t>	Menunjukkan  banyaknya  (O)  migran   yang keluar , per 1000 penduduk di   daerah   asal   (P)  dalam   waktu setahun.</a:t>
            </a:r>
          </a:p>
          <a:p>
            <a:pPr algn="just">
              <a:buFont typeface="Arial"/>
              <a:buNone/>
            </a:pPr>
            <a:r>
              <a:rPr lang="en-SG" sz="2800" smtClean="0"/>
              <a:t>Rumus :</a:t>
            </a:r>
          </a:p>
          <a:p>
            <a:pPr algn="just">
              <a:buFont typeface="Arial"/>
              <a:buNone/>
            </a:pPr>
            <a:endParaRPr lang="en-SG" sz="2800" dirty="0"/>
          </a:p>
        </p:txBody>
      </p:sp>
      <p:sp>
        <p:nvSpPr>
          <p:cNvPr id="7" name="Text Box 7"/>
          <p:cNvSpPr txBox="1">
            <a:spLocks noChangeArrowheads="1"/>
          </p:cNvSpPr>
          <p:nvPr/>
        </p:nvSpPr>
        <p:spPr bwMode="auto">
          <a:xfrm>
            <a:off x="500034" y="4572008"/>
            <a:ext cx="2819400" cy="1006429"/>
          </a:xfrm>
          <a:prstGeom prst="rect">
            <a:avLst/>
          </a:prstGeom>
          <a:noFill/>
          <a:ln w="9525">
            <a:solidFill>
              <a:srgbClr val="D60093"/>
            </a:solidFill>
            <a:miter lim="800000"/>
            <a:headEnd/>
            <a:tailEnd/>
          </a:ln>
        </p:spPr>
        <p:txBody>
          <a:bodyPr>
            <a:spAutoFit/>
          </a:bodyPr>
          <a:lstStyle/>
          <a:p>
            <a:pPr>
              <a:lnSpc>
                <a:spcPct val="90000"/>
              </a:lnSpc>
            </a:pPr>
            <a:r>
              <a:rPr lang="en-US" sz="2400" b="1" baseline="-10000" dirty="0">
                <a:latin typeface="Zurich Ex BT" pitchFamily="34" charset="0"/>
              </a:rPr>
              <a:t>                     </a:t>
            </a:r>
            <a:r>
              <a:rPr lang="en-US" sz="2400" b="1" baseline="-10000" dirty="0" smtClean="0">
                <a:latin typeface="Zurich Ex BT" pitchFamily="34" charset="0"/>
              </a:rPr>
              <a:t>      </a:t>
            </a:r>
            <a:r>
              <a:rPr lang="en-US" sz="2200" b="1" dirty="0" smtClean="0">
                <a:latin typeface="Comic Sans MS" pitchFamily="66" charset="0"/>
              </a:rPr>
              <a:t>O</a:t>
            </a:r>
            <a:endParaRPr lang="en-US" sz="2200" b="1" dirty="0">
              <a:latin typeface="Comic Sans MS" pitchFamily="66" charset="0"/>
            </a:endParaRPr>
          </a:p>
          <a:p>
            <a:pPr>
              <a:lnSpc>
                <a:spcPct val="90000"/>
              </a:lnSpc>
            </a:pPr>
            <a:r>
              <a:rPr lang="en-US" sz="2200" b="1" dirty="0" smtClean="0">
                <a:latin typeface="Comic Sans MS" pitchFamily="66" charset="0"/>
              </a:rPr>
              <a:t>mo</a:t>
            </a:r>
            <a:r>
              <a:rPr lang="en-US" sz="2200" b="1" dirty="0" smtClean="0">
                <a:solidFill>
                  <a:srgbClr val="FF0000"/>
                </a:solidFill>
                <a:latin typeface="Comic Sans MS" pitchFamily="66" charset="0"/>
              </a:rPr>
              <a:t> </a:t>
            </a:r>
            <a:r>
              <a:rPr lang="en-US" sz="2200" b="1" dirty="0" smtClean="0">
                <a:latin typeface="Comic Sans MS" pitchFamily="66" charset="0"/>
              </a:rPr>
              <a:t> </a:t>
            </a:r>
            <a:r>
              <a:rPr lang="en-US" sz="2200" b="1" dirty="0">
                <a:latin typeface="Comic Sans MS" pitchFamily="66" charset="0"/>
              </a:rPr>
              <a:t>= ---- x </a:t>
            </a:r>
            <a:r>
              <a:rPr lang="en-US" sz="2200" b="1" dirty="0" smtClean="0">
                <a:latin typeface="Comic Sans MS" pitchFamily="66" charset="0"/>
              </a:rPr>
              <a:t>k</a:t>
            </a:r>
          </a:p>
          <a:p>
            <a:pPr>
              <a:lnSpc>
                <a:spcPct val="90000"/>
              </a:lnSpc>
            </a:pPr>
            <a:r>
              <a:rPr lang="en-US" sz="2200" b="1" dirty="0" smtClean="0">
                <a:latin typeface="Comic Sans MS" pitchFamily="66" charset="0"/>
                <a:ea typeface="Arial Unicode MS" pitchFamily="34" charset="-128"/>
                <a:cs typeface="Arial Unicode MS" pitchFamily="34" charset="-128"/>
              </a:rPr>
              <a:t>	  P</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3286116" y="4000504"/>
            <a:ext cx="5643602" cy="1938992"/>
          </a:xfrm>
          <a:prstGeom prst="rect">
            <a:avLst/>
          </a:prstGeom>
          <a:noFill/>
          <a:ln w="9525">
            <a:solidFill>
              <a:srgbClr val="D60093"/>
            </a:solidFill>
            <a:miter lim="800000"/>
            <a:headEnd/>
            <a:tailEnd/>
          </a:ln>
        </p:spPr>
        <p:txBody>
          <a:bodyPr wrap="square">
            <a:spAutoFit/>
          </a:bodyPr>
          <a:lstStyle/>
          <a:p>
            <a:pPr>
              <a:buNone/>
            </a:pPr>
            <a:r>
              <a:rPr lang="en-SG" sz="2400" dirty="0" smtClean="0"/>
              <a:t>mo  =  </a:t>
            </a:r>
            <a:r>
              <a:rPr lang="en-SG" sz="2400" dirty="0" err="1" smtClean="0"/>
              <a:t>angka</a:t>
            </a:r>
            <a:r>
              <a:rPr lang="en-SG" sz="2400" dirty="0" smtClean="0"/>
              <a:t> </a:t>
            </a:r>
            <a:r>
              <a:rPr lang="en-SG" sz="2400" dirty="0" err="1" smtClean="0"/>
              <a:t>migrasi</a:t>
            </a:r>
            <a:r>
              <a:rPr lang="en-SG" sz="2400" dirty="0" smtClean="0"/>
              <a:t> </a:t>
            </a:r>
            <a:r>
              <a:rPr lang="en-SG" sz="2400" dirty="0" err="1" smtClean="0"/>
              <a:t>keluar</a:t>
            </a:r>
            <a:endParaRPr lang="en-SG" sz="2400" dirty="0" smtClean="0"/>
          </a:p>
          <a:p>
            <a:pPr>
              <a:buNone/>
            </a:pPr>
            <a:r>
              <a:rPr lang="en-SG" sz="2400" dirty="0" smtClean="0"/>
              <a:t>M  = </a:t>
            </a:r>
            <a:r>
              <a:rPr lang="en-SG" sz="2400" dirty="0" err="1" smtClean="0"/>
              <a:t>jumlah</a:t>
            </a:r>
            <a:r>
              <a:rPr lang="en-SG" sz="2400" dirty="0" smtClean="0"/>
              <a:t>  </a:t>
            </a:r>
            <a:r>
              <a:rPr lang="en-SG" sz="2400" dirty="0" err="1" smtClean="0"/>
              <a:t>migran</a:t>
            </a:r>
            <a:r>
              <a:rPr lang="en-SG" sz="2400" dirty="0" smtClean="0"/>
              <a:t> </a:t>
            </a:r>
            <a:r>
              <a:rPr lang="en-SG" sz="2400" dirty="0" err="1" smtClean="0"/>
              <a:t>keluar</a:t>
            </a:r>
            <a:endParaRPr lang="en-SG" sz="2400" dirty="0" smtClean="0"/>
          </a:p>
          <a:p>
            <a:pPr>
              <a:buNone/>
            </a:pPr>
            <a:r>
              <a:rPr lang="en-SG" sz="2400" dirty="0" smtClean="0"/>
              <a:t>P   =  </a:t>
            </a:r>
            <a:r>
              <a:rPr lang="en-SG" sz="2400" dirty="0" err="1" smtClean="0"/>
              <a:t>jumlah</a:t>
            </a:r>
            <a:r>
              <a:rPr lang="en-SG" sz="2400" dirty="0" smtClean="0"/>
              <a:t>   </a:t>
            </a:r>
            <a:r>
              <a:rPr lang="en-SG" sz="2400" dirty="0" err="1" smtClean="0"/>
              <a:t>penduduk</a:t>
            </a:r>
            <a:r>
              <a:rPr lang="en-SG" sz="2400" dirty="0" smtClean="0"/>
              <a:t> </a:t>
            </a:r>
            <a:r>
              <a:rPr lang="en-SG" sz="2400" dirty="0" err="1" smtClean="0"/>
              <a:t>pertengahan</a:t>
            </a:r>
            <a:r>
              <a:rPr lang="en-SG" sz="2400" dirty="0" smtClean="0"/>
              <a:t> </a:t>
            </a:r>
            <a:r>
              <a:rPr lang="en-SG" sz="2400" dirty="0" err="1" smtClean="0"/>
              <a:t>tahun</a:t>
            </a:r>
            <a:endParaRPr lang="en-SG" sz="2400" dirty="0" smtClean="0"/>
          </a:p>
          <a:p>
            <a:pPr>
              <a:buNone/>
            </a:pPr>
            <a:r>
              <a:rPr lang="en-SG" sz="2400" dirty="0" smtClean="0"/>
              <a:t>k   =  1000</a:t>
            </a:r>
          </a:p>
        </p:txBody>
      </p:sp>
    </p:spTree>
    <p:extLst>
      <p:ext uri="{BB962C8B-B14F-4D97-AF65-F5344CB8AC3E}">
        <p14:creationId xmlns:p14="http://schemas.microsoft.com/office/powerpoint/2010/main" val="8578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85720" y="274638"/>
            <a:ext cx="8643998"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200" smtClean="0"/>
              <a:t>UKURAN MIGRASI -  ANGKA MIGRASI NETTO ( mn)</a:t>
            </a:r>
            <a:endParaRPr lang="en-SG" sz="3200" dirty="0"/>
          </a:p>
        </p:txBody>
      </p:sp>
      <p:sp>
        <p:nvSpPr>
          <p:cNvPr id="6" name="Content Placeholder 2"/>
          <p:cNvSpPr txBox="1">
            <a:spLocks/>
          </p:cNvSpPr>
          <p:nvPr/>
        </p:nvSpPr>
        <p:spPr>
          <a:xfrm>
            <a:off x="857224" y="1500174"/>
            <a:ext cx="77724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en-SG" sz="2800" smtClean="0"/>
              <a:t>PENGERTIAN  </a:t>
            </a:r>
          </a:p>
          <a:p>
            <a:pPr algn="just">
              <a:buFont typeface="Arial"/>
              <a:buNone/>
            </a:pPr>
            <a:r>
              <a:rPr lang="en-SG" sz="2800" smtClean="0"/>
              <a:t>	Selisih   antara   banyaknya (I) migran   yang masuk  ke dan  (O)  migran  yang keluar   dari   suatu  wilayah, per 1000  penduduk  (P)  dalam   satu  tahun.</a:t>
            </a:r>
          </a:p>
          <a:p>
            <a:pPr algn="just">
              <a:buFont typeface="Arial"/>
              <a:buNone/>
            </a:pPr>
            <a:r>
              <a:rPr lang="en-SG" sz="2800" smtClean="0"/>
              <a:t>Rumus :</a:t>
            </a:r>
            <a:endParaRPr lang="en-SG" sz="2800" dirty="0"/>
          </a:p>
        </p:txBody>
      </p:sp>
      <p:sp>
        <p:nvSpPr>
          <p:cNvPr id="7" name="Text Box 7"/>
          <p:cNvSpPr txBox="1">
            <a:spLocks noChangeArrowheads="1"/>
          </p:cNvSpPr>
          <p:nvPr/>
        </p:nvSpPr>
        <p:spPr bwMode="auto">
          <a:xfrm>
            <a:off x="785786" y="4643446"/>
            <a:ext cx="2819400" cy="1034129"/>
          </a:xfrm>
          <a:prstGeom prst="rect">
            <a:avLst/>
          </a:prstGeom>
          <a:noFill/>
          <a:ln w="9525">
            <a:solidFill>
              <a:srgbClr val="D60093"/>
            </a:solidFill>
            <a:miter lim="800000"/>
            <a:headEnd/>
            <a:tailEnd/>
          </a:ln>
        </p:spPr>
        <p:txBody>
          <a:bodyPr>
            <a:spAutoFit/>
          </a:bodyPr>
          <a:lstStyle/>
          <a:p>
            <a:pPr>
              <a:lnSpc>
                <a:spcPct val="90000"/>
              </a:lnSpc>
            </a:pPr>
            <a:r>
              <a:rPr lang="en-US" sz="2200" b="1" dirty="0" smtClean="0">
                <a:latin typeface="Comic Sans MS" pitchFamily="66" charset="0"/>
                <a:cs typeface="Vani" pitchFamily="34" charset="0"/>
              </a:rPr>
              <a:t>	I-O</a:t>
            </a:r>
            <a:endParaRPr lang="en-US" sz="2200" b="1" dirty="0">
              <a:latin typeface="Comic Sans MS" pitchFamily="66" charset="0"/>
            </a:endParaRPr>
          </a:p>
          <a:p>
            <a:pPr>
              <a:lnSpc>
                <a:spcPct val="90000"/>
              </a:lnSpc>
            </a:pPr>
            <a:r>
              <a:rPr lang="en-US" sz="2200" b="1" dirty="0" err="1" smtClean="0">
                <a:latin typeface="Comic Sans MS" pitchFamily="66" charset="0"/>
              </a:rPr>
              <a:t>mn</a:t>
            </a:r>
            <a:r>
              <a:rPr lang="en-US" sz="2200" b="1" dirty="0" smtClean="0">
                <a:solidFill>
                  <a:srgbClr val="FF0000"/>
                </a:solidFill>
                <a:latin typeface="Comic Sans MS" pitchFamily="66" charset="0"/>
              </a:rPr>
              <a:t> </a:t>
            </a:r>
            <a:r>
              <a:rPr lang="en-US" sz="2200" b="1" dirty="0" smtClean="0">
                <a:latin typeface="Comic Sans MS" pitchFamily="66" charset="0"/>
              </a:rPr>
              <a:t> </a:t>
            </a:r>
            <a:r>
              <a:rPr lang="en-US" sz="2200" b="1" dirty="0">
                <a:latin typeface="Comic Sans MS" pitchFamily="66" charset="0"/>
              </a:rPr>
              <a:t>= ---- x </a:t>
            </a:r>
            <a:r>
              <a:rPr lang="en-US" sz="2200" b="1" dirty="0" smtClean="0">
                <a:latin typeface="Comic Sans MS" pitchFamily="66" charset="0"/>
              </a:rPr>
              <a:t>k</a:t>
            </a:r>
          </a:p>
          <a:p>
            <a:pPr>
              <a:lnSpc>
                <a:spcPct val="90000"/>
              </a:lnSpc>
            </a:pPr>
            <a:r>
              <a:rPr lang="en-US" sz="2200" b="1" dirty="0" smtClean="0">
                <a:latin typeface="Comic Sans MS" pitchFamily="66" charset="0"/>
                <a:ea typeface="Arial Unicode MS" pitchFamily="34" charset="-128"/>
                <a:cs typeface="Arial Unicode MS" pitchFamily="34" charset="-128"/>
              </a:rPr>
              <a:t>	  P</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3643306" y="3929066"/>
            <a:ext cx="5286444" cy="2308324"/>
          </a:xfrm>
          <a:prstGeom prst="rect">
            <a:avLst/>
          </a:prstGeom>
          <a:noFill/>
          <a:ln w="9525">
            <a:solidFill>
              <a:srgbClr val="D60093"/>
            </a:solidFill>
            <a:miter lim="800000"/>
            <a:headEnd/>
            <a:tailEnd/>
          </a:ln>
        </p:spPr>
        <p:txBody>
          <a:bodyPr wrap="square">
            <a:spAutoFit/>
          </a:bodyPr>
          <a:lstStyle/>
          <a:p>
            <a:pPr>
              <a:buNone/>
            </a:pPr>
            <a:r>
              <a:rPr lang="en-SG" sz="2400" dirty="0" err="1" smtClean="0"/>
              <a:t>mn</a:t>
            </a:r>
            <a:r>
              <a:rPr lang="en-SG" sz="2400" dirty="0" smtClean="0"/>
              <a:t>  =  </a:t>
            </a:r>
            <a:r>
              <a:rPr lang="en-SG" sz="2400" dirty="0" err="1" smtClean="0"/>
              <a:t>angka</a:t>
            </a:r>
            <a:r>
              <a:rPr lang="en-SG" sz="2400" dirty="0" smtClean="0"/>
              <a:t> </a:t>
            </a:r>
            <a:r>
              <a:rPr lang="en-SG" sz="2400" dirty="0" err="1" smtClean="0"/>
              <a:t>migrasi</a:t>
            </a:r>
            <a:r>
              <a:rPr lang="en-SG" sz="2400" dirty="0" smtClean="0"/>
              <a:t> </a:t>
            </a:r>
            <a:r>
              <a:rPr lang="en-SG" sz="2400" dirty="0" err="1" smtClean="0"/>
              <a:t>netto</a:t>
            </a:r>
            <a:endParaRPr lang="en-SG" sz="2400" dirty="0" smtClean="0"/>
          </a:p>
          <a:p>
            <a:pPr>
              <a:buNone/>
            </a:pPr>
            <a:r>
              <a:rPr lang="en-SG" sz="2400" dirty="0" smtClean="0"/>
              <a:t>I    = </a:t>
            </a:r>
            <a:r>
              <a:rPr lang="en-SG" sz="2400" dirty="0" err="1" smtClean="0"/>
              <a:t>jumlah</a:t>
            </a:r>
            <a:r>
              <a:rPr lang="en-SG" sz="2400" dirty="0" smtClean="0"/>
              <a:t>  </a:t>
            </a:r>
            <a:r>
              <a:rPr lang="en-SG" sz="2400" dirty="0" err="1" smtClean="0"/>
              <a:t>migran</a:t>
            </a:r>
            <a:r>
              <a:rPr lang="en-SG" sz="2400" dirty="0" smtClean="0"/>
              <a:t> </a:t>
            </a:r>
            <a:r>
              <a:rPr lang="en-SG" sz="2400" dirty="0" err="1" smtClean="0"/>
              <a:t>masuk</a:t>
            </a:r>
            <a:endParaRPr lang="en-SG" sz="2400" dirty="0" smtClean="0"/>
          </a:p>
          <a:p>
            <a:pPr>
              <a:buNone/>
            </a:pPr>
            <a:r>
              <a:rPr lang="en-SG" sz="2400" dirty="0" smtClean="0"/>
              <a:t>O   = </a:t>
            </a:r>
            <a:r>
              <a:rPr lang="en-SG" sz="2400" dirty="0" err="1" smtClean="0"/>
              <a:t>jumlah</a:t>
            </a:r>
            <a:r>
              <a:rPr lang="en-SG" sz="2400" dirty="0" smtClean="0"/>
              <a:t> </a:t>
            </a:r>
            <a:r>
              <a:rPr lang="en-SG" sz="2400" dirty="0" err="1" smtClean="0"/>
              <a:t>migrasi</a:t>
            </a:r>
            <a:r>
              <a:rPr lang="en-SG" sz="2400" dirty="0" smtClean="0"/>
              <a:t> </a:t>
            </a:r>
            <a:r>
              <a:rPr lang="en-SG" sz="2400" dirty="0" err="1" smtClean="0"/>
              <a:t>keluar</a:t>
            </a:r>
            <a:endParaRPr lang="en-SG" sz="2400" dirty="0" smtClean="0"/>
          </a:p>
          <a:p>
            <a:pPr>
              <a:buNone/>
            </a:pPr>
            <a:r>
              <a:rPr lang="en-SG" sz="2400" dirty="0" smtClean="0"/>
              <a:t>P   =  </a:t>
            </a:r>
            <a:r>
              <a:rPr lang="en-SG" sz="2400" dirty="0" err="1" smtClean="0"/>
              <a:t>jumlah</a:t>
            </a:r>
            <a:r>
              <a:rPr lang="en-SG" sz="2400" dirty="0" smtClean="0"/>
              <a:t>   </a:t>
            </a:r>
            <a:r>
              <a:rPr lang="en-SG" sz="2400" dirty="0" err="1" smtClean="0"/>
              <a:t>penduduk</a:t>
            </a:r>
            <a:r>
              <a:rPr lang="en-SG" sz="2400" dirty="0" smtClean="0"/>
              <a:t> </a:t>
            </a:r>
            <a:r>
              <a:rPr lang="en-SG" sz="2400" dirty="0" err="1" smtClean="0"/>
              <a:t>pertengahan</a:t>
            </a:r>
            <a:r>
              <a:rPr lang="en-SG" sz="2400" dirty="0" smtClean="0"/>
              <a:t> </a:t>
            </a:r>
            <a:r>
              <a:rPr lang="en-SG" sz="2400" dirty="0" err="1" smtClean="0"/>
              <a:t>tahun</a:t>
            </a:r>
            <a:endParaRPr lang="en-SG" sz="2400" dirty="0" smtClean="0"/>
          </a:p>
          <a:p>
            <a:pPr>
              <a:buNone/>
            </a:pPr>
            <a:r>
              <a:rPr lang="en-SG" sz="2400" dirty="0" smtClean="0"/>
              <a:t>k   =  1000</a:t>
            </a:r>
          </a:p>
        </p:txBody>
      </p:sp>
    </p:spTree>
    <p:extLst>
      <p:ext uri="{BB962C8B-B14F-4D97-AF65-F5344CB8AC3E}">
        <p14:creationId xmlns:p14="http://schemas.microsoft.com/office/powerpoint/2010/main" val="37330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857224" y="357166"/>
            <a:ext cx="8472518"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3200" smtClean="0"/>
              <a:t>UKURAN MIGRASI -  ANGKA MIGRASI BRUTO (mg) </a:t>
            </a:r>
            <a:endParaRPr lang="en-SG" sz="3200" dirty="0"/>
          </a:p>
        </p:txBody>
      </p:sp>
      <p:sp>
        <p:nvSpPr>
          <p:cNvPr id="6"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en-SG" sz="2000" smtClean="0"/>
              <a:t>PENGERTIAN  </a:t>
            </a:r>
          </a:p>
          <a:p>
            <a:pPr algn="just">
              <a:buFont typeface="Arial"/>
              <a:buNone/>
            </a:pPr>
            <a:r>
              <a:rPr lang="en-SG" sz="2000" smtClean="0"/>
              <a:t>	Menunjukkan  banyaknya  kejadian perpindahan  baik  (I) migrasi masuk dan  (O)  migrasi  keluar   dari   suatu  wilayah, per 1000 penduduk tempat  asal  dan   tujuan.</a:t>
            </a:r>
          </a:p>
          <a:p>
            <a:pPr algn="just">
              <a:buFont typeface="Arial"/>
              <a:buNone/>
            </a:pPr>
            <a:endParaRPr lang="en-SG" sz="2000" smtClean="0"/>
          </a:p>
          <a:p>
            <a:pPr algn="just">
              <a:buFont typeface="Arial"/>
              <a:buNone/>
            </a:pPr>
            <a:r>
              <a:rPr lang="en-SG" sz="2000" smtClean="0"/>
              <a:t>Rumus:</a:t>
            </a:r>
          </a:p>
          <a:p>
            <a:pPr algn="just">
              <a:buFont typeface="Arial"/>
              <a:buNone/>
            </a:pPr>
            <a:r>
              <a:rPr lang="en-SG" sz="2800" smtClean="0"/>
              <a:t> </a:t>
            </a:r>
            <a:endParaRPr lang="en-SG" sz="2800" dirty="0"/>
          </a:p>
        </p:txBody>
      </p:sp>
      <p:sp>
        <p:nvSpPr>
          <p:cNvPr id="7" name="Text Box 7"/>
          <p:cNvSpPr txBox="1">
            <a:spLocks noChangeArrowheads="1"/>
          </p:cNvSpPr>
          <p:nvPr/>
        </p:nvSpPr>
        <p:spPr bwMode="auto">
          <a:xfrm>
            <a:off x="357158" y="4500570"/>
            <a:ext cx="2819400" cy="1034129"/>
          </a:xfrm>
          <a:prstGeom prst="rect">
            <a:avLst/>
          </a:prstGeom>
          <a:noFill/>
          <a:ln w="9525">
            <a:solidFill>
              <a:srgbClr val="D60093"/>
            </a:solidFill>
            <a:miter lim="800000"/>
            <a:headEnd/>
            <a:tailEnd/>
          </a:ln>
        </p:spPr>
        <p:txBody>
          <a:bodyPr>
            <a:spAutoFit/>
          </a:bodyPr>
          <a:lstStyle/>
          <a:p>
            <a:pPr>
              <a:lnSpc>
                <a:spcPct val="90000"/>
              </a:lnSpc>
            </a:pPr>
            <a:r>
              <a:rPr lang="en-US" sz="2200" b="1" dirty="0" smtClean="0">
                <a:latin typeface="Comic Sans MS" pitchFamily="66" charset="0"/>
                <a:cs typeface="Vani" pitchFamily="34" charset="0"/>
              </a:rPr>
              <a:t>	I+O</a:t>
            </a:r>
            <a:endParaRPr lang="en-US" sz="2200" b="1" dirty="0">
              <a:latin typeface="Comic Sans MS" pitchFamily="66" charset="0"/>
            </a:endParaRPr>
          </a:p>
          <a:p>
            <a:pPr>
              <a:lnSpc>
                <a:spcPct val="90000"/>
              </a:lnSpc>
            </a:pPr>
            <a:r>
              <a:rPr lang="en-US" sz="2200" b="1" dirty="0" smtClean="0">
                <a:latin typeface="Comic Sans MS" pitchFamily="66" charset="0"/>
              </a:rPr>
              <a:t>mg</a:t>
            </a:r>
            <a:r>
              <a:rPr lang="en-US" sz="2200" b="1" dirty="0" smtClean="0">
                <a:solidFill>
                  <a:srgbClr val="FF0000"/>
                </a:solidFill>
                <a:latin typeface="Comic Sans MS" pitchFamily="66" charset="0"/>
              </a:rPr>
              <a:t> </a:t>
            </a:r>
            <a:r>
              <a:rPr lang="en-US" sz="2200" b="1" dirty="0" smtClean="0">
                <a:latin typeface="Comic Sans MS" pitchFamily="66" charset="0"/>
              </a:rPr>
              <a:t> </a:t>
            </a:r>
            <a:r>
              <a:rPr lang="en-US" sz="2200" b="1" dirty="0">
                <a:latin typeface="Comic Sans MS" pitchFamily="66" charset="0"/>
              </a:rPr>
              <a:t>= </a:t>
            </a:r>
            <a:r>
              <a:rPr lang="en-US" sz="2200" b="1" dirty="0" smtClean="0">
                <a:latin typeface="Comic Sans MS" pitchFamily="66" charset="0"/>
              </a:rPr>
              <a:t>----- </a:t>
            </a:r>
            <a:r>
              <a:rPr lang="en-US" sz="2200" b="1" dirty="0">
                <a:latin typeface="Comic Sans MS" pitchFamily="66" charset="0"/>
              </a:rPr>
              <a:t>x </a:t>
            </a:r>
            <a:r>
              <a:rPr lang="en-US" sz="2200" b="1" dirty="0" smtClean="0">
                <a:latin typeface="Comic Sans MS" pitchFamily="66" charset="0"/>
              </a:rPr>
              <a:t>k</a:t>
            </a:r>
          </a:p>
          <a:p>
            <a:pPr>
              <a:lnSpc>
                <a:spcPct val="90000"/>
              </a:lnSpc>
            </a:pPr>
            <a:r>
              <a:rPr lang="en-US" sz="2200" b="1" dirty="0" smtClean="0">
                <a:latin typeface="Comic Sans MS" pitchFamily="66" charset="0"/>
                <a:ea typeface="Arial Unicode MS" pitchFamily="34" charset="-128"/>
                <a:cs typeface="Arial Unicode MS" pitchFamily="34" charset="-128"/>
              </a:rPr>
              <a:t>	P1+P2</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3286116" y="3929066"/>
            <a:ext cx="5643602" cy="2677656"/>
          </a:xfrm>
          <a:prstGeom prst="rect">
            <a:avLst/>
          </a:prstGeom>
          <a:noFill/>
          <a:ln w="9525">
            <a:solidFill>
              <a:srgbClr val="D60093"/>
            </a:solidFill>
            <a:miter lim="800000"/>
            <a:headEnd/>
            <a:tailEnd/>
          </a:ln>
        </p:spPr>
        <p:txBody>
          <a:bodyPr wrap="square">
            <a:spAutoFit/>
          </a:bodyPr>
          <a:lstStyle/>
          <a:p>
            <a:pPr>
              <a:buNone/>
            </a:pPr>
            <a:r>
              <a:rPr lang="en-SG" sz="2400" dirty="0" smtClean="0"/>
              <a:t>mg  =  </a:t>
            </a:r>
            <a:r>
              <a:rPr lang="en-SG" sz="2400" dirty="0" err="1" smtClean="0"/>
              <a:t>angka</a:t>
            </a:r>
            <a:r>
              <a:rPr lang="en-SG" sz="2400" dirty="0" smtClean="0"/>
              <a:t> </a:t>
            </a:r>
            <a:r>
              <a:rPr lang="en-SG" sz="2400" dirty="0" err="1" smtClean="0"/>
              <a:t>migrasi</a:t>
            </a:r>
            <a:r>
              <a:rPr lang="en-SG" sz="2400" dirty="0" smtClean="0"/>
              <a:t> </a:t>
            </a:r>
            <a:r>
              <a:rPr lang="en-SG" sz="2400" dirty="0" err="1" smtClean="0"/>
              <a:t>bruto</a:t>
            </a:r>
            <a:endParaRPr lang="en-SG" sz="2400" dirty="0" smtClean="0"/>
          </a:p>
          <a:p>
            <a:pPr>
              <a:buNone/>
            </a:pPr>
            <a:r>
              <a:rPr lang="en-SG" sz="2400" dirty="0" smtClean="0"/>
              <a:t>I  = </a:t>
            </a:r>
            <a:r>
              <a:rPr lang="en-SG" sz="2400" dirty="0" err="1" smtClean="0"/>
              <a:t>jumlah</a:t>
            </a:r>
            <a:r>
              <a:rPr lang="en-SG" sz="2400" dirty="0" smtClean="0"/>
              <a:t>  </a:t>
            </a:r>
            <a:r>
              <a:rPr lang="en-SG" sz="2400" dirty="0" err="1" smtClean="0"/>
              <a:t>migran</a:t>
            </a:r>
            <a:r>
              <a:rPr lang="en-SG" sz="2400" dirty="0" smtClean="0"/>
              <a:t> </a:t>
            </a:r>
            <a:r>
              <a:rPr lang="en-SG" sz="2400" dirty="0" err="1" smtClean="0"/>
              <a:t>masuk</a:t>
            </a:r>
            <a:endParaRPr lang="en-SG" sz="2400" dirty="0" smtClean="0"/>
          </a:p>
          <a:p>
            <a:pPr>
              <a:buNone/>
            </a:pPr>
            <a:r>
              <a:rPr lang="en-SG" sz="2400" dirty="0" smtClean="0"/>
              <a:t>O   = </a:t>
            </a:r>
            <a:r>
              <a:rPr lang="en-SG" sz="2400" dirty="0" err="1" smtClean="0"/>
              <a:t>jumlah</a:t>
            </a:r>
            <a:r>
              <a:rPr lang="en-SG" sz="2400" dirty="0" smtClean="0"/>
              <a:t> </a:t>
            </a:r>
            <a:r>
              <a:rPr lang="en-SG" sz="2400" dirty="0" err="1" smtClean="0"/>
              <a:t>migrasi</a:t>
            </a:r>
            <a:r>
              <a:rPr lang="en-SG" sz="2400" dirty="0" smtClean="0"/>
              <a:t> </a:t>
            </a:r>
            <a:r>
              <a:rPr lang="en-SG" sz="2400" dirty="0" err="1" smtClean="0"/>
              <a:t>keluar</a:t>
            </a:r>
            <a:endParaRPr lang="en-SG" sz="2400" dirty="0" smtClean="0"/>
          </a:p>
          <a:p>
            <a:pPr>
              <a:buNone/>
            </a:pPr>
            <a:r>
              <a:rPr lang="en-SG" sz="2400" dirty="0" smtClean="0"/>
              <a:t>P1  =  </a:t>
            </a:r>
            <a:r>
              <a:rPr lang="en-SG" sz="2400" dirty="0" err="1" smtClean="0"/>
              <a:t>jumlah</a:t>
            </a:r>
            <a:r>
              <a:rPr lang="en-SG" sz="2400" dirty="0" smtClean="0"/>
              <a:t>   </a:t>
            </a:r>
            <a:r>
              <a:rPr lang="en-SG" sz="2400" dirty="0" err="1" smtClean="0"/>
              <a:t>penduduk</a:t>
            </a:r>
            <a:r>
              <a:rPr lang="en-SG" sz="2400" dirty="0" smtClean="0"/>
              <a:t> </a:t>
            </a:r>
            <a:r>
              <a:rPr lang="en-SG" sz="2400" dirty="0" err="1" smtClean="0"/>
              <a:t>di</a:t>
            </a:r>
            <a:r>
              <a:rPr lang="en-SG" sz="2400" dirty="0" smtClean="0"/>
              <a:t> </a:t>
            </a:r>
            <a:r>
              <a:rPr lang="en-SG" sz="2400" dirty="0" err="1" smtClean="0"/>
              <a:t>tempat</a:t>
            </a:r>
            <a:r>
              <a:rPr lang="en-SG" sz="2400" dirty="0" smtClean="0"/>
              <a:t> </a:t>
            </a:r>
            <a:r>
              <a:rPr lang="en-SG" sz="2400" dirty="0" err="1" smtClean="0"/>
              <a:t>tujuan</a:t>
            </a:r>
            <a:endParaRPr lang="en-SG" sz="2400" dirty="0" smtClean="0"/>
          </a:p>
          <a:p>
            <a:pPr>
              <a:buNone/>
            </a:pPr>
            <a:r>
              <a:rPr lang="en-SG" sz="2400" dirty="0" smtClean="0"/>
              <a:t>P2  = </a:t>
            </a:r>
            <a:r>
              <a:rPr lang="en-SG" sz="2400" dirty="0" err="1" smtClean="0"/>
              <a:t>jumlah</a:t>
            </a:r>
            <a:r>
              <a:rPr lang="en-SG" sz="2400" dirty="0" smtClean="0"/>
              <a:t> </a:t>
            </a:r>
            <a:r>
              <a:rPr lang="en-SG" sz="2400" dirty="0" err="1" smtClean="0"/>
              <a:t>penduduk</a:t>
            </a:r>
            <a:r>
              <a:rPr lang="en-SG" sz="2400" dirty="0" smtClean="0"/>
              <a:t> </a:t>
            </a:r>
            <a:r>
              <a:rPr lang="en-SG" sz="2400" dirty="0" err="1" smtClean="0"/>
              <a:t>di</a:t>
            </a:r>
            <a:r>
              <a:rPr lang="en-SG" sz="2400" dirty="0" smtClean="0"/>
              <a:t> </a:t>
            </a:r>
            <a:r>
              <a:rPr lang="en-SG" sz="2400" dirty="0" err="1" smtClean="0"/>
              <a:t>tempat</a:t>
            </a:r>
            <a:r>
              <a:rPr lang="en-SG" sz="2400" dirty="0" smtClean="0"/>
              <a:t> </a:t>
            </a:r>
            <a:r>
              <a:rPr lang="en-SG" sz="2400" dirty="0" err="1" smtClean="0"/>
              <a:t>asal</a:t>
            </a:r>
            <a:endParaRPr lang="en-SG" sz="2400" dirty="0" smtClean="0"/>
          </a:p>
          <a:p>
            <a:pPr>
              <a:buNone/>
            </a:pPr>
            <a:r>
              <a:rPr lang="en-SG" sz="2400" dirty="0" smtClean="0"/>
              <a:t>k   =  1000</a:t>
            </a:r>
          </a:p>
        </p:txBody>
      </p:sp>
    </p:spTree>
    <p:extLst>
      <p:ext uri="{BB962C8B-B14F-4D97-AF65-F5344CB8AC3E}">
        <p14:creationId xmlns:p14="http://schemas.microsoft.com/office/powerpoint/2010/main" val="185755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62909" y="755780"/>
            <a:ext cx="8229600" cy="654032"/>
          </a:xfrm>
          <a:prstGeom prst="rect">
            <a:avLst/>
          </a:prstGeom>
        </p:spPr>
        <p:txBody>
          <a:bodyPr vert="horz" lIns="91440" tIns="45720" rIns="91440" bIns="45720" rtlCol="0" anchor="ctr">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mtClean="0"/>
              <a:t>CONTOH PERHITUNGAN </a:t>
            </a:r>
            <a:br>
              <a:rPr lang="en-SG" smtClean="0"/>
            </a:br>
            <a:endParaRPr lang="en-SG" dirty="0"/>
          </a:p>
        </p:txBody>
      </p:sp>
      <p:sp>
        <p:nvSpPr>
          <p:cNvPr id="6" name="Content Placeholder 2"/>
          <p:cNvSpPr txBox="1">
            <a:spLocks/>
          </p:cNvSpPr>
          <p:nvPr/>
        </p:nvSpPr>
        <p:spPr>
          <a:xfrm>
            <a:off x="467544" y="1196752"/>
            <a:ext cx="8401080" cy="498317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en-SG" smtClean="0"/>
              <a:t>	</a:t>
            </a:r>
            <a:r>
              <a:rPr lang="en-SG" sz="2400" smtClean="0">
                <a:latin typeface="Arial" charset="0"/>
                <a:ea typeface="Arial" charset="0"/>
                <a:cs typeface="Arial" charset="0"/>
              </a:rPr>
              <a:t>Migrasi  antara   dua   tempat: Semarang  dan  Kendal.  Migrasi  keluar   dari   Semarang ke Kendal tahun   2000 sebesar  26.124 jiwa .   Migrasi  masuk dari   Kendal ke Semarang pada  tahun   2000 sebesar 49.133  jiwa .   Penduduk Semarang tahun   tersebut   sebesar  4.350.710 jiwa .   Penduduk Kendal sebesar 21.176.248 jiwa .   </a:t>
            </a:r>
          </a:p>
          <a:p>
            <a:pPr algn="just">
              <a:buFont typeface="Arial"/>
              <a:buNone/>
            </a:pPr>
            <a:r>
              <a:rPr lang="en-SG" sz="2800" smtClean="0">
                <a:latin typeface="Arial" pitchFamily="34" charset="0"/>
                <a:cs typeface="Arial" pitchFamily="34" charset="0"/>
              </a:rPr>
              <a:t>  Hitung :   </a:t>
            </a:r>
          </a:p>
          <a:p>
            <a:pPr algn="just">
              <a:buFont typeface="Arial"/>
              <a:buNone/>
            </a:pPr>
            <a:r>
              <a:rPr lang="en-SG" smtClean="0">
                <a:latin typeface="Arial" pitchFamily="34" charset="0"/>
                <a:cs typeface="Arial" pitchFamily="34" charset="0"/>
              </a:rPr>
              <a:t>	</a:t>
            </a:r>
            <a:r>
              <a:rPr lang="en-SG" sz="2400" smtClean="0">
                <a:latin typeface="Arial" charset="0"/>
                <a:ea typeface="Arial" charset="0"/>
                <a:cs typeface="Arial" charset="0"/>
              </a:rPr>
              <a:t>1. Mi di  Semarang dari   Kendal  </a:t>
            </a:r>
          </a:p>
          <a:p>
            <a:pPr algn="just">
              <a:buFont typeface="Arial"/>
              <a:buNone/>
            </a:pPr>
            <a:r>
              <a:rPr lang="en-SG" sz="2400" smtClean="0">
                <a:latin typeface="Arial" charset="0"/>
                <a:ea typeface="Arial" charset="0"/>
                <a:cs typeface="Arial" charset="0"/>
              </a:rPr>
              <a:t>	2.  Mo di  Semarang ke Kendal  </a:t>
            </a:r>
          </a:p>
          <a:p>
            <a:pPr algn="just">
              <a:buFont typeface="Arial"/>
              <a:buNone/>
            </a:pPr>
            <a:r>
              <a:rPr lang="en-SG" sz="2400" smtClean="0">
                <a:latin typeface="Arial" charset="0"/>
                <a:ea typeface="Arial" charset="0"/>
                <a:cs typeface="Arial" charset="0"/>
              </a:rPr>
              <a:t>	3.  Mn di  Semarang terhadap   Kendal  </a:t>
            </a:r>
          </a:p>
          <a:p>
            <a:pPr algn="just">
              <a:buFont typeface="Arial"/>
              <a:buNone/>
            </a:pPr>
            <a:r>
              <a:rPr lang="en-SG" sz="2400" smtClean="0">
                <a:latin typeface="Arial" charset="0"/>
                <a:ea typeface="Arial" charset="0"/>
                <a:cs typeface="Arial" charset="0"/>
              </a:rPr>
              <a:t>	4.  Mg di   Semarang dengan Kendal</a:t>
            </a:r>
            <a:endParaRPr lang="en-SG" sz="2400" dirty="0">
              <a:latin typeface="Arial" charset="0"/>
              <a:ea typeface="Arial" charset="0"/>
              <a:cs typeface="Arial" charset="0"/>
            </a:endParaRPr>
          </a:p>
        </p:txBody>
      </p:sp>
    </p:spTree>
    <p:extLst>
      <p:ext uri="{BB962C8B-B14F-4D97-AF65-F5344CB8AC3E}">
        <p14:creationId xmlns:p14="http://schemas.microsoft.com/office/powerpoint/2010/main" val="970183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73162" y="457200"/>
            <a:ext cx="7970837"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2400" smtClean="0"/>
              <a:t>METODE PERKIRAAN MIGRASI –  BALANCING EQUATION DENGAN INTERCENSAL COMPONENT METHOD</a:t>
            </a:r>
            <a:endParaRPr lang="en-SG" sz="2400" dirty="0"/>
          </a:p>
        </p:txBody>
      </p:sp>
      <p:sp>
        <p:nvSpPr>
          <p:cNvPr id="6" name="Content Placeholder 2"/>
          <p:cNvSpPr txBox="1">
            <a:spLocks/>
          </p:cNvSpPr>
          <p:nvPr/>
        </p:nvSpPr>
        <p:spPr>
          <a:xfrm>
            <a:off x="1142976" y="1714488"/>
            <a:ext cx="77724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Arial"/>
              <a:buNone/>
            </a:pPr>
            <a:r>
              <a:rPr lang="en-SG" sz="2400" smtClean="0"/>
              <a:t>PENGERTIAN  </a:t>
            </a:r>
          </a:p>
          <a:p>
            <a:pPr algn="just">
              <a:buFont typeface="Arial"/>
              <a:buNone/>
            </a:pPr>
            <a:r>
              <a:rPr lang="en-SG" sz="2400" smtClean="0"/>
              <a:t>	Metode perkiraan  migrasi  netto (I - O) dengan menggunakan  jumlah penduduk (P)  dan  jumlah   kelahiran   (B)  serta kematian  (D)  antara   dua sensus.</a:t>
            </a:r>
          </a:p>
          <a:p>
            <a:pPr algn="just">
              <a:buFont typeface="Arial"/>
              <a:buNone/>
            </a:pPr>
            <a:r>
              <a:rPr lang="en-SG" sz="2400" smtClean="0"/>
              <a:t>Rumus:</a:t>
            </a:r>
          </a:p>
          <a:p>
            <a:pPr algn="just">
              <a:buFont typeface="Arial"/>
              <a:buNone/>
            </a:pPr>
            <a:endParaRPr lang="en-SG" sz="2400" dirty="0"/>
          </a:p>
        </p:txBody>
      </p:sp>
      <p:sp>
        <p:nvSpPr>
          <p:cNvPr id="7" name="Text Box 7"/>
          <p:cNvSpPr txBox="1">
            <a:spLocks noChangeArrowheads="1"/>
          </p:cNvSpPr>
          <p:nvPr/>
        </p:nvSpPr>
        <p:spPr bwMode="auto">
          <a:xfrm>
            <a:off x="1142976" y="4214818"/>
            <a:ext cx="4572032" cy="735586"/>
          </a:xfrm>
          <a:prstGeom prst="rect">
            <a:avLst/>
          </a:prstGeom>
          <a:noFill/>
          <a:ln w="9525">
            <a:solidFill>
              <a:srgbClr val="D60093"/>
            </a:solidFill>
            <a:miter lim="800000"/>
            <a:headEnd/>
            <a:tailEnd/>
          </a:ln>
        </p:spPr>
        <p:txBody>
          <a:bodyPr wrap="square">
            <a:spAutoFit/>
          </a:bodyPr>
          <a:lstStyle/>
          <a:p>
            <a:pPr>
              <a:lnSpc>
                <a:spcPct val="90000"/>
              </a:lnSpc>
            </a:pPr>
            <a:r>
              <a:rPr lang="en-US" sz="2200" b="1" dirty="0" smtClean="0">
                <a:latin typeface="Comic Sans MS" pitchFamily="66" charset="0"/>
                <a:cs typeface="Vani" pitchFamily="34" charset="0"/>
              </a:rPr>
              <a:t>	</a:t>
            </a:r>
            <a:endParaRPr lang="en-US" sz="2200" b="1" dirty="0">
              <a:latin typeface="Comic Sans MS" pitchFamily="66" charset="0"/>
            </a:endParaRPr>
          </a:p>
          <a:p>
            <a:r>
              <a:rPr lang="en-US" sz="2200" b="1" dirty="0" smtClean="0">
                <a:latin typeface="Comic Sans MS" pitchFamily="66" charset="0"/>
              </a:rPr>
              <a:t>I-O</a:t>
            </a:r>
            <a:r>
              <a:rPr lang="en-US" sz="2200" b="1" dirty="0" smtClean="0">
                <a:solidFill>
                  <a:srgbClr val="FF0000"/>
                </a:solidFill>
                <a:latin typeface="Comic Sans MS" pitchFamily="66" charset="0"/>
              </a:rPr>
              <a:t> </a:t>
            </a:r>
            <a:r>
              <a:rPr lang="en-US" sz="2200" b="1" dirty="0" smtClean="0">
                <a:latin typeface="Comic Sans MS" pitchFamily="66" charset="0"/>
              </a:rPr>
              <a:t> = (P1 – P0) – (B – D)</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1000100" y="5143512"/>
            <a:ext cx="8143900" cy="1569660"/>
          </a:xfrm>
          <a:prstGeom prst="rect">
            <a:avLst/>
          </a:prstGeom>
          <a:noFill/>
          <a:ln w="9525">
            <a:solidFill>
              <a:srgbClr val="D60093"/>
            </a:solidFill>
            <a:miter lim="800000"/>
            <a:headEnd/>
            <a:tailEnd/>
          </a:ln>
        </p:spPr>
        <p:txBody>
          <a:bodyPr wrap="square">
            <a:spAutoFit/>
          </a:bodyPr>
          <a:lstStyle/>
          <a:p>
            <a:pPr>
              <a:buNone/>
            </a:pPr>
            <a:r>
              <a:rPr lang="en-SG" sz="2400" dirty="0" smtClean="0"/>
              <a:t>I-O       =  </a:t>
            </a:r>
            <a:r>
              <a:rPr lang="en-SG" sz="2400" dirty="0" err="1" smtClean="0"/>
              <a:t>migrasi</a:t>
            </a:r>
            <a:r>
              <a:rPr lang="en-SG" sz="2400" dirty="0" smtClean="0"/>
              <a:t> </a:t>
            </a:r>
            <a:r>
              <a:rPr lang="en-SG" sz="2400" dirty="0" err="1" smtClean="0"/>
              <a:t>netto</a:t>
            </a:r>
            <a:endParaRPr lang="en-SG" sz="2400" dirty="0" smtClean="0"/>
          </a:p>
          <a:p>
            <a:pPr>
              <a:buNone/>
            </a:pPr>
            <a:r>
              <a:rPr lang="en-SG" sz="2400" dirty="0" smtClean="0"/>
              <a:t>P1-P0  = </a:t>
            </a:r>
            <a:r>
              <a:rPr lang="en-SG" sz="2400" dirty="0" err="1" smtClean="0"/>
              <a:t>perubahan</a:t>
            </a:r>
            <a:r>
              <a:rPr lang="en-SG" sz="2400" dirty="0" smtClean="0"/>
              <a:t> </a:t>
            </a:r>
            <a:r>
              <a:rPr lang="en-SG" sz="2400" dirty="0" err="1" smtClean="0"/>
              <a:t>penduduk</a:t>
            </a:r>
            <a:r>
              <a:rPr lang="en-SG" sz="2400" dirty="0" smtClean="0"/>
              <a:t> </a:t>
            </a:r>
            <a:r>
              <a:rPr lang="en-SG" sz="2400" dirty="0" err="1" smtClean="0"/>
              <a:t>antara</a:t>
            </a:r>
            <a:r>
              <a:rPr lang="en-SG" sz="2400" dirty="0" smtClean="0"/>
              <a:t> </a:t>
            </a:r>
            <a:r>
              <a:rPr lang="en-SG" sz="2400" dirty="0" err="1" smtClean="0"/>
              <a:t>dua</a:t>
            </a:r>
            <a:r>
              <a:rPr lang="en-SG" sz="2400" dirty="0" smtClean="0"/>
              <a:t> </a:t>
            </a:r>
            <a:r>
              <a:rPr lang="en-SG" sz="2400" dirty="0" err="1" smtClean="0"/>
              <a:t>sensus</a:t>
            </a:r>
            <a:endParaRPr lang="en-SG" sz="2400" dirty="0" smtClean="0"/>
          </a:p>
          <a:p>
            <a:pPr>
              <a:buNone/>
            </a:pPr>
            <a:r>
              <a:rPr lang="en-SG" sz="2400" dirty="0" smtClean="0"/>
              <a:t>B-D      = </a:t>
            </a:r>
            <a:r>
              <a:rPr lang="en-SG" sz="2400" dirty="0" err="1" smtClean="0"/>
              <a:t>perubahan</a:t>
            </a:r>
            <a:r>
              <a:rPr lang="en-SG" sz="2400" dirty="0" smtClean="0"/>
              <a:t> </a:t>
            </a:r>
            <a:r>
              <a:rPr lang="en-SG" sz="2400" dirty="0" err="1" smtClean="0"/>
              <a:t>alamiah</a:t>
            </a:r>
            <a:r>
              <a:rPr lang="en-SG" sz="2400" dirty="0" smtClean="0"/>
              <a:t> </a:t>
            </a:r>
            <a:r>
              <a:rPr lang="en-SG" sz="2400" dirty="0" err="1" smtClean="0"/>
              <a:t>penduduk</a:t>
            </a:r>
            <a:r>
              <a:rPr lang="en-SG" sz="2400" dirty="0" smtClean="0"/>
              <a:t> </a:t>
            </a:r>
            <a:r>
              <a:rPr lang="en-SG" sz="2400" dirty="0" err="1" smtClean="0"/>
              <a:t>antara</a:t>
            </a:r>
            <a:r>
              <a:rPr lang="en-SG" sz="2400" dirty="0" smtClean="0"/>
              <a:t> </a:t>
            </a:r>
            <a:r>
              <a:rPr lang="en-SG" sz="2400" dirty="0" err="1" smtClean="0"/>
              <a:t>dua</a:t>
            </a:r>
            <a:r>
              <a:rPr lang="en-SG" sz="2400" dirty="0" smtClean="0"/>
              <a:t> </a:t>
            </a:r>
            <a:r>
              <a:rPr lang="en-SG" sz="2400" dirty="0" err="1" smtClean="0"/>
              <a:t>sensus</a:t>
            </a:r>
            <a:endParaRPr lang="en-SG" sz="2400" dirty="0" smtClean="0"/>
          </a:p>
          <a:p>
            <a:pPr>
              <a:buNone/>
            </a:pPr>
            <a:endParaRPr lang="en-SG" sz="2400" dirty="0" smtClean="0"/>
          </a:p>
        </p:txBody>
      </p:sp>
    </p:spTree>
    <p:extLst>
      <p:ext uri="{BB962C8B-B14F-4D97-AF65-F5344CB8AC3E}">
        <p14:creationId xmlns:p14="http://schemas.microsoft.com/office/powerpoint/2010/main" val="1512173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2800" smtClean="0"/>
              <a:t>METODE PERKIRAAN MIGRASI –  INTERCENSAL SURVIVAL RATIO</a:t>
            </a:r>
            <a:endParaRPr lang="en-SG" sz="2800" dirty="0"/>
          </a:p>
        </p:txBody>
      </p:sp>
      <p:sp>
        <p:nvSpPr>
          <p:cNvPr id="6" name="Content Placeholder 2"/>
          <p:cNvSpPr txBox="1">
            <a:spLocks/>
          </p:cNvSpPr>
          <p:nvPr/>
        </p:nvSpPr>
        <p:spPr>
          <a:xfrm>
            <a:off x="1173163" y="1714488"/>
            <a:ext cx="7772400" cy="43815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Arial"/>
              <a:buNone/>
            </a:pPr>
            <a:r>
              <a:rPr lang="en-SG" sz="2000" smtClean="0"/>
              <a:t>PENGERTIAN  </a:t>
            </a:r>
          </a:p>
          <a:p>
            <a:pPr>
              <a:buFont typeface="Arial"/>
              <a:buNone/>
            </a:pPr>
            <a:r>
              <a:rPr lang="en-SG" sz="2000" smtClean="0"/>
              <a:t>	Memperkirakan  jumlah   migrasi  netto di  suatu  daerah   dalam  suatu negara  </a:t>
            </a:r>
          </a:p>
          <a:p>
            <a:pPr>
              <a:buFont typeface="Arial"/>
              <a:buNone/>
            </a:pPr>
            <a:r>
              <a:rPr lang="en-SG" sz="2000" smtClean="0"/>
              <a:t>Asumsi:  </a:t>
            </a:r>
          </a:p>
          <a:p>
            <a:pPr>
              <a:buFont typeface="Arial"/>
              <a:buNone/>
            </a:pPr>
            <a:r>
              <a:rPr lang="en-SG" sz="2000" smtClean="0"/>
              <a:t>	Tingkat kematian   dan  tingkat kesalahan  dalam  distribusi   umur adalah  sama  untuk  semua   daerah   dalam   satu   negara  </a:t>
            </a:r>
          </a:p>
          <a:p>
            <a:pPr>
              <a:buFont typeface="Arial"/>
              <a:buNone/>
            </a:pPr>
            <a:r>
              <a:rPr lang="en-SG" sz="2000" smtClean="0"/>
              <a:t>	Migrasi  netto untuk  negara   secara   keseluruhan  adalah   nol </a:t>
            </a:r>
          </a:p>
          <a:p>
            <a:pPr>
              <a:buFont typeface="Arial"/>
              <a:buNone/>
            </a:pPr>
            <a:endParaRPr lang="en-SG" sz="2000" smtClean="0"/>
          </a:p>
          <a:p>
            <a:pPr>
              <a:buFont typeface="Arial"/>
              <a:buNone/>
            </a:pPr>
            <a:r>
              <a:rPr lang="en-SG" sz="2000" smtClean="0"/>
              <a:t>ADA DUA CARA:  </a:t>
            </a:r>
          </a:p>
          <a:p>
            <a:r>
              <a:rPr lang="en-SG" sz="2000" smtClean="0"/>
              <a:t>Forward  cencus   survival ratio </a:t>
            </a:r>
          </a:p>
          <a:p>
            <a:r>
              <a:rPr lang="en-SG" sz="2000" smtClean="0"/>
              <a:t>Reverse  cencus   survival ratio </a:t>
            </a:r>
            <a:endParaRPr lang="en-SG" sz="2000" dirty="0"/>
          </a:p>
        </p:txBody>
      </p:sp>
    </p:spTree>
    <p:extLst>
      <p:ext uri="{BB962C8B-B14F-4D97-AF65-F5344CB8AC3E}">
        <p14:creationId xmlns:p14="http://schemas.microsoft.com/office/powerpoint/2010/main" val="182687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95536" y="648099"/>
            <a:ext cx="7772400" cy="11430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2800" smtClean="0"/>
              <a:t>METODE PERKIRAAN MIGRASI – INTERCENSAL SURVIVAL RATIO - FORWARD CENCUS SURVIVAL RATIO</a:t>
            </a:r>
            <a:endParaRPr lang="en-SG" sz="2800" dirty="0"/>
          </a:p>
        </p:txBody>
      </p:sp>
      <p:sp>
        <p:nvSpPr>
          <p:cNvPr id="6" name="Content Placeholder 2"/>
          <p:cNvSpPr txBox="1">
            <a:spLocks/>
          </p:cNvSpPr>
          <p:nvPr/>
        </p:nvSpPr>
        <p:spPr>
          <a:xfrm>
            <a:off x="1371600" y="1571612"/>
            <a:ext cx="77724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en-SG" sz="2000" smtClean="0"/>
              <a:t>PENGERTIAN  </a:t>
            </a:r>
          </a:p>
          <a:p>
            <a:pPr algn="just">
              <a:buFont typeface="Arial"/>
              <a:buNone/>
            </a:pPr>
            <a:r>
              <a:rPr lang="en-SG" sz="2000" smtClean="0"/>
              <a:t>	FCSR adalah   pecahan   yang pembilangnya   adalah   jumlah   penduduk pada kelompok umur  tertentu   dalam   suatu  sensus, dan  penyebutnya adalah  jumlah   penduduk  kelompok  umur  yang 10 tahun   lebih  muda pada sensus  sebelumnya.</a:t>
            </a:r>
          </a:p>
          <a:p>
            <a:pPr algn="just">
              <a:buFont typeface="Arial"/>
              <a:buNone/>
            </a:pPr>
            <a:r>
              <a:rPr lang="en-SG" sz="2000" smtClean="0"/>
              <a:t>Rumus:</a:t>
            </a:r>
            <a:endParaRPr lang="en-SG" sz="2000" dirty="0"/>
          </a:p>
        </p:txBody>
      </p:sp>
      <p:sp>
        <p:nvSpPr>
          <p:cNvPr id="7" name="Text Box 7"/>
          <p:cNvSpPr txBox="1">
            <a:spLocks noChangeArrowheads="1"/>
          </p:cNvSpPr>
          <p:nvPr/>
        </p:nvSpPr>
        <p:spPr bwMode="auto">
          <a:xfrm>
            <a:off x="1214414" y="3714752"/>
            <a:ext cx="6643734" cy="1006429"/>
          </a:xfrm>
          <a:prstGeom prst="rect">
            <a:avLst/>
          </a:prstGeom>
          <a:noFill/>
          <a:ln w="9525">
            <a:solidFill>
              <a:srgbClr val="D60093"/>
            </a:solidFill>
            <a:miter lim="800000"/>
            <a:headEnd/>
            <a:tailEnd/>
          </a:ln>
        </p:spPr>
        <p:txBody>
          <a:bodyPr wrap="square">
            <a:spAutoFit/>
          </a:bodyPr>
          <a:lstStyle/>
          <a:p>
            <a:pPr>
              <a:lnSpc>
                <a:spcPct val="90000"/>
              </a:lnSpc>
            </a:pPr>
            <a:r>
              <a:rPr lang="en-US" sz="2200" b="1" dirty="0" smtClean="0">
                <a:latin typeface="Comic Sans MS" pitchFamily="66" charset="0"/>
                <a:cs typeface="Vani" pitchFamily="34" charset="0"/>
              </a:rPr>
              <a:t>	 P 10 - 14  Indonesia  </a:t>
            </a:r>
            <a:r>
              <a:rPr lang="en-US" sz="2200" b="1" dirty="0" err="1" smtClean="0">
                <a:latin typeface="Comic Sans MS" pitchFamily="66" charset="0"/>
                <a:cs typeface="Vani" pitchFamily="34" charset="0"/>
              </a:rPr>
              <a:t>Tahun</a:t>
            </a:r>
            <a:r>
              <a:rPr lang="en-US" sz="2200" b="1" dirty="0" smtClean="0">
                <a:latin typeface="Comic Sans MS" pitchFamily="66" charset="0"/>
                <a:cs typeface="Vani" pitchFamily="34" charset="0"/>
              </a:rPr>
              <a:t>   2000 </a:t>
            </a:r>
            <a:endParaRPr lang="en-US" sz="2200" b="1" dirty="0">
              <a:latin typeface="Comic Sans MS" pitchFamily="66" charset="0"/>
            </a:endParaRPr>
          </a:p>
          <a:p>
            <a:pPr>
              <a:lnSpc>
                <a:spcPct val="90000"/>
              </a:lnSpc>
            </a:pPr>
            <a:r>
              <a:rPr lang="en-US" sz="2200" b="1" dirty="0" smtClean="0">
                <a:latin typeface="Comic Sans MS" pitchFamily="66" charset="0"/>
              </a:rPr>
              <a:t>FCSR </a:t>
            </a:r>
            <a:r>
              <a:rPr lang="en-US" sz="2200" b="1" dirty="0">
                <a:latin typeface="Comic Sans MS" pitchFamily="66" charset="0"/>
              </a:rPr>
              <a:t>= </a:t>
            </a:r>
            <a:r>
              <a:rPr lang="en-US" sz="2200" b="1" dirty="0" smtClean="0">
                <a:latin typeface="Comic Sans MS" pitchFamily="66" charset="0"/>
              </a:rPr>
              <a:t>-------------------------------</a:t>
            </a:r>
          </a:p>
          <a:p>
            <a:pPr>
              <a:lnSpc>
                <a:spcPct val="90000"/>
              </a:lnSpc>
            </a:pPr>
            <a:r>
              <a:rPr lang="en-US" sz="2200" b="1" dirty="0" smtClean="0">
                <a:latin typeface="Comic Sans MS" pitchFamily="66" charset="0"/>
                <a:ea typeface="Arial Unicode MS" pitchFamily="34" charset="-128"/>
                <a:cs typeface="Arial Unicode MS" pitchFamily="34" charset="-128"/>
              </a:rPr>
              <a:t>	    P0- 4 Indonesia  </a:t>
            </a:r>
            <a:r>
              <a:rPr lang="en-US" sz="2200" b="1" dirty="0" err="1" smtClean="0">
                <a:latin typeface="Comic Sans MS" pitchFamily="66" charset="0"/>
                <a:ea typeface="Arial Unicode MS" pitchFamily="34" charset="-128"/>
                <a:cs typeface="Arial Unicode MS" pitchFamily="34" charset="-128"/>
              </a:rPr>
              <a:t>Tahun</a:t>
            </a:r>
            <a:r>
              <a:rPr lang="en-US" sz="2200" b="1" dirty="0" smtClean="0">
                <a:latin typeface="Comic Sans MS" pitchFamily="66" charset="0"/>
                <a:ea typeface="Arial Unicode MS" pitchFamily="34" charset="-128"/>
                <a:cs typeface="Arial Unicode MS" pitchFamily="34" charset="-128"/>
              </a:rPr>
              <a:t>   1990</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782956" y="5590206"/>
            <a:ext cx="8103844" cy="735586"/>
          </a:xfrm>
          <a:prstGeom prst="rect">
            <a:avLst/>
          </a:prstGeom>
          <a:noFill/>
          <a:ln w="9525">
            <a:solidFill>
              <a:srgbClr val="D60093"/>
            </a:solidFill>
            <a:miter lim="800000"/>
            <a:headEnd/>
            <a:tailEnd/>
          </a:ln>
        </p:spPr>
        <p:txBody>
          <a:bodyPr wrap="square">
            <a:spAutoFit/>
          </a:bodyPr>
          <a:lstStyle/>
          <a:p>
            <a:pPr>
              <a:lnSpc>
                <a:spcPct val="90000"/>
              </a:lnSpc>
            </a:pPr>
            <a:r>
              <a:rPr lang="en-US" sz="2200" b="1" dirty="0" smtClean="0">
                <a:latin typeface="Comic Sans MS" pitchFamily="66" charset="0"/>
                <a:cs typeface="Vani" pitchFamily="34" charset="0"/>
              </a:rPr>
              <a:t>	</a:t>
            </a:r>
            <a:endParaRPr lang="en-US" sz="2200" b="1" dirty="0">
              <a:latin typeface="Comic Sans MS" pitchFamily="66" charset="0"/>
            </a:endParaRPr>
          </a:p>
          <a:p>
            <a:r>
              <a:rPr lang="en-US" sz="2200" dirty="0" smtClean="0">
                <a:latin typeface="Comic Sans MS" pitchFamily="66" charset="0"/>
              </a:rPr>
              <a:t>MNP10 - 14 (2000)  =P10 - </a:t>
            </a:r>
            <a:r>
              <a:rPr lang="en-US" sz="2200" dirty="0" smtClean="0">
                <a:latin typeface="Comic Sans MS" pitchFamily="66" charset="0"/>
              </a:rPr>
              <a:t>14(2000</a:t>
            </a:r>
            <a:r>
              <a:rPr lang="en-US" sz="2200" dirty="0" smtClean="0">
                <a:latin typeface="Comic Sans MS" pitchFamily="66" charset="0"/>
              </a:rPr>
              <a:t>) – FCSR. P0-4 (1990)</a:t>
            </a:r>
            <a:endParaRPr lang="en-US" sz="2200" dirty="0">
              <a:latin typeface="Comic Sans MS" pitchFamily="66" charset="0"/>
              <a:ea typeface="Arial Unicode MS" pitchFamily="34" charset="-128"/>
              <a:cs typeface="Arial Unicode MS" pitchFamily="34" charset="-128"/>
            </a:endParaRPr>
          </a:p>
        </p:txBody>
      </p:sp>
      <p:sp>
        <p:nvSpPr>
          <p:cNvPr id="9" name="Rectangle 8"/>
          <p:cNvSpPr/>
          <p:nvPr/>
        </p:nvSpPr>
        <p:spPr>
          <a:xfrm>
            <a:off x="1000100" y="4857760"/>
            <a:ext cx="8143900" cy="923330"/>
          </a:xfrm>
          <a:prstGeom prst="rect">
            <a:avLst/>
          </a:prstGeom>
        </p:spPr>
        <p:txBody>
          <a:bodyPr wrap="square">
            <a:spAutoFit/>
          </a:bodyPr>
          <a:lstStyle/>
          <a:p>
            <a:r>
              <a:rPr lang="en-SG" dirty="0" err="1" smtClean="0"/>
              <a:t>Catatan</a:t>
            </a:r>
            <a:r>
              <a:rPr lang="en-SG" dirty="0" smtClean="0"/>
              <a:t>:  </a:t>
            </a:r>
            <a:r>
              <a:rPr lang="en-SG" dirty="0" err="1" smtClean="0"/>
              <a:t>berlaku</a:t>
            </a:r>
            <a:r>
              <a:rPr lang="en-SG" dirty="0" smtClean="0"/>
              <a:t>  </a:t>
            </a:r>
            <a:r>
              <a:rPr lang="en-SG" dirty="0" err="1" smtClean="0"/>
              <a:t>jika</a:t>
            </a:r>
            <a:r>
              <a:rPr lang="en-SG" dirty="0" smtClean="0"/>
              <a:t>   </a:t>
            </a:r>
            <a:r>
              <a:rPr lang="en-SG" dirty="0" err="1" smtClean="0"/>
              <a:t>sensus</a:t>
            </a:r>
            <a:r>
              <a:rPr lang="en-SG" dirty="0" smtClean="0"/>
              <a:t>   </a:t>
            </a:r>
            <a:r>
              <a:rPr lang="en-SG" dirty="0" err="1" smtClean="0"/>
              <a:t>dilakukan</a:t>
            </a:r>
            <a:r>
              <a:rPr lang="en-SG" dirty="0" smtClean="0"/>
              <a:t>  </a:t>
            </a:r>
            <a:r>
              <a:rPr lang="en-SG" dirty="0" err="1" smtClean="0"/>
              <a:t>setiap</a:t>
            </a:r>
            <a:r>
              <a:rPr lang="en-SG" dirty="0" smtClean="0"/>
              <a:t>  10 </a:t>
            </a:r>
            <a:r>
              <a:rPr lang="en-SG" dirty="0" err="1" smtClean="0"/>
              <a:t>tahun</a:t>
            </a:r>
            <a:r>
              <a:rPr lang="en-SG" dirty="0" smtClean="0"/>
              <a:t>  </a:t>
            </a:r>
          </a:p>
          <a:p>
            <a:r>
              <a:rPr lang="en-SG" dirty="0" err="1" smtClean="0"/>
              <a:t>Perkiraan</a:t>
            </a:r>
            <a:r>
              <a:rPr lang="en-SG" dirty="0" smtClean="0"/>
              <a:t>  </a:t>
            </a:r>
            <a:r>
              <a:rPr lang="en-SG" dirty="0" err="1" smtClean="0"/>
              <a:t>Migrasi</a:t>
            </a:r>
            <a:r>
              <a:rPr lang="en-SG" dirty="0" smtClean="0"/>
              <a:t> </a:t>
            </a:r>
            <a:r>
              <a:rPr lang="en-SG" dirty="0" err="1" smtClean="0"/>
              <a:t>Netto</a:t>
            </a:r>
            <a:r>
              <a:rPr lang="en-SG" dirty="0" smtClean="0"/>
              <a:t> </a:t>
            </a:r>
            <a:r>
              <a:rPr lang="en-SG" dirty="0" err="1" smtClean="0"/>
              <a:t>Penduduk</a:t>
            </a:r>
            <a:r>
              <a:rPr lang="en-SG" dirty="0" smtClean="0"/>
              <a:t>  </a:t>
            </a:r>
            <a:r>
              <a:rPr lang="en-SG" dirty="0" err="1" smtClean="0"/>
              <a:t>Umur</a:t>
            </a:r>
            <a:r>
              <a:rPr lang="en-SG" dirty="0" smtClean="0"/>
              <a:t>  0 - 4  </a:t>
            </a:r>
            <a:r>
              <a:rPr lang="en-SG" dirty="0" err="1" smtClean="0"/>
              <a:t>pada</a:t>
            </a:r>
            <a:r>
              <a:rPr lang="en-SG" dirty="0" smtClean="0"/>
              <a:t>  </a:t>
            </a:r>
            <a:r>
              <a:rPr lang="en-SG" dirty="0" err="1" smtClean="0"/>
              <a:t>tahun</a:t>
            </a:r>
            <a:r>
              <a:rPr lang="en-SG" dirty="0" smtClean="0"/>
              <a:t>  2000 (MNP10-14) </a:t>
            </a:r>
            <a:r>
              <a:rPr lang="en-SG" dirty="0" err="1" smtClean="0"/>
              <a:t>adalah</a:t>
            </a:r>
            <a:r>
              <a:rPr lang="en-SG" dirty="0" smtClean="0"/>
              <a:t> </a:t>
            </a:r>
            <a:endParaRPr lang="en-SG" dirty="0"/>
          </a:p>
        </p:txBody>
      </p:sp>
    </p:spTree>
    <p:extLst>
      <p:ext uri="{BB962C8B-B14F-4D97-AF65-F5344CB8AC3E}">
        <p14:creationId xmlns:p14="http://schemas.microsoft.com/office/powerpoint/2010/main" val="1195105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71538" y="285728"/>
            <a:ext cx="77724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2800" smtClean="0"/>
              <a:t>METODE PERKIRAAN MIGRASI – INTERCENSAL SURVIVAL RATIO - REVERSE CENCUS SURVIVAL RATIO</a:t>
            </a:r>
            <a:endParaRPr lang="en-SG" sz="2800" dirty="0"/>
          </a:p>
        </p:txBody>
      </p:sp>
      <p:sp>
        <p:nvSpPr>
          <p:cNvPr id="6" name="Content Placeholder 2"/>
          <p:cNvSpPr txBox="1">
            <a:spLocks/>
          </p:cNvSpPr>
          <p:nvPr/>
        </p:nvSpPr>
        <p:spPr>
          <a:xfrm>
            <a:off x="1371600" y="1571612"/>
            <a:ext cx="77724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en-SG" sz="2000" smtClean="0"/>
              <a:t>PENGERTIAN  </a:t>
            </a:r>
          </a:p>
          <a:p>
            <a:pPr algn="just">
              <a:buFont typeface="Arial"/>
              <a:buNone/>
            </a:pPr>
            <a:r>
              <a:rPr lang="en-SG" sz="2000" smtClean="0"/>
              <a:t>	RCSR adalah   pecahan   yang pembilangnya   adalah   jumlah   penduduk pada kelompok umur  tertentu   dalam   suatu  sensus, dan  penyebutnya adalah  jumlah   penduduk  kelompok  umur  yang 10 tahun   lebih  tua pada sensus  sesudahnya</a:t>
            </a:r>
          </a:p>
          <a:p>
            <a:pPr algn="just">
              <a:buFont typeface="Arial"/>
              <a:buNone/>
            </a:pPr>
            <a:r>
              <a:rPr lang="en-SG" sz="2000" smtClean="0"/>
              <a:t>Rumus:</a:t>
            </a:r>
            <a:endParaRPr lang="en-SG" sz="2000" dirty="0"/>
          </a:p>
        </p:txBody>
      </p:sp>
      <p:sp>
        <p:nvSpPr>
          <p:cNvPr id="7" name="Text Box 7"/>
          <p:cNvSpPr txBox="1">
            <a:spLocks noChangeArrowheads="1"/>
          </p:cNvSpPr>
          <p:nvPr/>
        </p:nvSpPr>
        <p:spPr bwMode="auto">
          <a:xfrm>
            <a:off x="1214414" y="3714752"/>
            <a:ext cx="7715304" cy="1006429"/>
          </a:xfrm>
          <a:prstGeom prst="rect">
            <a:avLst/>
          </a:prstGeom>
          <a:noFill/>
          <a:ln w="9525">
            <a:solidFill>
              <a:srgbClr val="D60093"/>
            </a:solidFill>
            <a:miter lim="800000"/>
            <a:headEnd/>
            <a:tailEnd/>
          </a:ln>
        </p:spPr>
        <p:txBody>
          <a:bodyPr wrap="square">
            <a:spAutoFit/>
          </a:bodyPr>
          <a:lstStyle/>
          <a:p>
            <a:pPr>
              <a:lnSpc>
                <a:spcPct val="90000"/>
              </a:lnSpc>
            </a:pPr>
            <a:r>
              <a:rPr lang="en-US" sz="2200" b="1" dirty="0" smtClean="0">
                <a:latin typeface="Comic Sans MS" pitchFamily="66" charset="0"/>
                <a:cs typeface="Vani" pitchFamily="34" charset="0"/>
              </a:rPr>
              <a:t>	 P 0 - 4  Indonesia  </a:t>
            </a:r>
            <a:r>
              <a:rPr lang="en-US" sz="2200" b="1" dirty="0" err="1" smtClean="0">
                <a:latin typeface="Comic Sans MS" pitchFamily="66" charset="0"/>
                <a:cs typeface="Vani" pitchFamily="34" charset="0"/>
              </a:rPr>
              <a:t>Tahun</a:t>
            </a:r>
            <a:r>
              <a:rPr lang="en-US" sz="2200" b="1" dirty="0" smtClean="0">
                <a:latin typeface="Comic Sans MS" pitchFamily="66" charset="0"/>
                <a:cs typeface="Vani" pitchFamily="34" charset="0"/>
              </a:rPr>
              <a:t> </a:t>
            </a:r>
            <a:r>
              <a:rPr lang="en-US" sz="2200" b="1" dirty="0" smtClean="0">
                <a:latin typeface="Comic Sans MS" pitchFamily="66" charset="0"/>
                <a:ea typeface="Arial Unicode MS" pitchFamily="34" charset="-128"/>
                <a:cs typeface="Arial Unicode MS" pitchFamily="34" charset="-128"/>
              </a:rPr>
              <a:t>1990	            1</a:t>
            </a:r>
            <a:endParaRPr lang="en-US" sz="2200" b="1" dirty="0">
              <a:latin typeface="Comic Sans MS" pitchFamily="66" charset="0"/>
            </a:endParaRPr>
          </a:p>
          <a:p>
            <a:pPr>
              <a:lnSpc>
                <a:spcPct val="90000"/>
              </a:lnSpc>
            </a:pPr>
            <a:r>
              <a:rPr lang="en-US" sz="2200" b="1" dirty="0" smtClean="0">
                <a:latin typeface="Comic Sans MS" pitchFamily="66" charset="0"/>
              </a:rPr>
              <a:t>RCSR </a:t>
            </a:r>
            <a:r>
              <a:rPr lang="en-US" sz="2200" b="1" dirty="0">
                <a:latin typeface="Comic Sans MS" pitchFamily="66" charset="0"/>
              </a:rPr>
              <a:t>= </a:t>
            </a:r>
            <a:r>
              <a:rPr lang="en-US" sz="2200" b="1" dirty="0" smtClean="0">
                <a:latin typeface="Comic Sans MS" pitchFamily="66" charset="0"/>
              </a:rPr>
              <a:t>------------------------------- =---- </a:t>
            </a:r>
          </a:p>
          <a:p>
            <a:pPr>
              <a:lnSpc>
                <a:spcPct val="90000"/>
              </a:lnSpc>
            </a:pPr>
            <a:r>
              <a:rPr lang="en-US" sz="2200" b="1" dirty="0" smtClean="0">
                <a:latin typeface="Comic Sans MS" pitchFamily="66" charset="0"/>
                <a:ea typeface="Arial Unicode MS" pitchFamily="34" charset="-128"/>
                <a:cs typeface="Arial Unicode MS" pitchFamily="34" charset="-128"/>
              </a:rPr>
              <a:t>	 P 10- 14 Indonesia  </a:t>
            </a:r>
            <a:r>
              <a:rPr lang="en-US" sz="2200" b="1" dirty="0" err="1" smtClean="0">
                <a:latin typeface="Comic Sans MS" pitchFamily="66" charset="0"/>
                <a:ea typeface="Arial Unicode MS" pitchFamily="34" charset="-128"/>
                <a:cs typeface="Arial Unicode MS" pitchFamily="34" charset="-128"/>
              </a:rPr>
              <a:t>Tahun</a:t>
            </a:r>
            <a:r>
              <a:rPr lang="en-US" sz="2200" b="1" dirty="0" smtClean="0">
                <a:latin typeface="Comic Sans MS" pitchFamily="66" charset="0"/>
                <a:ea typeface="Arial Unicode MS" pitchFamily="34" charset="-128"/>
                <a:cs typeface="Arial Unicode MS" pitchFamily="34" charset="-128"/>
              </a:rPr>
              <a:t>   2000        FCSR</a:t>
            </a:r>
            <a:endParaRPr lang="en-US" sz="2200" b="1" dirty="0">
              <a:latin typeface="Comic Sans MS" pitchFamily="66" charset="0"/>
              <a:ea typeface="Arial Unicode MS" pitchFamily="34" charset="-128"/>
              <a:cs typeface="Arial Unicode MS" pitchFamily="34" charset="-128"/>
            </a:endParaRPr>
          </a:p>
        </p:txBody>
      </p:sp>
      <p:sp>
        <p:nvSpPr>
          <p:cNvPr id="8" name="Text Box 7"/>
          <p:cNvSpPr txBox="1">
            <a:spLocks noChangeArrowheads="1"/>
          </p:cNvSpPr>
          <p:nvPr/>
        </p:nvSpPr>
        <p:spPr bwMode="auto">
          <a:xfrm>
            <a:off x="935792" y="5583959"/>
            <a:ext cx="7786742" cy="735586"/>
          </a:xfrm>
          <a:prstGeom prst="rect">
            <a:avLst/>
          </a:prstGeom>
          <a:noFill/>
          <a:ln w="9525">
            <a:solidFill>
              <a:srgbClr val="D60093"/>
            </a:solidFill>
            <a:miter lim="800000"/>
            <a:headEnd/>
            <a:tailEnd/>
          </a:ln>
        </p:spPr>
        <p:txBody>
          <a:bodyPr wrap="square">
            <a:spAutoFit/>
          </a:bodyPr>
          <a:lstStyle/>
          <a:p>
            <a:pPr>
              <a:lnSpc>
                <a:spcPct val="90000"/>
              </a:lnSpc>
            </a:pPr>
            <a:r>
              <a:rPr lang="en-US" sz="2200" b="1" dirty="0" smtClean="0">
                <a:latin typeface="Comic Sans MS" pitchFamily="66" charset="0"/>
                <a:cs typeface="Vani" pitchFamily="34" charset="0"/>
              </a:rPr>
              <a:t>	</a:t>
            </a:r>
            <a:endParaRPr lang="en-US" sz="2200" b="1" dirty="0">
              <a:latin typeface="Comic Sans MS" pitchFamily="66" charset="0"/>
            </a:endParaRPr>
          </a:p>
          <a:p>
            <a:r>
              <a:rPr lang="en-US" sz="2200" dirty="0" smtClean="0">
                <a:latin typeface="Comic Sans MS" pitchFamily="66" charset="0"/>
              </a:rPr>
              <a:t>MNP </a:t>
            </a:r>
            <a:r>
              <a:rPr lang="en-US" sz="1600" dirty="0" smtClean="0">
                <a:latin typeface="Comic Sans MS" pitchFamily="66" charset="0"/>
              </a:rPr>
              <a:t>0 - 4 </a:t>
            </a:r>
            <a:r>
              <a:rPr lang="en-US" sz="2200" dirty="0" smtClean="0">
                <a:latin typeface="Comic Sans MS" pitchFamily="66" charset="0"/>
              </a:rPr>
              <a:t>(1990) = RCSR. P 10-14 (2000) – P </a:t>
            </a:r>
            <a:r>
              <a:rPr lang="en-US" sz="1600" dirty="0" smtClean="0">
                <a:latin typeface="Comic Sans MS" charset="0"/>
                <a:ea typeface="Comic Sans MS" charset="0"/>
                <a:cs typeface="Comic Sans MS" charset="0"/>
              </a:rPr>
              <a:t>0-4</a:t>
            </a:r>
            <a:r>
              <a:rPr lang="en-US" sz="2200" dirty="0" smtClean="0">
                <a:latin typeface="Comic Sans MS" pitchFamily="66" charset="0"/>
              </a:rPr>
              <a:t> (1990)</a:t>
            </a:r>
            <a:endParaRPr lang="en-US" sz="2200" dirty="0">
              <a:latin typeface="Comic Sans MS" pitchFamily="66" charset="0"/>
              <a:ea typeface="Arial Unicode MS" pitchFamily="34" charset="-128"/>
              <a:cs typeface="Arial Unicode MS" pitchFamily="34" charset="-128"/>
            </a:endParaRPr>
          </a:p>
        </p:txBody>
      </p:sp>
      <p:sp>
        <p:nvSpPr>
          <p:cNvPr id="9" name="Rectangle 8"/>
          <p:cNvSpPr/>
          <p:nvPr/>
        </p:nvSpPr>
        <p:spPr>
          <a:xfrm>
            <a:off x="1000100" y="4857760"/>
            <a:ext cx="8143900" cy="923330"/>
          </a:xfrm>
          <a:prstGeom prst="rect">
            <a:avLst/>
          </a:prstGeom>
        </p:spPr>
        <p:txBody>
          <a:bodyPr wrap="square">
            <a:spAutoFit/>
          </a:bodyPr>
          <a:lstStyle/>
          <a:p>
            <a:r>
              <a:rPr lang="en-SG" dirty="0" err="1" smtClean="0"/>
              <a:t>Catatan</a:t>
            </a:r>
            <a:r>
              <a:rPr lang="en-SG" dirty="0" smtClean="0"/>
              <a:t>:  </a:t>
            </a:r>
            <a:r>
              <a:rPr lang="en-SG" dirty="0" err="1" smtClean="0"/>
              <a:t>berlaku</a:t>
            </a:r>
            <a:r>
              <a:rPr lang="en-SG" dirty="0" smtClean="0"/>
              <a:t>  </a:t>
            </a:r>
            <a:r>
              <a:rPr lang="en-SG" dirty="0" err="1" smtClean="0"/>
              <a:t>jika</a:t>
            </a:r>
            <a:r>
              <a:rPr lang="en-SG" dirty="0" smtClean="0"/>
              <a:t>   </a:t>
            </a:r>
            <a:r>
              <a:rPr lang="en-SG" dirty="0" err="1" smtClean="0"/>
              <a:t>sensus</a:t>
            </a:r>
            <a:r>
              <a:rPr lang="en-SG" dirty="0" smtClean="0"/>
              <a:t>   </a:t>
            </a:r>
            <a:r>
              <a:rPr lang="en-SG" dirty="0" err="1" smtClean="0"/>
              <a:t>dilakukan</a:t>
            </a:r>
            <a:r>
              <a:rPr lang="en-SG" dirty="0" smtClean="0"/>
              <a:t>  </a:t>
            </a:r>
            <a:r>
              <a:rPr lang="en-SG" dirty="0" err="1" smtClean="0"/>
              <a:t>setiap</a:t>
            </a:r>
            <a:r>
              <a:rPr lang="en-SG" dirty="0" smtClean="0"/>
              <a:t>  10 </a:t>
            </a:r>
            <a:r>
              <a:rPr lang="en-SG" dirty="0" err="1" smtClean="0"/>
              <a:t>tahun</a:t>
            </a:r>
            <a:r>
              <a:rPr lang="en-SG" dirty="0" smtClean="0"/>
              <a:t>  </a:t>
            </a:r>
          </a:p>
          <a:p>
            <a:r>
              <a:rPr lang="en-SG" dirty="0" err="1" smtClean="0"/>
              <a:t>Perkiraan</a:t>
            </a:r>
            <a:r>
              <a:rPr lang="en-SG" dirty="0" smtClean="0"/>
              <a:t>  </a:t>
            </a:r>
            <a:r>
              <a:rPr lang="en-SG" dirty="0" err="1" smtClean="0"/>
              <a:t>Migrasi</a:t>
            </a:r>
            <a:r>
              <a:rPr lang="en-SG" dirty="0" smtClean="0"/>
              <a:t> </a:t>
            </a:r>
            <a:r>
              <a:rPr lang="en-SG" dirty="0" err="1" smtClean="0"/>
              <a:t>Netto</a:t>
            </a:r>
            <a:r>
              <a:rPr lang="en-SG" dirty="0" smtClean="0"/>
              <a:t> </a:t>
            </a:r>
            <a:r>
              <a:rPr lang="en-SG" dirty="0" err="1" smtClean="0"/>
              <a:t>Penduduk</a:t>
            </a:r>
            <a:r>
              <a:rPr lang="en-SG" dirty="0" smtClean="0"/>
              <a:t>  </a:t>
            </a:r>
            <a:r>
              <a:rPr lang="en-SG" dirty="0" err="1" smtClean="0"/>
              <a:t>Umur</a:t>
            </a:r>
            <a:r>
              <a:rPr lang="en-SG" dirty="0" smtClean="0"/>
              <a:t>  0 - 4  </a:t>
            </a:r>
            <a:r>
              <a:rPr lang="en-SG" dirty="0" err="1" smtClean="0"/>
              <a:t>pada</a:t>
            </a:r>
            <a:r>
              <a:rPr lang="en-SG" dirty="0" smtClean="0"/>
              <a:t>  </a:t>
            </a:r>
            <a:r>
              <a:rPr lang="en-SG" dirty="0" err="1" smtClean="0"/>
              <a:t>tahun</a:t>
            </a:r>
            <a:r>
              <a:rPr lang="en-SG" dirty="0" smtClean="0"/>
              <a:t>  2000 (MNP10-14) </a:t>
            </a:r>
            <a:r>
              <a:rPr lang="en-SG" dirty="0" err="1" smtClean="0"/>
              <a:t>adalah</a:t>
            </a:r>
            <a:r>
              <a:rPr lang="en-SG" dirty="0" smtClean="0"/>
              <a:t> </a:t>
            </a:r>
            <a:endParaRPr lang="en-SG" dirty="0"/>
          </a:p>
        </p:txBody>
      </p:sp>
    </p:spTree>
    <p:extLst>
      <p:ext uri="{BB962C8B-B14F-4D97-AF65-F5344CB8AC3E}">
        <p14:creationId xmlns:p14="http://schemas.microsoft.com/office/powerpoint/2010/main" val="84415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z="2800" smtClean="0"/>
              <a:t>METODE PERKIRAAN MIGRASI –  INTERCENSAL SURVIVAL RATIO</a:t>
            </a:r>
            <a:endParaRPr lang="en-SG" sz="2800" dirty="0"/>
          </a:p>
        </p:txBody>
      </p:sp>
      <p:sp>
        <p:nvSpPr>
          <p:cNvPr id="6" name="Content Placeholder 2"/>
          <p:cNvSpPr txBox="1">
            <a:spLocks/>
          </p:cNvSpPr>
          <p:nvPr/>
        </p:nvSpPr>
        <p:spPr>
          <a:xfrm>
            <a:off x="628650" y="1714488"/>
            <a:ext cx="8286726" cy="46668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Arial"/>
              <a:buNone/>
            </a:pPr>
            <a:r>
              <a:rPr lang="en-SG" sz="2000" smtClean="0"/>
              <a:t>CONTOH LATIHAN SOAL </a:t>
            </a:r>
          </a:p>
          <a:p>
            <a:pPr algn="just">
              <a:buFont typeface="Arial"/>
              <a:buNone/>
            </a:pPr>
            <a:r>
              <a:rPr lang="en-SG" sz="2000" smtClean="0"/>
              <a:t>	Jumlah  penduduk  di  Kota Magelang. Jumlah  penduduk  usia   10- 14 tahun pada  1991 berdasar   sensus  adalah  4.665  jiwa  Jumlah  penduduk  usia   0 - 4  tahun   pada tahun   1981 berdasar   sensus adalah  5.414 jiwa  </a:t>
            </a:r>
          </a:p>
          <a:p>
            <a:pPr algn="just">
              <a:buFont typeface="Arial"/>
              <a:buNone/>
            </a:pPr>
            <a:r>
              <a:rPr lang="en-SG" sz="2000" smtClean="0"/>
              <a:t>Hitung :   </a:t>
            </a:r>
          </a:p>
          <a:p>
            <a:pPr marL="457200" indent="-457200" algn="just">
              <a:buFont typeface="+mj-lt"/>
              <a:buAutoNum type="arabicPeriod"/>
            </a:pPr>
            <a:r>
              <a:rPr lang="en-SG" sz="2000" smtClean="0"/>
              <a:t>Forward  Cencus  Survival Ratio (FCSR) dan  migrasi  netto usia   10 - 14 tahun  pada  1991  </a:t>
            </a:r>
          </a:p>
          <a:p>
            <a:pPr marL="457200" indent="-457200" algn="just">
              <a:buFont typeface="+mj-lt"/>
              <a:buAutoNum type="arabicPeriod"/>
            </a:pPr>
            <a:r>
              <a:rPr lang="en-SG" sz="2000" smtClean="0"/>
              <a:t>Reverse  Cencus  Survival Ratio (RCSR) dan   migrasi  netto usia   0 - 4 tahun  pada  1981</a:t>
            </a:r>
            <a:endParaRPr lang="en-SG" sz="2000" dirty="0"/>
          </a:p>
        </p:txBody>
      </p:sp>
    </p:spTree>
    <p:extLst>
      <p:ext uri="{BB962C8B-B14F-4D97-AF65-F5344CB8AC3E}">
        <p14:creationId xmlns:p14="http://schemas.microsoft.com/office/powerpoint/2010/main" val="501622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14348" y="1357298"/>
            <a:ext cx="77724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SG" smtClean="0"/>
              <a:t>TERIMA KASIH</a:t>
            </a:r>
            <a:endParaRPr lang="en-SG" dirty="0"/>
          </a:p>
        </p:txBody>
      </p:sp>
    </p:spTree>
    <p:extLst>
      <p:ext uri="{BB962C8B-B14F-4D97-AF65-F5344CB8AC3E}">
        <p14:creationId xmlns:p14="http://schemas.microsoft.com/office/powerpoint/2010/main" val="62692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SG" smtClean="0"/>
              <a:t>KONSEP DASAR</a:t>
            </a:r>
            <a:endParaRPr lang="en-SG" dirty="0"/>
          </a:p>
        </p:txBody>
      </p:sp>
      <p:sp>
        <p:nvSpPr>
          <p:cNvPr id="6" name="Content Placeholder 2"/>
          <p:cNvSpPr txBox="1">
            <a:spLocks/>
          </p:cNvSpPr>
          <p:nvPr/>
        </p:nvSpPr>
        <p:spPr>
          <a:xfrm>
            <a:off x="628650" y="1714488"/>
            <a:ext cx="8316913" cy="4381512"/>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buFont typeface="Arial"/>
              <a:buNone/>
            </a:pPr>
            <a:r>
              <a:rPr lang="en-SG" dirty="0" smtClean="0"/>
              <a:t>	</a:t>
            </a:r>
            <a:r>
              <a:rPr lang="en-SG" sz="9600" dirty="0" err="1" smtClean="0"/>
              <a:t>Terdapat</a:t>
            </a:r>
            <a:r>
              <a:rPr lang="en-SG" sz="9600" dirty="0" smtClean="0"/>
              <a:t> </a:t>
            </a:r>
            <a:r>
              <a:rPr lang="en-SG" sz="9600" dirty="0" err="1" smtClean="0"/>
              <a:t>unsur</a:t>
            </a:r>
            <a:r>
              <a:rPr lang="en-SG" sz="9600" dirty="0" smtClean="0"/>
              <a:t> </a:t>
            </a:r>
            <a:r>
              <a:rPr lang="en-SG" sz="9600" dirty="0" err="1" smtClean="0"/>
              <a:t>tempat</a:t>
            </a:r>
            <a:r>
              <a:rPr lang="en-SG" sz="9600" dirty="0" smtClean="0"/>
              <a:t> </a:t>
            </a:r>
            <a:r>
              <a:rPr lang="en-SG" sz="9600" dirty="0" err="1" smtClean="0"/>
              <a:t>asal</a:t>
            </a:r>
            <a:r>
              <a:rPr lang="en-SG" sz="9600" dirty="0" smtClean="0"/>
              <a:t> </a:t>
            </a:r>
            <a:r>
              <a:rPr lang="en-SG" sz="9600" dirty="0" err="1" smtClean="0"/>
              <a:t>dan</a:t>
            </a:r>
            <a:r>
              <a:rPr lang="en-SG" sz="9600" dirty="0" smtClean="0"/>
              <a:t> </a:t>
            </a:r>
            <a:r>
              <a:rPr lang="en-SG" sz="9600" dirty="0" err="1" smtClean="0"/>
              <a:t>tempat</a:t>
            </a:r>
            <a:r>
              <a:rPr lang="en-SG" sz="9600" dirty="0" smtClean="0"/>
              <a:t> </a:t>
            </a:r>
            <a:r>
              <a:rPr lang="en-SG" sz="9600" dirty="0" err="1" smtClean="0"/>
              <a:t>tujuan</a:t>
            </a:r>
            <a:r>
              <a:rPr lang="en-SG" sz="9600" dirty="0" smtClean="0"/>
              <a:t> </a:t>
            </a:r>
            <a:r>
              <a:rPr lang="en-SG" sz="9600" dirty="0" err="1" smtClean="0"/>
              <a:t>pergerakan</a:t>
            </a:r>
            <a:r>
              <a:rPr lang="en-SG" sz="9600" dirty="0" smtClean="0"/>
              <a:t>, </a:t>
            </a:r>
            <a:r>
              <a:rPr lang="en-SG" sz="9600" dirty="0" err="1" smtClean="0"/>
              <a:t>melibatkan</a:t>
            </a:r>
            <a:r>
              <a:rPr lang="en-SG" sz="9600" dirty="0" smtClean="0"/>
              <a:t> </a:t>
            </a:r>
            <a:r>
              <a:rPr lang="en-SG" sz="9600" dirty="0" err="1" smtClean="0"/>
              <a:t>dimensi</a:t>
            </a:r>
            <a:r>
              <a:rPr lang="en-SG" sz="9600" dirty="0" smtClean="0"/>
              <a:t> </a:t>
            </a:r>
            <a:r>
              <a:rPr lang="en-SG" sz="9600" dirty="0" err="1" smtClean="0"/>
              <a:t>ruang</a:t>
            </a:r>
            <a:r>
              <a:rPr lang="en-SG" sz="9600" dirty="0" smtClean="0"/>
              <a:t> </a:t>
            </a:r>
            <a:r>
              <a:rPr lang="en-SG" sz="9600" dirty="0" err="1" smtClean="0"/>
              <a:t>dan</a:t>
            </a:r>
            <a:r>
              <a:rPr lang="en-SG" sz="9600" dirty="0" smtClean="0"/>
              <a:t> </a:t>
            </a:r>
            <a:r>
              <a:rPr lang="en-SG" sz="9600" dirty="0" err="1" smtClean="0"/>
              <a:t>waktu</a:t>
            </a:r>
            <a:r>
              <a:rPr lang="en-SG" sz="9600" dirty="0" smtClean="0"/>
              <a:t>:</a:t>
            </a:r>
          </a:p>
          <a:p>
            <a:pPr algn="just">
              <a:buFont typeface="Arial"/>
              <a:buNone/>
            </a:pPr>
            <a:endParaRPr lang="en-SG" sz="9600" dirty="0" smtClean="0"/>
          </a:p>
          <a:p>
            <a:pPr algn="just">
              <a:buFont typeface="Wingdings" pitchFamily="2" charset="2"/>
              <a:buChar char="ü"/>
            </a:pPr>
            <a:r>
              <a:rPr lang="en-SG" sz="9600" dirty="0" err="1" smtClean="0"/>
              <a:t>Dimensi</a:t>
            </a:r>
            <a:r>
              <a:rPr lang="en-SG" sz="9600" dirty="0" smtClean="0"/>
              <a:t> </a:t>
            </a:r>
            <a:r>
              <a:rPr lang="en-SG" sz="9600" dirty="0" err="1" smtClean="0"/>
              <a:t>ruang</a:t>
            </a:r>
            <a:r>
              <a:rPr lang="en-SG" sz="9600" dirty="0" smtClean="0"/>
              <a:t> : unit- unit  </a:t>
            </a:r>
            <a:r>
              <a:rPr lang="en-SG" sz="9600" dirty="0" err="1" smtClean="0"/>
              <a:t>administrasi</a:t>
            </a:r>
            <a:r>
              <a:rPr lang="en-SG" sz="9600" dirty="0" smtClean="0"/>
              <a:t>  </a:t>
            </a:r>
            <a:r>
              <a:rPr lang="en-SG" sz="9600" dirty="0" err="1" smtClean="0"/>
              <a:t>dukuh</a:t>
            </a:r>
            <a:r>
              <a:rPr lang="en-SG" sz="9600" dirty="0" smtClean="0"/>
              <a:t> ,</a:t>
            </a:r>
            <a:r>
              <a:rPr lang="en-SG" sz="9600" dirty="0" err="1" smtClean="0"/>
              <a:t>desa</a:t>
            </a:r>
            <a:r>
              <a:rPr lang="en-SG" sz="9600" dirty="0" smtClean="0"/>
              <a:t>,  </a:t>
            </a:r>
            <a:r>
              <a:rPr lang="en-SG" sz="9600" dirty="0" err="1" smtClean="0"/>
              <a:t>kabupaten</a:t>
            </a:r>
            <a:r>
              <a:rPr lang="en-SG" sz="9600" dirty="0" smtClean="0"/>
              <a:t> / </a:t>
            </a:r>
            <a:r>
              <a:rPr lang="en-SG" sz="9600" dirty="0" err="1" smtClean="0"/>
              <a:t>kota</a:t>
            </a:r>
            <a:r>
              <a:rPr lang="en-SG" sz="9600" dirty="0" smtClean="0"/>
              <a:t>/ </a:t>
            </a:r>
            <a:r>
              <a:rPr lang="en-SG" sz="9600" dirty="0" err="1" smtClean="0"/>
              <a:t>propinsi</a:t>
            </a:r>
            <a:r>
              <a:rPr lang="en-SG" sz="9600" dirty="0" smtClean="0"/>
              <a:t>  </a:t>
            </a:r>
            <a:r>
              <a:rPr lang="en-SG" sz="9600" dirty="0" err="1" smtClean="0"/>
              <a:t>atau</a:t>
            </a:r>
            <a:r>
              <a:rPr lang="en-SG" sz="9600" dirty="0" smtClean="0"/>
              <a:t>   unit - unit  </a:t>
            </a:r>
            <a:r>
              <a:rPr lang="en-SG" sz="9600" dirty="0" err="1" smtClean="0"/>
              <a:t>geografis</a:t>
            </a:r>
            <a:r>
              <a:rPr lang="en-SG" sz="9600" dirty="0" smtClean="0"/>
              <a:t>,  </a:t>
            </a:r>
            <a:r>
              <a:rPr lang="en-SG" sz="9600" dirty="0" err="1" smtClean="0"/>
              <a:t>yaitu</a:t>
            </a:r>
            <a:r>
              <a:rPr lang="en-SG" sz="9600" dirty="0" smtClean="0"/>
              <a:t>  </a:t>
            </a:r>
            <a:r>
              <a:rPr lang="en-SG" sz="9600" dirty="0" err="1" smtClean="0"/>
              <a:t>daerah</a:t>
            </a:r>
            <a:r>
              <a:rPr lang="en-SG" sz="9600" dirty="0" smtClean="0"/>
              <a:t>   </a:t>
            </a:r>
            <a:r>
              <a:rPr lang="en-SG" sz="9600" dirty="0" err="1" smtClean="0"/>
              <a:t>pegunungan</a:t>
            </a:r>
            <a:r>
              <a:rPr lang="en-SG" sz="9600" dirty="0" smtClean="0"/>
              <a:t>,  </a:t>
            </a:r>
            <a:r>
              <a:rPr lang="en-SG" sz="9600" dirty="0" err="1" smtClean="0"/>
              <a:t>dataran</a:t>
            </a:r>
            <a:r>
              <a:rPr lang="en-SG" sz="9600" dirty="0" smtClean="0"/>
              <a:t>,  </a:t>
            </a:r>
            <a:r>
              <a:rPr lang="en-SG" sz="9600" dirty="0" err="1" smtClean="0"/>
              <a:t>pedalaman</a:t>
            </a:r>
            <a:r>
              <a:rPr lang="en-SG" sz="9600" dirty="0" smtClean="0"/>
              <a:t> ,  </a:t>
            </a:r>
            <a:r>
              <a:rPr lang="en-SG" sz="9600" dirty="0" err="1" smtClean="0"/>
              <a:t>pantai</a:t>
            </a:r>
            <a:r>
              <a:rPr lang="en-SG" sz="9600" dirty="0" smtClean="0"/>
              <a:t>, unit  </a:t>
            </a:r>
            <a:r>
              <a:rPr lang="en-SG" sz="9600" dirty="0" err="1" smtClean="0"/>
              <a:t>fungsional</a:t>
            </a:r>
            <a:r>
              <a:rPr lang="en-SG" sz="9600" dirty="0" smtClean="0"/>
              <a:t>   </a:t>
            </a:r>
            <a:r>
              <a:rPr lang="en-SG" sz="9600" dirty="0" err="1" smtClean="0"/>
              <a:t>atau</a:t>
            </a:r>
            <a:r>
              <a:rPr lang="en-SG" sz="9600" dirty="0" smtClean="0"/>
              <a:t>   </a:t>
            </a:r>
            <a:r>
              <a:rPr lang="en-SG" sz="9600" dirty="0" err="1" smtClean="0"/>
              <a:t>berdasarkan</a:t>
            </a:r>
            <a:r>
              <a:rPr lang="en-SG" sz="9600" dirty="0" smtClean="0"/>
              <a:t> </a:t>
            </a:r>
            <a:r>
              <a:rPr lang="en-SG" sz="9600" dirty="0" err="1" smtClean="0"/>
              <a:t>blok</a:t>
            </a:r>
            <a:r>
              <a:rPr lang="en-SG" sz="9600" dirty="0" smtClean="0"/>
              <a:t> </a:t>
            </a:r>
            <a:r>
              <a:rPr lang="en-SG" sz="9600" dirty="0" err="1" smtClean="0"/>
              <a:t>sensus</a:t>
            </a:r>
            <a:r>
              <a:rPr lang="en-SG" sz="9600" dirty="0" smtClean="0"/>
              <a:t>  </a:t>
            </a:r>
          </a:p>
          <a:p>
            <a:pPr algn="just">
              <a:buFont typeface="Wingdings" pitchFamily="2" charset="2"/>
              <a:buChar char="ü"/>
            </a:pPr>
            <a:r>
              <a:rPr lang="en-SG" sz="9600" dirty="0" err="1" smtClean="0"/>
              <a:t>Dimensi</a:t>
            </a:r>
            <a:r>
              <a:rPr lang="en-SG" sz="9600" dirty="0" smtClean="0"/>
              <a:t> </a:t>
            </a:r>
            <a:r>
              <a:rPr lang="en-SG" sz="9600" dirty="0" err="1" smtClean="0"/>
              <a:t>waktu</a:t>
            </a:r>
            <a:r>
              <a:rPr lang="en-SG" sz="9600" dirty="0" smtClean="0"/>
              <a:t>: </a:t>
            </a:r>
            <a:r>
              <a:rPr lang="en-SG" sz="9600" dirty="0" err="1" smtClean="0"/>
              <a:t>periode</a:t>
            </a:r>
            <a:r>
              <a:rPr lang="en-SG" sz="9600" dirty="0" smtClean="0"/>
              <a:t> </a:t>
            </a:r>
            <a:r>
              <a:rPr lang="en-SG" sz="9600" dirty="0" err="1" smtClean="0"/>
              <a:t>gerak</a:t>
            </a:r>
            <a:r>
              <a:rPr lang="en-SG" sz="9600" dirty="0" smtClean="0"/>
              <a:t> </a:t>
            </a:r>
            <a:r>
              <a:rPr lang="en-SG" sz="9600" dirty="0" err="1" smtClean="0"/>
              <a:t>perpindahan</a:t>
            </a:r>
            <a:r>
              <a:rPr lang="en-SG" sz="9600" dirty="0" smtClean="0"/>
              <a:t> </a:t>
            </a:r>
            <a:r>
              <a:rPr lang="en-SG" sz="9600" dirty="0" err="1" smtClean="0"/>
              <a:t>penduduk</a:t>
            </a:r>
            <a:r>
              <a:rPr lang="en-SG" sz="9600" dirty="0" smtClean="0"/>
              <a:t>, </a:t>
            </a:r>
            <a:r>
              <a:rPr lang="en-SG" sz="9600" dirty="0" err="1" smtClean="0"/>
              <a:t>dari</a:t>
            </a:r>
            <a:r>
              <a:rPr lang="en-SG" sz="9600" dirty="0" smtClean="0"/>
              <a:t> </a:t>
            </a:r>
            <a:r>
              <a:rPr lang="en-SG" sz="9600" dirty="0" err="1" smtClean="0"/>
              <a:t>hanya</a:t>
            </a:r>
            <a:r>
              <a:rPr lang="en-SG" sz="9600" dirty="0" smtClean="0"/>
              <a:t> </a:t>
            </a:r>
            <a:r>
              <a:rPr lang="en-SG" sz="9600" dirty="0" err="1" smtClean="0"/>
              <a:t>beberapa</a:t>
            </a:r>
            <a:r>
              <a:rPr lang="en-SG" sz="9600" dirty="0" smtClean="0"/>
              <a:t>  jam  </a:t>
            </a:r>
            <a:r>
              <a:rPr lang="en-SG" sz="9600" dirty="0" err="1" smtClean="0"/>
              <a:t>sampai</a:t>
            </a:r>
            <a:r>
              <a:rPr lang="en-SG" sz="9600" dirty="0" smtClean="0"/>
              <a:t>  </a:t>
            </a:r>
            <a:r>
              <a:rPr lang="en-SG" sz="9600" dirty="0" err="1" smtClean="0"/>
              <a:t>puluhan</a:t>
            </a:r>
            <a:r>
              <a:rPr lang="en-SG" sz="9600" dirty="0" smtClean="0"/>
              <a:t>  </a:t>
            </a:r>
            <a:r>
              <a:rPr lang="en-SG" sz="9600" dirty="0" err="1" smtClean="0"/>
              <a:t>hari</a:t>
            </a:r>
            <a:r>
              <a:rPr lang="en-SG" sz="9600" dirty="0" smtClean="0"/>
              <a:t>  </a:t>
            </a:r>
          </a:p>
          <a:p>
            <a:pPr algn="just">
              <a:buFont typeface="Wingdings" pitchFamily="2" charset="2"/>
              <a:buChar char="ü"/>
            </a:pPr>
            <a:r>
              <a:rPr lang="en-SG" sz="9600" dirty="0" smtClean="0"/>
              <a:t>(</a:t>
            </a:r>
            <a:r>
              <a:rPr lang="en-SG" sz="9600" dirty="0" err="1" smtClean="0"/>
              <a:t>tambahan</a:t>
            </a:r>
            <a:r>
              <a:rPr lang="en-SG" sz="9600" dirty="0" smtClean="0"/>
              <a:t>)  </a:t>
            </a:r>
            <a:r>
              <a:rPr lang="en-SG" sz="9600" dirty="0" err="1" smtClean="0"/>
              <a:t>motivasi</a:t>
            </a:r>
            <a:r>
              <a:rPr lang="en-SG" sz="9600" dirty="0" smtClean="0"/>
              <a:t>:  </a:t>
            </a:r>
            <a:r>
              <a:rPr lang="en-SG" sz="9600" dirty="0" err="1" smtClean="0"/>
              <a:t>tujuan</a:t>
            </a:r>
            <a:r>
              <a:rPr lang="en-SG" sz="9600" dirty="0" smtClean="0"/>
              <a:t>   </a:t>
            </a:r>
            <a:r>
              <a:rPr lang="en-SG" sz="9600" dirty="0" err="1" smtClean="0"/>
              <a:t>penduduk</a:t>
            </a:r>
            <a:r>
              <a:rPr lang="en-SG" sz="9600" dirty="0" smtClean="0"/>
              <a:t>  </a:t>
            </a:r>
            <a:r>
              <a:rPr lang="en-SG" sz="9600" dirty="0" err="1" smtClean="0"/>
              <a:t>untuk</a:t>
            </a:r>
            <a:r>
              <a:rPr lang="en-SG" sz="9600" dirty="0" smtClean="0"/>
              <a:t>  </a:t>
            </a:r>
            <a:r>
              <a:rPr lang="en-SG" sz="9600" dirty="0" err="1" smtClean="0"/>
              <a:t>melakukan</a:t>
            </a:r>
            <a:r>
              <a:rPr lang="en-SG" sz="9600" dirty="0" smtClean="0"/>
              <a:t> </a:t>
            </a:r>
            <a:r>
              <a:rPr lang="en-SG" sz="9600" dirty="0" err="1" smtClean="0"/>
              <a:t>pergerakan</a:t>
            </a:r>
            <a:r>
              <a:rPr lang="en-SG" sz="9600" dirty="0" smtClean="0"/>
              <a:t>, </a:t>
            </a:r>
            <a:r>
              <a:rPr lang="en-SG" sz="9600" dirty="0" err="1" smtClean="0"/>
              <a:t>bisa</a:t>
            </a:r>
            <a:r>
              <a:rPr lang="en-SG" sz="9600" dirty="0" smtClean="0"/>
              <a:t>  </a:t>
            </a:r>
            <a:r>
              <a:rPr lang="en-SG" sz="9600" dirty="0" err="1" smtClean="0"/>
              <a:t>berupa</a:t>
            </a:r>
            <a:r>
              <a:rPr lang="en-SG" sz="9600" dirty="0" smtClean="0"/>
              <a:t>   motif </a:t>
            </a:r>
            <a:r>
              <a:rPr lang="en-SG" sz="9600" dirty="0" err="1" smtClean="0"/>
              <a:t>ekonomi</a:t>
            </a:r>
            <a:r>
              <a:rPr lang="en-SG" sz="9600" dirty="0" smtClean="0"/>
              <a:t> , </a:t>
            </a:r>
            <a:r>
              <a:rPr lang="en-SG" sz="9600" dirty="0" err="1" smtClean="0"/>
              <a:t>sosial</a:t>
            </a:r>
            <a:r>
              <a:rPr lang="en-SG" sz="9600" dirty="0" smtClean="0"/>
              <a:t>- </a:t>
            </a:r>
            <a:r>
              <a:rPr lang="en-SG" sz="9600" dirty="0" err="1" smtClean="0"/>
              <a:t>budaya</a:t>
            </a:r>
            <a:r>
              <a:rPr lang="en-SG" sz="9600" dirty="0" smtClean="0"/>
              <a:t> </a:t>
            </a:r>
            <a:endParaRPr lang="en-SG" sz="9600" dirty="0"/>
          </a:p>
        </p:txBody>
      </p:sp>
    </p:spTree>
    <p:extLst>
      <p:ext uri="{BB962C8B-B14F-4D97-AF65-F5344CB8AC3E}">
        <p14:creationId xmlns:p14="http://schemas.microsoft.com/office/powerpoint/2010/main" val="199462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3"/>
          <p:cNvGraphicFramePr>
            <a:graphicFrameLocks noChangeAspect="1"/>
          </p:cNvGraphicFramePr>
          <p:nvPr>
            <p:extLst>
              <p:ext uri="{D42A27DB-BD31-4B8C-83A1-F6EECF244321}">
                <p14:modId xmlns:p14="http://schemas.microsoft.com/office/powerpoint/2010/main" val="1029782587"/>
              </p:ext>
            </p:extLst>
          </p:nvPr>
        </p:nvGraphicFramePr>
        <p:xfrm>
          <a:off x="251520" y="764704"/>
          <a:ext cx="8568632" cy="5616624"/>
        </p:xfrm>
        <a:graphic>
          <a:graphicData uri="http://schemas.openxmlformats.org/presentationml/2006/ole">
            <mc:AlternateContent xmlns:mc="http://schemas.openxmlformats.org/markup-compatibility/2006">
              <mc:Choice xmlns:v="urn:schemas-microsoft-com:vml" Requires="v">
                <p:oleObj spid="_x0000_s2069" name="Photo Editor Photo" r:id="rId4" imgW="24752381" imgH="15590476" progId="">
                  <p:embed/>
                </p:oleObj>
              </mc:Choice>
              <mc:Fallback>
                <p:oleObj name="Photo Editor Photo" r:id="rId4" imgW="24752381" imgH="155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764704"/>
                        <a:ext cx="8568632" cy="5616624"/>
                      </a:xfrm>
                      <a:prstGeom prst="rect">
                        <a:avLst/>
                      </a:prstGeom>
                      <a:noFill/>
                    </p:spPr>
                  </p:pic>
                </p:oleObj>
              </mc:Fallback>
            </mc:AlternateContent>
          </a:graphicData>
        </a:graphic>
      </p:graphicFrame>
    </p:spTree>
    <p:extLst>
      <p:ext uri="{BB962C8B-B14F-4D97-AF65-F5344CB8AC3E}">
        <p14:creationId xmlns:p14="http://schemas.microsoft.com/office/powerpoint/2010/main" val="5569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26309" y="620688"/>
            <a:ext cx="7886700" cy="7596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d-ID" smtClean="0"/>
              <a:t>JENIS MIGRASI</a:t>
            </a:r>
            <a:r>
              <a:rPr lang="en-US" smtClean="0"/>
              <a:t> (1)</a:t>
            </a:r>
            <a:endParaRPr lang="en-US" dirty="0"/>
          </a:p>
        </p:txBody>
      </p:sp>
      <p:sp>
        <p:nvSpPr>
          <p:cNvPr id="6" name="Rectangle 3"/>
          <p:cNvSpPr txBox="1">
            <a:spLocks noChangeArrowheads="1"/>
          </p:cNvSpPr>
          <p:nvPr/>
        </p:nvSpPr>
        <p:spPr>
          <a:xfrm>
            <a:off x="626309" y="1700808"/>
            <a:ext cx="8232378" cy="50405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id-ID" sz="2000" b="1" smtClean="0">
                <a:latin typeface="Trebuchet MS" pitchFamily="34" charset="0"/>
              </a:rPr>
              <a:t>Jenis migrasi </a:t>
            </a:r>
            <a:r>
              <a:rPr lang="id-ID" sz="2000" smtClean="0">
                <a:latin typeface="Trebuchet MS" pitchFamily="34" charset="0"/>
              </a:rPr>
              <a:t>adalah</a:t>
            </a:r>
            <a:r>
              <a:rPr lang="id-ID" sz="2000" b="1" smtClean="0">
                <a:latin typeface="Trebuchet MS" pitchFamily="34" charset="0"/>
              </a:rPr>
              <a:t> </a:t>
            </a:r>
            <a:r>
              <a:rPr lang="id-ID" sz="2000" smtClean="0">
                <a:latin typeface="Trebuchet MS" pitchFamily="34" charset="0"/>
              </a:rPr>
              <a:t>pengelompokan</a:t>
            </a:r>
            <a:r>
              <a:rPr lang="id-ID" sz="2000" b="1" smtClean="0">
                <a:latin typeface="Trebuchet MS" pitchFamily="34" charset="0"/>
              </a:rPr>
              <a:t> </a:t>
            </a:r>
            <a:r>
              <a:rPr lang="id-ID" sz="2000" smtClean="0">
                <a:latin typeface="Trebuchet MS" pitchFamily="34" charset="0"/>
              </a:rPr>
              <a:t>migrasi berdasarkan</a:t>
            </a:r>
            <a:r>
              <a:rPr lang="id-ID" sz="2000" b="1" smtClean="0">
                <a:latin typeface="Trebuchet MS" pitchFamily="34" charset="0"/>
              </a:rPr>
              <a:t> </a:t>
            </a:r>
            <a:r>
              <a:rPr lang="id-ID" sz="2000" smtClean="0">
                <a:latin typeface="Trebuchet MS" pitchFamily="34" charset="0"/>
              </a:rPr>
              <a:t>dua dimensi penting dalam analisis migrasi, yaitu dimensi ruang/daerah (spasial) dan dimensi waktu</a:t>
            </a:r>
            <a:endParaRPr lang="en-SG" sz="2000" smtClean="0">
              <a:latin typeface="Trebuchet MS" pitchFamily="34" charset="0"/>
            </a:endParaRPr>
          </a:p>
          <a:p>
            <a:pPr algn="just">
              <a:buFont typeface="Arial"/>
              <a:buNone/>
            </a:pPr>
            <a:endParaRPr lang="en-US" sz="2000" smtClean="0">
              <a:latin typeface="Trebuchet MS" pitchFamily="34" charset="0"/>
            </a:endParaRPr>
          </a:p>
          <a:p>
            <a:pPr lvl="1" algn="just"/>
            <a:r>
              <a:rPr lang="it-IT" sz="2000" b="1" smtClean="0">
                <a:latin typeface="Trebuchet MS" pitchFamily="34" charset="0"/>
              </a:rPr>
              <a:t>Migrasi internasional</a:t>
            </a:r>
            <a:r>
              <a:rPr lang="it-IT" sz="2000" smtClean="0">
                <a:latin typeface="Trebuchet MS" pitchFamily="34" charset="0"/>
              </a:rPr>
              <a:t> adalah perpindahan penduduk dari suatu negara ke negara lain. </a:t>
            </a:r>
            <a:r>
              <a:rPr lang="en-GB" sz="2000" smtClean="0">
                <a:latin typeface="Trebuchet MS" pitchFamily="34" charset="0"/>
              </a:rPr>
              <a:t>Migrasi internasional merupakan jenis migrasi yang memuat dimensi ruang</a:t>
            </a:r>
            <a:r>
              <a:rPr lang="en-US" sz="2000" smtClean="0">
                <a:latin typeface="Trebuchet MS" pitchFamily="34" charset="0"/>
              </a:rPr>
              <a:t> </a:t>
            </a:r>
          </a:p>
          <a:p>
            <a:pPr marL="342900" lvl="1" indent="0" algn="just">
              <a:buFont typeface="Arial"/>
              <a:buNone/>
            </a:pPr>
            <a:r>
              <a:rPr lang="en-US" sz="2000" smtClean="0">
                <a:latin typeface="Trebuchet MS" pitchFamily="34" charset="0"/>
              </a:rPr>
              <a:t> </a:t>
            </a:r>
          </a:p>
          <a:p>
            <a:pPr lvl="1" algn="just"/>
            <a:r>
              <a:rPr lang="en-GB" sz="2000" b="1" smtClean="0">
                <a:latin typeface="Trebuchet MS" pitchFamily="34" charset="0"/>
              </a:rPr>
              <a:t>Migrasi internal </a:t>
            </a:r>
            <a:r>
              <a:rPr lang="en-GB" sz="2000" smtClean="0">
                <a:latin typeface="Trebuchet MS" pitchFamily="34" charset="0"/>
              </a:rPr>
              <a:t>adalah</a:t>
            </a:r>
            <a:r>
              <a:rPr lang="en-GB" sz="2000" b="1" smtClean="0">
                <a:latin typeface="Trebuchet MS" pitchFamily="34" charset="0"/>
              </a:rPr>
              <a:t> </a:t>
            </a:r>
            <a:r>
              <a:rPr lang="en-GB" sz="2000" smtClean="0">
                <a:latin typeface="Trebuchet MS" pitchFamily="34" charset="0"/>
              </a:rPr>
              <a:t>perpindahan penduduk yang terjadi dalam satu negara, misalnya antarpropinsi, antarkota/kabupaten, migrasi dari wilayah perdesaan ke wilayah perkotaan atau satuan administratif lainnya yang lebih rendah daripada tingkat kabupaten/kota, seperti kecamatan dan kelurahan/desa. Migrasi internal merupakan jenis migrasi yang memuat dimensi ruang</a:t>
            </a:r>
            <a:r>
              <a:rPr lang="en-US" sz="2400" smtClean="0"/>
              <a:t> </a:t>
            </a:r>
            <a:endParaRPr lang="en-US" sz="2400" dirty="0"/>
          </a:p>
        </p:txBody>
      </p:sp>
    </p:spTree>
    <p:extLst>
      <p:ext uri="{BB962C8B-B14F-4D97-AF65-F5344CB8AC3E}">
        <p14:creationId xmlns:p14="http://schemas.microsoft.com/office/powerpoint/2010/main" val="165037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628650" y="365126"/>
            <a:ext cx="7886700" cy="1325563"/>
          </a:xfrm>
          <a:prstGeom prst="rect">
            <a:avLst/>
          </a:prstGeom>
          <a:no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d-ID" smtClean="0"/>
              <a:t>JENIS MIGRASI</a:t>
            </a:r>
            <a:r>
              <a:rPr lang="en-US" smtClean="0"/>
              <a:t> (2)</a:t>
            </a:r>
            <a:endParaRPr lang="en-US" dirty="0"/>
          </a:p>
        </p:txBody>
      </p:sp>
      <p:sp>
        <p:nvSpPr>
          <p:cNvPr id="6" name="Rectangle 3"/>
          <p:cNvSpPr txBox="1">
            <a:spLocks noChangeArrowheads="1"/>
          </p:cNvSpPr>
          <p:nvPr/>
        </p:nvSpPr>
        <p:spPr>
          <a:xfrm>
            <a:off x="685800" y="1669765"/>
            <a:ext cx="7772400" cy="4114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ct val="80000"/>
              </a:lnSpc>
            </a:pPr>
            <a:r>
              <a:rPr lang="en-GB" sz="2400" b="1" smtClean="0">
                <a:latin typeface="Arial" pitchFamily="34" charset="0"/>
                <a:cs typeface="Arial" pitchFamily="34" charset="0"/>
              </a:rPr>
              <a:t>Migran</a:t>
            </a:r>
            <a:r>
              <a:rPr lang="en-GB" sz="2400" smtClean="0">
                <a:latin typeface="Arial" pitchFamily="34" charset="0"/>
                <a:cs typeface="Arial" pitchFamily="34" charset="0"/>
              </a:rPr>
              <a:t> menurut dimensi waktu adalah orang yang berpindah ke tempat lain dengan tujuan untuk menetap dalam waktu enam bulan atau lebih</a:t>
            </a:r>
          </a:p>
          <a:p>
            <a:pPr lvl="1" algn="just">
              <a:lnSpc>
                <a:spcPct val="80000"/>
              </a:lnSpc>
            </a:pPr>
            <a:r>
              <a:rPr lang="en-GB" sz="2400" b="1" smtClean="0">
                <a:latin typeface="Arial" pitchFamily="34" charset="0"/>
                <a:cs typeface="Arial" pitchFamily="34" charset="0"/>
              </a:rPr>
              <a:t>Migran sirkuler (migrasi musiman)</a:t>
            </a:r>
            <a:r>
              <a:rPr lang="en-GB" sz="2400" smtClean="0">
                <a:latin typeface="Arial" pitchFamily="34" charset="0"/>
                <a:cs typeface="Arial" pitchFamily="34" charset="0"/>
              </a:rPr>
              <a:t> adalah orang yang berpindah tempat tetapi tidak bermaksud menetap di tempat tujuan. Migran sikuler biasanya adalah orang yang masih mempunyai keluarga atau ikatan dengan tempat asalnya.</a:t>
            </a:r>
          </a:p>
          <a:p>
            <a:pPr lvl="1" algn="just">
              <a:lnSpc>
                <a:spcPct val="80000"/>
              </a:lnSpc>
            </a:pPr>
            <a:r>
              <a:rPr lang="en-GB" sz="2400" b="1" smtClean="0">
                <a:latin typeface="Arial" pitchFamily="34" charset="0"/>
                <a:cs typeface="Arial" pitchFamily="34" charset="0"/>
              </a:rPr>
              <a:t>Migran ulang-alik (</a:t>
            </a:r>
            <a:r>
              <a:rPr lang="en-GB" sz="2400" b="1" i="1" smtClean="0">
                <a:latin typeface="Arial" pitchFamily="34" charset="0"/>
                <a:cs typeface="Arial" pitchFamily="34" charset="0"/>
              </a:rPr>
              <a:t>commuter</a:t>
            </a:r>
            <a:r>
              <a:rPr lang="en-GB" sz="2400" b="1" smtClean="0">
                <a:latin typeface="Arial" pitchFamily="34" charset="0"/>
                <a:cs typeface="Arial" pitchFamily="34" charset="0"/>
              </a:rPr>
              <a:t>) </a:t>
            </a:r>
            <a:r>
              <a:rPr lang="en-GB" sz="2400" smtClean="0">
                <a:latin typeface="Arial" pitchFamily="34" charset="0"/>
                <a:cs typeface="Arial" pitchFamily="34" charset="0"/>
              </a:rPr>
              <a:t>adalah orang yang pergi meninggalkan tempat tinggalnya secara teratur, </a:t>
            </a:r>
            <a:r>
              <a:rPr lang="fi-FI" sz="2400" smtClean="0"/>
              <a:t>untuk bekerja atau berdagang dan sebagainya tetapi pulang pada sore harinya</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4989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590372" y="904874"/>
            <a:ext cx="7772400" cy="592138"/>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mtClean="0"/>
              <a:t>KRITERIA MIGRASI</a:t>
            </a:r>
            <a:r>
              <a:rPr lang="en-US" dirty="0" smtClean="0"/>
              <a:t> </a:t>
            </a:r>
            <a:endParaRPr lang="en-US" dirty="0"/>
          </a:p>
        </p:txBody>
      </p:sp>
      <p:sp>
        <p:nvSpPr>
          <p:cNvPr id="6" name="Rectangle 6"/>
          <p:cNvSpPr>
            <a:spLocks noChangeArrowheads="1"/>
          </p:cNvSpPr>
          <p:nvPr/>
        </p:nvSpPr>
        <p:spPr bwMode="auto">
          <a:xfrm>
            <a:off x="684213" y="1679575"/>
            <a:ext cx="7848600" cy="4524315"/>
          </a:xfrm>
          <a:prstGeom prst="rect">
            <a:avLst/>
          </a:prstGeom>
          <a:noFill/>
          <a:ln w="9525">
            <a:noFill/>
            <a:miter lim="800000"/>
            <a:headEnd/>
            <a:tailEnd/>
          </a:ln>
          <a:effectLst/>
        </p:spPr>
        <p:txBody>
          <a:bodyPr anchor="ctr">
            <a:spAutoFit/>
          </a:bodyPr>
          <a:lstStyle/>
          <a:p>
            <a:pPr algn="ctr">
              <a:tabLst>
                <a:tab pos="523875" algn="l"/>
              </a:tabLst>
            </a:pPr>
            <a:r>
              <a:rPr lang="sv-SE" sz="2400" b="1" dirty="0">
                <a:latin typeface="Trebuchet MS" pitchFamily="34" charset="0"/>
              </a:rPr>
              <a:t>Migran seumur hidup (</a:t>
            </a:r>
            <a:r>
              <a:rPr lang="sv-SE" sz="2400" b="1" i="1" dirty="0">
                <a:latin typeface="Trebuchet MS" pitchFamily="34" charset="0"/>
              </a:rPr>
              <a:t>life time migrant</a:t>
            </a:r>
            <a:r>
              <a:rPr lang="sv-SE" sz="2400" b="1" dirty="0">
                <a:latin typeface="Trebuchet MS" pitchFamily="34" charset="0"/>
              </a:rPr>
              <a:t>)</a:t>
            </a:r>
            <a:r>
              <a:rPr lang="sv-SE" sz="2400" dirty="0">
                <a:latin typeface="Trebuchet MS" pitchFamily="34" charset="0"/>
              </a:rPr>
              <a:t> adalah orang yang tempat tinggalnya pada saat pengumpulan data berbeda dengan </a:t>
            </a:r>
            <a:r>
              <a:rPr lang="sv-SE" sz="2400" dirty="0" smtClean="0">
                <a:latin typeface="Trebuchet MS" pitchFamily="34" charset="0"/>
              </a:rPr>
              <a:t>tempat </a:t>
            </a:r>
            <a:r>
              <a:rPr lang="sv-SE" sz="2400" dirty="0">
                <a:latin typeface="Trebuchet MS" pitchFamily="34" charset="0"/>
              </a:rPr>
              <a:t>tinggalnya pada waktu lahir. </a:t>
            </a:r>
          </a:p>
          <a:p>
            <a:pPr algn="ctr">
              <a:tabLst>
                <a:tab pos="523875" algn="l"/>
              </a:tabLst>
            </a:pPr>
            <a:endParaRPr lang="en-US" sz="2400" dirty="0">
              <a:latin typeface="Trebuchet MS" pitchFamily="34" charset="0"/>
            </a:endParaRPr>
          </a:p>
          <a:p>
            <a:pPr algn="ctr">
              <a:tabLst>
                <a:tab pos="523875" algn="l"/>
              </a:tabLst>
            </a:pPr>
            <a:r>
              <a:rPr lang="sv-SE" sz="2400" b="1" dirty="0">
                <a:latin typeface="Trebuchet MS" pitchFamily="34" charset="0"/>
              </a:rPr>
              <a:t>Migran risen (</a:t>
            </a:r>
            <a:r>
              <a:rPr lang="sv-SE" sz="2400" b="1" i="1" dirty="0">
                <a:latin typeface="Trebuchet MS" pitchFamily="34" charset="0"/>
              </a:rPr>
              <a:t>recent migrant</a:t>
            </a:r>
            <a:r>
              <a:rPr lang="sv-SE" sz="2400" b="1" dirty="0">
                <a:latin typeface="Trebuchet MS" pitchFamily="34" charset="0"/>
              </a:rPr>
              <a:t>)</a:t>
            </a:r>
            <a:r>
              <a:rPr lang="sv-SE" sz="2400" dirty="0">
                <a:latin typeface="Trebuchet MS" pitchFamily="34" charset="0"/>
              </a:rPr>
              <a:t> adalah</a:t>
            </a:r>
            <a:r>
              <a:rPr lang="sv-SE" sz="2400" i="1" dirty="0">
                <a:latin typeface="Trebuchet MS" pitchFamily="34" charset="0"/>
              </a:rPr>
              <a:t> </a:t>
            </a:r>
            <a:r>
              <a:rPr lang="sv-SE" sz="2400" dirty="0">
                <a:latin typeface="Trebuchet MS" pitchFamily="34" charset="0"/>
              </a:rPr>
              <a:t>orang tempat tinggalnya pada saat pengumpulan data  berbeda dengan tempat tinggalnya pada waktu lima tahun sebelumnya.</a:t>
            </a:r>
          </a:p>
          <a:p>
            <a:pPr algn="ctr">
              <a:tabLst>
                <a:tab pos="523875" algn="l"/>
              </a:tabLst>
            </a:pPr>
            <a:endParaRPr lang="en-US" sz="2400" dirty="0">
              <a:latin typeface="Trebuchet MS" pitchFamily="34" charset="0"/>
            </a:endParaRPr>
          </a:p>
          <a:p>
            <a:pPr algn="ctr">
              <a:tabLst>
                <a:tab pos="523875" algn="l"/>
              </a:tabLst>
            </a:pPr>
            <a:r>
              <a:rPr lang="sv-SE" sz="2400" b="1" dirty="0">
                <a:latin typeface="Trebuchet MS" pitchFamily="34" charset="0"/>
              </a:rPr>
              <a:t>Migran total (</a:t>
            </a:r>
            <a:r>
              <a:rPr lang="sv-SE" sz="2400" b="1" i="1" dirty="0">
                <a:latin typeface="Trebuchet MS" pitchFamily="34" charset="0"/>
              </a:rPr>
              <a:t>total migrant</a:t>
            </a:r>
            <a:r>
              <a:rPr lang="sv-SE" sz="2400" b="1" dirty="0">
                <a:latin typeface="Trebuchet MS" pitchFamily="34" charset="0"/>
              </a:rPr>
              <a:t>)</a:t>
            </a:r>
            <a:r>
              <a:rPr lang="sv-SE" sz="2400" dirty="0">
                <a:latin typeface="Trebuchet MS" pitchFamily="34" charset="0"/>
              </a:rPr>
              <a:t> adalah orang yang pernah bertempat tinggal di tempat yang berbeda dengan tempat tinggal pada waktu pengumpulan data.</a:t>
            </a:r>
          </a:p>
        </p:txBody>
      </p:sp>
    </p:spTree>
    <p:extLst>
      <p:ext uri="{BB962C8B-B14F-4D97-AF65-F5344CB8AC3E}">
        <p14:creationId xmlns:p14="http://schemas.microsoft.com/office/powerpoint/2010/main" val="150079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14348" y="1285860"/>
            <a:ext cx="77724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SG" sz="6000" smtClean="0"/>
              <a:t>DISKUSI</a:t>
            </a:r>
            <a:endParaRPr lang="en-SG" sz="6000" dirty="0"/>
          </a:p>
        </p:txBody>
      </p:sp>
    </p:spTree>
    <p:extLst>
      <p:ext uri="{BB962C8B-B14F-4D97-AF65-F5344CB8AC3E}">
        <p14:creationId xmlns:p14="http://schemas.microsoft.com/office/powerpoint/2010/main" val="207972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371600" y="357188"/>
            <a:ext cx="7772400" cy="1143000"/>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smtClean="0"/>
              <a:t>CONTOH KASUS</a:t>
            </a:r>
            <a:endParaRPr lang="en-US" sz="4000" dirty="0"/>
          </a:p>
        </p:txBody>
      </p:sp>
      <p:sp>
        <p:nvSpPr>
          <p:cNvPr id="6" name="Rectangle 6"/>
          <p:cNvSpPr>
            <a:spLocks noChangeArrowheads="1"/>
          </p:cNvSpPr>
          <p:nvPr/>
        </p:nvSpPr>
        <p:spPr bwMode="auto">
          <a:xfrm>
            <a:off x="1000100" y="1643050"/>
            <a:ext cx="7596187" cy="1938992"/>
          </a:xfrm>
          <a:prstGeom prst="rect">
            <a:avLst/>
          </a:prstGeom>
          <a:noFill/>
          <a:ln w="9525">
            <a:noFill/>
            <a:miter lim="800000"/>
            <a:headEnd/>
            <a:tailEnd/>
          </a:ln>
          <a:effectLst/>
        </p:spPr>
        <p:txBody>
          <a:bodyPr anchor="ctr">
            <a:spAutoFit/>
          </a:bodyPr>
          <a:lstStyle/>
          <a:p>
            <a:pPr algn="just"/>
            <a:r>
              <a:rPr lang="sv-SE" sz="2000" dirty="0">
                <a:latin typeface="Trebuchet MS" pitchFamily="34" charset="0"/>
              </a:rPr>
              <a:t>Agus dan istrinya masing-masing berusia 30 tahun.  Kedua pasangan ini memiliki seorang anak berumur lima tahun. Keluarga ini pada tahun 1995 tinggal di Jakarta.  Ketika Sensus Penduduk 2000 dilakukan, mereka sudah pindah ke Bojonggede, salah satu daerah pinggiran di wilayah Jabodetabek???</a:t>
            </a:r>
            <a:endParaRPr lang="en-US" sz="2000" dirty="0">
              <a:latin typeface="Trebuchet MS" pitchFamily="34" charset="0"/>
            </a:endParaRPr>
          </a:p>
        </p:txBody>
      </p:sp>
      <p:sp>
        <p:nvSpPr>
          <p:cNvPr id="7" name="Rectangle 7"/>
          <p:cNvSpPr>
            <a:spLocks noChangeArrowheads="1"/>
          </p:cNvSpPr>
          <p:nvPr/>
        </p:nvSpPr>
        <p:spPr bwMode="auto">
          <a:xfrm>
            <a:off x="928662" y="3929066"/>
            <a:ext cx="8064500" cy="1631216"/>
          </a:xfrm>
          <a:prstGeom prst="rect">
            <a:avLst/>
          </a:prstGeom>
          <a:noFill/>
          <a:ln w="9525">
            <a:noFill/>
            <a:miter lim="800000"/>
            <a:headEnd/>
            <a:tailEnd/>
          </a:ln>
          <a:effectLst/>
        </p:spPr>
        <p:txBody>
          <a:bodyPr anchor="ctr">
            <a:spAutoFit/>
          </a:bodyPr>
          <a:lstStyle/>
          <a:p>
            <a:pPr algn="just"/>
            <a:r>
              <a:rPr lang="sv-SE" sz="2000" dirty="0"/>
              <a:t>Andaikata keluarga Agus yang berasal dari Jakarta itu memang memiliki tempat tinggal di Bojonggede Kabupaten Bogor, tetapi mereka juga masih memiliki rumah di Jakarta. Rumah yang di Bojonggede itu mereka tempati hanya pada saat-saat menjelang akhir pekan, dan itu dilakukan secara rutin</a:t>
            </a:r>
            <a:r>
              <a:rPr lang="en-US" sz="2000" dirty="0"/>
              <a:t> ???</a:t>
            </a:r>
          </a:p>
        </p:txBody>
      </p:sp>
    </p:spTree>
    <p:extLst>
      <p:ext uri="{BB962C8B-B14F-4D97-AF65-F5344CB8AC3E}">
        <p14:creationId xmlns:p14="http://schemas.microsoft.com/office/powerpoint/2010/main" val="191997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D7C42B7-598B-4248-B747-7E79FC3B4A40}" vid="{DA695161-9AA3-4044-B98C-D317CD13E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459</TotalTime>
  <Words>983</Words>
  <Application>Microsoft Macintosh PowerPoint</Application>
  <PresentationFormat>On-screen Show (4:3)</PresentationFormat>
  <Paragraphs>228</Paragraphs>
  <Slides>29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Arial Unicode MS</vt:lpstr>
      <vt:lpstr>Calibri</vt:lpstr>
      <vt:lpstr>Calibri Light</vt:lpstr>
      <vt:lpstr>Comic Sans MS</vt:lpstr>
      <vt:lpstr>Trebuchet MS</vt:lpstr>
      <vt:lpstr>Vani</vt:lpstr>
      <vt:lpstr>Wingdings</vt:lpstr>
      <vt:lpstr>Zurich Ex BT</vt:lpstr>
      <vt:lpstr>Arial</vt:lpstr>
      <vt:lpstr>Theme1</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PERHITUNGAN MIGRASI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MIGRASI</dc:title>
  <dc:creator>user</dc:creator>
  <cp:lastModifiedBy>Microsoft Office User</cp:lastModifiedBy>
  <cp:revision>35</cp:revision>
  <dcterms:created xsi:type="dcterms:W3CDTF">2015-10-08T11:41:08Z</dcterms:created>
  <dcterms:modified xsi:type="dcterms:W3CDTF">2017-11-15T05:17:59Z</dcterms:modified>
</cp:coreProperties>
</file>