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2" r:id="rId2"/>
    <p:sldId id="323" r:id="rId3"/>
    <p:sldId id="324" r:id="rId4"/>
    <p:sldId id="326" r:id="rId5"/>
    <p:sldId id="325" r:id="rId6"/>
    <p:sldId id="327" r:id="rId7"/>
    <p:sldId id="330" r:id="rId8"/>
    <p:sldId id="337" r:id="rId9"/>
    <p:sldId id="336" r:id="rId10"/>
    <p:sldId id="335" r:id="rId11"/>
    <p:sldId id="334" r:id="rId12"/>
    <p:sldId id="333" r:id="rId13"/>
    <p:sldId id="332" r:id="rId14"/>
    <p:sldId id="331" r:id="rId15"/>
    <p:sldId id="329" r:id="rId16"/>
    <p:sldId id="328" r:id="rId17"/>
    <p:sldId id="340" r:id="rId18"/>
    <p:sldId id="339" r:id="rId19"/>
    <p:sldId id="338" r:id="rId20"/>
    <p:sldId id="345" r:id="rId21"/>
    <p:sldId id="344" r:id="rId22"/>
    <p:sldId id="343" r:id="rId23"/>
    <p:sldId id="350" r:id="rId24"/>
    <p:sldId id="349" r:id="rId25"/>
    <p:sldId id="348" r:id="rId26"/>
    <p:sldId id="347" r:id="rId27"/>
    <p:sldId id="346" r:id="rId28"/>
    <p:sldId id="342" r:id="rId29"/>
    <p:sldId id="341" r:id="rId30"/>
    <p:sldId id="355" r:id="rId31"/>
    <p:sldId id="354" r:id="rId32"/>
    <p:sldId id="353" r:id="rId33"/>
    <p:sldId id="352" r:id="rId34"/>
    <p:sldId id="359" r:id="rId35"/>
    <p:sldId id="358" r:id="rId36"/>
    <p:sldId id="357" r:id="rId37"/>
    <p:sldId id="356" r:id="rId38"/>
    <p:sldId id="364" r:id="rId39"/>
    <p:sldId id="363" r:id="rId40"/>
    <p:sldId id="362" r:id="rId41"/>
    <p:sldId id="361" r:id="rId42"/>
    <p:sldId id="360" r:id="rId43"/>
    <p:sldId id="351" r:id="rId44"/>
    <p:sldId id="368" r:id="rId45"/>
    <p:sldId id="367" r:id="rId46"/>
    <p:sldId id="366" r:id="rId47"/>
    <p:sldId id="372" r:id="rId48"/>
    <p:sldId id="371" r:id="rId49"/>
    <p:sldId id="370" r:id="rId50"/>
    <p:sldId id="369" r:id="rId51"/>
    <p:sldId id="365" r:id="rId52"/>
    <p:sldId id="376" r:id="rId53"/>
    <p:sldId id="375" r:id="rId54"/>
    <p:sldId id="37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/>
    <p:restoredTop sz="94671"/>
  </p:normalViewPr>
  <p:slideViewPr>
    <p:cSldViewPr>
      <p:cViewPr varScale="1">
        <p:scale>
          <a:sx n="70" d="100"/>
          <a:sy n="70" d="100"/>
        </p:scale>
        <p:origin x="184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B4A8-1DDC-CE4F-AF27-BD46AAFEA5E3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ADE4-71B3-4D24-80A7-96AFDF011E8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06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B4A8-1DDC-CE4F-AF27-BD46AAFEA5E3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ADE4-71B3-4D24-80A7-96AFDF011E8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089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B4A8-1DDC-CE4F-AF27-BD46AAFEA5E3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ADE4-71B3-4D24-80A7-96AFDF011E8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073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B4A8-1DDC-CE4F-AF27-BD46AAFEA5E3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ADE4-71B3-4D24-80A7-96AFDF011E8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33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B4A8-1DDC-CE4F-AF27-BD46AAFEA5E3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ADE4-71B3-4D24-80A7-96AFDF011E8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074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B4A8-1DDC-CE4F-AF27-BD46AAFEA5E3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ADE4-71B3-4D24-80A7-96AFDF011E8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536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B4A8-1DDC-CE4F-AF27-BD46AAFEA5E3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ADE4-71B3-4D24-80A7-96AFDF011E8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967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B4A8-1DDC-CE4F-AF27-BD46AAFEA5E3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ADE4-71B3-4D24-80A7-96AFDF011E8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76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B4A8-1DDC-CE4F-AF27-BD46AAFEA5E3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ADE4-71B3-4D24-80A7-96AFDF011E8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256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B4A8-1DDC-CE4F-AF27-BD46AAFEA5E3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ADE4-71B3-4D24-80A7-96AFDF011E8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952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B4A8-1DDC-CE4F-AF27-BD46AAFEA5E3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ADE4-71B3-4D24-80A7-96AFDF011E8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189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B4A8-1DDC-CE4F-AF27-BD46AAFEA5E3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3ADE4-71B3-4D24-80A7-96AFDF011E8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988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03848" y="4149080"/>
            <a:ext cx="857256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/>
              <a:t>JENIS &amp; SUMBER DATA</a:t>
            </a:r>
            <a:r>
              <a:rPr lang="en-SG" smtClean="0"/>
              <a:t/>
            </a:r>
            <a:br>
              <a:rPr lang="en-SG" smtClean="0"/>
            </a:b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2599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7812" y="511177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Sumber</a:t>
            </a:r>
            <a:r>
              <a:rPr lang="en-US" sz="3200" dirty="0" smtClean="0"/>
              <a:t> Data </a:t>
            </a:r>
            <a:r>
              <a:rPr lang="en-US" sz="3200" dirty="0" err="1" smtClean="0"/>
              <a:t>Demografi</a:t>
            </a:r>
            <a:r>
              <a:rPr lang="en-US" sz="3200" dirty="0" smtClean="0"/>
              <a:t> : </a:t>
            </a:r>
            <a:r>
              <a:rPr lang="en-US" sz="3200" dirty="0" err="1" smtClean="0"/>
              <a:t>Sensus</a:t>
            </a:r>
            <a:r>
              <a:rPr lang="en-US" sz="3200" dirty="0" smtClean="0"/>
              <a:t> </a:t>
            </a:r>
            <a:r>
              <a:rPr lang="en-US" sz="3200" dirty="0" err="1" smtClean="0"/>
              <a:t>Penduduk</a:t>
            </a:r>
            <a:endParaRPr lang="en-US" sz="32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57224" y="1571612"/>
            <a:ext cx="37449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 err="1"/>
              <a:t>Sensus</a:t>
            </a:r>
            <a:r>
              <a:rPr lang="en-US" sz="2000" b="1" dirty="0"/>
              <a:t> </a:t>
            </a:r>
            <a:r>
              <a:rPr lang="en-US" sz="2000" b="1" dirty="0" err="1"/>
              <a:t>Penduduk</a:t>
            </a:r>
            <a:r>
              <a:rPr lang="en-US" sz="2000" b="1" dirty="0"/>
              <a:t> (SP) </a:t>
            </a:r>
            <a:r>
              <a:rPr lang="en-US" sz="2000" b="1" dirty="0" err="1"/>
              <a:t>dimulai</a:t>
            </a:r>
            <a:r>
              <a:rPr lang="en-US" sz="2000" b="1" dirty="0"/>
              <a:t> </a:t>
            </a:r>
            <a:r>
              <a:rPr lang="en-US" sz="2000" b="1" dirty="0" err="1"/>
              <a:t>sejak</a:t>
            </a:r>
            <a:r>
              <a:rPr lang="en-US" sz="2000" b="1" dirty="0"/>
              <a:t> </a:t>
            </a:r>
            <a:r>
              <a:rPr lang="en-US" sz="2000" b="1" dirty="0" err="1"/>
              <a:t>tahun</a:t>
            </a:r>
            <a:r>
              <a:rPr lang="en-US" sz="2000" b="1" dirty="0"/>
              <a:t> 3800 SM </a:t>
            </a:r>
            <a:r>
              <a:rPr lang="en-US" sz="2000" b="1" dirty="0" err="1"/>
              <a:t>di</a:t>
            </a:r>
            <a:r>
              <a:rPr lang="en-US" sz="2000" b="1" dirty="0"/>
              <a:t> </a:t>
            </a:r>
            <a:r>
              <a:rPr lang="en-US" sz="2000" b="1" dirty="0" err="1"/>
              <a:t>Kerajaan</a:t>
            </a:r>
            <a:r>
              <a:rPr lang="en-US" sz="2000" b="1" dirty="0"/>
              <a:t> Babylonia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pic>
        <p:nvPicPr>
          <p:cNvPr id="7" name="Picture 6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357563"/>
            <a:ext cx="360045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300px-Hammurabi's_Babyloni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484313"/>
            <a:ext cx="3649662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89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548680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Sumber Data Demografi : Sensus Penduduk</a:t>
            </a:r>
            <a:endParaRPr lang="en-US" sz="3200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933058" y="2204443"/>
            <a:ext cx="37449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3000" b="1"/>
              <a:t>China pada tahun 3000-2500 SM</a:t>
            </a:r>
            <a:endParaRPr lang="en-US" sz="3000"/>
          </a:p>
          <a:p>
            <a:endParaRPr lang="en-US" sz="3000"/>
          </a:p>
        </p:txBody>
      </p:sp>
      <p:pic>
        <p:nvPicPr>
          <p:cNvPr id="7" name="Picture 6" descr="the-emper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583" y="1629768"/>
            <a:ext cx="31638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hina-great-wall-of-ch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3058" y="3717330"/>
            <a:ext cx="37941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077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437046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Sumber Data Demografi : Sensus Penduduk</a:t>
            </a:r>
            <a:endParaRPr lang="en-US" sz="3200" dirty="0" smtClean="0"/>
          </a:p>
        </p:txBody>
      </p:sp>
      <p:pic>
        <p:nvPicPr>
          <p:cNvPr id="6" name="Picture 7" descr="eg-lg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943" y="1176804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14977" y="1462556"/>
            <a:ext cx="39608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3000" b="1" dirty="0" err="1"/>
              <a:t>Mesir</a:t>
            </a:r>
            <a:r>
              <a:rPr lang="en-US" sz="3000" b="1" dirty="0"/>
              <a:t> </a:t>
            </a:r>
            <a:r>
              <a:rPr lang="en-US" sz="3000" b="1" dirty="0" err="1"/>
              <a:t>tahun</a:t>
            </a:r>
            <a:r>
              <a:rPr lang="en-US" sz="3000" b="1" dirty="0"/>
              <a:t> 2500 SM</a:t>
            </a:r>
            <a:endParaRPr lang="en-US" sz="3000" dirty="0"/>
          </a:p>
          <a:p>
            <a:endParaRPr lang="en-US" sz="3000" dirty="0"/>
          </a:p>
        </p:txBody>
      </p:sp>
      <p:pic>
        <p:nvPicPr>
          <p:cNvPr id="8" name="Picture 6" descr="egypt5sphin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853" y="2462688"/>
            <a:ext cx="36671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72629" y="3891448"/>
            <a:ext cx="471487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SG" sz="2800" dirty="0" err="1" smtClean="0"/>
              <a:t>Tujuan</a:t>
            </a:r>
            <a:r>
              <a:rPr lang="en-SG" sz="2800" dirty="0" smtClean="0"/>
              <a:t> </a:t>
            </a:r>
            <a:r>
              <a:rPr lang="en-SG" sz="2800" dirty="0" err="1" smtClean="0"/>
              <a:t>sensus</a:t>
            </a:r>
            <a:r>
              <a:rPr lang="en-SG" sz="2800" dirty="0" smtClean="0"/>
              <a:t> </a:t>
            </a:r>
            <a:r>
              <a:rPr lang="en-SG" sz="2800" dirty="0" err="1" smtClean="0"/>
              <a:t>saat</a:t>
            </a:r>
            <a:r>
              <a:rPr lang="en-SG" sz="2800" dirty="0" smtClean="0"/>
              <a:t> </a:t>
            </a:r>
            <a:r>
              <a:rPr lang="en-SG" sz="2800" dirty="0" err="1" smtClean="0"/>
              <a:t>itu</a:t>
            </a:r>
            <a:r>
              <a:rPr lang="en-SG" sz="2800" dirty="0" smtClean="0"/>
              <a:t> </a:t>
            </a:r>
            <a:r>
              <a:rPr lang="en-SG" sz="2800" dirty="0" err="1" smtClean="0"/>
              <a:t>untuk</a:t>
            </a:r>
            <a:r>
              <a:rPr lang="en-SG" sz="2800" dirty="0" smtClean="0"/>
              <a:t> </a:t>
            </a:r>
            <a:r>
              <a:rPr lang="en-SG" sz="2800" dirty="0" err="1" smtClean="0"/>
              <a:t>tujuan</a:t>
            </a:r>
            <a:r>
              <a:rPr lang="en-SG" sz="2800" dirty="0" smtClean="0"/>
              <a:t> </a:t>
            </a:r>
            <a:r>
              <a:rPr lang="en-SG" sz="2800" dirty="0" err="1" smtClean="0"/>
              <a:t>militer</a:t>
            </a:r>
            <a:r>
              <a:rPr lang="en-SG" sz="2800" dirty="0" smtClean="0"/>
              <a:t>, </a:t>
            </a:r>
            <a:r>
              <a:rPr lang="en-SG" sz="2800" dirty="0" err="1" smtClean="0"/>
              <a:t>pemungutan</a:t>
            </a:r>
            <a:r>
              <a:rPr lang="en-SG" sz="2800" dirty="0" smtClean="0"/>
              <a:t> </a:t>
            </a:r>
            <a:r>
              <a:rPr lang="en-SG" sz="2800" dirty="0" err="1" smtClean="0"/>
              <a:t>pajak</a:t>
            </a:r>
            <a:r>
              <a:rPr lang="en-SG" sz="2800" dirty="0" smtClean="0"/>
              <a:t> </a:t>
            </a:r>
            <a:r>
              <a:rPr lang="en-SG" sz="2800" dirty="0" err="1" smtClean="0"/>
              <a:t>dan</a:t>
            </a:r>
            <a:r>
              <a:rPr lang="en-SG" sz="2800" dirty="0" smtClean="0"/>
              <a:t> </a:t>
            </a:r>
            <a:r>
              <a:rPr lang="en-SG" sz="2800" dirty="0" err="1" smtClean="0"/>
              <a:t>perluasan</a:t>
            </a:r>
            <a:r>
              <a:rPr lang="en-SG" sz="2800" dirty="0" smtClean="0"/>
              <a:t> </a:t>
            </a:r>
            <a:r>
              <a:rPr lang="en-SG" sz="2800" dirty="0" err="1" smtClean="0"/>
              <a:t>teritorial</a:t>
            </a:r>
            <a:r>
              <a:rPr lang="en-SG" sz="2800" dirty="0" smtClean="0"/>
              <a:t> </a:t>
            </a:r>
            <a:r>
              <a:rPr lang="en-SG" sz="2800" dirty="0" err="1" smtClean="0"/>
              <a:t>kerajaan</a:t>
            </a:r>
            <a:r>
              <a:rPr lang="en-SG" sz="2800" dirty="0" smtClean="0"/>
              <a:t>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269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725488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Sumber Data Demografi : Sensus Penduduk</a:t>
            </a:r>
            <a:endParaRPr lang="en-US" sz="3200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88941" y="1878013"/>
            <a:ext cx="59769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</a:pPr>
            <a:r>
              <a:rPr lang="en-US" sz="3000" b="1"/>
              <a:t>Sensus penduduk modern :</a:t>
            </a:r>
          </a:p>
          <a:p>
            <a:pPr algn="r">
              <a:spcBef>
                <a:spcPct val="20000"/>
              </a:spcBef>
              <a:buClr>
                <a:schemeClr val="tx1"/>
              </a:buClr>
            </a:pPr>
            <a:r>
              <a:rPr lang="en-US" sz="3000" b="1"/>
              <a:t>Quebec (1666)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30191" y="4108452"/>
            <a:ext cx="3095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3000" b="1" dirty="0" err="1"/>
              <a:t>Swedia</a:t>
            </a:r>
            <a:r>
              <a:rPr lang="en-US" sz="3000" b="1" dirty="0"/>
              <a:t> (1749)</a:t>
            </a:r>
            <a:endParaRPr lang="en-US" sz="3000" dirty="0"/>
          </a:p>
        </p:txBody>
      </p:sp>
      <p:pic>
        <p:nvPicPr>
          <p:cNvPr id="8" name="Picture 7" descr="Sweden_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927" y="1536684"/>
            <a:ext cx="17827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4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725488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Sumber Data Demografi : Sensus Penduduk</a:t>
            </a:r>
            <a:endParaRPr lang="en-US" sz="3200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87051" y="1822436"/>
            <a:ext cx="59769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3000" b="1" dirty="0" err="1"/>
              <a:t>Sensus</a:t>
            </a:r>
            <a:r>
              <a:rPr lang="en-US" sz="3000" b="1" dirty="0"/>
              <a:t> </a:t>
            </a:r>
            <a:r>
              <a:rPr lang="en-US" sz="3000" b="1" dirty="0" err="1"/>
              <a:t>penduduk</a:t>
            </a:r>
            <a:r>
              <a:rPr lang="en-US" sz="3000" b="1" dirty="0"/>
              <a:t> modern :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3000" b="1" dirty="0" err="1"/>
              <a:t>Amerika</a:t>
            </a:r>
            <a:r>
              <a:rPr lang="en-US" sz="3000" b="1" dirty="0"/>
              <a:t> (1790)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30389" y="4037014"/>
            <a:ext cx="4429156" cy="15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3000" b="1" dirty="0" err="1"/>
              <a:t>Inggris</a:t>
            </a:r>
            <a:r>
              <a:rPr lang="en-US" sz="3000" b="1" dirty="0"/>
              <a:t> </a:t>
            </a:r>
            <a:r>
              <a:rPr lang="en-US" sz="3000" b="1" dirty="0" smtClean="0"/>
              <a:t>1801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2800" dirty="0" smtClean="0"/>
              <a:t>Yang </a:t>
            </a:r>
            <a:r>
              <a:rPr lang="en-US" sz="2800" dirty="0" err="1" smtClean="0"/>
              <a:t>diikuti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masing-masing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</a:t>
            </a:r>
            <a:r>
              <a:rPr lang="en-US" sz="2800" dirty="0" err="1" smtClean="0"/>
              <a:t>jajahannya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957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852489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mtClean="0"/>
              <a:t>SENSUS PENDUDUK DI INDONESIA</a:t>
            </a:r>
            <a:endParaRPr lang="en-US" sz="3000" b="1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00016" y="2292352"/>
            <a:ext cx="6192837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 err="1"/>
              <a:t>Sensus</a:t>
            </a:r>
            <a:r>
              <a:rPr lang="en-US" sz="3000" b="1" dirty="0"/>
              <a:t> modern </a:t>
            </a:r>
            <a:r>
              <a:rPr lang="en-US" sz="3000" b="1" dirty="0" err="1"/>
              <a:t>di</a:t>
            </a:r>
            <a:r>
              <a:rPr lang="en-US" sz="3000" b="1" dirty="0"/>
              <a:t> Indonesia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dirty="0"/>
              <a:t>1815 : </a:t>
            </a:r>
            <a:r>
              <a:rPr lang="en-US" sz="3000" dirty="0" err="1"/>
              <a:t>sederhana</a:t>
            </a:r>
            <a:endParaRPr lang="en-US" sz="30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dirty="0"/>
              <a:t>1920 &amp; 1930 </a:t>
            </a:r>
            <a:r>
              <a:rPr lang="en-US" sz="3000" dirty="0" err="1"/>
              <a:t>mulai</a:t>
            </a:r>
            <a:r>
              <a:rPr lang="en-US" sz="3000" dirty="0"/>
              <a:t> </a:t>
            </a:r>
            <a:r>
              <a:rPr lang="en-US" sz="3000" dirty="0" err="1"/>
              <a:t>terencana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tertata</a:t>
            </a:r>
            <a:r>
              <a:rPr lang="en-US" sz="3000" dirty="0"/>
              <a:t> </a:t>
            </a:r>
            <a:r>
              <a:rPr lang="en-US" sz="3000" dirty="0" err="1"/>
              <a:t>rapi</a:t>
            </a:r>
            <a:r>
              <a:rPr lang="en-US" sz="3000" dirty="0"/>
              <a:t> </a:t>
            </a:r>
            <a:r>
              <a:rPr lang="en-US" sz="3000" dirty="0" err="1"/>
              <a:t>sehingga</a:t>
            </a:r>
            <a:r>
              <a:rPr lang="en-US" sz="3000" dirty="0"/>
              <a:t> data </a:t>
            </a:r>
            <a:r>
              <a:rPr lang="en-US" sz="3000" dirty="0" err="1"/>
              <a:t>bisa</a:t>
            </a:r>
            <a:r>
              <a:rPr lang="en-US" sz="3000" dirty="0"/>
              <a:t> </a:t>
            </a:r>
            <a:r>
              <a:rPr lang="en-US" sz="3000" dirty="0" err="1"/>
              <a:t>dipercaya</a:t>
            </a:r>
            <a:endParaRPr lang="en-US" sz="30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dirty="0" err="1"/>
              <a:t>Jumlah</a:t>
            </a:r>
            <a:r>
              <a:rPr lang="en-US" sz="3000" dirty="0"/>
              <a:t> </a:t>
            </a:r>
            <a:r>
              <a:rPr lang="en-US" sz="3000" dirty="0" err="1"/>
              <a:t>penduduk</a:t>
            </a:r>
            <a:r>
              <a:rPr lang="en-US" sz="3000" dirty="0"/>
              <a:t> 1920 : 34.344.000 </a:t>
            </a:r>
            <a:r>
              <a:rPr lang="en-US" sz="3000" dirty="0" err="1"/>
              <a:t>jiwa</a:t>
            </a:r>
            <a:endParaRPr lang="en-US" sz="30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3278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620688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mtClean="0"/>
              <a:t>Sensus Penduduk di Indonesia</a:t>
            </a:r>
            <a:endParaRPr lang="en-US" sz="3000" b="1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7853" y="1917676"/>
            <a:ext cx="6840538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 err="1"/>
              <a:t>Sensus</a:t>
            </a:r>
            <a:r>
              <a:rPr lang="en-US" sz="3000" b="1" dirty="0"/>
              <a:t> </a:t>
            </a:r>
            <a:r>
              <a:rPr lang="en-US" sz="3000" b="1" dirty="0" err="1"/>
              <a:t>Penduduk</a:t>
            </a:r>
            <a:r>
              <a:rPr lang="en-US" sz="3000" b="1" dirty="0"/>
              <a:t> Indonesia 1930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err="1"/>
              <a:t>Jawa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De facto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err="1">
                <a:sym typeface="Wingdings" pitchFamily="2" charset="2"/>
              </a:rPr>
              <a:t>Luar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Jawa</a:t>
            </a:r>
            <a:r>
              <a:rPr lang="en-US" sz="2800" dirty="0">
                <a:sym typeface="Wingdings" pitchFamily="2" charset="2"/>
              </a:rPr>
              <a:t>  De jure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err="1">
                <a:sym typeface="Wingdings" pitchFamily="2" charset="2"/>
              </a:rPr>
              <a:t>Dilaksanakan</a:t>
            </a:r>
            <a:r>
              <a:rPr lang="en-US" sz="2800" dirty="0">
                <a:sym typeface="Wingdings" pitchFamily="2" charset="2"/>
              </a:rPr>
              <a:t> 7 </a:t>
            </a:r>
            <a:r>
              <a:rPr lang="en-US" sz="2800" dirty="0" err="1">
                <a:sym typeface="Wingdings" pitchFamily="2" charset="2"/>
              </a:rPr>
              <a:t>Oktober</a:t>
            </a:r>
            <a:r>
              <a:rPr lang="en-US" sz="2800" dirty="0">
                <a:sym typeface="Wingdings" pitchFamily="2" charset="2"/>
              </a:rPr>
              <a:t> 1930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err="1">
                <a:sym typeface="Wingdings" pitchFamily="2" charset="2"/>
              </a:rPr>
              <a:t>Jumlah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peduduk</a:t>
            </a:r>
            <a:r>
              <a:rPr lang="en-US" sz="2800" dirty="0">
                <a:sym typeface="Wingdings" pitchFamily="2" charset="2"/>
              </a:rPr>
              <a:t> : 60.727.233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>
                <a:sym typeface="Wingdings" pitchFamily="2" charset="2"/>
              </a:rPr>
              <a:t>SP 1940 </a:t>
            </a:r>
            <a:r>
              <a:rPr lang="en-US" sz="2800" dirty="0" err="1">
                <a:sym typeface="Wingdings" pitchFamily="2" charset="2"/>
              </a:rPr>
              <a:t>gagal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karena</a:t>
            </a:r>
            <a:r>
              <a:rPr lang="en-US" sz="2800" dirty="0">
                <a:sym typeface="Wingdings" pitchFamily="2" charset="2"/>
              </a:rPr>
              <a:t> World War II</a:t>
            </a:r>
            <a:endParaRPr lang="en-US" sz="28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660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725488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mtClean="0"/>
              <a:t>Sensus Penduduk di Indonesia</a:t>
            </a:r>
            <a:endParaRPr lang="en-US" sz="3000" b="1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19945" y="2022476"/>
            <a:ext cx="70564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 err="1"/>
              <a:t>Sensus</a:t>
            </a:r>
            <a:r>
              <a:rPr lang="en-US" sz="3000" b="1" dirty="0"/>
              <a:t> </a:t>
            </a:r>
            <a:r>
              <a:rPr lang="en-US" sz="3000" b="1" dirty="0" err="1"/>
              <a:t>Penduduk</a:t>
            </a:r>
            <a:r>
              <a:rPr lang="en-US" sz="3000" b="1" dirty="0"/>
              <a:t> Indonesia 1961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pencacahan</a:t>
            </a:r>
            <a:r>
              <a:rPr lang="en-US" sz="2800" dirty="0"/>
              <a:t> : </a:t>
            </a:r>
          </a:p>
          <a:p>
            <a:pPr marL="1257300" lvl="2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tangga</a:t>
            </a:r>
            <a:r>
              <a:rPr lang="en-US" sz="2800" dirty="0"/>
              <a:t> (31 </a:t>
            </a:r>
            <a:r>
              <a:rPr lang="en-US" sz="2800" dirty="0" err="1"/>
              <a:t>Maret</a:t>
            </a:r>
            <a:r>
              <a:rPr lang="en-US" sz="2800" dirty="0"/>
              <a:t>)</a:t>
            </a:r>
          </a:p>
          <a:p>
            <a:pPr marL="1257300" lvl="2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err="1"/>
              <a:t>Pencacahan</a:t>
            </a:r>
            <a:r>
              <a:rPr lang="en-US" sz="2800" dirty="0"/>
              <a:t> </a:t>
            </a:r>
            <a:r>
              <a:rPr lang="en-US" sz="2800" dirty="0" err="1"/>
              <a:t>lengkap</a:t>
            </a:r>
            <a:r>
              <a:rPr lang="en-US" sz="2800" dirty="0"/>
              <a:t> (31 </a:t>
            </a:r>
            <a:r>
              <a:rPr lang="en-US" sz="2800" dirty="0" err="1"/>
              <a:t>Oktober</a:t>
            </a:r>
            <a:r>
              <a:rPr lang="en-US" sz="2800" dirty="0"/>
              <a:t>)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31 </a:t>
            </a:r>
            <a:r>
              <a:rPr lang="en-US" sz="2800" dirty="0" err="1"/>
              <a:t>Oktober</a:t>
            </a:r>
            <a:r>
              <a:rPr lang="en-US" sz="2800" dirty="0"/>
              <a:t> </a:t>
            </a:r>
            <a:r>
              <a:rPr lang="en-US" sz="2800" dirty="0" err="1"/>
              <a:t>ditetapkan</a:t>
            </a:r>
            <a:r>
              <a:rPr lang="en-US" sz="2800" dirty="0"/>
              <a:t> “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Sensus</a:t>
            </a:r>
            <a:r>
              <a:rPr lang="en-US" sz="2800" dirty="0"/>
              <a:t>”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6321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725488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mtClean="0"/>
              <a:t>Sensus Penduduk di Indonesia</a:t>
            </a:r>
            <a:endParaRPr lang="en-US" sz="3000" b="1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2233" y="1806576"/>
            <a:ext cx="7604150" cy="38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b="1" dirty="0"/>
              <a:t>SP Indonesia 1971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b="1" dirty="0"/>
              <a:t>SP Indonesia 1980 </a:t>
            </a:r>
            <a:r>
              <a:rPr lang="en-US" sz="3000" dirty="0" err="1"/>
              <a:t>dua</a:t>
            </a:r>
            <a:r>
              <a:rPr lang="en-US" sz="3000" dirty="0"/>
              <a:t> </a:t>
            </a:r>
            <a:r>
              <a:rPr lang="en-US" sz="3000" dirty="0" err="1"/>
              <a:t>tahap</a:t>
            </a:r>
            <a:r>
              <a:rPr lang="en-US" sz="3000" dirty="0"/>
              <a:t> :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000" dirty="0" err="1"/>
              <a:t>Sensus</a:t>
            </a:r>
            <a:r>
              <a:rPr lang="en-US" sz="3000" dirty="0"/>
              <a:t> </a:t>
            </a:r>
            <a:r>
              <a:rPr lang="en-US" sz="3000" dirty="0" err="1"/>
              <a:t>lengkap</a:t>
            </a:r>
            <a:r>
              <a:rPr lang="en-US" sz="3000" dirty="0"/>
              <a:t> : 20 Sep – 30 </a:t>
            </a:r>
            <a:r>
              <a:rPr lang="en-US" sz="3000" dirty="0" err="1" smtClean="0"/>
              <a:t>Oktober</a:t>
            </a:r>
            <a:endParaRPr lang="en-US" sz="30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000" dirty="0" err="1"/>
              <a:t>Sensus</a:t>
            </a:r>
            <a:r>
              <a:rPr lang="en-US" sz="3000" dirty="0"/>
              <a:t> sample : 6 – 31 </a:t>
            </a:r>
            <a:r>
              <a:rPr lang="en-US" sz="3000" dirty="0" err="1" smtClean="0"/>
              <a:t>Oktober</a:t>
            </a:r>
            <a:endParaRPr lang="en-US" sz="30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b="1" dirty="0" smtClean="0"/>
              <a:t>SP </a:t>
            </a:r>
            <a:r>
              <a:rPr lang="en-US" sz="3000" b="1" dirty="0"/>
              <a:t>Indonesia</a:t>
            </a:r>
            <a:r>
              <a:rPr lang="en-US" sz="3000" dirty="0"/>
              <a:t> </a:t>
            </a:r>
            <a:r>
              <a:rPr lang="en-US" sz="3000" b="1" dirty="0"/>
              <a:t>1990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err="1"/>
              <a:t>Dilaksanan</a:t>
            </a:r>
            <a:r>
              <a:rPr lang="en-US" sz="2800" dirty="0"/>
              <a:t> </a:t>
            </a:r>
            <a:r>
              <a:rPr lang="en-US" sz="2800" dirty="0" err="1"/>
              <a:t>hingga</a:t>
            </a:r>
            <a:r>
              <a:rPr lang="en-US" sz="2800" dirty="0"/>
              <a:t> 31 </a:t>
            </a:r>
            <a:r>
              <a:rPr lang="en-US" sz="2800" dirty="0" err="1" smtClean="0"/>
              <a:t>Oktober</a:t>
            </a:r>
            <a:endParaRPr lang="en-US" sz="28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966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9773" y="674158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Sumber Data Demografi : Sensus Penduduk</a:t>
            </a:r>
            <a:endParaRPr lang="en-US" sz="32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1556792"/>
            <a:ext cx="8501122" cy="40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700" dirty="0"/>
              <a:t>United Nations (UN) </a:t>
            </a:r>
            <a:r>
              <a:rPr lang="en-US" sz="2700" dirty="0" err="1"/>
              <a:t>dalam</a:t>
            </a:r>
            <a:r>
              <a:rPr lang="en-US" sz="2700" dirty="0"/>
              <a:t> </a:t>
            </a:r>
            <a:r>
              <a:rPr lang="en-US" sz="2700" i="1" dirty="0"/>
              <a:t>Principles and Recommendations for Natural Population Censuses </a:t>
            </a:r>
            <a:r>
              <a:rPr lang="en-US" sz="2700" i="1" dirty="0" err="1"/>
              <a:t>menyebutkan</a:t>
            </a:r>
            <a:r>
              <a:rPr lang="en-US" sz="2700" i="1" dirty="0"/>
              <a:t> :</a:t>
            </a:r>
          </a:p>
          <a:p>
            <a:pPr algn="just">
              <a:spcBef>
                <a:spcPct val="50000"/>
              </a:spcBef>
            </a:pPr>
            <a:r>
              <a:rPr lang="en-US" sz="2700" dirty="0" err="1"/>
              <a:t>Sensus</a:t>
            </a:r>
            <a:r>
              <a:rPr lang="en-US" sz="2700" dirty="0"/>
              <a:t> </a:t>
            </a:r>
            <a:r>
              <a:rPr lang="en-US" sz="2700" dirty="0" err="1"/>
              <a:t>Penduduk</a:t>
            </a:r>
            <a:r>
              <a:rPr lang="en-US" sz="2700" dirty="0"/>
              <a:t> </a:t>
            </a:r>
            <a:r>
              <a:rPr lang="en-US" sz="2700" dirty="0" err="1"/>
              <a:t>sebagai</a:t>
            </a:r>
            <a:r>
              <a:rPr lang="en-US" sz="2700" dirty="0"/>
              <a:t> </a:t>
            </a:r>
            <a:r>
              <a:rPr lang="en-US" sz="2700" dirty="0" err="1"/>
              <a:t>keseluruhan</a:t>
            </a:r>
            <a:r>
              <a:rPr lang="en-US" sz="2700" dirty="0"/>
              <a:t> </a:t>
            </a:r>
            <a:r>
              <a:rPr lang="en-US" sz="2700" dirty="0" err="1"/>
              <a:t>proses</a:t>
            </a:r>
            <a:r>
              <a:rPr lang="en-US" sz="2700" dirty="0"/>
              <a:t> </a:t>
            </a:r>
            <a:r>
              <a:rPr lang="en-US" sz="2700" dirty="0" err="1"/>
              <a:t>pencacahan</a:t>
            </a:r>
            <a:r>
              <a:rPr lang="en-US" sz="2700" dirty="0"/>
              <a:t> (</a:t>
            </a:r>
            <a:r>
              <a:rPr lang="en-US" sz="2700" i="1" dirty="0"/>
              <a:t>Collecting</a:t>
            </a:r>
            <a:r>
              <a:rPr lang="en-US" sz="2700" dirty="0"/>
              <a:t>) ; </a:t>
            </a:r>
            <a:r>
              <a:rPr lang="en-US" sz="2700" dirty="0" err="1"/>
              <a:t>Pengumpulan</a:t>
            </a:r>
            <a:r>
              <a:rPr lang="en-US" sz="2700" dirty="0"/>
              <a:t> (</a:t>
            </a:r>
            <a:r>
              <a:rPr lang="en-US" sz="2700" i="1" dirty="0"/>
              <a:t>Compiling</a:t>
            </a:r>
            <a:r>
              <a:rPr lang="en-US" sz="2700" dirty="0"/>
              <a:t>) ; </a:t>
            </a:r>
            <a:r>
              <a:rPr lang="en-US" sz="2700" dirty="0" err="1"/>
              <a:t>Penyusunan</a:t>
            </a:r>
            <a:r>
              <a:rPr lang="en-US" sz="2700" dirty="0"/>
              <a:t> (</a:t>
            </a:r>
            <a:r>
              <a:rPr lang="en-US" sz="2700" i="1" dirty="0"/>
              <a:t>Tabulating</a:t>
            </a:r>
            <a:r>
              <a:rPr lang="en-US" sz="2700" dirty="0"/>
              <a:t>)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Penerbitan</a:t>
            </a:r>
            <a:r>
              <a:rPr lang="en-US" sz="2700" dirty="0"/>
              <a:t> (</a:t>
            </a:r>
            <a:r>
              <a:rPr lang="en-US" sz="2700" i="1" dirty="0"/>
              <a:t>Publishing</a:t>
            </a:r>
            <a:r>
              <a:rPr lang="en-US" sz="2700" dirty="0"/>
              <a:t>) data </a:t>
            </a:r>
            <a:r>
              <a:rPr lang="en-US" sz="2700" dirty="0" err="1"/>
              <a:t>demografi</a:t>
            </a:r>
            <a:r>
              <a:rPr lang="en-US" sz="2700" dirty="0"/>
              <a:t>, </a:t>
            </a:r>
            <a:r>
              <a:rPr lang="en-US" sz="2700" dirty="0" err="1"/>
              <a:t>ekonomi</a:t>
            </a:r>
            <a:r>
              <a:rPr lang="en-US" sz="2700" dirty="0"/>
              <a:t>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sosial</a:t>
            </a:r>
            <a:r>
              <a:rPr lang="en-US" sz="2700" dirty="0"/>
              <a:t> yang </a:t>
            </a:r>
            <a:r>
              <a:rPr lang="en-US" sz="2700" dirty="0" err="1"/>
              <a:t>menyangkut</a:t>
            </a:r>
            <a:r>
              <a:rPr lang="en-US" sz="2700" dirty="0"/>
              <a:t> </a:t>
            </a:r>
            <a:r>
              <a:rPr lang="en-US" sz="2700" dirty="0" err="1"/>
              <a:t>semua</a:t>
            </a:r>
            <a:r>
              <a:rPr lang="en-US" sz="2700" dirty="0"/>
              <a:t> </a:t>
            </a:r>
            <a:r>
              <a:rPr lang="en-US" sz="2700" dirty="0" err="1"/>
              <a:t>orang</a:t>
            </a:r>
            <a:r>
              <a:rPr lang="en-US" sz="2700" dirty="0"/>
              <a:t> </a:t>
            </a:r>
            <a:r>
              <a:rPr lang="en-US" sz="2700" dirty="0" err="1"/>
              <a:t>pada</a:t>
            </a:r>
            <a:r>
              <a:rPr lang="en-US" sz="2700" dirty="0"/>
              <a:t> </a:t>
            </a:r>
            <a:r>
              <a:rPr lang="en-US" sz="2700" dirty="0" err="1"/>
              <a:t>waktu</a:t>
            </a:r>
            <a:r>
              <a:rPr lang="en-US" sz="2700" dirty="0"/>
              <a:t> </a:t>
            </a:r>
            <a:r>
              <a:rPr lang="en-US" sz="2700" dirty="0" err="1"/>
              <a:t>tertentu</a:t>
            </a:r>
            <a:r>
              <a:rPr lang="en-US" sz="2700" dirty="0"/>
              <a:t> </a:t>
            </a:r>
            <a:r>
              <a:rPr lang="en-US" sz="2700" dirty="0" err="1"/>
              <a:t>di</a:t>
            </a:r>
            <a:r>
              <a:rPr lang="en-US" sz="2700" dirty="0"/>
              <a:t> </a:t>
            </a:r>
            <a:r>
              <a:rPr lang="en-US" sz="2700" dirty="0" err="1"/>
              <a:t>suatu</a:t>
            </a:r>
            <a:r>
              <a:rPr lang="en-US" sz="2700" dirty="0"/>
              <a:t> </a:t>
            </a:r>
            <a:r>
              <a:rPr lang="en-US" sz="2700" dirty="0" err="1"/>
              <a:t>negara</a:t>
            </a:r>
            <a:r>
              <a:rPr lang="en-US" sz="2700" dirty="0"/>
              <a:t> </a:t>
            </a:r>
            <a:r>
              <a:rPr lang="en-US" sz="2700" dirty="0" err="1"/>
              <a:t>atau</a:t>
            </a:r>
            <a:r>
              <a:rPr lang="en-US" sz="2700" dirty="0"/>
              <a:t> </a:t>
            </a:r>
            <a:r>
              <a:rPr lang="en-US" sz="2700" dirty="0" err="1"/>
              <a:t>wilayah</a:t>
            </a:r>
            <a:r>
              <a:rPr lang="en-US" sz="2700" dirty="0"/>
              <a:t> </a:t>
            </a:r>
            <a:r>
              <a:rPr lang="en-US" sz="2700" dirty="0" err="1"/>
              <a:t>tertentu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1469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1113756"/>
            <a:ext cx="7921625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SUMBER DATA </a:t>
            </a:r>
            <a:r>
              <a:rPr lang="en-US" sz="3200" smtClean="0">
                <a:latin typeface="+mn-lt"/>
              </a:rPr>
              <a:t>KEPENDUDUKAN</a:t>
            </a:r>
            <a:endParaRPr lang="en-US" sz="3200" dirty="0" smtClean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412" y="2185326"/>
            <a:ext cx="8378855" cy="3876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smtClean="0"/>
              <a:t>Adalah segala  tampilan data dalam bentuk resmi/tidak resmi yang diterbitkan oleh badan-badan pencatatan kependudukan (pemerintah/non pemerintah), dalam berbagai bentuk baik angka, grafik,gambar, dll</a:t>
            </a:r>
          </a:p>
          <a:p>
            <a:pPr algn="just">
              <a:lnSpc>
                <a:spcPct val="80000"/>
              </a:lnSpc>
            </a:pPr>
            <a:endParaRPr lang="en-US" smtClean="0"/>
          </a:p>
          <a:p>
            <a:pPr marL="1077913" lvl="1" algn="just">
              <a:lnSpc>
                <a:spcPct val="80000"/>
              </a:lnSpc>
              <a:buFontTx/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2039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6000" smtClean="0">
                <a:latin typeface="UMS Courier" pitchFamily="2" charset="0"/>
              </a:rPr>
              <a:t>TUJUAN</a:t>
            </a:r>
            <a:endParaRPr lang="en-GB" sz="6000" dirty="0" smtClean="0">
              <a:latin typeface="UMS Courier" pitchFamily="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Tujuan untuk </a:t>
            </a:r>
            <a:r>
              <a:rPr lang="id-ID" smtClean="0"/>
              <a:t>mencacah seluruh penduduk yang ada diwilayah suatu negara.</a:t>
            </a:r>
          </a:p>
          <a:p>
            <a:r>
              <a:rPr lang="id-ID" smtClean="0"/>
              <a:t>Yang dicacah meliputi penduduk </a:t>
            </a:r>
            <a:r>
              <a:rPr lang="id-ID" i="1" smtClean="0"/>
              <a:t>de jure</a:t>
            </a:r>
            <a:r>
              <a:rPr lang="id-ID" smtClean="0"/>
              <a:t> dan penduduk </a:t>
            </a:r>
            <a:r>
              <a:rPr lang="id-ID" i="1" smtClean="0"/>
              <a:t>de facto</a:t>
            </a:r>
          </a:p>
          <a:p>
            <a:r>
              <a:rPr lang="id-ID" i="1" smtClean="0"/>
              <a:t>de jure</a:t>
            </a:r>
            <a:r>
              <a:rPr lang="en-US" smtClean="0"/>
              <a:t> </a:t>
            </a:r>
            <a:r>
              <a:rPr lang="id-ID" i="1" smtClean="0"/>
              <a:t> </a:t>
            </a:r>
            <a:r>
              <a:rPr lang="id-ID" smtClean="0"/>
              <a:t>penduduk yang resmi tinggal di daerah tersebut</a:t>
            </a:r>
            <a:endParaRPr lang="en-US" smtClean="0"/>
          </a:p>
          <a:p>
            <a:r>
              <a:rPr lang="id-ID" i="1" smtClean="0"/>
              <a:t>de facto </a:t>
            </a:r>
            <a:r>
              <a:rPr lang="id-ID" smtClean="0"/>
              <a:t>penduduk yang berada di suatu wilayah tetapi t</a:t>
            </a:r>
            <a:r>
              <a:rPr lang="en-SG" smtClean="0"/>
              <a:t>i</a:t>
            </a:r>
            <a:r>
              <a:rPr lang="id-ID" smtClean="0"/>
              <a:t>d</a:t>
            </a:r>
            <a:r>
              <a:rPr lang="en-SG" smtClean="0"/>
              <a:t>a</a:t>
            </a:r>
            <a:r>
              <a:rPr lang="id-ID" smtClean="0"/>
              <a:t>k t</a:t>
            </a:r>
            <a:r>
              <a:rPr lang="en-SG" smtClean="0"/>
              <a:t>e</a:t>
            </a:r>
            <a:r>
              <a:rPr lang="id-ID" smtClean="0"/>
              <a:t>rm</a:t>
            </a:r>
            <a:r>
              <a:rPr lang="en-SG" smtClean="0"/>
              <a:t>a</a:t>
            </a:r>
            <a:r>
              <a:rPr lang="id-ID" smtClean="0"/>
              <a:t>s</a:t>
            </a:r>
            <a:r>
              <a:rPr lang="en-SG" smtClean="0"/>
              <a:t>u</a:t>
            </a:r>
            <a:r>
              <a:rPr lang="id-ID" smtClean="0"/>
              <a:t>k penduduk resmi diwilayah bersangkutan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1113116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576080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Dimensi Sensus Penduduk #1</a:t>
            </a:r>
            <a:endParaRPr lang="en-US" dirty="0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6416" y="1530152"/>
            <a:ext cx="864399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•"/>
            </a:pPr>
            <a:r>
              <a:rPr lang="en-US" sz="3000" dirty="0" err="1"/>
              <a:t>Pencatatan</a:t>
            </a:r>
            <a:r>
              <a:rPr lang="en-US" sz="3000" dirty="0"/>
              <a:t> yang </a:t>
            </a:r>
            <a:r>
              <a:rPr lang="en-US" sz="3000" dirty="0" err="1"/>
              <a:t>menyeluruh</a:t>
            </a:r>
            <a:r>
              <a:rPr lang="en-US" sz="3000" dirty="0"/>
              <a:t> </a:t>
            </a:r>
            <a:r>
              <a:rPr lang="en-US" sz="3000" dirty="0" err="1"/>
              <a:t>terhadap</a:t>
            </a:r>
            <a:r>
              <a:rPr lang="en-US" sz="3000" dirty="0"/>
              <a:t> </a:t>
            </a:r>
            <a:r>
              <a:rPr lang="en-US" sz="3000" dirty="0" err="1"/>
              <a:t>semua</a:t>
            </a:r>
            <a:r>
              <a:rPr lang="en-US" sz="3000" dirty="0"/>
              <a:t> </a:t>
            </a:r>
            <a:r>
              <a:rPr lang="en-US" sz="3000" dirty="0" err="1"/>
              <a:t>orang</a:t>
            </a:r>
            <a:r>
              <a:rPr lang="en-US" sz="3000" dirty="0"/>
              <a:t>, </a:t>
            </a:r>
            <a:r>
              <a:rPr lang="en-US" sz="3000" dirty="0" err="1"/>
              <a:t>bahkan</a:t>
            </a:r>
            <a:r>
              <a:rPr lang="en-US" sz="3000" dirty="0"/>
              <a:t> </a:t>
            </a:r>
            <a:r>
              <a:rPr lang="en-US" sz="3000" dirty="0" err="1"/>
              <a:t>diperlukan</a:t>
            </a:r>
            <a:r>
              <a:rPr lang="en-US" sz="3000" dirty="0"/>
              <a:t> pula </a:t>
            </a:r>
            <a:r>
              <a:rPr lang="en-US" sz="3000" dirty="0" err="1"/>
              <a:t>mencatat</a:t>
            </a:r>
            <a:r>
              <a:rPr lang="en-US" sz="3000" dirty="0"/>
              <a:t> </a:t>
            </a:r>
            <a:r>
              <a:rPr lang="en-US" sz="3000" dirty="0" err="1"/>
              <a:t>penduduk</a:t>
            </a:r>
            <a:r>
              <a:rPr lang="en-US" sz="3000" dirty="0"/>
              <a:t> </a:t>
            </a:r>
            <a:r>
              <a:rPr lang="en-US" sz="3000" dirty="0" err="1"/>
              <a:t>suatu</a:t>
            </a:r>
            <a:r>
              <a:rPr lang="en-US" sz="3000" dirty="0"/>
              <a:t> </a:t>
            </a:r>
            <a:r>
              <a:rPr lang="en-US" sz="3000" dirty="0" err="1"/>
              <a:t>negara</a:t>
            </a:r>
            <a:r>
              <a:rPr lang="en-US" sz="3000" dirty="0"/>
              <a:t> yang </a:t>
            </a:r>
            <a:r>
              <a:rPr lang="en-US" sz="3000" dirty="0" err="1"/>
              <a:t>sedang</a:t>
            </a:r>
            <a:r>
              <a:rPr lang="en-US" sz="3000" dirty="0"/>
              <a:t> </a:t>
            </a:r>
            <a:r>
              <a:rPr lang="en-US" sz="3000" dirty="0" err="1"/>
              <a:t>bekerja</a:t>
            </a:r>
            <a:r>
              <a:rPr lang="en-US" sz="3000" dirty="0"/>
              <a:t> </a:t>
            </a:r>
            <a:r>
              <a:rPr lang="en-US" sz="3000" dirty="0" err="1"/>
              <a:t>di</a:t>
            </a:r>
            <a:r>
              <a:rPr lang="en-US" sz="3000" dirty="0"/>
              <a:t> </a:t>
            </a:r>
            <a:r>
              <a:rPr lang="en-US" sz="3000" dirty="0" err="1"/>
              <a:t>luar</a:t>
            </a:r>
            <a:r>
              <a:rPr lang="en-US" sz="3000" dirty="0"/>
              <a:t> </a:t>
            </a:r>
            <a:r>
              <a:rPr lang="en-US" sz="3000" dirty="0" err="1"/>
              <a:t>negeri</a:t>
            </a:r>
            <a:r>
              <a:rPr lang="en-US" sz="3000" dirty="0"/>
              <a:t>.</a:t>
            </a:r>
          </a:p>
          <a:p>
            <a:pPr marL="342900" indent="-342900" algn="just"/>
            <a:endParaRPr lang="en-US" sz="3000" dirty="0"/>
          </a:p>
          <a:p>
            <a:pPr marL="342900" indent="-342900" algn="just">
              <a:buFontTx/>
              <a:buChar char="•"/>
            </a:pPr>
            <a:r>
              <a:rPr lang="en-US" sz="3000" dirty="0" err="1"/>
              <a:t>Pencatatan</a:t>
            </a:r>
            <a:r>
              <a:rPr lang="en-US" sz="3000" dirty="0"/>
              <a:t> </a:t>
            </a:r>
            <a:r>
              <a:rPr lang="en-US" sz="3000" dirty="0" err="1"/>
              <a:t>mencakup</a:t>
            </a:r>
            <a:r>
              <a:rPr lang="en-US" sz="3000" dirty="0"/>
              <a:t> </a:t>
            </a:r>
            <a:r>
              <a:rPr lang="en-US" sz="3000" dirty="0" err="1"/>
              <a:t>semua</a:t>
            </a:r>
            <a:r>
              <a:rPr lang="en-US" sz="3000" dirty="0"/>
              <a:t> </a:t>
            </a:r>
            <a:r>
              <a:rPr lang="en-US" sz="3000" dirty="0" err="1"/>
              <a:t>orang</a:t>
            </a:r>
            <a:r>
              <a:rPr lang="en-US" sz="3000" dirty="0"/>
              <a:t>, </a:t>
            </a:r>
            <a:r>
              <a:rPr lang="en-US" sz="3000" dirty="0" err="1"/>
              <a:t>yaitu</a:t>
            </a:r>
            <a:r>
              <a:rPr lang="en-US" sz="3000" dirty="0"/>
              <a:t> 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3000" dirty="0" smtClean="0"/>
              <a:t>de jure (</a:t>
            </a:r>
            <a:r>
              <a:rPr lang="en-US" sz="3000" dirty="0" err="1" smtClean="0"/>
              <a:t>berdasar</a:t>
            </a:r>
            <a:r>
              <a:rPr lang="en-US" sz="3000" dirty="0" smtClean="0"/>
              <a:t> </a:t>
            </a:r>
            <a:r>
              <a:rPr lang="en-US" sz="3000" dirty="0" err="1" smtClean="0"/>
              <a:t>tempat</a:t>
            </a:r>
            <a:r>
              <a:rPr lang="en-US" sz="3000" dirty="0" smtClean="0"/>
              <a:t> </a:t>
            </a:r>
            <a:r>
              <a:rPr lang="en-US" sz="3000" dirty="0" err="1" smtClean="0"/>
              <a:t>tinggal</a:t>
            </a:r>
            <a:r>
              <a:rPr lang="en-US" sz="3000" dirty="0" smtClean="0"/>
              <a:t>)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3000" dirty="0" smtClean="0"/>
              <a:t>de </a:t>
            </a:r>
            <a:r>
              <a:rPr lang="en-US" sz="3000" dirty="0"/>
              <a:t>facto (</a:t>
            </a:r>
            <a:r>
              <a:rPr lang="en-US" sz="3000" dirty="0" err="1"/>
              <a:t>berdasar</a:t>
            </a:r>
            <a:r>
              <a:rPr lang="en-US" sz="3000" dirty="0"/>
              <a:t> </a:t>
            </a:r>
            <a:r>
              <a:rPr lang="en-US" sz="3000" dirty="0" err="1"/>
              <a:t>penduduk</a:t>
            </a:r>
            <a:r>
              <a:rPr lang="en-US" sz="3000" dirty="0"/>
              <a:t> yang </a:t>
            </a:r>
            <a:r>
              <a:rPr lang="en-US" sz="3000" dirty="0" err="1"/>
              <a:t>ditemukan</a:t>
            </a:r>
            <a:r>
              <a:rPr lang="en-US" sz="3000" dirty="0"/>
              <a:t> </a:t>
            </a:r>
            <a:r>
              <a:rPr lang="en-US" sz="3000" dirty="0" err="1" smtClean="0"/>
              <a:t>saat</a:t>
            </a:r>
            <a:r>
              <a:rPr lang="en-US" sz="3000" dirty="0" smtClean="0"/>
              <a:t> </a:t>
            </a:r>
            <a:r>
              <a:rPr lang="en-US" sz="3000" dirty="0"/>
              <a:t>SP </a:t>
            </a:r>
            <a:r>
              <a:rPr lang="en-US" sz="3000" dirty="0" err="1"/>
              <a:t>dilakukan</a:t>
            </a:r>
            <a:r>
              <a:rPr lang="en-US" sz="3000" dirty="0"/>
              <a:t>)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3000" dirty="0"/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287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620688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Dimensi Sensus Penduduk #2</a:t>
            </a:r>
            <a:endParaRPr lang="en-US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2167" y="1717636"/>
            <a:ext cx="8143932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3500" dirty="0" err="1"/>
              <a:t>Dilaksanakan</a:t>
            </a:r>
            <a:r>
              <a:rPr lang="en-US" sz="3500" dirty="0"/>
              <a:t> </a:t>
            </a:r>
            <a:r>
              <a:rPr lang="en-US" sz="3500" dirty="0" err="1"/>
              <a:t>dalam</a:t>
            </a:r>
            <a:r>
              <a:rPr lang="en-US" sz="3500" dirty="0"/>
              <a:t> </a:t>
            </a:r>
            <a:r>
              <a:rPr lang="en-US" sz="3500" dirty="0" err="1"/>
              <a:t>jangka</a:t>
            </a:r>
            <a:r>
              <a:rPr lang="en-US" sz="3500" dirty="0"/>
              <a:t> </a:t>
            </a:r>
            <a:r>
              <a:rPr lang="en-US" sz="3500" dirty="0" err="1"/>
              <a:t>waktu</a:t>
            </a:r>
            <a:r>
              <a:rPr lang="en-US" sz="3500" dirty="0"/>
              <a:t> </a:t>
            </a:r>
            <a:r>
              <a:rPr lang="en-US" sz="3500" dirty="0" err="1"/>
              <a:t>tertentu</a:t>
            </a:r>
            <a:endParaRPr lang="en-US" sz="3500" dirty="0"/>
          </a:p>
          <a:p>
            <a:pPr marL="342900" indent="-342900">
              <a:buFontTx/>
              <a:buChar char="•"/>
            </a:pPr>
            <a:endParaRPr lang="en-US" sz="3500" dirty="0"/>
          </a:p>
          <a:p>
            <a:pPr marL="342900" indent="-342900">
              <a:buFontTx/>
              <a:buChar char="•"/>
            </a:pPr>
            <a:r>
              <a:rPr lang="en-US" sz="3500" dirty="0" err="1"/>
              <a:t>Biasanya</a:t>
            </a:r>
            <a:r>
              <a:rPr lang="en-US" sz="3500" dirty="0"/>
              <a:t> </a:t>
            </a:r>
            <a:r>
              <a:rPr lang="en-US" sz="3500" dirty="0" err="1"/>
              <a:t>dilakukan</a:t>
            </a:r>
            <a:r>
              <a:rPr lang="en-US" sz="3500" dirty="0"/>
              <a:t> 10 </a:t>
            </a:r>
            <a:r>
              <a:rPr lang="en-US" sz="3500" dirty="0" err="1"/>
              <a:t>tahun</a:t>
            </a:r>
            <a:r>
              <a:rPr lang="en-US" sz="3500" dirty="0"/>
              <a:t> </a:t>
            </a:r>
            <a:r>
              <a:rPr lang="en-US" sz="3500" dirty="0" err="1"/>
              <a:t>sekali</a:t>
            </a:r>
            <a:endParaRPr lang="en-US" sz="3500" dirty="0"/>
          </a:p>
          <a:p>
            <a:pPr marL="342900" indent="-342900">
              <a:buFontTx/>
              <a:buChar char="•"/>
            </a:pPr>
            <a:endParaRPr lang="en-US" sz="3500" dirty="0"/>
          </a:p>
          <a:p>
            <a:pPr marL="342900" indent="-342900">
              <a:buFontTx/>
              <a:buChar char="•"/>
            </a:pPr>
            <a:r>
              <a:rPr lang="en-US" sz="3500" dirty="0" err="1"/>
              <a:t>Dilakukan</a:t>
            </a:r>
            <a:r>
              <a:rPr lang="en-US" sz="3500" dirty="0"/>
              <a:t> </a:t>
            </a:r>
            <a:r>
              <a:rPr lang="en-US" sz="3500" dirty="0" err="1"/>
              <a:t>secara</a:t>
            </a:r>
            <a:r>
              <a:rPr lang="en-US" sz="3500" dirty="0"/>
              <a:t> </a:t>
            </a:r>
            <a:r>
              <a:rPr lang="en-US" sz="3500" dirty="0" err="1"/>
              <a:t>serentak</a:t>
            </a:r>
            <a:r>
              <a:rPr lang="en-US" sz="3500" dirty="0"/>
              <a:t> </a:t>
            </a:r>
            <a:r>
              <a:rPr lang="en-US" sz="3500" dirty="0" err="1"/>
              <a:t>untuk</a:t>
            </a:r>
            <a:r>
              <a:rPr lang="en-US" sz="3500" dirty="0"/>
              <a:t> </a:t>
            </a:r>
            <a:r>
              <a:rPr lang="en-US" sz="3500" dirty="0" err="1"/>
              <a:t>menghindari</a:t>
            </a:r>
            <a:r>
              <a:rPr lang="en-US" sz="3500" dirty="0"/>
              <a:t> </a:t>
            </a:r>
            <a:r>
              <a:rPr lang="en-US" sz="3500" i="1" dirty="0"/>
              <a:t>double counting.</a:t>
            </a:r>
          </a:p>
          <a:p>
            <a:pPr marL="342900" indent="-342900">
              <a:buFontTx/>
              <a:buChar char="•"/>
            </a:pPr>
            <a:endParaRPr lang="en-US" sz="3500" i="1" dirty="0"/>
          </a:p>
          <a:p>
            <a:pPr marL="342900" indent="-342900">
              <a:buFontTx/>
              <a:buChar char="•"/>
            </a:pPr>
            <a:endParaRPr lang="en-US" sz="3000" dirty="0"/>
          </a:p>
          <a:p>
            <a:pPr marL="342900" indent="-342900">
              <a:buFontTx/>
              <a:buChar char="•"/>
            </a:pPr>
            <a:endParaRPr lang="en-US" sz="3000" dirty="0"/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81184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692696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Dimensi Sensus Penduduk #3</a:t>
            </a:r>
            <a:endParaRPr lang="en-US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2167" y="1789644"/>
            <a:ext cx="8143932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3500" dirty="0" err="1"/>
              <a:t>Mencakup</a:t>
            </a:r>
            <a:r>
              <a:rPr lang="en-US" sz="3500" dirty="0"/>
              <a:t> </a:t>
            </a:r>
            <a:r>
              <a:rPr lang="en-US" sz="3500" dirty="0" err="1"/>
              <a:t>suatu</a:t>
            </a:r>
            <a:r>
              <a:rPr lang="en-US" sz="3500" dirty="0"/>
              <a:t> </a:t>
            </a:r>
            <a:r>
              <a:rPr lang="en-US" sz="3500" dirty="0" err="1"/>
              <a:t>wilayah</a:t>
            </a:r>
            <a:r>
              <a:rPr lang="en-US" sz="3500" dirty="0"/>
              <a:t> </a:t>
            </a:r>
            <a:r>
              <a:rPr lang="en-US" sz="3500" dirty="0" err="1"/>
              <a:t>tertentu</a:t>
            </a:r>
            <a:r>
              <a:rPr lang="en-US" sz="3500" dirty="0"/>
              <a:t>, </a:t>
            </a:r>
            <a:r>
              <a:rPr lang="en-US" sz="3500" dirty="0" err="1"/>
              <a:t>yaitu</a:t>
            </a:r>
            <a:r>
              <a:rPr lang="en-US" sz="3500" dirty="0"/>
              <a:t> </a:t>
            </a:r>
            <a:r>
              <a:rPr lang="en-US" sz="3500" dirty="0" err="1"/>
              <a:t>wilayah</a:t>
            </a:r>
            <a:r>
              <a:rPr lang="en-US" sz="3500" dirty="0"/>
              <a:t> </a:t>
            </a:r>
            <a:r>
              <a:rPr lang="en-US" sz="3500" dirty="0" err="1"/>
              <a:t>administratif</a:t>
            </a:r>
            <a:r>
              <a:rPr lang="en-US" sz="3500" dirty="0"/>
              <a:t>.</a:t>
            </a:r>
          </a:p>
          <a:p>
            <a:pPr marL="342900" indent="-342900">
              <a:buFontTx/>
              <a:buChar char="•"/>
            </a:pPr>
            <a:endParaRPr lang="en-US" sz="3500" dirty="0"/>
          </a:p>
          <a:p>
            <a:pPr marL="342900" indent="-342900">
              <a:buFontTx/>
              <a:buChar char="•"/>
            </a:pPr>
            <a:r>
              <a:rPr lang="en-US" sz="3500" dirty="0" err="1"/>
              <a:t>Biasanya</a:t>
            </a:r>
            <a:r>
              <a:rPr lang="en-US" sz="3500" dirty="0"/>
              <a:t> </a:t>
            </a:r>
            <a:r>
              <a:rPr lang="en-US" sz="3500" dirty="0" err="1"/>
              <a:t>digunakan</a:t>
            </a:r>
            <a:r>
              <a:rPr lang="en-US" sz="3500" dirty="0"/>
              <a:t> </a:t>
            </a:r>
            <a:r>
              <a:rPr lang="en-US" sz="3500" dirty="0" err="1"/>
              <a:t>batasan</a:t>
            </a:r>
            <a:r>
              <a:rPr lang="en-US" sz="3500" dirty="0"/>
              <a:t> </a:t>
            </a:r>
            <a:r>
              <a:rPr lang="en-US" sz="3500" dirty="0" err="1"/>
              <a:t>administrasi</a:t>
            </a:r>
            <a:r>
              <a:rPr lang="en-US" sz="3500" dirty="0"/>
              <a:t> </a:t>
            </a:r>
            <a:r>
              <a:rPr lang="en-US" sz="3500" dirty="0" err="1"/>
              <a:t>negara</a:t>
            </a:r>
            <a:endParaRPr lang="en-US" sz="3500" i="1" dirty="0"/>
          </a:p>
          <a:p>
            <a:pPr marL="342900" indent="-342900">
              <a:buFontTx/>
              <a:buChar char="•"/>
            </a:pPr>
            <a:endParaRPr lang="en-US" sz="3500" i="1" dirty="0"/>
          </a:p>
          <a:p>
            <a:pPr marL="342900" indent="-342900">
              <a:buFontTx/>
              <a:buChar char="•"/>
            </a:pPr>
            <a:endParaRPr lang="en-US" sz="3000" dirty="0"/>
          </a:p>
          <a:p>
            <a:pPr marL="342900" indent="-342900">
              <a:buFontTx/>
              <a:buChar char="•"/>
            </a:pPr>
            <a:endParaRPr lang="en-US" sz="3000" dirty="0"/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33902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52489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Ciri Sensus Penduduk #1</a:t>
            </a:r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6415" y="2149477"/>
            <a:ext cx="8175655" cy="622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3000" b="1" dirty="0" err="1"/>
              <a:t>Bersifat</a:t>
            </a:r>
            <a:r>
              <a:rPr lang="en-US" sz="3000" b="1" dirty="0"/>
              <a:t> </a:t>
            </a:r>
            <a:r>
              <a:rPr lang="en-US" sz="3000" b="1" dirty="0" err="1"/>
              <a:t>Individu</a:t>
            </a:r>
            <a:r>
              <a:rPr lang="en-US" sz="3000" b="1" dirty="0"/>
              <a:t> </a:t>
            </a:r>
            <a:r>
              <a:rPr lang="en-US" sz="3000" dirty="0"/>
              <a:t>: </a:t>
            </a:r>
            <a:endParaRPr lang="en-US" sz="3000" dirty="0" smtClean="0"/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</a:pPr>
            <a:r>
              <a:rPr lang="en-US" sz="3000" dirty="0"/>
              <a:t>	</a:t>
            </a:r>
            <a:r>
              <a:rPr lang="en-US" sz="3000" dirty="0" err="1"/>
              <a:t>I</a:t>
            </a:r>
            <a:r>
              <a:rPr lang="en-US" sz="3000" dirty="0" err="1" smtClean="0"/>
              <a:t>nformasi</a:t>
            </a:r>
            <a:r>
              <a:rPr lang="en-US" sz="3000" dirty="0" smtClean="0"/>
              <a:t> </a:t>
            </a:r>
            <a:r>
              <a:rPr lang="en-US" sz="3000" dirty="0" err="1"/>
              <a:t>demografi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sosial</a:t>
            </a:r>
            <a:r>
              <a:rPr lang="en-US" sz="3000" dirty="0"/>
              <a:t> </a:t>
            </a:r>
            <a:r>
              <a:rPr lang="en-US" sz="3000" dirty="0" err="1"/>
              <a:t>ekonomi</a:t>
            </a:r>
            <a:r>
              <a:rPr lang="en-US" sz="3000" dirty="0"/>
              <a:t> yang </a:t>
            </a:r>
            <a:r>
              <a:rPr lang="en-US" sz="3000" dirty="0" err="1"/>
              <a:t>dikumpulkan</a:t>
            </a:r>
            <a:r>
              <a:rPr lang="en-US" sz="3000" dirty="0"/>
              <a:t> </a:t>
            </a:r>
            <a:r>
              <a:rPr lang="en-US" sz="3000" dirty="0" err="1"/>
              <a:t>bersumber</a:t>
            </a:r>
            <a:r>
              <a:rPr lang="en-US" sz="3000" dirty="0"/>
              <a:t> </a:t>
            </a:r>
            <a:r>
              <a:rPr lang="en-US" sz="3000" dirty="0" err="1"/>
              <a:t>dari</a:t>
            </a:r>
            <a:r>
              <a:rPr lang="en-US" sz="3000" dirty="0"/>
              <a:t> </a:t>
            </a:r>
            <a:r>
              <a:rPr lang="en-US" sz="3000" dirty="0" err="1" smtClean="0"/>
              <a:t>individu</a:t>
            </a:r>
            <a:r>
              <a:rPr lang="en-US" sz="3000" dirty="0" smtClean="0"/>
              <a:t>/</a:t>
            </a:r>
            <a:r>
              <a:rPr lang="en-US" sz="3000" dirty="0" err="1" smtClean="0"/>
              <a:t>perorangan</a:t>
            </a:r>
            <a:r>
              <a:rPr lang="en-US" sz="3000" dirty="0" smtClean="0"/>
              <a:t>, </a:t>
            </a:r>
            <a:r>
              <a:rPr lang="en-US" sz="3000" dirty="0" err="1" smtClean="0"/>
              <a:t>baik</a:t>
            </a:r>
            <a:r>
              <a:rPr lang="en-US" sz="3000" dirty="0" smtClean="0"/>
              <a:t> </a:t>
            </a:r>
            <a:r>
              <a:rPr lang="en-US" sz="3000" dirty="0" err="1"/>
              <a:t>sebagai</a:t>
            </a:r>
            <a:r>
              <a:rPr lang="en-US" sz="3000" dirty="0"/>
              <a:t> </a:t>
            </a:r>
            <a:r>
              <a:rPr lang="en-US" sz="3000" dirty="0" err="1"/>
              <a:t>anggota</a:t>
            </a:r>
            <a:r>
              <a:rPr lang="en-US" sz="3000" dirty="0"/>
              <a:t> </a:t>
            </a:r>
            <a:r>
              <a:rPr lang="en-US" sz="3000" dirty="0" err="1"/>
              <a:t>rumah</a:t>
            </a:r>
            <a:r>
              <a:rPr lang="en-US" sz="3000" dirty="0"/>
              <a:t> </a:t>
            </a:r>
            <a:r>
              <a:rPr lang="en-US" sz="3000" dirty="0" err="1"/>
              <a:t>tangga</a:t>
            </a:r>
            <a:r>
              <a:rPr lang="en-US" sz="3000" dirty="0"/>
              <a:t> </a:t>
            </a:r>
            <a:r>
              <a:rPr lang="en-US" sz="3000" dirty="0" err="1"/>
              <a:t>maupun</a:t>
            </a:r>
            <a:r>
              <a:rPr lang="en-US" sz="3000" dirty="0"/>
              <a:t> </a:t>
            </a:r>
            <a:r>
              <a:rPr lang="en-US" sz="3000" dirty="0" err="1"/>
              <a:t>sebagai</a:t>
            </a:r>
            <a:r>
              <a:rPr lang="en-US" sz="3000" dirty="0"/>
              <a:t> </a:t>
            </a:r>
            <a:r>
              <a:rPr lang="en-US" sz="3000" dirty="0" err="1"/>
              <a:t>anggota</a:t>
            </a:r>
            <a:r>
              <a:rPr lang="en-US" sz="3000" dirty="0"/>
              <a:t> </a:t>
            </a:r>
            <a:r>
              <a:rPr lang="en-US" sz="3000" dirty="0" err="1" smtClean="0"/>
              <a:t>masyarakat</a:t>
            </a:r>
            <a:endParaRPr lang="en-US" sz="3000" dirty="0" smtClean="0"/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</a:pPr>
            <a:endParaRPr lang="en-US" sz="3000" dirty="0"/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</a:pPr>
            <a:endParaRPr lang="id-ID" sz="3200" dirty="0" smtClean="0"/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</a:pPr>
            <a:endParaRPr lang="en-US" sz="3000" dirty="0"/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3000" b="1" dirty="0"/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@"/>
            </a:pPr>
            <a:endParaRPr lang="en-US" sz="3000" b="1" dirty="0"/>
          </a:p>
          <a:p>
            <a:pPr marL="342900" indent="-342900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708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548680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Ciri Sensus Penduduk #2</a:t>
            </a:r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15043" y="1845668"/>
            <a:ext cx="792961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/>
              <a:t>2. </a:t>
            </a:r>
            <a:r>
              <a:rPr lang="en-US" sz="3000" b="1" dirty="0" err="1"/>
              <a:t>Bersifat</a:t>
            </a:r>
            <a:r>
              <a:rPr lang="en-US" sz="3000" b="1" dirty="0"/>
              <a:t> Universal </a:t>
            </a:r>
            <a:r>
              <a:rPr lang="en-US" sz="3000" dirty="0"/>
              <a:t>: </a:t>
            </a:r>
            <a:r>
              <a:rPr lang="en-US" sz="3000" dirty="0" err="1"/>
              <a:t>Pencacahan</a:t>
            </a:r>
            <a:r>
              <a:rPr lang="en-US" sz="3000" dirty="0"/>
              <a:t> </a:t>
            </a:r>
            <a:r>
              <a:rPr lang="en-US" sz="3000" dirty="0" err="1"/>
              <a:t>penduduk</a:t>
            </a:r>
            <a:r>
              <a:rPr lang="en-US" sz="3000" dirty="0"/>
              <a:t> </a:t>
            </a:r>
            <a:r>
              <a:rPr lang="en-US" sz="3000" dirty="0" err="1"/>
              <a:t>bersifat</a:t>
            </a:r>
            <a:r>
              <a:rPr lang="en-US" sz="3000" dirty="0"/>
              <a:t> </a:t>
            </a:r>
            <a:r>
              <a:rPr lang="en-US" sz="3000" dirty="0" err="1" smtClean="0"/>
              <a:t>menyeluruh</a:t>
            </a:r>
            <a:r>
              <a:rPr lang="en-US" sz="3000" dirty="0" smtClean="0"/>
              <a:t>/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penduduk</a:t>
            </a:r>
            <a:r>
              <a:rPr lang="en-US" sz="3200" dirty="0" smtClean="0"/>
              <a:t> (yang </a:t>
            </a:r>
            <a:r>
              <a:rPr lang="en-US" sz="3200" dirty="0" err="1" smtClean="0"/>
              <a:t>hidup</a:t>
            </a:r>
            <a:r>
              <a:rPr lang="en-US" sz="3200" dirty="0" smtClean="0"/>
              <a:t>)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wilayah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dicacah</a:t>
            </a:r>
            <a:r>
              <a:rPr lang="en-US" sz="3200" dirty="0" smtClean="0"/>
              <a:t> (</a:t>
            </a:r>
            <a:r>
              <a:rPr lang="en-US" sz="3200" dirty="0" err="1" smtClean="0"/>
              <a:t>perseorangan</a:t>
            </a:r>
            <a:r>
              <a:rPr lang="en-US" sz="3200" dirty="0" smtClean="0"/>
              <a:t>)</a:t>
            </a:r>
            <a:endParaRPr lang="en-US" sz="30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30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/>
              <a:t>3. </a:t>
            </a:r>
            <a:r>
              <a:rPr lang="en-US" sz="3000" b="1" dirty="0" err="1"/>
              <a:t>Serentak</a:t>
            </a:r>
            <a:r>
              <a:rPr lang="en-US" sz="3000" b="1" dirty="0"/>
              <a:t> </a:t>
            </a:r>
            <a:r>
              <a:rPr lang="en-US" sz="3000" b="1" dirty="0" err="1"/>
              <a:t>di</a:t>
            </a:r>
            <a:r>
              <a:rPr lang="en-US" sz="3000" b="1" dirty="0"/>
              <a:t> </a:t>
            </a:r>
            <a:r>
              <a:rPr lang="en-US" sz="3000" b="1" dirty="0" err="1"/>
              <a:t>seluruh</a:t>
            </a:r>
            <a:r>
              <a:rPr lang="en-US" sz="3000" b="1" dirty="0"/>
              <a:t> </a:t>
            </a:r>
            <a:r>
              <a:rPr lang="en-US" sz="3000" b="1" dirty="0" err="1"/>
              <a:t>wilayah</a:t>
            </a:r>
            <a:endParaRPr lang="en-US" sz="3000" b="1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3000" b="1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/>
              <a:t>4. </a:t>
            </a:r>
            <a:r>
              <a:rPr lang="en-US" sz="3000" b="1" dirty="0" err="1"/>
              <a:t>Periodik</a:t>
            </a:r>
            <a:r>
              <a:rPr lang="en-US" sz="3000" b="1" dirty="0"/>
              <a:t> </a:t>
            </a:r>
            <a:r>
              <a:rPr lang="en-US" sz="3000" b="1" dirty="0" err="1"/>
              <a:t>pada</a:t>
            </a:r>
            <a:r>
              <a:rPr lang="en-US" sz="3000" b="1" dirty="0"/>
              <a:t> </a:t>
            </a:r>
            <a:r>
              <a:rPr lang="en-US" sz="3000" b="1" dirty="0" err="1"/>
              <a:t>tahun</a:t>
            </a:r>
            <a:r>
              <a:rPr lang="en-US" sz="3000" b="1" dirty="0"/>
              <a:t> </a:t>
            </a:r>
            <a:r>
              <a:rPr lang="en-US" sz="3000" b="1" dirty="0" err="1"/>
              <a:t>tertentu</a:t>
            </a:r>
            <a:endParaRPr lang="en-US" sz="3000" b="1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3000" b="1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@"/>
            </a:pPr>
            <a:endParaRPr lang="en-US" sz="3000" b="1" dirty="0"/>
          </a:p>
          <a:p>
            <a:pPr marL="342900" indent="-342900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0121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smtClean="0">
                <a:solidFill>
                  <a:srgbClr val="996600"/>
                </a:solidFill>
              </a:rPr>
              <a:t>SENSUS PENDUDUK</a:t>
            </a:r>
            <a:endParaRPr lang="en-US" b="1" dirty="0" smtClean="0">
              <a:solidFill>
                <a:srgbClr val="9966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288" y="1341438"/>
            <a:ext cx="8291512" cy="4403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just">
              <a:lnSpc>
                <a:spcPct val="130000"/>
              </a:lnSpc>
              <a:buFontTx/>
              <a:buNone/>
            </a:pPr>
            <a:r>
              <a:rPr lang="id-ID" sz="2400" smtClean="0"/>
              <a:t>Menurut PBB, data minimal yang harus dikumpulkan</a:t>
            </a:r>
            <a:endParaRPr lang="en-US" sz="2400" smtClean="0"/>
          </a:p>
          <a:p>
            <a:pPr marL="533400" indent="-533400" algn="just">
              <a:buFontTx/>
              <a:buNone/>
            </a:pPr>
            <a:r>
              <a:rPr lang="id-ID" sz="2400" smtClean="0"/>
              <a:t>pada tiap sensus penduduk adalah:</a:t>
            </a:r>
            <a:endParaRPr lang="en-US" sz="2400" smtClean="0"/>
          </a:p>
          <a:p>
            <a:pPr marL="533400" indent="-533400" algn="just">
              <a:lnSpc>
                <a:spcPct val="60000"/>
              </a:lnSpc>
              <a:buFontTx/>
              <a:buNone/>
            </a:pPr>
            <a:endParaRPr lang="id-ID" sz="2400" smtClean="0"/>
          </a:p>
          <a:p>
            <a:pPr marL="533400" indent="-533400" algn="just">
              <a:buFontTx/>
              <a:buAutoNum type="alphaLcPeriod"/>
            </a:pPr>
            <a:r>
              <a:rPr lang="id-ID" sz="2400" smtClean="0"/>
              <a:t>Geografi dan migrasi penduduk</a:t>
            </a:r>
          </a:p>
          <a:p>
            <a:pPr marL="533400" indent="-533400" algn="just">
              <a:buFontTx/>
              <a:buAutoNum type="alphaLcPeriod"/>
            </a:pPr>
            <a:r>
              <a:rPr lang="id-ID" sz="2400" smtClean="0"/>
              <a:t>Rumah tangga</a:t>
            </a:r>
          </a:p>
          <a:p>
            <a:pPr marL="533400" indent="-533400" algn="just">
              <a:buFontTx/>
              <a:buAutoNum type="alphaLcPeriod"/>
            </a:pPr>
            <a:r>
              <a:rPr lang="id-ID" sz="2400" smtClean="0"/>
              <a:t>Karakteristik sosial demografi </a:t>
            </a:r>
          </a:p>
          <a:p>
            <a:pPr marL="533400" indent="-533400" algn="just">
              <a:buFontTx/>
              <a:buAutoNum type="alphaLcPeriod"/>
            </a:pPr>
            <a:r>
              <a:rPr lang="id-ID" sz="2400" smtClean="0"/>
              <a:t>Kelahiran dan kematian</a:t>
            </a:r>
          </a:p>
          <a:p>
            <a:pPr marL="533400" indent="-533400" algn="just">
              <a:buFontTx/>
              <a:buAutoNum type="alphaLcPeriod"/>
            </a:pPr>
            <a:r>
              <a:rPr lang="id-ID" sz="2400" smtClean="0"/>
              <a:t>Karakteristik pendidikan</a:t>
            </a:r>
          </a:p>
          <a:p>
            <a:pPr marL="533400" indent="-533400" algn="just">
              <a:buFontTx/>
              <a:buAutoNum type="alphaLcPeriod"/>
            </a:pPr>
            <a:r>
              <a:rPr lang="id-ID" sz="2400" smtClean="0"/>
              <a:t>Karakteristik ekonomi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55591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2187" y="728571"/>
            <a:ext cx="4619625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TOPIK SENSUS</a:t>
            </a:r>
            <a:endParaRPr lang="en-US" sz="40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358900"/>
            <a:ext cx="7759774" cy="481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2304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48680"/>
            <a:ext cx="9144000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4674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0688"/>
            <a:ext cx="9144000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15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Jenis Data</a:t>
            </a:r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smtClean="0"/>
              <a:t>Berdasar cara memperoleh :</a:t>
            </a:r>
          </a:p>
          <a:p>
            <a:pPr marL="990600" lvl="1" indent="-533400">
              <a:buFontTx/>
              <a:buAutoNum type="alphaLcParenR"/>
            </a:pPr>
            <a:r>
              <a:rPr lang="en-US" b="1" smtClean="0"/>
              <a:t>Data Primer</a:t>
            </a:r>
            <a:endParaRPr lang="en-US" smtClean="0"/>
          </a:p>
          <a:p>
            <a:pPr marL="990600" lvl="1" indent="-533400">
              <a:buFontTx/>
              <a:buAutoNum type="alphaLcParenR"/>
            </a:pPr>
            <a:r>
              <a:rPr lang="en-US" b="1" smtClean="0"/>
              <a:t>Data Sekunder</a:t>
            </a:r>
          </a:p>
        </p:txBody>
      </p:sp>
    </p:spTree>
    <p:extLst>
      <p:ext uri="{BB962C8B-B14F-4D97-AF65-F5344CB8AC3E}">
        <p14:creationId xmlns:p14="http://schemas.microsoft.com/office/powerpoint/2010/main" val="2504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133350" y="596995"/>
            <a:ext cx="83820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SENSUS PENDUDUK DI INDONESIA</a:t>
            </a:r>
            <a:endParaRPr lang="en-US" sz="36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85838" y="1608232"/>
            <a:ext cx="8291512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zaman pemerintahan hindia belanda (1930)</a:t>
            </a:r>
          </a:p>
          <a:p>
            <a:r>
              <a:rPr lang="en-US" smtClean="0"/>
              <a:t>zaman kemerdekaan (1961)</a:t>
            </a:r>
          </a:p>
          <a:p>
            <a:r>
              <a:rPr lang="en-US" smtClean="0"/>
              <a:t>1971</a:t>
            </a:r>
          </a:p>
          <a:p>
            <a:r>
              <a:rPr lang="en-US" smtClean="0"/>
              <a:t>1980</a:t>
            </a:r>
          </a:p>
          <a:p>
            <a:r>
              <a:rPr lang="en-US" smtClean="0"/>
              <a:t>1990</a:t>
            </a:r>
          </a:p>
          <a:p>
            <a:r>
              <a:rPr lang="en-US" smtClean="0"/>
              <a:t>2000</a:t>
            </a:r>
          </a:p>
          <a:p>
            <a:r>
              <a:rPr lang="en-US" smtClean="0"/>
              <a:t>2010  </a:t>
            </a:r>
            <a:r>
              <a:rPr lang="en-US" smtClean="0">
                <a:sym typeface="Wingdings" pitchFamily="2" charset="2"/>
              </a:rPr>
              <a:t> oleh BPS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0975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1487" y="562336"/>
            <a:ext cx="8229600" cy="60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/>
              <a:t>Hasil sensus 2010</a:t>
            </a:r>
            <a:endParaRPr lang="en-GB" sz="3600" dirty="0" smtClean="0"/>
          </a:p>
        </p:txBody>
      </p:sp>
      <p:pic>
        <p:nvPicPr>
          <p:cNvPr id="6" name="Picture 5" descr="New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6866"/>
            <a:ext cx="9144000" cy="577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1234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620688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/>
              <a:t>Faktor Penentu Keberhasilan Sensus Penduduk #1</a:t>
            </a:r>
            <a:endParaRPr lang="en-US" sz="2600" b="1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2167" y="1574760"/>
            <a:ext cx="81439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/>
              <a:t>1. </a:t>
            </a:r>
            <a:r>
              <a:rPr lang="en-US" sz="3000" b="1" dirty="0" err="1"/>
              <a:t>Partisipasi</a:t>
            </a:r>
            <a:r>
              <a:rPr lang="en-US" sz="3000" b="1" dirty="0"/>
              <a:t> </a:t>
            </a:r>
            <a:r>
              <a:rPr lang="en-US" sz="3000" b="1" dirty="0" err="1"/>
              <a:t>Masyarakat</a:t>
            </a:r>
            <a:endParaRPr lang="en-US" sz="3000" b="1" dirty="0"/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dirty="0" err="1"/>
              <a:t>Penduduk</a:t>
            </a:r>
            <a:r>
              <a:rPr lang="en-US" sz="3000" dirty="0"/>
              <a:t> </a:t>
            </a:r>
            <a:r>
              <a:rPr lang="en-US" sz="3000" dirty="0" err="1"/>
              <a:t>perlu</a:t>
            </a:r>
            <a:r>
              <a:rPr lang="en-US" sz="3000" dirty="0"/>
              <a:t> </a:t>
            </a:r>
            <a:r>
              <a:rPr lang="en-US" sz="3000" dirty="0" err="1"/>
              <a:t>diyakinkan</a:t>
            </a:r>
            <a:r>
              <a:rPr lang="en-US" sz="3000" dirty="0"/>
              <a:t> </a:t>
            </a:r>
            <a:r>
              <a:rPr lang="en-US" sz="3000" dirty="0" err="1"/>
              <a:t>bahwa</a:t>
            </a:r>
            <a:r>
              <a:rPr lang="en-US" sz="3000" dirty="0"/>
              <a:t> SP </a:t>
            </a:r>
            <a:r>
              <a:rPr lang="en-US" sz="3000" dirty="0" err="1"/>
              <a:t>penting</a:t>
            </a:r>
            <a:r>
              <a:rPr lang="en-US" sz="3000" dirty="0"/>
              <a:t> </a:t>
            </a: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proses</a:t>
            </a:r>
            <a:r>
              <a:rPr lang="en-US" sz="3000" dirty="0"/>
              <a:t> </a:t>
            </a:r>
            <a:r>
              <a:rPr lang="en-US" sz="3000" dirty="0" err="1"/>
              <a:t>perencanaan</a:t>
            </a:r>
            <a:r>
              <a:rPr lang="en-US" sz="3000" dirty="0"/>
              <a:t> </a:t>
            </a:r>
            <a:r>
              <a:rPr lang="en-US" sz="3000" dirty="0" err="1"/>
              <a:t>pembangunan</a:t>
            </a:r>
            <a:r>
              <a:rPr lang="en-US" sz="3000" dirty="0"/>
              <a:t> </a:t>
            </a:r>
            <a:r>
              <a:rPr lang="en-US" sz="3000" dirty="0" err="1"/>
              <a:t>ekonomi</a:t>
            </a:r>
            <a:r>
              <a:rPr lang="en-US" sz="3000" dirty="0"/>
              <a:t>, </a:t>
            </a:r>
            <a:r>
              <a:rPr lang="en-US" sz="3000" dirty="0" err="1"/>
              <a:t>sosial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politik</a:t>
            </a:r>
            <a:endParaRPr lang="en-US" sz="3000" dirty="0"/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@"/>
            </a:pPr>
            <a:endParaRPr lang="en-US" sz="3000" b="1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 smtClean="0"/>
              <a:t>2. </a:t>
            </a:r>
            <a:r>
              <a:rPr lang="en-US" sz="3000" b="1" dirty="0" err="1" smtClean="0"/>
              <a:t>Kondisi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geografis</a:t>
            </a:r>
            <a:endParaRPr lang="en-US" sz="3000" b="1" dirty="0" smtClean="0"/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000" dirty="0" smtClean="0"/>
              <a:t>Daerah yang </a:t>
            </a:r>
            <a:r>
              <a:rPr lang="en-US" sz="3000" dirty="0" err="1" smtClean="0"/>
              <a:t>terisolasi</a:t>
            </a:r>
            <a:r>
              <a:rPr lang="en-US" sz="3000" dirty="0" smtClean="0"/>
              <a:t> </a:t>
            </a:r>
            <a:r>
              <a:rPr lang="en-US" sz="3000" dirty="0" err="1" smtClean="0"/>
              <a:t>di</a:t>
            </a:r>
            <a:r>
              <a:rPr lang="en-US" sz="3000" dirty="0" smtClean="0"/>
              <a:t> </a:t>
            </a:r>
            <a:r>
              <a:rPr lang="en-US" sz="3000" dirty="0" err="1" smtClean="0"/>
              <a:t>pedalaman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wilayah</a:t>
            </a:r>
            <a:r>
              <a:rPr lang="en-US" sz="3000" dirty="0" smtClean="0"/>
              <a:t> </a:t>
            </a:r>
            <a:r>
              <a:rPr lang="en-US" sz="3000" dirty="0" err="1" smtClean="0"/>
              <a:t>pegunungan</a:t>
            </a:r>
            <a:r>
              <a:rPr lang="en-US" sz="3000" dirty="0" smtClean="0"/>
              <a:t> </a:t>
            </a:r>
            <a:r>
              <a:rPr lang="en-US" sz="3000" dirty="0" err="1" smtClean="0"/>
              <a:t>sering</a:t>
            </a:r>
            <a:r>
              <a:rPr lang="en-US" sz="3000" dirty="0" smtClean="0"/>
              <a:t> kali </a:t>
            </a:r>
            <a:r>
              <a:rPr lang="en-US" sz="3000" dirty="0" err="1" smtClean="0"/>
              <a:t>tidakdapat</a:t>
            </a:r>
            <a:r>
              <a:rPr lang="en-US" sz="3000" dirty="0" smtClean="0"/>
              <a:t> </a:t>
            </a:r>
            <a:r>
              <a:rPr lang="en-US" sz="3000" dirty="0" err="1" smtClean="0"/>
              <a:t>dicapai</a:t>
            </a:r>
            <a:r>
              <a:rPr lang="en-US" sz="3000" dirty="0" smtClean="0"/>
              <a:t> </a:t>
            </a:r>
            <a:r>
              <a:rPr lang="en-US" sz="3000" dirty="0" err="1" smtClean="0"/>
              <a:t>oleh</a:t>
            </a:r>
            <a:r>
              <a:rPr lang="en-US" sz="3000" dirty="0" smtClean="0"/>
              <a:t> </a:t>
            </a:r>
            <a:r>
              <a:rPr lang="en-US" sz="3000" dirty="0" err="1" smtClean="0"/>
              <a:t>petugas</a:t>
            </a:r>
            <a:r>
              <a:rPr lang="en-US" sz="3000" dirty="0" smtClean="0"/>
              <a:t> </a:t>
            </a:r>
            <a:r>
              <a:rPr lang="en-US" sz="3000" dirty="0" err="1" smtClean="0"/>
              <a:t>pencacah</a:t>
            </a:r>
            <a:endParaRPr lang="en-US" sz="3000" dirty="0" smtClean="0"/>
          </a:p>
          <a:p>
            <a:pPr marL="342900" indent="-342900" algn="just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13074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725488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/>
              <a:t>Faktor Penentu Keberhasilan Sensus Penduduk #2</a:t>
            </a:r>
            <a:endParaRPr lang="en-US" sz="2600" b="1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15613" y="1750998"/>
            <a:ext cx="8072494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/>
              <a:t>3. </a:t>
            </a:r>
            <a:r>
              <a:rPr lang="en-US" sz="3000" b="1" dirty="0" err="1"/>
              <a:t>Kualitas</a:t>
            </a:r>
            <a:r>
              <a:rPr lang="en-US" sz="3000" b="1" dirty="0"/>
              <a:t> </a:t>
            </a:r>
            <a:r>
              <a:rPr lang="en-US" sz="3000" b="1" dirty="0" err="1"/>
              <a:t>Petugas</a:t>
            </a:r>
            <a:r>
              <a:rPr lang="en-US" sz="3000" b="1" dirty="0"/>
              <a:t> 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dirty="0"/>
              <a:t>   </a:t>
            </a:r>
            <a:r>
              <a:rPr lang="en-US" sz="3000" dirty="0" err="1"/>
              <a:t>Penting</a:t>
            </a:r>
            <a:r>
              <a:rPr lang="en-US" sz="3000" dirty="0"/>
              <a:t> </a:t>
            </a:r>
            <a:r>
              <a:rPr lang="en-US" sz="3000" dirty="0" err="1"/>
              <a:t>karena</a:t>
            </a:r>
            <a:r>
              <a:rPr lang="en-US" sz="3000" dirty="0"/>
              <a:t> </a:t>
            </a:r>
            <a:r>
              <a:rPr lang="en-US" sz="3000" dirty="0" err="1"/>
              <a:t>berpengaruh</a:t>
            </a:r>
            <a:r>
              <a:rPr lang="en-US" sz="3000" dirty="0"/>
              <a:t> </a:t>
            </a:r>
            <a:r>
              <a:rPr lang="en-US" sz="3000" dirty="0" err="1"/>
              <a:t>terhadap</a:t>
            </a:r>
            <a:r>
              <a:rPr lang="en-US" sz="3000" dirty="0"/>
              <a:t> </a:t>
            </a:r>
            <a:r>
              <a:rPr lang="en-US" sz="3000" dirty="0" err="1"/>
              <a:t>kualitas</a:t>
            </a:r>
            <a:r>
              <a:rPr lang="en-US" sz="3000" dirty="0"/>
              <a:t> data yang </a:t>
            </a:r>
            <a:r>
              <a:rPr lang="en-US" sz="3000" dirty="0" err="1"/>
              <a:t>dikumpulkan</a:t>
            </a:r>
            <a:r>
              <a:rPr lang="en-US" sz="3000" dirty="0"/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3000" dirty="0"/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dirty="0" err="1"/>
              <a:t>Dibentuk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melakukan</a:t>
            </a:r>
            <a:r>
              <a:rPr lang="en-US" sz="3000" dirty="0"/>
              <a:t> :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000" dirty="0" err="1"/>
              <a:t>Persiapan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Perencanaan</a:t>
            </a:r>
            <a:endParaRPr lang="en-US" sz="3000" dirty="0"/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000" dirty="0" err="1"/>
              <a:t>Pelatihan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45731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548680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/>
              <a:t>Faktor Penentu Keberhasilan Sensus Penduduk #3</a:t>
            </a:r>
            <a:endParaRPr lang="en-US" sz="2600" b="1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0729" y="1574190"/>
            <a:ext cx="828680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dirty="0"/>
              <a:t>4. </a:t>
            </a:r>
            <a:r>
              <a:rPr lang="en-US" sz="2400" b="1" dirty="0" err="1"/>
              <a:t>Kualitas</a:t>
            </a:r>
            <a:r>
              <a:rPr lang="en-US" sz="2400" b="1" dirty="0"/>
              <a:t> </a:t>
            </a:r>
            <a:r>
              <a:rPr lang="en-US" sz="2400" b="1" dirty="0" err="1"/>
              <a:t>Responden</a:t>
            </a:r>
            <a:endParaRPr lang="en-US" sz="2400" b="1" dirty="0"/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err="1"/>
              <a:t>Variasi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menyulitkan</a:t>
            </a:r>
            <a:r>
              <a:rPr lang="en-US" sz="2400" dirty="0"/>
              <a:t> </a:t>
            </a:r>
            <a:r>
              <a:rPr lang="en-US" sz="2400" dirty="0" err="1"/>
              <a:t>pemahaman</a:t>
            </a:r>
            <a:r>
              <a:rPr lang="en-US" sz="2400" dirty="0"/>
              <a:t> </a:t>
            </a:r>
            <a:r>
              <a:rPr lang="en-US" sz="2400" dirty="0" err="1"/>
              <a:t>responden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pertanyaan</a:t>
            </a:r>
            <a:r>
              <a:rPr lang="en-US" sz="2400" dirty="0"/>
              <a:t> SP.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Content </a:t>
            </a:r>
            <a:r>
              <a:rPr lang="en-US" sz="2400" dirty="0" smtClean="0"/>
              <a:t>Error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</a:pPr>
            <a:endParaRPr lang="en-US" sz="2400" dirty="0" smtClean="0"/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dirty="0" smtClean="0"/>
              <a:t>5. </a:t>
            </a:r>
            <a:r>
              <a:rPr lang="en-US" sz="2400" b="1" dirty="0" err="1" smtClean="0"/>
              <a:t>Perencanaan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Pelaksanaan</a:t>
            </a:r>
            <a:endParaRPr lang="en-US" sz="2400" b="1" dirty="0" smtClean="0"/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dilapangan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berjalan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terlaksana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ketentuan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endParaRPr lang="en-US" sz="2400" dirty="0" smtClean="0"/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12792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548680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mtClean="0"/>
              <a:t>Konsep/Definisi SP di Indonesia</a:t>
            </a:r>
            <a:endParaRPr lang="en-US" sz="3000" b="1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19945" y="1629768"/>
            <a:ext cx="7056438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/>
              <a:t>1. </a:t>
            </a:r>
            <a:r>
              <a:rPr lang="en-US" sz="3000" b="1" dirty="0" err="1"/>
              <a:t>Penduduk</a:t>
            </a:r>
            <a:r>
              <a:rPr lang="en-US" sz="3000" b="1" dirty="0"/>
              <a:t> yang </a:t>
            </a:r>
            <a:r>
              <a:rPr lang="en-US" sz="3000" b="1" dirty="0" err="1"/>
              <a:t>dicacah</a:t>
            </a:r>
            <a:r>
              <a:rPr lang="en-US" sz="3000" b="1" dirty="0"/>
              <a:t> (SP2000)</a:t>
            </a:r>
            <a:endParaRPr lang="en-US" sz="30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lphaLcPeriod" startAt="3"/>
            </a:pPr>
            <a:r>
              <a:rPr lang="en-US" sz="2500" dirty="0" err="1"/>
              <a:t>Merupakan</a:t>
            </a:r>
            <a:r>
              <a:rPr lang="en-US" sz="2500" dirty="0"/>
              <a:t> </a:t>
            </a:r>
            <a:r>
              <a:rPr lang="en-US" sz="2500" dirty="0" err="1"/>
              <a:t>kombinasi</a:t>
            </a:r>
            <a:r>
              <a:rPr lang="en-US" sz="2500" dirty="0"/>
              <a:t> </a:t>
            </a:r>
            <a:r>
              <a:rPr lang="en-US" sz="2500" dirty="0" err="1"/>
              <a:t>antara</a:t>
            </a:r>
            <a:r>
              <a:rPr lang="en-US" sz="2500" dirty="0"/>
              <a:t> de facto </a:t>
            </a:r>
            <a:r>
              <a:rPr lang="en-US" sz="2500" dirty="0" err="1"/>
              <a:t>dan</a:t>
            </a:r>
            <a:r>
              <a:rPr lang="en-US" sz="2500" dirty="0"/>
              <a:t> de jure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lphaLcPeriod" startAt="3"/>
            </a:pPr>
            <a:r>
              <a:rPr lang="en-US" sz="2500" dirty="0" err="1"/>
              <a:t>Bagi</a:t>
            </a:r>
            <a:r>
              <a:rPr lang="en-US" sz="2500" dirty="0"/>
              <a:t> </a:t>
            </a:r>
            <a:r>
              <a:rPr lang="en-US" sz="2500" dirty="0" err="1"/>
              <a:t>penduduk</a:t>
            </a:r>
            <a:r>
              <a:rPr lang="en-US" sz="2500" dirty="0"/>
              <a:t> yang </a:t>
            </a:r>
            <a:r>
              <a:rPr lang="en-US" sz="2500" dirty="0" err="1"/>
              <a:t>sedang</a:t>
            </a:r>
            <a:r>
              <a:rPr lang="en-US" sz="2500" dirty="0"/>
              <a:t> </a:t>
            </a:r>
            <a:r>
              <a:rPr lang="en-US" sz="2500" dirty="0" err="1"/>
              <a:t>dinas</a:t>
            </a:r>
            <a:r>
              <a:rPr lang="en-US" sz="2500" dirty="0"/>
              <a:t> </a:t>
            </a:r>
            <a:r>
              <a:rPr lang="en-US" sz="2500" dirty="0" err="1"/>
              <a:t>ke</a:t>
            </a:r>
            <a:r>
              <a:rPr lang="en-US" sz="2500" dirty="0"/>
              <a:t> </a:t>
            </a:r>
            <a:r>
              <a:rPr lang="en-US" sz="2500" dirty="0" err="1"/>
              <a:t>luar</a:t>
            </a:r>
            <a:r>
              <a:rPr lang="en-US" sz="2500" dirty="0"/>
              <a:t> </a:t>
            </a:r>
            <a:r>
              <a:rPr lang="en-US" sz="2500" dirty="0" err="1"/>
              <a:t>kota</a:t>
            </a:r>
            <a:r>
              <a:rPr lang="en-US" sz="2500" dirty="0"/>
              <a:t> </a:t>
            </a:r>
            <a:r>
              <a:rPr lang="en-US" sz="2500" dirty="0" err="1"/>
              <a:t>lebih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6 </a:t>
            </a:r>
            <a:r>
              <a:rPr lang="en-US" sz="2500" dirty="0" err="1"/>
              <a:t>bulan</a:t>
            </a:r>
            <a:r>
              <a:rPr lang="en-US" sz="2500" dirty="0"/>
              <a:t> </a:t>
            </a:r>
            <a:r>
              <a:rPr lang="en-US" sz="2500" dirty="0" err="1"/>
              <a:t>maka</a:t>
            </a:r>
            <a:r>
              <a:rPr lang="en-US" sz="2500" dirty="0"/>
              <a:t>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dicacah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tempat</a:t>
            </a:r>
            <a:r>
              <a:rPr lang="en-US" sz="2500" dirty="0"/>
              <a:t> </a:t>
            </a:r>
            <a:r>
              <a:rPr lang="en-US" sz="2500" dirty="0" err="1"/>
              <a:t>tinggal</a:t>
            </a:r>
            <a:endParaRPr lang="en-US" sz="25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lphaLcPeriod" startAt="3"/>
            </a:pPr>
            <a:r>
              <a:rPr lang="en-US" sz="2500" dirty="0" err="1"/>
              <a:t>Sebaliknya</a:t>
            </a:r>
            <a:r>
              <a:rPr lang="en-US" sz="2500" dirty="0"/>
              <a:t>, </a:t>
            </a:r>
            <a:r>
              <a:rPr lang="en-US" sz="2500" dirty="0" err="1"/>
              <a:t>bagi</a:t>
            </a:r>
            <a:r>
              <a:rPr lang="en-US" sz="2500" dirty="0"/>
              <a:t> </a:t>
            </a:r>
            <a:r>
              <a:rPr lang="en-US" sz="2500" dirty="0" err="1"/>
              <a:t>penduduk</a:t>
            </a:r>
            <a:r>
              <a:rPr lang="en-US" sz="2500" dirty="0"/>
              <a:t> yang </a:t>
            </a:r>
            <a:r>
              <a:rPr lang="en-US" sz="2500" dirty="0" err="1"/>
              <a:t>menempati</a:t>
            </a:r>
            <a:r>
              <a:rPr lang="en-US" sz="2500" dirty="0"/>
              <a:t> </a:t>
            </a:r>
            <a:r>
              <a:rPr lang="en-US" sz="2500" dirty="0" err="1"/>
              <a:t>bangunan</a:t>
            </a:r>
            <a:r>
              <a:rPr lang="en-US" sz="2500" dirty="0"/>
              <a:t> </a:t>
            </a:r>
            <a:r>
              <a:rPr lang="en-US" sz="2500" dirty="0" err="1"/>
              <a:t>tempat</a:t>
            </a:r>
            <a:r>
              <a:rPr lang="en-US" sz="2500" dirty="0"/>
              <a:t> </a:t>
            </a:r>
            <a:r>
              <a:rPr lang="en-US" sz="2500" dirty="0" err="1"/>
              <a:t>tinggal</a:t>
            </a:r>
            <a:r>
              <a:rPr lang="en-US" sz="2500" dirty="0"/>
              <a:t> </a:t>
            </a:r>
            <a:r>
              <a:rPr lang="en-US" sz="2500" dirty="0" err="1"/>
              <a:t>sebelum</a:t>
            </a:r>
            <a:r>
              <a:rPr lang="en-US" sz="2500" dirty="0"/>
              <a:t> 6 </a:t>
            </a:r>
            <a:r>
              <a:rPr lang="en-US" sz="2500" dirty="0" err="1"/>
              <a:t>bulan</a:t>
            </a:r>
            <a:r>
              <a:rPr lang="en-US" sz="2500" dirty="0"/>
              <a:t> </a:t>
            </a:r>
            <a:r>
              <a:rPr lang="en-US" sz="2500" dirty="0" err="1"/>
              <a:t>namun</a:t>
            </a:r>
            <a:r>
              <a:rPr lang="en-US" sz="2500" dirty="0"/>
              <a:t> </a:t>
            </a:r>
            <a:r>
              <a:rPr lang="en-US" sz="2500" dirty="0" err="1"/>
              <a:t>bermaksud</a:t>
            </a:r>
            <a:r>
              <a:rPr lang="en-US" sz="2500" dirty="0"/>
              <a:t> </a:t>
            </a:r>
            <a:r>
              <a:rPr lang="en-US" sz="2500" dirty="0" err="1"/>
              <a:t>menetap</a:t>
            </a:r>
            <a:r>
              <a:rPr lang="en-US" sz="2500" dirty="0"/>
              <a:t> </a:t>
            </a:r>
            <a:r>
              <a:rPr lang="en-US" sz="2500" dirty="0" err="1"/>
              <a:t>akan</a:t>
            </a:r>
            <a:r>
              <a:rPr lang="en-US" sz="2500" dirty="0"/>
              <a:t> </a:t>
            </a:r>
            <a:r>
              <a:rPr lang="en-US" sz="2500" dirty="0" err="1"/>
              <a:t>di</a:t>
            </a:r>
            <a:r>
              <a:rPr lang="en-US" sz="2500" dirty="0"/>
              <a:t> </a:t>
            </a:r>
            <a:r>
              <a:rPr lang="en-US" sz="2500" dirty="0" err="1"/>
              <a:t>cacah</a:t>
            </a:r>
            <a:r>
              <a:rPr lang="en-US" sz="2500" dirty="0"/>
              <a:t> </a:t>
            </a:r>
            <a:r>
              <a:rPr lang="en-US" sz="2500" dirty="0" err="1"/>
              <a:t>di</a:t>
            </a:r>
            <a:r>
              <a:rPr lang="en-US" sz="2500" dirty="0"/>
              <a:t> </a:t>
            </a:r>
            <a:r>
              <a:rPr lang="en-US" sz="2500" dirty="0" err="1"/>
              <a:t>tempat</a:t>
            </a:r>
            <a:r>
              <a:rPr lang="en-US" sz="2500" dirty="0"/>
              <a:t> </a:t>
            </a:r>
            <a:r>
              <a:rPr lang="en-US" sz="2500" dirty="0" err="1"/>
              <a:t>domisili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96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725488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mtClean="0"/>
              <a:t>Konsep/Definisi SP di Indonesia</a:t>
            </a:r>
            <a:endParaRPr lang="en-US" sz="3000" b="1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19945" y="1806576"/>
            <a:ext cx="7056438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/>
              <a:t>2. Blok </a:t>
            </a:r>
            <a:r>
              <a:rPr lang="en-US" sz="3000" b="1" dirty="0" err="1"/>
              <a:t>Sensus</a:t>
            </a:r>
            <a:endParaRPr lang="en-US" sz="30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500" dirty="0" err="1"/>
              <a:t>Merupakan</a:t>
            </a:r>
            <a:r>
              <a:rPr lang="en-US" sz="2500" dirty="0"/>
              <a:t> </a:t>
            </a:r>
            <a:r>
              <a:rPr lang="en-US" sz="2500" dirty="0" err="1"/>
              <a:t>wilayah</a:t>
            </a:r>
            <a:r>
              <a:rPr lang="en-US" sz="2500" dirty="0"/>
              <a:t> </a:t>
            </a:r>
            <a:r>
              <a:rPr lang="en-US" sz="2500" dirty="0" err="1"/>
              <a:t>kerja</a:t>
            </a:r>
            <a:r>
              <a:rPr lang="en-US" sz="2500" dirty="0"/>
              <a:t> </a:t>
            </a:r>
            <a:r>
              <a:rPr lang="en-US" sz="2500" dirty="0" err="1"/>
              <a:t>bagi</a:t>
            </a:r>
            <a:r>
              <a:rPr lang="en-US" sz="2500" dirty="0"/>
              <a:t> </a:t>
            </a:r>
            <a:r>
              <a:rPr lang="en-US" sz="2500" dirty="0" err="1"/>
              <a:t>pencacah</a:t>
            </a:r>
            <a:r>
              <a:rPr lang="en-US" sz="2500" dirty="0"/>
              <a:t> agar </a:t>
            </a:r>
            <a:r>
              <a:rPr lang="en-US" sz="2500" dirty="0" err="1"/>
              <a:t>beban</a:t>
            </a:r>
            <a:r>
              <a:rPr lang="en-US" sz="2500" dirty="0"/>
              <a:t> </a:t>
            </a:r>
            <a:r>
              <a:rPr lang="en-US" sz="2500" dirty="0" err="1"/>
              <a:t>kerja</a:t>
            </a:r>
            <a:r>
              <a:rPr lang="en-US" sz="2500" dirty="0"/>
              <a:t> </a:t>
            </a:r>
            <a:r>
              <a:rPr lang="en-US" sz="2500" dirty="0" err="1"/>
              <a:t>setiap</a:t>
            </a:r>
            <a:r>
              <a:rPr lang="en-US" sz="2500" dirty="0"/>
              <a:t> </a:t>
            </a:r>
            <a:r>
              <a:rPr lang="en-US" sz="2500" dirty="0" err="1"/>
              <a:t>pencacah</a:t>
            </a:r>
            <a:r>
              <a:rPr lang="en-US" sz="2500" dirty="0"/>
              <a:t> </a:t>
            </a:r>
            <a:r>
              <a:rPr lang="en-US" sz="2500" dirty="0" err="1"/>
              <a:t>homogen</a:t>
            </a:r>
            <a:endParaRPr lang="en-US" sz="25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500" dirty="0" err="1"/>
              <a:t>Merupakan</a:t>
            </a:r>
            <a:r>
              <a:rPr lang="en-US" sz="2500" dirty="0"/>
              <a:t> </a:t>
            </a:r>
            <a:r>
              <a:rPr lang="en-US" sz="2500" dirty="0" err="1"/>
              <a:t>kerangka</a:t>
            </a:r>
            <a:r>
              <a:rPr lang="en-US" sz="2500" dirty="0"/>
              <a:t> </a:t>
            </a:r>
            <a:r>
              <a:rPr lang="en-US" sz="2500" dirty="0" err="1"/>
              <a:t>sampel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survei</a:t>
            </a:r>
            <a:r>
              <a:rPr lang="en-US" sz="2500" dirty="0"/>
              <a:t> </a:t>
            </a:r>
            <a:r>
              <a:rPr lang="en-US" sz="2500" dirty="0" err="1"/>
              <a:t>lanjutan</a:t>
            </a:r>
            <a:r>
              <a:rPr lang="en-US" sz="2500" dirty="0"/>
              <a:t>, </a:t>
            </a:r>
            <a:r>
              <a:rPr lang="en-US" sz="2500" dirty="0" err="1"/>
              <a:t>terutama</a:t>
            </a:r>
            <a:r>
              <a:rPr lang="en-US" sz="2500" dirty="0"/>
              <a:t> survey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pendekatan</a:t>
            </a:r>
            <a:r>
              <a:rPr lang="en-US" sz="2500" dirty="0"/>
              <a:t> </a:t>
            </a:r>
            <a:r>
              <a:rPr lang="en-US" sz="2500" dirty="0" err="1"/>
              <a:t>rumah</a:t>
            </a:r>
            <a:r>
              <a:rPr lang="en-US" sz="2500" dirty="0"/>
              <a:t> </a:t>
            </a:r>
            <a:r>
              <a:rPr lang="en-US" sz="2500" dirty="0" err="1"/>
              <a:t>tangga</a:t>
            </a:r>
            <a:r>
              <a:rPr lang="en-US" sz="2500" dirty="0"/>
              <a:t>.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500" dirty="0" err="1"/>
              <a:t>Setiap</a:t>
            </a:r>
            <a:r>
              <a:rPr lang="en-US" sz="2500" dirty="0"/>
              <a:t> </a:t>
            </a:r>
            <a:r>
              <a:rPr lang="en-US" sz="2500" dirty="0" err="1"/>
              <a:t>blok</a:t>
            </a:r>
            <a:r>
              <a:rPr lang="en-US" sz="2500" dirty="0"/>
              <a:t> </a:t>
            </a:r>
            <a:r>
              <a:rPr lang="en-US" sz="2500" dirty="0" err="1"/>
              <a:t>sensus</a:t>
            </a:r>
            <a:r>
              <a:rPr lang="en-US" sz="2500" dirty="0"/>
              <a:t> </a:t>
            </a:r>
            <a:r>
              <a:rPr lang="en-US" sz="2500" dirty="0" err="1"/>
              <a:t>memuat</a:t>
            </a:r>
            <a:r>
              <a:rPr lang="en-US" sz="2500" dirty="0"/>
              <a:t> 80-120 </a:t>
            </a:r>
            <a:r>
              <a:rPr lang="en-US" sz="2500" dirty="0" err="1"/>
              <a:t>rumah</a:t>
            </a:r>
            <a:r>
              <a:rPr lang="en-US" sz="2500" dirty="0"/>
              <a:t> </a:t>
            </a:r>
            <a:r>
              <a:rPr lang="en-US" sz="2500" dirty="0" err="1"/>
              <a:t>tangga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5835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725488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mtClean="0"/>
              <a:t>Konsep/Definisi SP di Indonesia</a:t>
            </a:r>
            <a:endParaRPr lang="en-US" sz="3000" b="1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19945" y="1806576"/>
            <a:ext cx="7056438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/>
              <a:t>3. </a:t>
            </a:r>
            <a:r>
              <a:rPr lang="en-US" sz="3000" b="1" dirty="0" err="1"/>
              <a:t>Klasifikasi</a:t>
            </a:r>
            <a:r>
              <a:rPr lang="en-US" sz="3000" b="1" dirty="0"/>
              <a:t> </a:t>
            </a:r>
            <a:r>
              <a:rPr lang="en-US" sz="3000" b="1" dirty="0" err="1"/>
              <a:t>Perkotaan</a:t>
            </a:r>
            <a:r>
              <a:rPr lang="en-US" sz="3000" b="1" dirty="0"/>
              <a:t>/</a:t>
            </a:r>
            <a:r>
              <a:rPr lang="en-US" sz="3000" b="1" dirty="0" err="1"/>
              <a:t>Pedesaan</a:t>
            </a:r>
            <a:endParaRPr lang="en-US" sz="30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500" dirty="0" err="1"/>
              <a:t>Berdasarkan</a:t>
            </a:r>
            <a:r>
              <a:rPr lang="en-US" sz="2500" dirty="0"/>
              <a:t> :</a:t>
            </a:r>
          </a:p>
          <a:p>
            <a:pPr marL="1257300" lvl="2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500" dirty="0" err="1"/>
              <a:t>Kepadatan</a:t>
            </a:r>
            <a:r>
              <a:rPr lang="en-US" sz="2500" dirty="0"/>
              <a:t> </a:t>
            </a:r>
            <a:r>
              <a:rPr lang="en-US" sz="2500" dirty="0" err="1"/>
              <a:t>penduduk</a:t>
            </a:r>
            <a:endParaRPr lang="en-US" sz="2500" dirty="0"/>
          </a:p>
          <a:p>
            <a:pPr marL="1257300" lvl="2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/>
              <a:t>rumah</a:t>
            </a:r>
            <a:r>
              <a:rPr lang="en-US" sz="2500" dirty="0"/>
              <a:t> </a:t>
            </a:r>
            <a:r>
              <a:rPr lang="en-US" sz="2500" dirty="0" err="1"/>
              <a:t>tangga</a:t>
            </a:r>
            <a:r>
              <a:rPr lang="en-US" sz="2500" dirty="0"/>
              <a:t> yang </a:t>
            </a:r>
            <a:r>
              <a:rPr lang="en-US" sz="2500" dirty="0" err="1"/>
              <a:t>bekerja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sektor</a:t>
            </a:r>
            <a:r>
              <a:rPr lang="en-US" sz="2500" dirty="0"/>
              <a:t> </a:t>
            </a:r>
            <a:r>
              <a:rPr lang="en-US" sz="2500" dirty="0" err="1"/>
              <a:t>pertanian</a:t>
            </a:r>
            <a:endParaRPr lang="en-US" sz="2500" dirty="0"/>
          </a:p>
          <a:p>
            <a:pPr marL="1257300" lvl="2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500" dirty="0" err="1"/>
              <a:t>Akses</a:t>
            </a:r>
            <a:r>
              <a:rPr lang="en-US" sz="2500" dirty="0"/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dirty="0" err="1"/>
              <a:t>fasilitas</a:t>
            </a:r>
            <a:r>
              <a:rPr lang="en-US" sz="2500" dirty="0"/>
              <a:t> </a:t>
            </a:r>
            <a:r>
              <a:rPr lang="en-US" sz="2500" dirty="0" err="1"/>
              <a:t>kota</a:t>
            </a:r>
            <a:r>
              <a:rPr lang="en-US" sz="2500" dirty="0"/>
              <a:t>, </a:t>
            </a:r>
            <a:r>
              <a:rPr lang="en-US" sz="2500" dirty="0" err="1"/>
              <a:t>misalnya</a:t>
            </a:r>
            <a:r>
              <a:rPr lang="en-US" sz="2500" dirty="0"/>
              <a:t> </a:t>
            </a:r>
            <a:r>
              <a:rPr lang="en-US" sz="2500" dirty="0" err="1"/>
              <a:t>sekolahan</a:t>
            </a:r>
            <a:r>
              <a:rPr lang="en-US" sz="2500" dirty="0"/>
              <a:t>, </a:t>
            </a:r>
            <a:r>
              <a:rPr lang="en-US" sz="2500" dirty="0" err="1"/>
              <a:t>rumah</a:t>
            </a:r>
            <a:r>
              <a:rPr lang="en-US" sz="2500" dirty="0"/>
              <a:t> </a:t>
            </a:r>
            <a:r>
              <a:rPr lang="en-US" sz="2500" dirty="0" err="1"/>
              <a:t>sakit</a:t>
            </a:r>
            <a:r>
              <a:rPr lang="en-US" sz="2500" dirty="0"/>
              <a:t>, </a:t>
            </a:r>
            <a:r>
              <a:rPr lang="en-US" sz="2500" dirty="0" err="1"/>
              <a:t>jalan</a:t>
            </a:r>
            <a:r>
              <a:rPr lang="en-US" sz="2500" dirty="0"/>
              <a:t> </a:t>
            </a:r>
            <a:r>
              <a:rPr lang="en-US" sz="2500" dirty="0" err="1"/>
              <a:t>beraspal</a:t>
            </a:r>
            <a:r>
              <a:rPr lang="en-US" sz="2500" dirty="0"/>
              <a:t>, </a:t>
            </a:r>
            <a:r>
              <a:rPr lang="en-US" sz="2500" dirty="0" err="1"/>
              <a:t>dsb</a:t>
            </a:r>
            <a:endParaRPr lang="en-US" sz="25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78813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07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7057" y="608807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/>
              <a:t>Konsep</a:t>
            </a:r>
            <a:r>
              <a:rPr lang="en-US" sz="3000" b="1" dirty="0" smtClean="0"/>
              <a:t>/</a:t>
            </a:r>
            <a:r>
              <a:rPr lang="en-US" sz="3000" b="1" dirty="0" err="1" smtClean="0"/>
              <a:t>Definisi</a:t>
            </a:r>
            <a:r>
              <a:rPr lang="en-US" sz="3000" b="1" dirty="0" smtClean="0"/>
              <a:t> SP di Indonesia</a:t>
            </a:r>
            <a:endParaRPr lang="en-US" sz="3000" b="1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19250" y="1341438"/>
            <a:ext cx="7056438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/>
              <a:t>4. </a:t>
            </a:r>
            <a:r>
              <a:rPr lang="en-US" sz="3000" b="1" dirty="0" err="1"/>
              <a:t>Bangunan</a:t>
            </a:r>
            <a:endParaRPr lang="en-US" sz="30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500" dirty="0" err="1"/>
              <a:t>Merupakan</a:t>
            </a:r>
            <a:r>
              <a:rPr lang="en-US" sz="2500" dirty="0"/>
              <a:t> </a:t>
            </a:r>
            <a:r>
              <a:rPr lang="en-US" sz="2500" dirty="0" err="1"/>
              <a:t>tempat</a:t>
            </a:r>
            <a:r>
              <a:rPr lang="en-US" sz="2500" dirty="0"/>
              <a:t> </a:t>
            </a:r>
            <a:r>
              <a:rPr lang="en-US" sz="2500" dirty="0" err="1"/>
              <a:t>perlindungan</a:t>
            </a:r>
            <a:r>
              <a:rPr lang="en-US" sz="2500" dirty="0"/>
              <a:t> </a:t>
            </a:r>
            <a:r>
              <a:rPr lang="en-US" sz="2500" dirty="0" err="1"/>
              <a:t>tetap</a:t>
            </a:r>
            <a:r>
              <a:rPr lang="en-US" sz="2500" dirty="0"/>
              <a:t> </a:t>
            </a:r>
            <a:r>
              <a:rPr lang="en-US" sz="2500" dirty="0" err="1"/>
              <a:t>maupun</a:t>
            </a:r>
            <a:r>
              <a:rPr lang="en-US" sz="2500" dirty="0"/>
              <a:t> </a:t>
            </a:r>
            <a:r>
              <a:rPr lang="en-US" sz="2500" dirty="0" err="1"/>
              <a:t>sementara</a:t>
            </a:r>
            <a:r>
              <a:rPr lang="en-US" sz="2500" dirty="0"/>
              <a:t> yang </a:t>
            </a:r>
            <a:r>
              <a:rPr lang="en-US" sz="2500" dirty="0" err="1"/>
              <a:t>mempunyai</a:t>
            </a:r>
            <a:r>
              <a:rPr lang="en-US" sz="2500" dirty="0"/>
              <a:t> </a:t>
            </a:r>
            <a:r>
              <a:rPr lang="en-US" sz="2500" dirty="0" err="1"/>
              <a:t>dinding</a:t>
            </a:r>
            <a:r>
              <a:rPr lang="en-US" sz="2500" dirty="0"/>
              <a:t>, </a:t>
            </a:r>
            <a:r>
              <a:rPr lang="en-US" sz="2500" dirty="0" err="1"/>
              <a:t>lantai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atap</a:t>
            </a:r>
            <a:r>
              <a:rPr lang="en-US" sz="2500" dirty="0"/>
              <a:t>, </a:t>
            </a:r>
            <a:r>
              <a:rPr lang="en-US" sz="2500" dirty="0" err="1"/>
              <a:t>baik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tempat</a:t>
            </a:r>
            <a:r>
              <a:rPr lang="en-US" sz="2500" dirty="0"/>
              <a:t> </a:t>
            </a:r>
            <a:r>
              <a:rPr lang="en-US" sz="2500" dirty="0" err="1"/>
              <a:t>tinggal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bukan</a:t>
            </a:r>
            <a:r>
              <a:rPr lang="en-US" sz="2500" dirty="0"/>
              <a:t> </a:t>
            </a:r>
            <a:r>
              <a:rPr lang="en-US" sz="2500" dirty="0" err="1"/>
              <a:t>tempat</a:t>
            </a:r>
            <a:r>
              <a:rPr lang="en-US" sz="2500" dirty="0"/>
              <a:t> </a:t>
            </a:r>
            <a:r>
              <a:rPr lang="en-US" sz="2500" dirty="0" err="1"/>
              <a:t>tinggal</a:t>
            </a:r>
            <a:r>
              <a:rPr lang="en-US" sz="2500" dirty="0"/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5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bangunan</a:t>
            </a:r>
            <a:r>
              <a:rPr lang="en-US" sz="2500" dirty="0"/>
              <a:t> </a:t>
            </a:r>
            <a:r>
              <a:rPr lang="en-US" sz="2500" dirty="0" err="1"/>
              <a:t>bukan</a:t>
            </a:r>
            <a:r>
              <a:rPr lang="en-US" sz="2500" dirty="0"/>
              <a:t> </a:t>
            </a:r>
            <a:r>
              <a:rPr lang="en-US" sz="2500" dirty="0" err="1"/>
              <a:t>tempat</a:t>
            </a:r>
            <a:r>
              <a:rPr lang="en-US" sz="2500" dirty="0"/>
              <a:t> </a:t>
            </a:r>
            <a:r>
              <a:rPr lang="en-US" sz="2500" dirty="0" err="1"/>
              <a:t>tinggal</a:t>
            </a:r>
            <a:r>
              <a:rPr lang="en-US" sz="2500" dirty="0"/>
              <a:t> </a:t>
            </a:r>
            <a:r>
              <a:rPr lang="en-US" sz="2500" dirty="0" err="1"/>
              <a:t>dianggap</a:t>
            </a:r>
            <a:r>
              <a:rPr lang="en-US" sz="2500" dirty="0"/>
              <a:t> </a:t>
            </a:r>
            <a:r>
              <a:rPr lang="en-US" sz="2500" dirty="0" err="1"/>
              <a:t>sebagai</a:t>
            </a:r>
            <a:r>
              <a:rPr lang="en-US" sz="2500" dirty="0"/>
              <a:t> </a:t>
            </a:r>
            <a:r>
              <a:rPr lang="en-US" sz="2500" dirty="0" err="1"/>
              <a:t>satu</a:t>
            </a:r>
            <a:r>
              <a:rPr lang="en-US" sz="2500" dirty="0"/>
              <a:t> </a:t>
            </a:r>
            <a:r>
              <a:rPr lang="en-US" sz="2500" dirty="0" err="1"/>
              <a:t>bangunan</a:t>
            </a:r>
            <a:r>
              <a:rPr lang="en-US" sz="2500" dirty="0"/>
              <a:t> </a:t>
            </a:r>
            <a:r>
              <a:rPr lang="en-US" sz="2500" dirty="0" err="1"/>
              <a:t>fisik</a:t>
            </a:r>
            <a:r>
              <a:rPr lang="en-US" sz="2500" dirty="0"/>
              <a:t> </a:t>
            </a:r>
            <a:r>
              <a:rPr lang="en-US" sz="2500" dirty="0" err="1"/>
              <a:t>jika</a:t>
            </a:r>
            <a:r>
              <a:rPr lang="en-US" sz="2500" dirty="0"/>
              <a:t> </a:t>
            </a:r>
            <a:r>
              <a:rPr lang="en-US" sz="2500" dirty="0" err="1"/>
              <a:t>luas</a:t>
            </a:r>
            <a:r>
              <a:rPr lang="en-US" sz="2500" dirty="0"/>
              <a:t> </a:t>
            </a:r>
            <a:r>
              <a:rPr lang="en-US" sz="2500" dirty="0" err="1"/>
              <a:t>lantainya</a:t>
            </a:r>
            <a:r>
              <a:rPr lang="en-US" sz="2500" dirty="0"/>
              <a:t> paling </a:t>
            </a:r>
            <a:r>
              <a:rPr lang="en-US" sz="2500" dirty="0" err="1"/>
              <a:t>sedikit</a:t>
            </a:r>
            <a:r>
              <a:rPr lang="en-US" sz="2500" dirty="0"/>
              <a:t> 10 </a:t>
            </a:r>
            <a:r>
              <a:rPr lang="en-US" sz="2500" dirty="0" smtClean="0"/>
              <a:t>meter</a:t>
            </a:r>
            <a:endParaRPr lang="en-US" sz="25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82906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725488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smtClean="0"/>
              <a:t>Konsep/Definisi SP di Indonesia</a:t>
            </a:r>
            <a:endParaRPr lang="en-US" sz="3000" b="1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1953" y="1806576"/>
            <a:ext cx="7056438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/>
              <a:t>5. </a:t>
            </a:r>
            <a:r>
              <a:rPr lang="en-US" sz="3000" b="1" dirty="0" err="1"/>
              <a:t>Rumah</a:t>
            </a:r>
            <a:r>
              <a:rPr lang="en-US" sz="3000" b="1" dirty="0"/>
              <a:t> </a:t>
            </a:r>
            <a:r>
              <a:rPr lang="en-US" sz="3000" b="1" dirty="0" err="1"/>
              <a:t>Tangga</a:t>
            </a:r>
            <a:endParaRPr lang="en-US" sz="3000" dirty="0"/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500" dirty="0" err="1"/>
              <a:t>Rumah</a:t>
            </a:r>
            <a:r>
              <a:rPr lang="en-US" sz="2500" dirty="0"/>
              <a:t> </a:t>
            </a:r>
            <a:r>
              <a:rPr lang="en-US" sz="2500" dirty="0" err="1"/>
              <a:t>tangga</a:t>
            </a:r>
            <a:r>
              <a:rPr lang="en-US" sz="2500" dirty="0"/>
              <a:t> </a:t>
            </a:r>
            <a:r>
              <a:rPr lang="en-US" sz="2500" dirty="0" err="1"/>
              <a:t>biasa</a:t>
            </a:r>
            <a:r>
              <a:rPr lang="en-US" sz="2500" dirty="0"/>
              <a:t> </a:t>
            </a:r>
            <a:r>
              <a:rPr lang="en-US" sz="2500" dirty="0" err="1"/>
              <a:t>merupakan</a:t>
            </a:r>
            <a:r>
              <a:rPr lang="en-US" sz="2500" dirty="0"/>
              <a:t> </a:t>
            </a:r>
            <a:r>
              <a:rPr lang="en-US" sz="2500" dirty="0" err="1"/>
              <a:t>seseorang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sekelompok</a:t>
            </a:r>
            <a:r>
              <a:rPr lang="en-US" sz="2500" dirty="0"/>
              <a:t> </a:t>
            </a:r>
            <a:r>
              <a:rPr lang="en-US" sz="2500" dirty="0" err="1"/>
              <a:t>orang</a:t>
            </a:r>
            <a:r>
              <a:rPr lang="en-US" sz="2500" dirty="0"/>
              <a:t> yang </a:t>
            </a:r>
            <a:r>
              <a:rPr lang="en-US" sz="2500" dirty="0" err="1"/>
              <a:t>mendiami</a:t>
            </a:r>
            <a:r>
              <a:rPr lang="en-US" sz="2500" dirty="0"/>
              <a:t> </a:t>
            </a:r>
            <a:r>
              <a:rPr lang="en-US" sz="2500" dirty="0" err="1"/>
              <a:t>sebagian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seluruh</a:t>
            </a:r>
            <a:r>
              <a:rPr lang="en-US" sz="2500" dirty="0"/>
              <a:t> </a:t>
            </a:r>
            <a:r>
              <a:rPr lang="en-US" sz="2500" dirty="0" err="1"/>
              <a:t>bangunan</a:t>
            </a:r>
            <a:r>
              <a:rPr lang="en-US" sz="2500" dirty="0"/>
              <a:t> </a:t>
            </a:r>
            <a:r>
              <a:rPr lang="en-US" sz="2500" dirty="0" err="1"/>
              <a:t>fisik</a:t>
            </a:r>
            <a:r>
              <a:rPr lang="en-US" sz="2500" dirty="0"/>
              <a:t>/</a:t>
            </a:r>
            <a:r>
              <a:rPr lang="en-US" sz="2500" dirty="0" err="1"/>
              <a:t>sensus</a:t>
            </a:r>
            <a:r>
              <a:rPr lang="en-US" sz="2500" dirty="0"/>
              <a:t>,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biasanya</a:t>
            </a:r>
            <a:r>
              <a:rPr lang="en-US" sz="2500" dirty="0"/>
              <a:t> </a:t>
            </a:r>
            <a:r>
              <a:rPr lang="en-US" sz="2500" dirty="0" err="1"/>
              <a:t>tinggal</a:t>
            </a:r>
            <a:r>
              <a:rPr lang="en-US" sz="2500" dirty="0"/>
              <a:t> </a:t>
            </a:r>
            <a:r>
              <a:rPr lang="en-US" sz="2500" dirty="0" err="1"/>
              <a:t>bersama</a:t>
            </a:r>
            <a:r>
              <a:rPr lang="en-US" sz="2500" dirty="0"/>
              <a:t> </a:t>
            </a:r>
            <a:r>
              <a:rPr lang="en-US" sz="2500" dirty="0" err="1"/>
              <a:t>serta</a:t>
            </a:r>
            <a:r>
              <a:rPr lang="en-US" sz="2500" dirty="0"/>
              <a:t> </a:t>
            </a:r>
            <a:r>
              <a:rPr lang="en-US" sz="2500" dirty="0" err="1"/>
              <a:t>makan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satu</a:t>
            </a:r>
            <a:r>
              <a:rPr lang="en-US" sz="2500" dirty="0"/>
              <a:t> </a:t>
            </a:r>
            <a:r>
              <a:rPr lang="en-US" sz="2500" dirty="0" err="1"/>
              <a:t>dapur</a:t>
            </a:r>
            <a:r>
              <a:rPr lang="en-US" sz="2500" dirty="0"/>
              <a:t>.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0637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8386" y="5905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Jenis Data : Primer</a:t>
            </a:r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80336" y="1825625"/>
            <a:ext cx="739775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r>
              <a:rPr lang="en-US" b="1" u="sng" smtClean="0"/>
              <a:t>Data Primer</a:t>
            </a:r>
          </a:p>
          <a:p>
            <a:pPr marL="990600" lvl="1" indent="-533400" algn="just">
              <a:buFontTx/>
              <a:buAutoNum type="alphaLcParenR"/>
            </a:pPr>
            <a:r>
              <a:rPr lang="en-US" smtClean="0"/>
              <a:t>Merupakan</a:t>
            </a:r>
            <a:r>
              <a:rPr lang="en-US" b="1" smtClean="0"/>
              <a:t> </a:t>
            </a:r>
            <a:r>
              <a:rPr lang="en-US" smtClean="0"/>
              <a:t>data yang dikumpulkan sendiri oleh pengguna data dan dikumpulkan untuk keperluan yang sangat spesifik.</a:t>
            </a:r>
          </a:p>
          <a:p>
            <a:pPr marL="990600" lvl="1" indent="-533400" algn="just">
              <a:buFontTx/>
              <a:buAutoNum type="alphaLcParenR"/>
            </a:pPr>
            <a:r>
              <a:rPr lang="en-US" smtClean="0"/>
              <a:t>Mahal dan menyita waktu</a:t>
            </a:r>
          </a:p>
          <a:p>
            <a:pPr marL="990600" lvl="1" indent="-533400" algn="just">
              <a:buFontTx/>
              <a:buAutoNum type="alphaLcParenR"/>
            </a:pPr>
            <a:r>
              <a:rPr lang="en-US" smtClean="0"/>
              <a:t>Kelebihan : sesuai dengan kebutuhan data</a:t>
            </a:r>
          </a:p>
          <a:p>
            <a:pPr marL="990600" lvl="1" indent="-533400">
              <a:buFontTx/>
              <a:buAutoNum type="alphaLcParenR"/>
            </a:pPr>
            <a:endParaRPr lang="en-US" smtClean="0"/>
          </a:p>
          <a:p>
            <a:pPr marL="990600" lvl="1" indent="-533400">
              <a:buFontTx/>
              <a:buAutoNum type="alphaLcParenR"/>
            </a:pPr>
            <a:endParaRPr lang="en-US" smtClean="0"/>
          </a:p>
          <a:p>
            <a:pPr marL="990600" lvl="1" indent="-533400">
              <a:buFontTx/>
              <a:buAutoNum type="alphaLcParenR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266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7812" y="510033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/>
              <a:t>Konsep</a:t>
            </a:r>
            <a:r>
              <a:rPr lang="en-US" sz="3000" b="1" dirty="0" smtClean="0"/>
              <a:t>/</a:t>
            </a:r>
            <a:r>
              <a:rPr lang="en-US" sz="3000" b="1" dirty="0" err="1" smtClean="0"/>
              <a:t>Definisi</a:t>
            </a:r>
            <a:r>
              <a:rPr lang="en-US" sz="3000" b="1" dirty="0" smtClean="0"/>
              <a:t> SP di Indonesia</a:t>
            </a:r>
            <a:endParaRPr lang="en-US" sz="3000" b="1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19250" y="1341438"/>
            <a:ext cx="70564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/>
              <a:t>6. </a:t>
            </a:r>
            <a:r>
              <a:rPr lang="en-US" sz="3000" b="1" dirty="0" err="1"/>
              <a:t>Anggota</a:t>
            </a:r>
            <a:r>
              <a:rPr lang="en-US" sz="3000" b="1" dirty="0"/>
              <a:t> </a:t>
            </a:r>
            <a:r>
              <a:rPr lang="en-US" sz="3000" b="1" dirty="0" err="1"/>
              <a:t>Rumah</a:t>
            </a:r>
            <a:r>
              <a:rPr lang="en-US" sz="3000" b="1" dirty="0"/>
              <a:t> </a:t>
            </a:r>
            <a:r>
              <a:rPr lang="en-US" sz="3000" b="1" dirty="0" err="1"/>
              <a:t>Tangga</a:t>
            </a:r>
            <a:endParaRPr lang="en-US" sz="30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500" dirty="0" err="1"/>
              <a:t>Merupakan</a:t>
            </a:r>
            <a:r>
              <a:rPr lang="en-US" sz="2500" dirty="0"/>
              <a:t> </a:t>
            </a:r>
            <a:r>
              <a:rPr lang="en-US" sz="2500" dirty="0" err="1"/>
              <a:t>semua</a:t>
            </a:r>
            <a:r>
              <a:rPr lang="en-US" sz="2500" dirty="0"/>
              <a:t> </a:t>
            </a:r>
            <a:r>
              <a:rPr lang="en-US" sz="2500" dirty="0" err="1"/>
              <a:t>orang</a:t>
            </a:r>
            <a:r>
              <a:rPr lang="en-US" sz="2500" dirty="0"/>
              <a:t> yang </a:t>
            </a:r>
            <a:r>
              <a:rPr lang="en-US" sz="2500" dirty="0" err="1"/>
              <a:t>biasanya</a:t>
            </a:r>
            <a:r>
              <a:rPr lang="en-US" sz="2500" dirty="0"/>
              <a:t> </a:t>
            </a:r>
            <a:r>
              <a:rPr lang="en-US" sz="2500" dirty="0" err="1"/>
              <a:t>bertempat</a:t>
            </a:r>
            <a:r>
              <a:rPr lang="en-US" sz="2500" dirty="0"/>
              <a:t> </a:t>
            </a:r>
            <a:r>
              <a:rPr lang="en-US" sz="2500" dirty="0" err="1"/>
              <a:t>tinggal</a:t>
            </a:r>
            <a:r>
              <a:rPr lang="en-US" sz="2500" dirty="0"/>
              <a:t> </a:t>
            </a:r>
            <a:r>
              <a:rPr lang="en-US" sz="2500" dirty="0" err="1"/>
              <a:t>di</a:t>
            </a:r>
            <a:r>
              <a:rPr lang="en-US" sz="2500" dirty="0"/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rumah</a:t>
            </a:r>
            <a:r>
              <a:rPr lang="en-US" sz="2500" dirty="0"/>
              <a:t> </a:t>
            </a:r>
            <a:r>
              <a:rPr lang="en-US" sz="2500" dirty="0" err="1"/>
              <a:t>tangga</a:t>
            </a:r>
            <a:r>
              <a:rPr lang="en-US" sz="2500" dirty="0"/>
              <a:t>, </a:t>
            </a:r>
            <a:r>
              <a:rPr lang="en-US" sz="2500" dirty="0" err="1"/>
              <a:t>baik</a:t>
            </a:r>
            <a:r>
              <a:rPr lang="en-US" sz="2500" dirty="0"/>
              <a:t> yang </a:t>
            </a:r>
            <a:r>
              <a:rPr lang="en-US" sz="2500" dirty="0" err="1"/>
              <a:t>berada</a:t>
            </a:r>
            <a:r>
              <a:rPr lang="en-US" sz="2500" dirty="0"/>
              <a:t> </a:t>
            </a:r>
            <a:r>
              <a:rPr lang="en-US" sz="2500" dirty="0" err="1"/>
              <a:t>di</a:t>
            </a:r>
            <a:r>
              <a:rPr lang="en-US" sz="2500" dirty="0"/>
              <a:t> </a:t>
            </a:r>
            <a:r>
              <a:rPr lang="en-US" sz="2500" dirty="0" err="1"/>
              <a:t>rumah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waktu</a:t>
            </a:r>
            <a:r>
              <a:rPr lang="en-US" sz="2500" dirty="0"/>
              <a:t> </a:t>
            </a:r>
            <a:r>
              <a:rPr lang="en-US" sz="2500" dirty="0" err="1"/>
              <a:t>pencacahan</a:t>
            </a:r>
            <a:r>
              <a:rPr lang="en-US" sz="2500" dirty="0"/>
              <a:t> </a:t>
            </a:r>
            <a:r>
              <a:rPr lang="en-US" sz="2500" dirty="0" err="1"/>
              <a:t>maupun</a:t>
            </a:r>
            <a:r>
              <a:rPr lang="en-US" sz="2500" dirty="0"/>
              <a:t> yang </a:t>
            </a:r>
            <a:r>
              <a:rPr lang="en-US" sz="2500" dirty="0" err="1"/>
              <a:t>sementara</a:t>
            </a:r>
            <a:r>
              <a:rPr lang="en-US" sz="2500" dirty="0"/>
              <a:t>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ada</a:t>
            </a:r>
            <a:endParaRPr lang="en-US" sz="25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5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5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19250" y="3423921"/>
            <a:ext cx="7056438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b. </a:t>
            </a:r>
            <a:r>
              <a:rPr lang="en-US" sz="2500" dirty="0" err="1" smtClean="0"/>
              <a:t>Termasuk</a:t>
            </a:r>
            <a:r>
              <a:rPr lang="en-US" sz="2500" dirty="0" smtClean="0"/>
              <a:t> </a:t>
            </a:r>
            <a:r>
              <a:rPr lang="en-US" sz="2500" dirty="0" err="1"/>
              <a:t>anggota</a:t>
            </a:r>
            <a:r>
              <a:rPr lang="en-US" sz="2500" dirty="0"/>
              <a:t> </a:t>
            </a:r>
            <a:r>
              <a:rPr lang="en-US" sz="2500" dirty="0" err="1"/>
              <a:t>rumah</a:t>
            </a:r>
            <a:r>
              <a:rPr lang="en-US" sz="2500" dirty="0"/>
              <a:t> </a:t>
            </a:r>
            <a:r>
              <a:rPr lang="en-US" sz="2500" dirty="0" err="1"/>
              <a:t>tangga</a:t>
            </a:r>
            <a:r>
              <a:rPr lang="en-US" sz="2500" dirty="0"/>
              <a:t> :</a:t>
            </a:r>
          </a:p>
          <a:p>
            <a:pPr marL="1257300" lvl="2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500" dirty="0" err="1"/>
              <a:t>Bepergian</a:t>
            </a:r>
            <a:r>
              <a:rPr lang="en-US" sz="2500" dirty="0"/>
              <a:t> </a:t>
            </a:r>
            <a:r>
              <a:rPr lang="en-US" sz="2500" dirty="0" err="1"/>
              <a:t>kurang</a:t>
            </a:r>
            <a:r>
              <a:rPr lang="en-US" sz="2500" dirty="0"/>
              <a:t> 6 </a:t>
            </a:r>
            <a:r>
              <a:rPr lang="en-US" sz="2500" dirty="0" err="1"/>
              <a:t>bulan</a:t>
            </a:r>
            <a:endParaRPr lang="en-US" sz="2500" dirty="0"/>
          </a:p>
          <a:p>
            <a:pPr marL="1257300" lvl="2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500" dirty="0" err="1"/>
              <a:t>Bepergian</a:t>
            </a:r>
            <a:r>
              <a:rPr lang="en-US" sz="2500" dirty="0"/>
              <a:t> </a:t>
            </a:r>
            <a:r>
              <a:rPr lang="en-US" sz="2500" dirty="0" err="1"/>
              <a:t>kurang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6 </a:t>
            </a:r>
            <a:r>
              <a:rPr lang="en-US" sz="2500" dirty="0" err="1"/>
              <a:t>bulan</a:t>
            </a:r>
            <a:r>
              <a:rPr lang="en-US" sz="2500" dirty="0"/>
              <a:t> </a:t>
            </a:r>
            <a:r>
              <a:rPr lang="en-US" sz="2500" dirty="0" err="1"/>
              <a:t>tapi</a:t>
            </a:r>
            <a:r>
              <a:rPr lang="en-US" sz="2500" dirty="0"/>
              <a:t> </a:t>
            </a:r>
            <a:r>
              <a:rPr lang="en-US" sz="2500" dirty="0" err="1"/>
              <a:t>berniat</a:t>
            </a:r>
            <a:r>
              <a:rPr lang="en-US" sz="2500" dirty="0"/>
              <a:t> </a:t>
            </a:r>
            <a:r>
              <a:rPr lang="en-US" sz="2500" dirty="0" err="1"/>
              <a:t>menetap</a:t>
            </a:r>
            <a:r>
              <a:rPr lang="en-US" sz="2500" dirty="0"/>
              <a:t> </a:t>
            </a:r>
            <a:r>
              <a:rPr lang="en-US" sz="2500" dirty="0" err="1"/>
              <a:t>ditempat</a:t>
            </a:r>
            <a:r>
              <a:rPr lang="en-US" sz="2500" dirty="0"/>
              <a:t> lain</a:t>
            </a:r>
          </a:p>
          <a:p>
            <a:pPr marL="1257300" lvl="2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500" dirty="0" err="1"/>
              <a:t>Tamu</a:t>
            </a:r>
            <a:r>
              <a:rPr lang="en-US" sz="2500" dirty="0"/>
              <a:t> yang </a:t>
            </a:r>
            <a:r>
              <a:rPr lang="en-US" sz="2500" dirty="0" err="1"/>
              <a:t>tinggal</a:t>
            </a:r>
            <a:r>
              <a:rPr lang="en-US" sz="2500" dirty="0"/>
              <a:t> </a:t>
            </a:r>
            <a:r>
              <a:rPr lang="en-US" sz="2500" dirty="0" err="1"/>
              <a:t>kurang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6 </a:t>
            </a:r>
            <a:r>
              <a:rPr lang="en-US" sz="2500" dirty="0" err="1"/>
              <a:t>bulan</a:t>
            </a:r>
            <a:r>
              <a:rPr lang="en-US" sz="2500" dirty="0"/>
              <a:t> </a:t>
            </a:r>
            <a:r>
              <a:rPr lang="en-US" sz="2500" dirty="0" err="1"/>
              <a:t>tetapi</a:t>
            </a:r>
            <a:r>
              <a:rPr lang="en-US" sz="2500" dirty="0"/>
              <a:t> </a:t>
            </a:r>
            <a:r>
              <a:rPr lang="en-US" sz="2500" dirty="0" err="1"/>
              <a:t>berniat</a:t>
            </a:r>
            <a:r>
              <a:rPr lang="en-US" sz="2500" dirty="0"/>
              <a:t> </a:t>
            </a:r>
            <a:r>
              <a:rPr lang="en-US" sz="2500" dirty="0" err="1"/>
              <a:t>bertempat</a:t>
            </a:r>
            <a:r>
              <a:rPr lang="en-US" sz="2500" dirty="0"/>
              <a:t> </a:t>
            </a:r>
            <a:r>
              <a:rPr lang="en-US" sz="2500" dirty="0" err="1"/>
              <a:t>tinggal</a:t>
            </a:r>
            <a:r>
              <a:rPr lang="en-US" sz="2500" dirty="0"/>
              <a:t> 6 </a:t>
            </a:r>
            <a:r>
              <a:rPr lang="en-US" sz="2500" dirty="0" err="1"/>
              <a:t>bulan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lebih</a:t>
            </a:r>
            <a:endParaRPr lang="en-US" sz="25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5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500" dirty="0"/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16753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4348" y="3000372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mtClean="0"/>
              <a:t>SURVEI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45613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smtClean="0"/>
              <a:t>SURVEI PENDUDUK</a:t>
            </a:r>
            <a:endParaRPr lang="en-US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85918" y="1484313"/>
            <a:ext cx="6900882" cy="42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id-ID" sz="2800" smtClean="0"/>
              <a:t>Jenis data yang dikumpulkan pada umumnya sama atau hampir sama dengan data sensus. Hanya berbeda pada jumlah orang yang diwawancarai.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420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SURVEI 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smtClean="0"/>
              <a:t>Karakteristik </a:t>
            </a:r>
          </a:p>
          <a:p>
            <a:pPr lvl="1">
              <a:defRPr/>
            </a:pPr>
            <a:r>
              <a:rPr lang="en-US" sz="2400" smtClean="0"/>
              <a:t>Cakupan </a:t>
            </a:r>
            <a:r>
              <a:rPr lang="en-US" sz="2400" smtClean="0">
                <a:sym typeface="Wingdings" pitchFamily="2" charset="2"/>
              </a:rPr>
              <a:t> sebagian penduduk/sampel</a:t>
            </a:r>
          </a:p>
          <a:p>
            <a:pPr lvl="1">
              <a:defRPr/>
            </a:pPr>
            <a:r>
              <a:rPr lang="en-US" sz="2300" smtClean="0"/>
              <a:t>Waktu  </a:t>
            </a:r>
            <a:r>
              <a:rPr lang="en-US" sz="2300" smtClean="0">
                <a:sym typeface="Wingdings" pitchFamily="2" charset="2"/>
              </a:rPr>
              <a:t> fleksible</a:t>
            </a:r>
          </a:p>
          <a:p>
            <a:pPr lvl="1">
              <a:defRPr/>
            </a:pPr>
            <a:r>
              <a:rPr lang="en-US" sz="2300" smtClean="0">
                <a:sym typeface="Wingdings" pitchFamily="2" charset="2"/>
              </a:rPr>
              <a:t>Topik  dapat berganti-ganti sesuai kebutuhan</a:t>
            </a:r>
            <a:r>
              <a:rPr lang="en-US" sz="1900" smtClean="0">
                <a:sym typeface="Wingdings" pitchFamily="2" charset="2"/>
              </a:rPr>
              <a:t> </a:t>
            </a:r>
          </a:p>
          <a:p>
            <a:pPr lvl="1">
              <a:defRPr/>
            </a:pPr>
            <a:r>
              <a:rPr lang="en-US" sz="2300" smtClean="0">
                <a:sym typeface="Wingdings" pitchFamily="2" charset="2"/>
              </a:rPr>
              <a:t>Penduduk bersifat pasif </a:t>
            </a:r>
          </a:p>
          <a:p>
            <a:pPr lvl="1">
              <a:buFontTx/>
              <a:buNone/>
              <a:defRPr/>
            </a:pPr>
            <a:endParaRPr lang="en-US" sz="2300" smtClean="0">
              <a:sym typeface="Wingdings" pitchFamily="2" charset="2"/>
            </a:endParaRPr>
          </a:p>
          <a:p>
            <a:pPr lvl="1">
              <a:buFontTx/>
              <a:buNone/>
              <a:defRPr/>
            </a:pPr>
            <a:endParaRPr lang="en-US" sz="2300" smtClean="0">
              <a:sym typeface="Wingdings" pitchFamily="2" charset="2"/>
            </a:endParaRPr>
          </a:p>
          <a:p>
            <a:pPr>
              <a:defRPr/>
            </a:pPr>
            <a:r>
              <a:rPr lang="en-US" sz="2400" b="1" smtClean="0">
                <a:sym typeface="Wingdings" pitchFamily="2" charset="2"/>
              </a:rPr>
              <a:t>Sensus dan survei </a:t>
            </a:r>
            <a:r>
              <a:rPr lang="en-US" sz="2400" smtClean="0">
                <a:sym typeface="Wingdings" pitchFamily="2" charset="2"/>
              </a:rPr>
              <a:t> informasi saling mengisi</a:t>
            </a:r>
          </a:p>
          <a:p>
            <a:pPr>
              <a:defRPr/>
            </a:pPr>
            <a:endParaRPr lang="en-US" sz="2400" smtClean="0">
              <a:sym typeface="Wingdings" pitchFamily="2" charset="2"/>
            </a:endParaRPr>
          </a:p>
          <a:p>
            <a:pPr lvl="1">
              <a:buFontTx/>
              <a:buNone/>
              <a:defRPr/>
            </a:pPr>
            <a:endParaRPr lang="en-US" sz="1600" i="1" smtClean="0">
              <a:sym typeface="Wingdings" pitchFamily="2" charset="2"/>
            </a:endParaRPr>
          </a:p>
          <a:p>
            <a:pPr>
              <a:buFont typeface="Arial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9672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5775" y="823128"/>
            <a:ext cx="8658225" cy="64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/>
              <a:t>SURVEY SEBAGAI PELENGKAP SENSUS: </a:t>
            </a:r>
            <a:endParaRPr lang="en-US" sz="28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8651" y="1751822"/>
            <a:ext cx="822960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sz="2400" smtClean="0"/>
              <a:t>Jika dilaksanakan sesudah sensus diadakan survey untuk memeriksa/men-cek hasil sensus itu sendiri. </a:t>
            </a:r>
          </a:p>
          <a:p>
            <a:pPr algn="just">
              <a:lnSpc>
                <a:spcPct val="80000"/>
              </a:lnSpc>
              <a:buFont typeface="Arial"/>
              <a:buNone/>
            </a:pPr>
            <a:endParaRPr lang="en-US" sz="2400" smtClean="0"/>
          </a:p>
          <a:p>
            <a:pPr algn="just">
              <a:lnSpc>
                <a:spcPct val="80000"/>
              </a:lnSpc>
            </a:pPr>
            <a:r>
              <a:rPr lang="en-US" sz="2400" smtClean="0"/>
              <a:t>Jika dilaksanakan sebelum sensus maka sebagai bahan pertimbangan bagi sensus yg akan dilaksanakan.</a:t>
            </a:r>
          </a:p>
          <a:p>
            <a:pPr algn="just">
              <a:lnSpc>
                <a:spcPct val="80000"/>
              </a:lnSpc>
              <a:buFont typeface="Arial"/>
              <a:buNone/>
            </a:pPr>
            <a:endParaRPr lang="en-US" sz="2400" smtClean="0"/>
          </a:p>
          <a:p>
            <a:pPr algn="just">
              <a:lnSpc>
                <a:spcPct val="80000"/>
              </a:lnSpc>
            </a:pPr>
            <a:r>
              <a:rPr lang="en-US" sz="2400" smtClean="0"/>
              <a:t>Sensus setiap 10 tahun hanya menggambarkan perubahan yang terjadi tiap 10 tahun. Sedangkan survei ingin melihat perubahan yg terjadi dalam waktu singkat.</a:t>
            </a:r>
          </a:p>
          <a:p>
            <a:pPr algn="just">
              <a:lnSpc>
                <a:spcPct val="80000"/>
              </a:lnSpc>
              <a:buFont typeface="Arial"/>
              <a:buNone/>
            </a:pPr>
            <a:endParaRPr lang="en-US" sz="2400" smtClean="0"/>
          </a:p>
          <a:p>
            <a:pPr algn="just">
              <a:lnSpc>
                <a:spcPct val="80000"/>
              </a:lnSpc>
            </a:pPr>
            <a:r>
              <a:rPr lang="en-US" sz="2400" smtClean="0"/>
              <a:t>Survey bisa terjadi kesalahan karena pengambilan sampling (sampling eror).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9867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1472" y="3357562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mtClean="0"/>
              <a:t>REGISTRASI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1119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6107" y="522337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Registrasi</a:t>
            </a:r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1204" y="1078628"/>
            <a:ext cx="7858179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/>
              <a:t>United Nations (UN)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i="1" dirty="0"/>
              <a:t>Handbook of Vital Statistic Methods :</a:t>
            </a:r>
          </a:p>
          <a:p>
            <a:pPr algn="just">
              <a:spcBef>
                <a:spcPct val="50000"/>
              </a:spcBef>
            </a:pPr>
            <a:r>
              <a:rPr lang="en-US" sz="2500" dirty="0" err="1"/>
              <a:t>Registrasi</a:t>
            </a:r>
            <a:r>
              <a:rPr lang="en-US" sz="2500" dirty="0"/>
              <a:t> </a:t>
            </a:r>
            <a:r>
              <a:rPr lang="en-US" sz="2500" dirty="0" err="1" smtClean="0"/>
              <a:t>sebagai</a:t>
            </a:r>
            <a:r>
              <a:rPr lang="en-US" sz="2500" dirty="0" smtClean="0"/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kegiatan</a:t>
            </a:r>
            <a:r>
              <a:rPr lang="en-US" sz="2500" dirty="0"/>
              <a:t> </a:t>
            </a:r>
            <a:r>
              <a:rPr lang="en-US" sz="2500" dirty="0" err="1"/>
              <a:t>pencatatan</a:t>
            </a:r>
            <a:r>
              <a:rPr lang="en-US" sz="2500" dirty="0"/>
              <a:t> </a:t>
            </a:r>
            <a:r>
              <a:rPr lang="en-US" sz="2500" dirty="0" err="1"/>
              <a:t>mengenai</a:t>
            </a:r>
            <a:r>
              <a:rPr lang="en-US" sz="2500" dirty="0"/>
              <a:t> </a:t>
            </a:r>
            <a:r>
              <a:rPr lang="en-US" sz="2500" dirty="0" err="1"/>
              <a:t>kelahiran</a:t>
            </a:r>
            <a:r>
              <a:rPr lang="en-US" sz="2500" dirty="0"/>
              <a:t> </a:t>
            </a:r>
            <a:r>
              <a:rPr lang="en-US" sz="2500" dirty="0" err="1"/>
              <a:t>hidup</a:t>
            </a:r>
            <a:r>
              <a:rPr lang="en-US" sz="2500" dirty="0"/>
              <a:t>, </a:t>
            </a:r>
            <a:r>
              <a:rPr lang="en-US" sz="2500" dirty="0" err="1"/>
              <a:t>kelahiran</a:t>
            </a:r>
            <a:r>
              <a:rPr lang="en-US" sz="2500" dirty="0"/>
              <a:t> </a:t>
            </a:r>
            <a:r>
              <a:rPr lang="en-US" sz="2500" dirty="0" err="1"/>
              <a:t>mati</a:t>
            </a:r>
            <a:r>
              <a:rPr lang="en-US" sz="2500" dirty="0"/>
              <a:t>, </a:t>
            </a:r>
            <a:r>
              <a:rPr lang="en-US" sz="2500" dirty="0" err="1"/>
              <a:t>kematian</a:t>
            </a:r>
            <a:r>
              <a:rPr lang="en-US" sz="2500" dirty="0"/>
              <a:t>, </a:t>
            </a:r>
            <a:r>
              <a:rPr lang="en-US" sz="2500" dirty="0" err="1"/>
              <a:t>perkawinan</a:t>
            </a:r>
            <a:r>
              <a:rPr lang="en-US" sz="2500" dirty="0"/>
              <a:t>, </a:t>
            </a:r>
            <a:r>
              <a:rPr lang="en-US" sz="2500" dirty="0" err="1"/>
              <a:t>perceraian</a:t>
            </a:r>
            <a:r>
              <a:rPr lang="en-US" sz="2500" dirty="0"/>
              <a:t>, </a:t>
            </a:r>
            <a:r>
              <a:rPr lang="en-US" sz="2500" dirty="0" err="1"/>
              <a:t>adopsi</a:t>
            </a:r>
            <a:r>
              <a:rPr lang="en-US" sz="2500" dirty="0"/>
              <a:t>, </a:t>
            </a:r>
            <a:r>
              <a:rPr lang="en-US" sz="2500" dirty="0" err="1"/>
              <a:t>termasuk</a:t>
            </a:r>
            <a:r>
              <a:rPr lang="en-US" sz="2500" dirty="0"/>
              <a:t> </a:t>
            </a:r>
            <a:r>
              <a:rPr lang="en-US" sz="2500" dirty="0" err="1"/>
              <a:t>pengakuan</a:t>
            </a:r>
            <a:r>
              <a:rPr lang="en-US" sz="2500" dirty="0"/>
              <a:t> </a:t>
            </a:r>
            <a:r>
              <a:rPr lang="en-US" sz="2500" dirty="0" err="1"/>
              <a:t>pengesahan</a:t>
            </a:r>
            <a:r>
              <a:rPr lang="en-US" sz="2500" dirty="0"/>
              <a:t>, </a:t>
            </a:r>
            <a:r>
              <a:rPr lang="en-US" sz="2500" dirty="0" err="1"/>
              <a:t>pembatalan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perpisahan</a:t>
            </a:r>
            <a:r>
              <a:rPr lang="en-US" sz="2500" dirty="0"/>
              <a:t> yang </a:t>
            </a:r>
            <a:r>
              <a:rPr lang="en-US" sz="2500" dirty="0" err="1"/>
              <a:t>dilakukan</a:t>
            </a:r>
            <a:r>
              <a:rPr lang="en-US" sz="2500" dirty="0"/>
              <a:t> </a:t>
            </a:r>
            <a:r>
              <a:rPr lang="en-US" sz="2500" dirty="0" err="1"/>
              <a:t>terus</a:t>
            </a:r>
            <a:r>
              <a:rPr lang="en-US" sz="2500" dirty="0"/>
              <a:t> </a:t>
            </a:r>
            <a:r>
              <a:rPr lang="en-US" sz="2500" dirty="0" err="1"/>
              <a:t>menerus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berkesinambungan</a:t>
            </a:r>
            <a:r>
              <a:rPr lang="en-US" sz="2500" dirty="0"/>
              <a:t>.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4946" y="4191302"/>
            <a:ext cx="811981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700" dirty="0" err="1"/>
              <a:t>Istilah</a:t>
            </a:r>
            <a:r>
              <a:rPr lang="en-US" sz="2700" dirty="0"/>
              <a:t> </a:t>
            </a:r>
            <a:r>
              <a:rPr lang="en-US" sz="2700" dirty="0" err="1"/>
              <a:t>Registrasi</a:t>
            </a:r>
            <a:r>
              <a:rPr lang="en-US" sz="2700" dirty="0"/>
              <a:t> </a:t>
            </a:r>
            <a:r>
              <a:rPr lang="en-US" sz="2700" dirty="0" err="1" smtClean="0"/>
              <a:t>digunakan</a:t>
            </a:r>
            <a:r>
              <a:rPr lang="en-US" sz="2700" dirty="0" smtClean="0"/>
              <a:t> </a:t>
            </a:r>
            <a:r>
              <a:rPr lang="en-US" sz="2700" dirty="0" err="1"/>
              <a:t>karena</a:t>
            </a:r>
            <a:r>
              <a:rPr lang="en-US" sz="2700" dirty="0"/>
              <a:t> </a:t>
            </a:r>
            <a:r>
              <a:rPr lang="en-US" sz="2700" dirty="0" err="1"/>
              <a:t>registrasi</a:t>
            </a:r>
            <a:r>
              <a:rPr lang="en-US" sz="2700" dirty="0"/>
              <a:t> </a:t>
            </a:r>
            <a:r>
              <a:rPr lang="en-US" sz="2700" dirty="0" err="1"/>
              <a:t>ini</a:t>
            </a:r>
            <a:r>
              <a:rPr lang="en-US" sz="2700" dirty="0"/>
              <a:t> </a:t>
            </a:r>
            <a:r>
              <a:rPr lang="en-US" sz="2700" dirty="0" err="1"/>
              <a:t>berfokus</a:t>
            </a:r>
            <a:r>
              <a:rPr lang="en-US" sz="2700" dirty="0"/>
              <a:t> </a:t>
            </a:r>
            <a:r>
              <a:rPr lang="en-US" sz="2700" dirty="0" err="1"/>
              <a:t>pada</a:t>
            </a:r>
            <a:r>
              <a:rPr lang="en-US" sz="2700" dirty="0"/>
              <a:t> </a:t>
            </a:r>
            <a:r>
              <a:rPr lang="en-US" sz="2700" dirty="0" err="1"/>
              <a:t>kejadian</a:t>
            </a:r>
            <a:r>
              <a:rPr lang="en-US" sz="2700" dirty="0"/>
              <a:t> </a:t>
            </a:r>
            <a:r>
              <a:rPr lang="en-US" sz="2700" dirty="0" err="1"/>
              <a:t>sejak</a:t>
            </a:r>
            <a:r>
              <a:rPr lang="en-US" sz="2700" dirty="0"/>
              <a:t> </a:t>
            </a:r>
            <a:r>
              <a:rPr lang="en-US" sz="2700" dirty="0" err="1"/>
              <a:t>seseorang</a:t>
            </a:r>
            <a:r>
              <a:rPr lang="en-US" sz="2700" dirty="0"/>
              <a:t> </a:t>
            </a:r>
            <a:r>
              <a:rPr lang="en-US" sz="2700" dirty="0" err="1"/>
              <a:t>lahir</a:t>
            </a:r>
            <a:r>
              <a:rPr lang="en-US" sz="2700" dirty="0"/>
              <a:t>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menjadi</a:t>
            </a:r>
            <a:r>
              <a:rPr lang="en-US" sz="2700" dirty="0"/>
              <a:t> </a:t>
            </a:r>
            <a:r>
              <a:rPr lang="en-US" sz="2700" dirty="0" err="1"/>
              <a:t>anggota</a:t>
            </a:r>
            <a:r>
              <a:rPr lang="en-US" sz="2700" dirty="0"/>
              <a:t> </a:t>
            </a:r>
            <a:r>
              <a:rPr lang="en-US" sz="2700" dirty="0" err="1"/>
              <a:t>suatu</a:t>
            </a:r>
            <a:r>
              <a:rPr lang="en-US" sz="2700" dirty="0"/>
              <a:t> </a:t>
            </a:r>
            <a:r>
              <a:rPr lang="en-US" sz="2700" dirty="0" err="1"/>
              <a:t>komunitas</a:t>
            </a:r>
            <a:r>
              <a:rPr lang="en-US" sz="2700" dirty="0"/>
              <a:t>, </a:t>
            </a:r>
            <a:r>
              <a:rPr lang="en-US" sz="2700" dirty="0" err="1"/>
              <a:t>sampai</a:t>
            </a:r>
            <a:r>
              <a:rPr lang="en-US" sz="2700" dirty="0"/>
              <a:t> </a:t>
            </a:r>
            <a:r>
              <a:rPr lang="en-US" sz="2700" dirty="0" err="1"/>
              <a:t>meninggal</a:t>
            </a:r>
            <a:r>
              <a:rPr lang="en-US" sz="2700" dirty="0"/>
              <a:t>, </a:t>
            </a:r>
            <a:r>
              <a:rPr lang="en-US" sz="2700" dirty="0" err="1"/>
              <a:t>serta</a:t>
            </a:r>
            <a:r>
              <a:rPr lang="en-US" sz="2700" dirty="0"/>
              <a:t> </a:t>
            </a:r>
            <a:r>
              <a:rPr lang="en-US" sz="2700" dirty="0" err="1"/>
              <a:t>semua</a:t>
            </a:r>
            <a:r>
              <a:rPr lang="en-US" sz="2700" dirty="0"/>
              <a:t> </a:t>
            </a:r>
            <a:r>
              <a:rPr lang="en-US" sz="2700" dirty="0" err="1"/>
              <a:t>perubahan</a:t>
            </a:r>
            <a:r>
              <a:rPr lang="en-US" sz="2700" dirty="0"/>
              <a:t> status yang </a:t>
            </a:r>
            <a:r>
              <a:rPr lang="en-US" sz="2700" dirty="0" err="1"/>
              <a:t>dialami</a:t>
            </a:r>
            <a:r>
              <a:rPr lang="en-US" sz="2700" dirty="0"/>
              <a:t>, </a:t>
            </a:r>
            <a:r>
              <a:rPr lang="en-US" sz="2700" dirty="0" err="1"/>
              <a:t>misalnya</a:t>
            </a:r>
            <a:r>
              <a:rPr lang="en-US" sz="2700" dirty="0"/>
              <a:t> </a:t>
            </a:r>
            <a:r>
              <a:rPr lang="en-US" sz="2700" dirty="0" err="1"/>
              <a:t>menikah</a:t>
            </a:r>
            <a:r>
              <a:rPr lang="en-US" sz="2700" dirty="0"/>
              <a:t>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bercerai</a:t>
            </a:r>
            <a:r>
              <a:rPr lang="en-US" sz="2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1032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Lanjutan.....</a:t>
            </a:r>
            <a:endParaRPr lang="en-GB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1500174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mtClean="0"/>
              <a:t>Registrasi dilakukan oleh </a:t>
            </a:r>
            <a:r>
              <a:rPr lang="id-ID" smtClean="0"/>
              <a:t>kantor pemerintahan dalam negeri</a:t>
            </a:r>
            <a:endParaRPr lang="en-US" smtClean="0"/>
          </a:p>
          <a:p>
            <a:pPr algn="just"/>
            <a:r>
              <a:rPr lang="id-ID" smtClean="0"/>
              <a:t>Pelaksanaannya dilakukan secara pasi</a:t>
            </a:r>
            <a:r>
              <a:rPr lang="en-SG" smtClean="0"/>
              <a:t>f</a:t>
            </a:r>
          </a:p>
          <a:p>
            <a:pPr algn="just"/>
            <a:r>
              <a:rPr lang="en-US" smtClean="0">
                <a:sym typeface="Wingdings" pitchFamily="2" charset="2"/>
              </a:rPr>
              <a:t>Dilakukan secara terus menerus dan berkesinambungan</a:t>
            </a:r>
          </a:p>
          <a:p>
            <a:pPr algn="just"/>
            <a:r>
              <a:rPr lang="id-ID" smtClean="0"/>
              <a:t>Registrasi mencatat kejadian kependudukan yang terjadi setiap saat.</a:t>
            </a:r>
            <a:endParaRPr lang="en-US" smtClean="0"/>
          </a:p>
          <a:p>
            <a:pPr algn="just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76607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7" y="836613"/>
            <a:ext cx="8382000" cy="534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Tx/>
              <a:buNone/>
            </a:pPr>
            <a:r>
              <a:rPr lang="id-ID" sz="2800" b="1" smtClean="0">
                <a:solidFill>
                  <a:srgbClr val="CC0000"/>
                </a:solidFill>
              </a:rPr>
              <a:t>Bentuk registrasi penduduk yang biasa </a:t>
            </a:r>
            <a:endParaRPr lang="en-US" sz="2800" b="1" smtClean="0">
              <a:solidFill>
                <a:srgbClr val="CC0000"/>
              </a:solidFill>
            </a:endParaRPr>
          </a:p>
          <a:p>
            <a:pPr marL="533400" indent="-533400">
              <a:buFontTx/>
              <a:buNone/>
            </a:pPr>
            <a:r>
              <a:rPr lang="id-ID" sz="2800" b="1" smtClean="0">
                <a:solidFill>
                  <a:srgbClr val="CC0000"/>
                </a:solidFill>
              </a:rPr>
              <a:t>dilakukan:</a:t>
            </a:r>
            <a:endParaRPr lang="en-US" sz="2800" b="1" smtClean="0">
              <a:solidFill>
                <a:srgbClr val="CC0000"/>
              </a:solidFill>
            </a:endParaRPr>
          </a:p>
          <a:p>
            <a:pPr marL="533400" indent="-533400">
              <a:lnSpc>
                <a:spcPct val="20000"/>
              </a:lnSpc>
              <a:buFontTx/>
              <a:buNone/>
            </a:pPr>
            <a:endParaRPr lang="id-ID" sz="2800" b="1" smtClean="0">
              <a:solidFill>
                <a:srgbClr val="CC0000"/>
              </a:solidFill>
            </a:endParaRPr>
          </a:p>
          <a:p>
            <a:pPr marL="533400" indent="-533400">
              <a:buFontTx/>
              <a:buAutoNum type="arabicPeriod"/>
            </a:pPr>
            <a:r>
              <a:rPr lang="id-ID" sz="2800" b="1" smtClean="0"/>
              <a:t>Kartu Keluarga</a:t>
            </a:r>
          </a:p>
          <a:p>
            <a:pPr marL="533400" indent="-533400">
              <a:buFontTx/>
              <a:buAutoNum type="arabicPeriod"/>
            </a:pPr>
            <a:r>
              <a:rPr lang="id-ID" sz="2800" b="1" smtClean="0"/>
              <a:t>Kartu tanda penduduk</a:t>
            </a:r>
          </a:p>
          <a:p>
            <a:pPr marL="533400" indent="-533400">
              <a:buFontTx/>
              <a:buAutoNum type="arabicPeriod"/>
            </a:pPr>
            <a:r>
              <a:rPr lang="id-ID" sz="2800" b="1" smtClean="0"/>
              <a:t>Akta kelahiran, surat kenal lahir</a:t>
            </a:r>
          </a:p>
          <a:p>
            <a:pPr marL="533400" indent="-533400">
              <a:buFontTx/>
              <a:buAutoNum type="arabicPeriod"/>
            </a:pPr>
            <a:r>
              <a:rPr lang="id-ID" sz="2800" b="1" smtClean="0"/>
              <a:t>Akta kematian</a:t>
            </a:r>
          </a:p>
          <a:p>
            <a:pPr marL="533400" indent="-533400">
              <a:buFontTx/>
              <a:buAutoNum type="arabicPeriod"/>
            </a:pPr>
            <a:r>
              <a:rPr lang="id-ID" sz="2800" b="1" smtClean="0"/>
              <a:t>Akta nikah,</a:t>
            </a:r>
            <a:r>
              <a:rPr lang="en-US" sz="2800" b="1" smtClean="0"/>
              <a:t> buku nikah</a:t>
            </a:r>
            <a:endParaRPr lang="id-ID" sz="2800" b="1" smtClean="0"/>
          </a:p>
          <a:p>
            <a:pPr marL="533400" indent="-533400">
              <a:buFontTx/>
              <a:buAutoNum type="arabicPeriod"/>
            </a:pPr>
            <a:r>
              <a:rPr lang="id-ID" sz="2800" b="1" smtClean="0"/>
              <a:t>Akta cerai</a:t>
            </a:r>
            <a:r>
              <a:rPr lang="en-US" sz="2800" b="1" smtClean="0"/>
              <a:t>, surat cerai</a:t>
            </a:r>
            <a:endParaRPr lang="id-ID" sz="2800" b="1" smtClean="0"/>
          </a:p>
          <a:p>
            <a:pPr marL="533400" indent="-533400">
              <a:buFontTx/>
              <a:buAutoNum type="arabicPeriod"/>
            </a:pPr>
            <a:r>
              <a:rPr lang="id-ID" sz="2800" b="1" smtClean="0"/>
              <a:t>Surat pindah, Paspor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113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692696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Registrasi di Indonesia</a:t>
            </a:r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8145" y="2277021"/>
            <a:ext cx="4824413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500" dirty="0" err="1"/>
              <a:t>Masa</a:t>
            </a:r>
            <a:r>
              <a:rPr lang="en-US" sz="2500" dirty="0"/>
              <a:t> </a:t>
            </a:r>
            <a:r>
              <a:rPr lang="en-US" sz="2500" dirty="0" err="1"/>
              <a:t>pendudukan</a:t>
            </a:r>
            <a:r>
              <a:rPr lang="en-US" sz="2500" dirty="0"/>
              <a:t> </a:t>
            </a:r>
            <a:r>
              <a:rPr lang="en-US" sz="2500" dirty="0" err="1"/>
              <a:t>Jepang</a:t>
            </a:r>
            <a:r>
              <a:rPr lang="en-US" sz="2500" dirty="0"/>
              <a:t> (1942-1945) </a:t>
            </a:r>
            <a:r>
              <a:rPr lang="en-US" sz="2500" dirty="0" err="1"/>
              <a:t>diganti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sistem</a:t>
            </a:r>
            <a:r>
              <a:rPr lang="en-US" sz="2500" dirty="0"/>
              <a:t> </a:t>
            </a:r>
            <a:r>
              <a:rPr lang="en-US" sz="2500" dirty="0" err="1"/>
              <a:t>registrasi</a:t>
            </a:r>
            <a:r>
              <a:rPr lang="en-US" sz="2500" dirty="0"/>
              <a:t> yang </a:t>
            </a:r>
            <a:r>
              <a:rPr lang="en-US" sz="2500" dirty="0" err="1"/>
              <a:t>menyangkut</a:t>
            </a:r>
            <a:r>
              <a:rPr lang="en-US" sz="2500" dirty="0"/>
              <a:t> </a:t>
            </a:r>
            <a:r>
              <a:rPr lang="en-US" sz="2500" dirty="0" err="1"/>
              <a:t>kelahiran</a:t>
            </a:r>
            <a:r>
              <a:rPr lang="en-US" sz="2500" dirty="0"/>
              <a:t>, </a:t>
            </a:r>
            <a:r>
              <a:rPr lang="en-US" sz="2500" dirty="0" err="1"/>
              <a:t>kematian</a:t>
            </a:r>
            <a:r>
              <a:rPr lang="en-US" sz="2500" dirty="0"/>
              <a:t>, </a:t>
            </a:r>
            <a:r>
              <a:rPr lang="en-US" sz="2500" dirty="0" err="1"/>
              <a:t>kematian</a:t>
            </a:r>
            <a:r>
              <a:rPr lang="en-US" sz="2500" dirty="0"/>
              <a:t> </a:t>
            </a:r>
            <a:r>
              <a:rPr lang="en-US" sz="2500" dirty="0" err="1"/>
              <a:t>janin</a:t>
            </a:r>
            <a:r>
              <a:rPr lang="en-US" sz="2500" dirty="0"/>
              <a:t>, </a:t>
            </a:r>
            <a:r>
              <a:rPr lang="en-US" sz="2500" dirty="0" err="1"/>
              <a:t>abortus</a:t>
            </a:r>
            <a:r>
              <a:rPr lang="en-US" sz="2500" dirty="0"/>
              <a:t>, </a:t>
            </a:r>
            <a:r>
              <a:rPr lang="en-US" sz="2500" dirty="0" err="1"/>
              <a:t>perkawinan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perceraian</a:t>
            </a:r>
            <a:r>
              <a:rPr lang="en-US" sz="2500" dirty="0"/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500" dirty="0" err="1"/>
              <a:t>Sistem</a:t>
            </a:r>
            <a:r>
              <a:rPr lang="en-US" sz="2500" dirty="0"/>
              <a:t> </a:t>
            </a:r>
            <a:r>
              <a:rPr lang="en-US" sz="2500" dirty="0" err="1"/>
              <a:t>registrasi</a:t>
            </a:r>
            <a:r>
              <a:rPr lang="en-US" sz="2500" dirty="0"/>
              <a:t> </a:t>
            </a:r>
            <a:r>
              <a:rPr lang="en-US" sz="2500" dirty="0" err="1"/>
              <a:t>memiliki</a:t>
            </a:r>
            <a:r>
              <a:rPr lang="en-US" sz="2500" dirty="0"/>
              <a:t> </a:t>
            </a:r>
            <a:r>
              <a:rPr lang="en-US" sz="2500" dirty="0" err="1"/>
              <a:t>ketepatan</a:t>
            </a:r>
            <a:r>
              <a:rPr lang="en-US" sz="2500" dirty="0"/>
              <a:t> yang </a:t>
            </a:r>
            <a:r>
              <a:rPr lang="en-US" sz="2500" dirty="0" err="1"/>
              <a:t>cukup</a:t>
            </a:r>
            <a:r>
              <a:rPr lang="en-US" sz="2500" dirty="0"/>
              <a:t>.</a:t>
            </a:r>
            <a:endParaRPr lang="en-US" sz="2500" dirty="0">
              <a:sym typeface="Wingdings" pitchFamily="2" charset="2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 sz="2500" i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44358" y="5085309"/>
            <a:ext cx="2495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500" dirty="0"/>
              <a:t>Hitoshi Imamura</a:t>
            </a:r>
          </a:p>
          <a:p>
            <a:pPr algn="r"/>
            <a:r>
              <a:rPr lang="en-US" sz="1500" dirty="0" err="1"/>
              <a:t>Gub</a:t>
            </a:r>
            <a:r>
              <a:rPr lang="en-US" sz="1500" dirty="0"/>
              <a:t>. </a:t>
            </a:r>
            <a:r>
              <a:rPr lang="en-US" sz="1500" dirty="0" err="1"/>
              <a:t>Militer</a:t>
            </a:r>
            <a:r>
              <a:rPr lang="en-US" sz="1500" dirty="0"/>
              <a:t> </a:t>
            </a:r>
            <a:r>
              <a:rPr lang="en-US" sz="1500" dirty="0" err="1"/>
              <a:t>Jawa</a:t>
            </a:r>
            <a:r>
              <a:rPr lang="en-US" sz="1500" dirty="0"/>
              <a:t> (1932)</a:t>
            </a:r>
          </a:p>
        </p:txBody>
      </p:sp>
    </p:spTree>
    <p:extLst>
      <p:ext uri="{BB962C8B-B14F-4D97-AF65-F5344CB8AC3E}">
        <p14:creationId xmlns:p14="http://schemas.microsoft.com/office/powerpoint/2010/main" val="35657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Jenis Data : Primer</a:t>
            </a: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90600" y="1600200"/>
            <a:ext cx="739775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r>
              <a:rPr lang="en-US" b="1" u="sng" smtClean="0"/>
              <a:t>Contoh Data Primer</a:t>
            </a:r>
          </a:p>
          <a:p>
            <a:pPr marL="609600" indent="-609600" algn="just">
              <a:buFontTx/>
              <a:buAutoNum type="alphaLcPeriod"/>
            </a:pPr>
            <a:r>
              <a:rPr lang="en-US" smtClean="0"/>
              <a:t>Survey kemauan dan kemampuan membayar fasilitas kesehatan</a:t>
            </a:r>
          </a:p>
          <a:p>
            <a:pPr marL="609600" indent="-609600" algn="just">
              <a:buFontTx/>
              <a:buAutoNum type="alphaLcPeriod"/>
            </a:pPr>
            <a:r>
              <a:rPr lang="en-US" smtClean="0"/>
              <a:t>Survey dampak ekonomi pembangunan jembatan Suramadu</a:t>
            </a:r>
          </a:p>
          <a:p>
            <a:pPr marL="990600" lvl="1" indent="-533400" algn="just">
              <a:buFontTx/>
              <a:buAutoNum type="alphaLcParenR"/>
            </a:pPr>
            <a:endParaRPr lang="en-US" smtClean="0"/>
          </a:p>
          <a:p>
            <a:pPr marL="990600" lvl="1" indent="-533400">
              <a:buFontTx/>
              <a:buAutoNum type="alphaLcParenR"/>
            </a:pPr>
            <a:endParaRPr lang="en-US" smtClean="0"/>
          </a:p>
          <a:p>
            <a:pPr marL="990600" lvl="1" indent="-533400">
              <a:buFontTx/>
              <a:buAutoNum type="alphaLcParenR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8617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1144588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Registrasi Vital di Indonesia</a:t>
            </a:r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16645" y="2241536"/>
            <a:ext cx="403383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500" dirty="0" err="1">
                <a:sym typeface="Wingdings" pitchFamily="2" charset="2"/>
              </a:rPr>
              <a:t>Masa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kemerdekaan</a:t>
            </a:r>
            <a:r>
              <a:rPr lang="en-US" sz="2500" dirty="0">
                <a:sym typeface="Wingdings" pitchFamily="2" charset="2"/>
              </a:rPr>
              <a:t> : </a:t>
            </a:r>
            <a:r>
              <a:rPr lang="en-US" sz="2500" dirty="0" err="1">
                <a:sym typeface="Wingdings" pitchFamily="2" charset="2"/>
              </a:rPr>
              <a:t>sistem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kartu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mingguan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diubah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menjadi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laporan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mingguan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tingkat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kecamatan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yaitu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ketika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kepala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desa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berkumpul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di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kecamatan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menyerahkan</a:t>
            </a:r>
            <a:r>
              <a:rPr lang="en-US" sz="2500" dirty="0">
                <a:sym typeface="Wingdings" pitchFamily="2" charset="2"/>
              </a:rPr>
              <a:t> data </a:t>
            </a:r>
            <a:r>
              <a:rPr lang="en-US" sz="2500" dirty="0" err="1">
                <a:sym typeface="Wingdings" pitchFamily="2" charset="2"/>
              </a:rPr>
              <a:t>perubahan</a:t>
            </a:r>
            <a:r>
              <a:rPr lang="en-US" sz="2500" dirty="0">
                <a:sym typeface="Wingdings" pitchFamily="2" charset="2"/>
              </a:rPr>
              <a:t> </a:t>
            </a:r>
            <a:r>
              <a:rPr lang="en-US" sz="2500" dirty="0" err="1">
                <a:sym typeface="Wingdings" pitchFamily="2" charset="2"/>
              </a:rPr>
              <a:t>penduduk</a:t>
            </a:r>
            <a:r>
              <a:rPr lang="en-US" sz="2500" dirty="0"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5734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660385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Faktor Penentu Keberhasilan Registrasi</a:t>
            </a:r>
            <a:endParaRPr lang="en-US" sz="3200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57985" y="1757333"/>
            <a:ext cx="7345363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700" dirty="0" err="1"/>
              <a:t>Ada</a:t>
            </a:r>
            <a:r>
              <a:rPr lang="en-US" sz="2700" dirty="0"/>
              <a:t> </a:t>
            </a:r>
            <a:r>
              <a:rPr lang="en-US" sz="2700" dirty="0" err="1"/>
              <a:t>aturan</a:t>
            </a:r>
            <a:r>
              <a:rPr lang="en-US" sz="2700" dirty="0"/>
              <a:t> yang </a:t>
            </a:r>
            <a:r>
              <a:rPr lang="en-US" sz="2700" dirty="0" err="1"/>
              <a:t>memaksa</a:t>
            </a:r>
            <a:r>
              <a:rPr lang="en-US" sz="2700" dirty="0"/>
              <a:t> </a:t>
            </a:r>
            <a:r>
              <a:rPr lang="en-US" sz="2700" dirty="0" err="1"/>
              <a:t>untuk</a:t>
            </a:r>
            <a:r>
              <a:rPr lang="en-US" sz="2700" dirty="0"/>
              <a:t> </a:t>
            </a:r>
            <a:r>
              <a:rPr lang="en-US" sz="2700" dirty="0" err="1"/>
              <a:t>melapor</a:t>
            </a:r>
            <a:r>
              <a:rPr lang="en-US" sz="2700" dirty="0"/>
              <a:t> </a:t>
            </a:r>
            <a:r>
              <a:rPr lang="en-US" sz="2700" i="1" dirty="0"/>
              <a:t>(</a:t>
            </a:r>
            <a:r>
              <a:rPr lang="en-US" sz="2700" i="1" dirty="0" err="1"/>
              <a:t>Compulsary</a:t>
            </a:r>
            <a:r>
              <a:rPr lang="en-US" sz="2700" i="1" dirty="0"/>
              <a:t> of </a:t>
            </a:r>
            <a:r>
              <a:rPr lang="en-US" sz="2700" i="1" dirty="0" err="1"/>
              <a:t>Registrastion</a:t>
            </a:r>
            <a:r>
              <a:rPr lang="en-US" sz="2700" i="1" dirty="0"/>
              <a:t>) </a:t>
            </a:r>
            <a:r>
              <a:rPr lang="en-US" sz="2700" dirty="0">
                <a:sym typeface="Wingdings" pitchFamily="2" charset="2"/>
              </a:rPr>
              <a:t> </a:t>
            </a:r>
            <a:r>
              <a:rPr lang="en-US" sz="2700" dirty="0" err="1">
                <a:sym typeface="Wingdings" pitchFamily="2" charset="2"/>
              </a:rPr>
              <a:t>peraturan</a:t>
            </a:r>
            <a:r>
              <a:rPr lang="en-US" sz="2700" dirty="0">
                <a:sym typeface="Wingdings" pitchFamily="2" charset="2"/>
              </a:rPr>
              <a:t> </a:t>
            </a:r>
            <a:r>
              <a:rPr lang="en-US" sz="2700" dirty="0" err="1">
                <a:sym typeface="Wingdings" pitchFamily="2" charset="2"/>
              </a:rPr>
              <a:t>pemerintah</a:t>
            </a:r>
            <a:endParaRPr lang="en-US" sz="2700" dirty="0">
              <a:sym typeface="Wingdings" pitchFamily="2" charset="2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700" dirty="0" err="1"/>
              <a:t>Ada</a:t>
            </a:r>
            <a:r>
              <a:rPr lang="en-US" sz="2700" dirty="0"/>
              <a:t> </a:t>
            </a:r>
            <a:r>
              <a:rPr lang="en-US" sz="2700" dirty="0" err="1"/>
              <a:t>sanksi</a:t>
            </a:r>
            <a:r>
              <a:rPr lang="en-US" sz="2700" dirty="0"/>
              <a:t> </a:t>
            </a:r>
            <a:r>
              <a:rPr lang="en-US" sz="2700" dirty="0" err="1"/>
              <a:t>hukum</a:t>
            </a:r>
            <a:r>
              <a:rPr lang="en-US" sz="2700" dirty="0"/>
              <a:t> </a:t>
            </a:r>
            <a:r>
              <a:rPr lang="en-US" sz="2700" dirty="0" err="1"/>
              <a:t>bagi</a:t>
            </a:r>
            <a:r>
              <a:rPr lang="en-US" sz="2700" dirty="0"/>
              <a:t> </a:t>
            </a:r>
            <a:r>
              <a:rPr lang="en-US" sz="2700" dirty="0" err="1"/>
              <a:t>penduduk</a:t>
            </a:r>
            <a:r>
              <a:rPr lang="en-US" sz="2700" dirty="0"/>
              <a:t> yang </a:t>
            </a:r>
            <a:r>
              <a:rPr lang="en-US" sz="2700" dirty="0" err="1"/>
              <a:t>lalai</a:t>
            </a:r>
            <a:r>
              <a:rPr lang="en-US" sz="2700" dirty="0"/>
              <a:t>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melanggar</a:t>
            </a:r>
            <a:r>
              <a:rPr lang="en-US" sz="2700" dirty="0"/>
              <a:t> </a:t>
            </a:r>
            <a:r>
              <a:rPr lang="en-US" sz="2700" dirty="0" err="1"/>
              <a:t>pendaftaran</a:t>
            </a:r>
            <a:endParaRPr lang="en-US" sz="2700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700" dirty="0" err="1"/>
              <a:t>Dilaksanakan</a:t>
            </a:r>
            <a:r>
              <a:rPr lang="en-US" sz="2700" dirty="0"/>
              <a:t> </a:t>
            </a:r>
            <a:r>
              <a:rPr lang="en-US" sz="2700" dirty="0" err="1"/>
              <a:t>oleh</a:t>
            </a:r>
            <a:r>
              <a:rPr lang="en-US" sz="2700" dirty="0"/>
              <a:t> </a:t>
            </a:r>
            <a:r>
              <a:rPr lang="en-US" sz="2700" dirty="0" err="1"/>
              <a:t>badan</a:t>
            </a:r>
            <a:r>
              <a:rPr lang="en-US" sz="2700" dirty="0"/>
              <a:t> </a:t>
            </a:r>
            <a:r>
              <a:rPr lang="en-US" sz="2700" dirty="0" err="1"/>
              <a:t>pemerintah</a:t>
            </a:r>
            <a:r>
              <a:rPr lang="en-US" sz="2700" dirty="0"/>
              <a:t> agar </a:t>
            </a:r>
            <a:r>
              <a:rPr lang="en-US" sz="2700" dirty="0" err="1"/>
              <a:t>dapat</a:t>
            </a:r>
            <a:r>
              <a:rPr lang="en-US" sz="2700" dirty="0"/>
              <a:t> </a:t>
            </a:r>
            <a:r>
              <a:rPr lang="en-US" sz="2700" dirty="0" err="1"/>
              <a:t>disajikan</a:t>
            </a:r>
            <a:r>
              <a:rPr lang="en-US" sz="2700" dirty="0"/>
              <a:t> </a:t>
            </a:r>
            <a:r>
              <a:rPr lang="en-US" sz="2700" dirty="0" err="1"/>
              <a:t>secara</a:t>
            </a:r>
            <a:r>
              <a:rPr lang="en-US" sz="2700" dirty="0"/>
              <a:t> </a:t>
            </a:r>
            <a:r>
              <a:rPr lang="en-US" sz="2700" dirty="0" err="1"/>
              <a:t>konsisten</a:t>
            </a:r>
            <a:r>
              <a:rPr lang="en-US" sz="2700" dirty="0"/>
              <a:t>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berkesinambungan</a:t>
            </a:r>
            <a:r>
              <a:rPr lang="en-US" sz="2700" dirty="0"/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593668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620688"/>
            <a:ext cx="85883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Faktor Penentu Keberhasilan Registrasi</a:t>
            </a:r>
            <a:endParaRPr lang="en-US" sz="3200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4045" y="1773213"/>
            <a:ext cx="7345363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lang="en-US" sz="2700" dirty="0" err="1"/>
              <a:t>Ada</a:t>
            </a:r>
            <a:r>
              <a:rPr lang="en-US" sz="2700" dirty="0"/>
              <a:t> </a:t>
            </a:r>
            <a:r>
              <a:rPr lang="en-US" sz="2700" dirty="0" err="1"/>
              <a:t>petugas</a:t>
            </a:r>
            <a:r>
              <a:rPr lang="en-US" sz="2700" dirty="0"/>
              <a:t> yang </a:t>
            </a:r>
            <a:r>
              <a:rPr lang="en-US" sz="2700" dirty="0" err="1"/>
              <a:t>melaksanakan</a:t>
            </a:r>
            <a:r>
              <a:rPr lang="en-US" sz="2700" dirty="0"/>
              <a:t> </a:t>
            </a:r>
            <a:r>
              <a:rPr lang="en-US" sz="2700" dirty="0" err="1"/>
              <a:t>pendaftaran</a:t>
            </a:r>
            <a:endParaRPr lang="en-US" sz="2700" dirty="0"/>
          </a:p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lang="en-US" sz="2700" dirty="0" err="1"/>
              <a:t>Keterangan</a:t>
            </a:r>
            <a:r>
              <a:rPr lang="en-US" sz="2700" dirty="0"/>
              <a:t> yang </a:t>
            </a:r>
            <a:r>
              <a:rPr lang="en-US" sz="2700" dirty="0" err="1"/>
              <a:t>dilaporkan</a:t>
            </a:r>
            <a:r>
              <a:rPr lang="en-US" sz="2700" dirty="0"/>
              <a:t> : </a:t>
            </a:r>
            <a:r>
              <a:rPr lang="en-US" sz="2700" dirty="0" err="1"/>
              <a:t>nama</a:t>
            </a:r>
            <a:r>
              <a:rPr lang="en-US" sz="2700" dirty="0"/>
              <a:t>, </a:t>
            </a:r>
            <a:r>
              <a:rPr lang="en-US" sz="2700" dirty="0" err="1"/>
              <a:t>tempat</a:t>
            </a:r>
            <a:r>
              <a:rPr lang="en-US" sz="2700" dirty="0"/>
              <a:t>/</a:t>
            </a:r>
            <a:r>
              <a:rPr lang="en-US" sz="2700" dirty="0" err="1"/>
              <a:t>tanggal</a:t>
            </a:r>
            <a:r>
              <a:rPr lang="en-US" sz="2700" dirty="0"/>
              <a:t> </a:t>
            </a:r>
            <a:r>
              <a:rPr lang="en-US" sz="2700" dirty="0" err="1"/>
              <a:t>lahir</a:t>
            </a:r>
            <a:r>
              <a:rPr lang="en-US" sz="2700" dirty="0"/>
              <a:t>, </a:t>
            </a:r>
            <a:r>
              <a:rPr lang="en-US" sz="2700" dirty="0" err="1"/>
              <a:t>jenis</a:t>
            </a:r>
            <a:r>
              <a:rPr lang="en-US" sz="2700" dirty="0"/>
              <a:t> </a:t>
            </a:r>
            <a:r>
              <a:rPr lang="en-US" sz="2700" dirty="0" err="1"/>
              <a:t>kelamin</a:t>
            </a:r>
            <a:r>
              <a:rPr lang="en-US" sz="2700" dirty="0"/>
              <a:t>, </a:t>
            </a:r>
            <a:r>
              <a:rPr lang="en-US" sz="2700" dirty="0" err="1"/>
              <a:t>dsb</a:t>
            </a:r>
            <a:endParaRPr lang="en-US" sz="2700" dirty="0"/>
          </a:p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lang="en-US" sz="2700" dirty="0" err="1"/>
              <a:t>Kelahiran</a:t>
            </a:r>
            <a:r>
              <a:rPr lang="en-US" sz="2700" dirty="0"/>
              <a:t> &amp; </a:t>
            </a:r>
            <a:r>
              <a:rPr lang="en-US" sz="2700" dirty="0" err="1"/>
              <a:t>Kematian</a:t>
            </a:r>
            <a:r>
              <a:rPr lang="en-US" sz="2700" dirty="0"/>
              <a:t> : </a:t>
            </a:r>
            <a:r>
              <a:rPr lang="en-US" sz="2700" dirty="0" err="1"/>
              <a:t>memperhatikan</a:t>
            </a:r>
            <a:r>
              <a:rPr lang="en-US" sz="2700" dirty="0"/>
              <a:t> </a:t>
            </a:r>
            <a:r>
              <a:rPr lang="en-US" sz="2700" dirty="0" err="1"/>
              <a:t>tanggal</a:t>
            </a:r>
            <a:r>
              <a:rPr lang="en-US" sz="2700" dirty="0"/>
              <a:t> </a:t>
            </a:r>
            <a:r>
              <a:rPr lang="en-US" sz="2700" dirty="0" err="1"/>
              <a:t>kejadian</a:t>
            </a:r>
            <a:r>
              <a:rPr lang="en-US" sz="2700" dirty="0"/>
              <a:t>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tanggal</a:t>
            </a:r>
            <a:r>
              <a:rPr lang="en-US" sz="2700" dirty="0"/>
              <a:t> </a:t>
            </a:r>
            <a:r>
              <a:rPr lang="en-US" sz="2700" dirty="0" err="1"/>
              <a:t>pelaporan</a:t>
            </a:r>
            <a:r>
              <a:rPr lang="en-US" sz="2700" dirty="0"/>
              <a:t>, </a:t>
            </a:r>
            <a:r>
              <a:rPr lang="en-US" sz="2700" dirty="0" err="1"/>
              <a:t>tempat</a:t>
            </a:r>
            <a:r>
              <a:rPr lang="en-US" sz="2700" dirty="0"/>
              <a:t> </a:t>
            </a:r>
            <a:r>
              <a:rPr lang="en-US" sz="2700" dirty="0" err="1"/>
              <a:t>kejadian</a:t>
            </a:r>
            <a:r>
              <a:rPr lang="en-US" sz="2700" dirty="0"/>
              <a:t>, </a:t>
            </a:r>
            <a:r>
              <a:rPr lang="en-US" sz="2700" dirty="0" err="1"/>
              <a:t>serta</a:t>
            </a:r>
            <a:r>
              <a:rPr lang="en-US" sz="2700" dirty="0"/>
              <a:t> </a:t>
            </a:r>
            <a:r>
              <a:rPr lang="en-US" sz="2700" dirty="0" err="1"/>
              <a:t>tempat</a:t>
            </a:r>
            <a:r>
              <a:rPr lang="en-US" sz="2700" dirty="0"/>
              <a:t> </a:t>
            </a:r>
            <a:r>
              <a:rPr lang="en-US" sz="2700" dirty="0" err="1"/>
              <a:t>pelaporan</a:t>
            </a:r>
            <a:endParaRPr lang="en-US" sz="2700" dirty="0"/>
          </a:p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lang="en-US" sz="2700" dirty="0" err="1"/>
              <a:t>Proses</a:t>
            </a:r>
            <a:r>
              <a:rPr lang="en-US" sz="2700" dirty="0"/>
              <a:t> </a:t>
            </a:r>
            <a:r>
              <a:rPr lang="en-US" sz="2700" dirty="0" err="1"/>
              <a:t>tabulasi</a:t>
            </a:r>
            <a:r>
              <a:rPr lang="en-US" sz="2700" dirty="0"/>
              <a:t>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penyajian</a:t>
            </a:r>
            <a:r>
              <a:rPr lang="en-US" sz="2700" dirty="0"/>
              <a:t> data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043750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smtClean="0"/>
              <a:t>Sumber Data dalam Demografi</a:t>
            </a:r>
            <a:endParaRPr lang="en-US" sz="4000" b="1" dirty="0" smtClean="0"/>
          </a:p>
        </p:txBody>
      </p:sp>
      <p:graphicFrame>
        <p:nvGraphicFramePr>
          <p:cNvPr id="6" name="Group 52"/>
          <p:cNvGraphicFramePr>
            <a:graphicFrameLocks noGrp="1"/>
          </p:cNvGraphicFramePr>
          <p:nvPr/>
        </p:nvGraphicFramePr>
        <p:xfrm>
          <a:off x="395288" y="1397000"/>
          <a:ext cx="8424862" cy="4665472"/>
        </p:xfrm>
        <a:graphic>
          <a:graphicData uri="http://schemas.openxmlformats.org/drawingml/2006/table">
            <a:tbl>
              <a:tblPr/>
              <a:tblGrid>
                <a:gridCol w="1296987"/>
                <a:gridCol w="2916238"/>
                <a:gridCol w="2105025"/>
                <a:gridCol w="2106612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Definisi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Kelebihan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Kelemahan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Regis-trasi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Pendataan penduduk yang dilakukan secara aktif oleh si pelaku (orang yang mengalami kejadian kependudukan) setiap saat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Contoh: data/akte kelahiran, surat keterangan pindah/meninggal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Diperoleh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data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kependudukan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setiap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saat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/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kontiyu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konsisten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sistem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yang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sempurna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maka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akan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menjadi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sumber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data yang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baik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Banyak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penduduk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yang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tidak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melapor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Dapat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terjadi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kartu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penduduk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ganda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, 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secara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de jure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saja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Sensus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Pencacahan yang dilakukan secara menyeluruh (semua populasi) dan serentak (bersamaan)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Dilakukan secara de facto (dimana dia berada, di sana dia dicatat), atau de yure (berdasarkan hukum)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Data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diperoleh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secara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keseluruhan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pada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saat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yang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sama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Cakupan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luas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Biaya tinggi, variabel yang ditanya sedikit, petugas harus dilatih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Survey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Pencacahan yang dilakukan berdasarkan sampel, yang diharapkan mewakili populasi keseluruhan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Variabel yang ditanya banyak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Seringkali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tidak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mewakili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keseluruhan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populasi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3911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4348" y="1928802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5400" smtClean="0"/>
              <a:t>TERIMA KASIH</a:t>
            </a:r>
            <a:endParaRPr lang="en-SG" sz="5400" dirty="0"/>
          </a:p>
        </p:txBody>
      </p:sp>
    </p:spTree>
    <p:extLst>
      <p:ext uri="{BB962C8B-B14F-4D97-AF65-F5344CB8AC3E}">
        <p14:creationId xmlns:p14="http://schemas.microsoft.com/office/powerpoint/2010/main" val="185333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Jenis Data : Sekunder</a:t>
            </a:r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24" y="1357298"/>
            <a:ext cx="739775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r>
              <a:rPr lang="en-US" b="1" u="sng" smtClean="0"/>
              <a:t>Data Sekunder</a:t>
            </a:r>
          </a:p>
          <a:p>
            <a:pPr marL="990600" lvl="1" indent="-533400" algn="just">
              <a:buFontTx/>
              <a:buAutoNum type="alphaLcParenR"/>
            </a:pPr>
            <a:r>
              <a:rPr lang="en-US" smtClean="0"/>
              <a:t>Merupakan</a:t>
            </a:r>
            <a:r>
              <a:rPr lang="en-US" b="1" smtClean="0"/>
              <a:t> </a:t>
            </a:r>
            <a:r>
              <a:rPr lang="en-US" smtClean="0"/>
              <a:t>data yang dikumpulkan oleh pihak lain dan digunakan oleh pengguna data di luar pihak yang mengumpulkan data.</a:t>
            </a:r>
          </a:p>
          <a:p>
            <a:pPr marL="990600" lvl="1" indent="-533400" algn="just">
              <a:buFontTx/>
              <a:buAutoNum type="alphaLcParenR"/>
            </a:pPr>
            <a:r>
              <a:rPr lang="en-US" smtClean="0"/>
              <a:t>Dapat berupa : </a:t>
            </a:r>
          </a:p>
          <a:p>
            <a:pPr marL="1371600" lvl="2" indent="-457200" algn="just">
              <a:buFontTx/>
              <a:buChar char="–"/>
            </a:pPr>
            <a:r>
              <a:rPr lang="en-US" smtClean="0"/>
              <a:t>Tabel</a:t>
            </a:r>
          </a:p>
          <a:p>
            <a:pPr marL="1371600" lvl="2" indent="-457200" algn="just">
              <a:buFontTx/>
              <a:buChar char="–"/>
            </a:pPr>
            <a:r>
              <a:rPr lang="en-US" smtClean="0"/>
              <a:t>Grafik</a:t>
            </a:r>
          </a:p>
          <a:p>
            <a:pPr marL="1371600" lvl="2" indent="-457200" algn="just">
              <a:buFontTx/>
              <a:buChar char="–"/>
            </a:pPr>
            <a:r>
              <a:rPr lang="en-US" smtClean="0"/>
              <a:t>Gambar</a:t>
            </a:r>
          </a:p>
          <a:p>
            <a:pPr marL="1371600" lvl="2" indent="-457200" algn="just">
              <a:buFontTx/>
              <a:buChar char="–"/>
            </a:pPr>
            <a:r>
              <a:rPr lang="en-US" smtClean="0"/>
              <a:t>Data mentah</a:t>
            </a:r>
          </a:p>
          <a:p>
            <a:pPr marL="990600" lvl="1" indent="-533400">
              <a:buFontTx/>
              <a:buAutoNum type="alphaLcParenR"/>
            </a:pPr>
            <a:endParaRPr lang="en-US" smtClean="0"/>
          </a:p>
          <a:p>
            <a:pPr marL="990600" lvl="1" indent="-533400">
              <a:buFontTx/>
              <a:buAutoNum type="alphaLcParenR"/>
            </a:pPr>
            <a:endParaRPr lang="en-US" smtClean="0"/>
          </a:p>
          <a:p>
            <a:pPr marL="990600" lvl="1" indent="-533400">
              <a:buFontTx/>
              <a:buAutoNum type="alphaLcParenR"/>
            </a:pPr>
            <a:endParaRPr lang="en-US" smtClean="0"/>
          </a:p>
          <a:p>
            <a:pPr marL="990600" lvl="1" indent="-533400">
              <a:buFontTx/>
              <a:buAutoNum type="alphaLcParenR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4033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Jenis Data : Sekunder</a:t>
            </a:r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0600" y="1600200"/>
            <a:ext cx="739775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r>
              <a:rPr lang="en-US" b="1" u="sng" smtClean="0"/>
              <a:t>Contoh Data Sekunder</a:t>
            </a:r>
          </a:p>
          <a:p>
            <a:pPr marL="609600" indent="-609600">
              <a:buFontTx/>
              <a:buAutoNum type="alphaLcParenR"/>
            </a:pPr>
            <a:r>
              <a:rPr lang="en-US" smtClean="0"/>
              <a:t>Data pengangguran di Jawa Timur</a:t>
            </a:r>
          </a:p>
          <a:p>
            <a:pPr marL="609600" indent="-609600">
              <a:buFontTx/>
              <a:buAutoNum type="alphaLcParenR"/>
            </a:pPr>
            <a:r>
              <a:rPr lang="en-US" smtClean="0"/>
              <a:t>Tingkat inflasi</a:t>
            </a:r>
          </a:p>
          <a:p>
            <a:pPr marL="609600" indent="-609600">
              <a:buFontTx/>
              <a:buAutoNum type="alphaLcParenR"/>
            </a:pPr>
            <a:r>
              <a:rPr lang="en-US" smtClean="0"/>
              <a:t>Jumlah penduduk di Bangkalan</a:t>
            </a:r>
          </a:p>
          <a:p>
            <a:pPr marL="990600" lvl="1" indent="-533400">
              <a:buFontTx/>
              <a:buAutoNum type="alphaLcParenR"/>
            </a:pPr>
            <a:endParaRPr lang="en-US" smtClean="0"/>
          </a:p>
          <a:p>
            <a:pPr marL="990600" lvl="1" indent="-533400">
              <a:buFontTx/>
              <a:buAutoNum type="alphaLcParenR"/>
            </a:pPr>
            <a:endParaRPr lang="en-US" smtClean="0"/>
          </a:p>
          <a:p>
            <a:pPr marL="990600" lvl="1" indent="-533400">
              <a:buFontTx/>
              <a:buAutoNum type="alphaLcParenR"/>
            </a:pPr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60276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1676" y="824857"/>
            <a:ext cx="4357718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b="1" dirty="0" smtClean="0">
                <a:solidFill>
                  <a:schemeClr val="tx1"/>
                </a:solidFill>
              </a:rPr>
              <a:t>SUMBER DATA DEMOGRAFI</a:t>
            </a:r>
            <a:endParaRPr lang="en-SG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2916" y="3182311"/>
            <a:ext cx="1714512" cy="1071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SENSUS PENDUDUK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8998" y="3182311"/>
            <a:ext cx="1714512" cy="1071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SURVEI PENDUDUK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5014" y="3182311"/>
            <a:ext cx="1714512" cy="1071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b="1" dirty="0" smtClean="0">
                <a:solidFill>
                  <a:schemeClr val="tx1"/>
                </a:solidFill>
              </a:rPr>
              <a:t>REGISTRASI PENDUDUK</a:t>
            </a:r>
            <a:endParaRPr lang="en-SG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78734" y="2539369"/>
            <a:ext cx="54292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592982" y="2825121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023064" y="2824327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10" idx="0"/>
          </p:cNvCxnSpPr>
          <p:nvPr/>
        </p:nvCxnSpPr>
        <p:spPr>
          <a:xfrm rot="16200000" flipH="1">
            <a:off x="4039733" y="2485790"/>
            <a:ext cx="135732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64222" y="4682509"/>
            <a:ext cx="8382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just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Ketiga metode pengumpulan data tersebut </a:t>
            </a:r>
            <a:r>
              <a:rPr lang="en-US" sz="2800" kern="0" dirty="0"/>
              <a:t> </a:t>
            </a:r>
            <a:r>
              <a:rPr lang="en-US" sz="2800" kern="0" dirty="0" smtClean="0"/>
              <a:t> </a:t>
            </a:r>
            <a:r>
              <a:rPr kumimoji="0" lang="id-ID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mengacu pada metode yang berlaku </a:t>
            </a:r>
            <a:r>
              <a:rPr lang="en-US" sz="2800" kern="0" dirty="0"/>
              <a:t> </a:t>
            </a:r>
            <a:r>
              <a:rPr kumimoji="0" lang="id-ID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internasiona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74973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2910" y="314324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mtClean="0"/>
              <a:t>SENSUS PENDUDUK</a:t>
            </a:r>
            <a:br>
              <a:rPr lang="en-SG" smtClean="0"/>
            </a:b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9855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1679</Words>
  <Application>Microsoft Macintosh PowerPoint</Application>
  <PresentationFormat>On-screen Show (4:3)</PresentationFormat>
  <Paragraphs>272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Calibri</vt:lpstr>
      <vt:lpstr>Calibri Light</vt:lpstr>
      <vt:lpstr>UMS Courier</vt:lpstr>
      <vt:lpstr>Verdana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JENIS &amp; SUMBER DATA </dc:title>
  <dc:creator>user</dc:creator>
  <cp:lastModifiedBy>Microsoft Office User</cp:lastModifiedBy>
  <cp:revision>17</cp:revision>
  <dcterms:created xsi:type="dcterms:W3CDTF">2015-10-15T13:00:59Z</dcterms:created>
  <dcterms:modified xsi:type="dcterms:W3CDTF">2017-11-15T04:36:00Z</dcterms:modified>
</cp:coreProperties>
</file>