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/>
    <p:restoredTop sz="94709"/>
  </p:normalViewPr>
  <p:slideViewPr>
    <p:cSldViewPr snapToGrid="0" snapToObjects="1">
      <p:cViewPr varScale="1">
        <p:scale>
          <a:sx n="74" d="100"/>
          <a:sy n="74" d="100"/>
        </p:scale>
        <p:origin x="17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C1C7-5648-AC4D-A761-6E01FAF7DD05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6C28-D3B9-3B4F-8630-0C44087F5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26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C1C7-5648-AC4D-A761-6E01FAF7DD05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6C28-D3B9-3B4F-8630-0C44087F5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71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C1C7-5648-AC4D-A761-6E01FAF7DD05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6C28-D3B9-3B4F-8630-0C44087F5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64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C1C7-5648-AC4D-A761-6E01FAF7DD05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6C28-D3B9-3B4F-8630-0C44087F5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8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C1C7-5648-AC4D-A761-6E01FAF7DD05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6C28-D3B9-3B4F-8630-0C44087F5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311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C1C7-5648-AC4D-A761-6E01FAF7DD05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6C28-D3B9-3B4F-8630-0C44087F5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95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C1C7-5648-AC4D-A761-6E01FAF7DD05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6C28-D3B9-3B4F-8630-0C44087F5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9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C1C7-5648-AC4D-A761-6E01FAF7DD05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6C28-D3B9-3B4F-8630-0C44087F5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3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C1C7-5648-AC4D-A761-6E01FAF7DD05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6C28-D3B9-3B4F-8630-0C44087F5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084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C1C7-5648-AC4D-A761-6E01FAF7DD05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6C28-D3B9-3B4F-8630-0C44087F5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70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C1C7-5648-AC4D-A761-6E01FAF7DD05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6C28-D3B9-3B4F-8630-0C44087F5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80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0C1C7-5648-AC4D-A761-6E01FAF7DD05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76C28-D3B9-3B4F-8630-0C44087F5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78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352800" y="3744913"/>
            <a:ext cx="7848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 sz="2100">
                <a:solidFill>
                  <a:schemeClr val="tx1"/>
                </a:solidFill>
                <a:latin typeface="Calibri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500">
                <a:solidFill>
                  <a:schemeClr val="tx1"/>
                </a:solidFill>
                <a:latin typeface="Calibri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dirty="0" smtClean="0">
                <a:latin typeface="Calibri Light" charset="0"/>
              </a:rPr>
              <a:t>FAKTOR PENENTU FERTILITAS</a:t>
            </a:r>
            <a:endParaRPr lang="en-US" altLang="en-US" sz="5400" dirty="0">
              <a:latin typeface="Calibri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65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149763" y="2002631"/>
            <a:ext cx="7365587" cy="34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SG" dirty="0" smtClean="0"/>
              <a:t>	</a:t>
            </a:r>
            <a:r>
              <a:rPr lang="id-ID" dirty="0" smtClean="0"/>
              <a:t>Menurut </a:t>
            </a:r>
            <a:r>
              <a:rPr lang="id-ID" dirty="0" err="1" smtClean="0"/>
              <a:t>Kingsley</a:t>
            </a:r>
            <a:r>
              <a:rPr lang="id-ID" dirty="0" smtClean="0"/>
              <a:t> Davis dan Judith Blake ada</a:t>
            </a:r>
            <a:r>
              <a:rPr lang="en-SG" dirty="0" smtClean="0"/>
              <a:t> </a:t>
            </a:r>
            <a:r>
              <a:rPr lang="id-ID" dirty="0" smtClean="0"/>
              <a:t>tiga tahap penting dari proses reproduksi manusia, yaitu</a:t>
            </a:r>
          </a:p>
          <a:p>
            <a:pPr>
              <a:buFont typeface="Wingdings 2" pitchFamily="18" charset="2"/>
              <a:buNone/>
            </a:pPr>
            <a:r>
              <a:rPr lang="id-ID" dirty="0" smtClean="0"/>
              <a:t> </a:t>
            </a:r>
          </a:p>
          <a:p>
            <a:r>
              <a:rPr lang="id-ID" dirty="0" smtClean="0"/>
              <a:t>Tahap hubungan kelamin (</a:t>
            </a:r>
            <a:r>
              <a:rPr lang="id-ID" i="1" dirty="0" err="1" smtClean="0"/>
              <a:t>Intercourse</a:t>
            </a:r>
            <a:r>
              <a:rPr lang="id-ID" dirty="0" smtClean="0"/>
              <a:t>)</a:t>
            </a:r>
          </a:p>
          <a:p>
            <a:r>
              <a:rPr lang="id-ID" dirty="0" smtClean="0"/>
              <a:t>Tahap Konsepsi (</a:t>
            </a:r>
            <a:r>
              <a:rPr lang="id-ID" i="1" dirty="0" err="1" smtClean="0"/>
              <a:t>Conception</a:t>
            </a:r>
            <a:r>
              <a:rPr lang="id-ID" dirty="0" smtClean="0"/>
              <a:t>)</a:t>
            </a:r>
          </a:p>
          <a:p>
            <a:r>
              <a:rPr lang="id-ID" dirty="0" smtClean="0"/>
              <a:t>Tahap Kehamilan (</a:t>
            </a:r>
            <a:r>
              <a:rPr lang="id-ID" i="1" dirty="0" err="1" smtClean="0"/>
              <a:t>Gestation</a:t>
            </a:r>
            <a:r>
              <a:rPr lang="id-ID" dirty="0" smtClean="0"/>
              <a:t>)</a:t>
            </a:r>
          </a:p>
          <a:p>
            <a:endParaRPr lang="id-ID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49763" y="1536343"/>
            <a:ext cx="6400800" cy="4436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d-ID" sz="2800" b="1" dirty="0" smtClean="0">
                <a:latin typeface="Times New Roman" charset="0"/>
                <a:ea typeface="Times New Roman" charset="0"/>
                <a:cs typeface="Times New Roman" charset="0"/>
              </a:rPr>
              <a:t>Faktor-faktor yang mempengaruhi fertilitas </a:t>
            </a:r>
            <a:r>
              <a:rPr lang="en-SG" sz="2800" b="1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  <a:r>
              <a:rPr lang="id-ID" sz="2800" b="1" dirty="0" smtClean="0">
                <a:latin typeface="Times New Roman" charset="0"/>
                <a:ea typeface="Times New Roman" charset="0"/>
                <a:cs typeface="Times New Roman" charset="0"/>
              </a:rPr>
              <a:t>		</a:t>
            </a:r>
            <a:br>
              <a:rPr lang="id-ID" sz="2800" b="1" dirty="0" smtClean="0">
                <a:latin typeface="Times New Roman" charset="0"/>
                <a:ea typeface="Times New Roman" charset="0"/>
                <a:cs typeface="Times New Roman" charset="0"/>
              </a:rPr>
            </a:br>
            <a:endParaRPr lang="id-ID" sz="28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5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410869" y="1607332"/>
            <a:ext cx="6400800" cy="4286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d-ID" sz="2700" smtClean="0">
                <a:solidFill>
                  <a:srgbClr val="FF0000"/>
                </a:solidFill>
              </a:rPr>
              <a:t>Tahap hubungan kelamin (</a:t>
            </a:r>
            <a:r>
              <a:rPr lang="id-ID" sz="2700" i="1" smtClean="0">
                <a:solidFill>
                  <a:srgbClr val="FF0000"/>
                </a:solidFill>
              </a:rPr>
              <a:t>Intercourse</a:t>
            </a:r>
            <a:r>
              <a:rPr lang="id-ID" sz="2700" smtClean="0">
                <a:solidFill>
                  <a:srgbClr val="FF0000"/>
                </a:solidFill>
              </a:rPr>
              <a:t>)</a:t>
            </a:r>
            <a:br>
              <a:rPr lang="id-ID" sz="2700" smtClean="0">
                <a:solidFill>
                  <a:srgbClr val="FF0000"/>
                </a:solidFill>
              </a:rPr>
            </a:br>
            <a:endParaRPr lang="id-ID" sz="2700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69219" y="2002631"/>
            <a:ext cx="6378179" cy="3429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mtClean="0"/>
              <a:t> Dalam tahap ini ada enam faktor yang mempengaruhi yaitu:</a:t>
            </a:r>
          </a:p>
          <a:p>
            <a:pPr>
              <a:buFont typeface="Arial" panose="020B0604020202020204" pitchFamily="34" charset="0"/>
              <a:buNone/>
            </a:pPr>
            <a:endParaRPr lang="id-ID" sz="2700" smtClean="0"/>
          </a:p>
          <a:p>
            <a:pPr lvl="1"/>
            <a:r>
              <a:rPr lang="id-ID" smtClean="0"/>
              <a:t>Umur memulai hubungan kelamin</a:t>
            </a:r>
          </a:p>
          <a:p>
            <a:pPr lvl="1"/>
            <a:r>
              <a:rPr lang="id-ID" smtClean="0"/>
              <a:t>Selibat permanen yaitu proporsi wanita yang tak pernah mengadakan hubungan kelamin</a:t>
            </a:r>
          </a:p>
          <a:p>
            <a:pPr lvl="1"/>
            <a:r>
              <a:rPr lang="id-ID" smtClean="0"/>
              <a:t>Lamanya berstatus kawin</a:t>
            </a:r>
          </a:p>
          <a:p>
            <a:pPr lvl="1"/>
            <a:r>
              <a:rPr lang="id-ID" smtClean="0"/>
              <a:t>Frekuensi senggama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410233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18026" y="1178703"/>
            <a:ext cx="6172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3000" smtClean="0">
                <a:solidFill>
                  <a:srgbClr val="FF0000"/>
                </a:solidFill>
              </a:rPr>
              <a:t>Tahap Konsepsi (</a:t>
            </a:r>
            <a:r>
              <a:rPr lang="id-ID" sz="3000" i="1" smtClean="0">
                <a:solidFill>
                  <a:srgbClr val="FF0000"/>
                </a:solidFill>
              </a:rPr>
              <a:t>Conception</a:t>
            </a:r>
            <a:r>
              <a:rPr lang="id-ID" sz="3000" smtClean="0">
                <a:solidFill>
                  <a:srgbClr val="FF0000"/>
                </a:solidFill>
              </a:rPr>
              <a:t>)</a:t>
            </a:r>
            <a:endParaRPr lang="id-ID" sz="3000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69219" y="2002631"/>
            <a:ext cx="6378179" cy="34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mtClean="0"/>
              <a:t>Dalam tahap ini ada tiga faktor yang mempengaruhi yaitu:</a:t>
            </a:r>
            <a:endParaRPr lang="id-ID" sz="2700" smtClean="0"/>
          </a:p>
          <a:p>
            <a:pPr lvl="1"/>
            <a:r>
              <a:rPr lang="id-ID" smtClean="0"/>
              <a:t>Fekunditas atau infenkunditas yang disebabkan hal-hal yang tidak disengaja</a:t>
            </a:r>
          </a:p>
          <a:p>
            <a:pPr lvl="1"/>
            <a:r>
              <a:rPr lang="id-ID" smtClean="0"/>
              <a:t>Fekunditas atau infenkunditas yang disebabkan hal-hal yang disengaja</a:t>
            </a:r>
          </a:p>
          <a:p>
            <a:pPr lvl="1"/>
            <a:r>
              <a:rPr lang="id-ID" smtClean="0"/>
              <a:t>Pemakaian kontrasepsi</a:t>
            </a:r>
          </a:p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1110194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464447" y="1339438"/>
            <a:ext cx="6400800" cy="7393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d-ID" smtClean="0">
                <a:solidFill>
                  <a:srgbClr val="FF0000"/>
                </a:solidFill>
              </a:rPr>
              <a:t>Tahap Kehamilan (</a:t>
            </a:r>
            <a:r>
              <a:rPr lang="id-ID" i="1" smtClean="0">
                <a:solidFill>
                  <a:srgbClr val="FF0000"/>
                </a:solidFill>
              </a:rPr>
              <a:t>Gestation</a:t>
            </a:r>
            <a:r>
              <a:rPr lang="id-ID" smtClean="0">
                <a:solidFill>
                  <a:srgbClr val="FF0000"/>
                </a:solidFill>
              </a:rPr>
              <a:t>)</a:t>
            </a:r>
            <a:br>
              <a:rPr lang="id-ID" smtClean="0">
                <a:solidFill>
                  <a:srgbClr val="FF0000"/>
                </a:solidFill>
              </a:rPr>
            </a:b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69219" y="2002631"/>
            <a:ext cx="6378179" cy="34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mtClean="0"/>
              <a:t>Dalam tahap ini ada dua faktor yang mempengaruhi yaitu:</a:t>
            </a:r>
          </a:p>
          <a:p>
            <a:endParaRPr lang="id-ID" sz="2700" smtClean="0"/>
          </a:p>
          <a:p>
            <a:pPr lvl="1"/>
            <a:r>
              <a:rPr lang="id-ID" smtClean="0"/>
              <a:t>Mortalitas janin karena sebab-sebab yang tidak disengaja</a:t>
            </a:r>
          </a:p>
          <a:p>
            <a:pPr lvl="1"/>
            <a:r>
              <a:rPr lang="id-ID" smtClean="0"/>
              <a:t>Mortalitas janin karena sebab-sebab yang disengaja.</a:t>
            </a:r>
          </a:p>
          <a:p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884397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987737" y="784098"/>
            <a:ext cx="5257800" cy="514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200" b="1" smtClean="0"/>
              <a:t>SUMBER DATA FERTILITAS</a:t>
            </a:r>
            <a:br>
              <a:rPr lang="en-US" sz="3200" b="1" smtClean="0"/>
            </a:br>
            <a:r>
              <a:rPr lang="en-US" sz="3200" b="1" smtClean="0"/>
              <a:t/>
            </a:r>
            <a:br>
              <a:rPr lang="en-US" sz="3200" b="1" smtClean="0"/>
            </a:br>
            <a:endParaRPr lang="en-US" sz="3200" b="1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01837" y="1298448"/>
            <a:ext cx="82296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85763" indent="-385763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2100" dirty="0">
                <a:solidFill>
                  <a:srgbClr val="FF0000"/>
                </a:solidFill>
                <a:latin typeface="Arial" charset="0"/>
              </a:rPr>
              <a:t>a.</a:t>
            </a:r>
            <a:r>
              <a:rPr lang="en-US" sz="2100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Registrasi</a:t>
            </a:r>
            <a:r>
              <a:rPr lang="en-US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Penduduk</a:t>
            </a:r>
            <a:r>
              <a:rPr lang="en-US" sz="2400" b="1" dirty="0">
                <a:solidFill>
                  <a:srgbClr val="FFFF66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400" b="1" dirty="0">
                <a:solidFill>
                  <a:srgbClr val="FFFF66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sv-SE" sz="2400" b="1" dirty="0">
                <a:solidFill>
                  <a:srgbClr val="FFFF66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sv-SE" sz="2400" b="1" dirty="0">
                <a:solidFill>
                  <a:srgbClr val="FFFF66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sv-SE" sz="2400" b="1" dirty="0">
                <a:latin typeface="Arial" charset="0"/>
                <a:ea typeface="Arial" charset="0"/>
                <a:cs typeface="Arial" charset="0"/>
              </a:rPr>
              <a:t>Kelebihan</a:t>
            </a: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 : ideal jika setiap kejadian segera dilaporkan.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400" dirty="0">
                <a:latin typeface="Arial" charset="0"/>
                <a:ea typeface="Arial" charset="0"/>
                <a:cs typeface="Arial" charset="0"/>
              </a:rPr>
            </a:br>
            <a:r>
              <a:rPr lang="en-US" sz="24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400" dirty="0">
                <a:latin typeface="Arial" charset="0"/>
                <a:ea typeface="Arial" charset="0"/>
                <a:cs typeface="Arial" charset="0"/>
              </a:rPr>
            </a:br>
            <a:r>
              <a:rPr lang="en-US" sz="2400" b="1" dirty="0" err="1">
                <a:latin typeface="Arial" charset="0"/>
                <a:ea typeface="Arial" charset="0"/>
                <a:cs typeface="Arial" charset="0"/>
              </a:rPr>
              <a:t>Kelemahan</a:t>
            </a: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: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400" dirty="0">
                <a:latin typeface="Arial" charset="0"/>
                <a:ea typeface="Arial" charset="0"/>
                <a:cs typeface="Arial" charset="0"/>
              </a:rPr>
            </a:br>
            <a:r>
              <a:rPr lang="sv-SE" sz="2400" dirty="0">
                <a:latin typeface="Arial" charset="0"/>
                <a:ea typeface="Arial" charset="0"/>
                <a:cs typeface="Arial" charset="0"/>
              </a:rPr>
              <a:t>ketepatan definisi yang dipakai (misal: lahir hidup versus lahir mati).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400" dirty="0">
                <a:latin typeface="Arial" charset="0"/>
                <a:ea typeface="Arial" charset="0"/>
                <a:cs typeface="Arial" charset="0"/>
              </a:rPr>
            </a:b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-  </a:t>
            </a:r>
            <a:r>
              <a:rPr lang="it-IT" sz="2400" dirty="0">
                <a:latin typeface="Arial" charset="0"/>
                <a:ea typeface="Arial" charset="0"/>
                <a:cs typeface="Arial" charset="0"/>
              </a:rPr>
              <a:t>kelengkapan registrasi (tidak sama di semua daerah).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400" dirty="0">
                <a:latin typeface="Arial" charset="0"/>
                <a:ea typeface="Arial" charset="0"/>
                <a:cs typeface="Arial" charset="0"/>
              </a:rPr>
            </a:b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-  </a:t>
            </a:r>
            <a:r>
              <a:rPr lang="fi-FI" sz="2400" dirty="0">
                <a:latin typeface="Arial" charset="0"/>
                <a:ea typeface="Arial" charset="0"/>
                <a:cs typeface="Arial" charset="0"/>
              </a:rPr>
              <a:t>ketepatan alokasi tempat (tempat kejadian versus         tempat pelaporan).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400" dirty="0">
                <a:latin typeface="Arial" charset="0"/>
                <a:ea typeface="Arial" charset="0"/>
                <a:cs typeface="Arial" charset="0"/>
              </a:rPr>
            </a:b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-  </a:t>
            </a:r>
            <a:r>
              <a:rPr lang="fi-FI" sz="2400" dirty="0">
                <a:latin typeface="Arial" charset="0"/>
                <a:ea typeface="Arial" charset="0"/>
                <a:cs typeface="Arial" charset="0"/>
              </a:rPr>
              <a:t>ketepatan alokasi waktu (waktu kejadian versus waktu pelaporan).</a:t>
            </a:r>
            <a:br>
              <a:rPr lang="fi-FI" sz="2400" dirty="0">
                <a:latin typeface="Arial" charset="0"/>
                <a:ea typeface="Arial" charset="0"/>
                <a:cs typeface="Arial" charset="0"/>
              </a:rPr>
            </a:b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723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243706" y="448469"/>
            <a:ext cx="6172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100" smtClean="0">
                <a:solidFill>
                  <a:srgbClr val="FF0000"/>
                </a:solidFill>
              </a:rPr>
              <a:t>b. </a:t>
            </a:r>
            <a:r>
              <a:rPr lang="en-US" sz="2800" smtClean="0">
                <a:solidFill>
                  <a:srgbClr val="FF0000"/>
                </a:solidFill>
              </a:rPr>
              <a:t>Sensus Penduduk</a:t>
            </a:r>
            <a:endParaRPr lang="en-SG" sz="2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43706" y="1305719"/>
            <a:ext cx="6172200" cy="311706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/>
              </a:buClr>
              <a:buSzPct val="85000"/>
              <a:buFont typeface="Arial" panose="020B0604020202020204" pitchFamily="34" charset="0"/>
              <a:buNone/>
            </a:pPr>
            <a:r>
              <a:rPr lang="en-US" sz="8600" smtClean="0">
                <a:latin typeface="Arial" charset="0"/>
                <a:ea typeface="Arial" charset="0"/>
                <a:cs typeface="Arial" charset="0"/>
              </a:rPr>
              <a:t>Data yang tersedia: jumlah anak lahir hidup, jumlah anak masih hidup, jumlah perempuan.</a:t>
            </a:r>
          </a:p>
          <a:p>
            <a:pPr>
              <a:buClr>
                <a:schemeClr val="accent1"/>
              </a:buClr>
              <a:buSzPct val="85000"/>
              <a:buFont typeface="Arial" panose="020B0604020202020204" pitchFamily="34" charset="0"/>
              <a:buNone/>
            </a:pPr>
            <a:endParaRPr lang="en-US" sz="8600" smtClean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  <a:buSzPct val="85000"/>
              <a:buFont typeface="Arial" panose="020B0604020202020204" pitchFamily="34" charset="0"/>
              <a:buNone/>
            </a:pPr>
            <a:r>
              <a:rPr lang="en-US" sz="8600" smtClean="0">
                <a:latin typeface="Arial" charset="0"/>
                <a:ea typeface="Arial" charset="0"/>
                <a:cs typeface="Arial" charset="0"/>
              </a:rPr>
              <a:t>Kelemahan:</a:t>
            </a:r>
          </a:p>
          <a:p>
            <a:pPr marL="342900" indent="-342900">
              <a:lnSpc>
                <a:spcPct val="150000"/>
              </a:lnSpc>
              <a:buClr>
                <a:schemeClr val="tx1"/>
              </a:buClr>
              <a:buSzPct val="85000"/>
              <a:buFont typeface="+mj-lt"/>
              <a:buAutoNum type="arabicPeriod"/>
            </a:pPr>
            <a:r>
              <a:rPr lang="en-US" sz="8600" smtClean="0">
                <a:latin typeface="Arial" charset="0"/>
                <a:ea typeface="Arial" charset="0"/>
                <a:cs typeface="Arial" charset="0"/>
              </a:rPr>
              <a:t>Keterangan tentang jumlah anak lahir hidup tergantung pada daya ingat ibu.</a:t>
            </a:r>
            <a:endParaRPr lang="sv-SE" sz="860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lnSpc>
                <a:spcPct val="150000"/>
              </a:lnSpc>
              <a:buClr>
                <a:schemeClr val="tx2"/>
              </a:buClr>
              <a:buSzPct val="85000"/>
              <a:buFont typeface="+mj-lt"/>
              <a:buAutoNum type="arabicPeriod"/>
            </a:pPr>
            <a:r>
              <a:rPr lang="sv-SE" sz="8600" smtClean="0">
                <a:latin typeface="Arial" charset="0"/>
                <a:ea typeface="Arial" charset="0"/>
                <a:cs typeface="Arial" charset="0"/>
              </a:rPr>
              <a:t>Keterangan tergantung pada ketepatan waktu (periode     pengamatan,  misal: setahun yang lalu, bisa terlalu panjang atau terlalu pendek)</a:t>
            </a:r>
          </a:p>
          <a:p>
            <a:pPr marL="342900" indent="-342900">
              <a:lnSpc>
                <a:spcPct val="150000"/>
              </a:lnSpc>
              <a:buClr>
                <a:schemeClr val="tx1"/>
              </a:buClr>
              <a:buSzPct val="85000"/>
              <a:buFont typeface="+mj-lt"/>
              <a:buAutoNum type="arabicPeriod"/>
            </a:pPr>
            <a:r>
              <a:rPr lang="en-US" sz="8600" smtClean="0">
                <a:latin typeface="Arial" charset="0"/>
                <a:ea typeface="Arial" charset="0"/>
                <a:cs typeface="Arial" charset="0"/>
              </a:rPr>
              <a:t>Kesalahan pelaporan umur.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960111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28650" y="1144588"/>
            <a:ext cx="4644629" cy="41791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0000"/>
                </a:solidFill>
              </a:rPr>
              <a:t>c. Survei Penduduk Antar Sensus</a:t>
            </a:r>
            <a:r>
              <a:rPr lang="en-US" sz="1500" b="1" smtClean="0">
                <a:solidFill>
                  <a:srgbClr val="FFFF66"/>
                </a:solidFill>
              </a:rPr>
              <a:t/>
            </a:r>
            <a:br>
              <a:rPr lang="en-US" sz="1500" b="1" smtClean="0">
                <a:solidFill>
                  <a:srgbClr val="FFFF66"/>
                </a:solidFill>
              </a:rPr>
            </a:br>
            <a:r>
              <a:rPr lang="en-US" sz="600" smtClean="0"/>
              <a:t/>
            </a:r>
            <a:br>
              <a:rPr lang="en-US" sz="600" smtClean="0"/>
            </a:br>
            <a:endParaRPr lang="en-US" sz="6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84682" y="1562498"/>
            <a:ext cx="7311222" cy="3028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dirty="0" err="1">
                <a:latin typeface="Arial" charset="0"/>
                <a:ea typeface="Arial" charset="0"/>
                <a:cs typeface="Arial" charset="0"/>
              </a:rPr>
              <a:t>Mempunyai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kelemahan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yang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terdapat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juga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pada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SP.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Akan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tetapi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</a:t>
            </a:r>
          </a:p>
          <a:p>
            <a:pPr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data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mengenai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fertilitas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yang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dikumpulkan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lebih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terperinci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</a:t>
            </a:r>
          </a:p>
          <a:p>
            <a:pPr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dirty="0" err="1">
                <a:latin typeface="Arial" charset="0"/>
                <a:ea typeface="Arial" charset="0"/>
                <a:cs typeface="Arial" charset="0"/>
              </a:rPr>
              <a:t>Contoh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: 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dirty="0" err="1">
                <a:latin typeface="Arial" charset="0"/>
                <a:ea typeface="Arial" charset="0"/>
                <a:cs typeface="Arial" charset="0"/>
              </a:rPr>
              <a:t>riwayat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kelahiran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mulai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dari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anak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pertama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hingga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anak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yang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terakhir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(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birth and pregnancy history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).</a:t>
            </a:r>
            <a:r>
              <a:rPr lang="en-US" sz="1500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en-US" sz="1500" dirty="0">
                <a:solidFill>
                  <a:schemeClr val="tx2"/>
                </a:solidFill>
                <a:latin typeface="Arial" charset="0"/>
              </a:rPr>
            </a:br>
            <a:r>
              <a:rPr lang="en-US" sz="1500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en-US" sz="1500" dirty="0">
                <a:solidFill>
                  <a:schemeClr val="tx2"/>
                </a:solidFill>
                <a:latin typeface="Arial" charset="0"/>
              </a:rPr>
            </a:br>
            <a:endParaRPr lang="en-US" sz="15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28650" y="3993266"/>
            <a:ext cx="8119872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100" dirty="0">
                <a:solidFill>
                  <a:srgbClr val="FF0000"/>
                </a:solidFill>
              </a:rPr>
              <a:t>d</a:t>
            </a:r>
            <a:r>
              <a:rPr lang="en-US" sz="2800" dirty="0">
                <a:solidFill>
                  <a:srgbClr val="FF0000"/>
                </a:solidFill>
              </a:rPr>
              <a:t>. </a:t>
            </a:r>
            <a:r>
              <a:rPr lang="en-US" sz="2400" dirty="0" err="1">
                <a:solidFill>
                  <a:srgbClr val="FF0000"/>
                </a:solidFill>
              </a:rPr>
              <a:t>Survei-survei</a:t>
            </a:r>
            <a:r>
              <a:rPr lang="en-US" sz="2400" dirty="0">
                <a:solidFill>
                  <a:srgbClr val="FF0000"/>
                </a:solidFill>
              </a:rPr>
              <a:t> lain </a:t>
            </a:r>
            <a:r>
              <a:rPr lang="en-US" sz="2400" dirty="0"/>
              <a:t>yang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cakupan</a:t>
            </a:r>
            <a:r>
              <a:rPr lang="en-US" sz="2400" dirty="0"/>
              <a:t> </a:t>
            </a:r>
            <a:r>
              <a:rPr lang="en-US" sz="2400" dirty="0" err="1" smtClean="0"/>
              <a:t>nasional,misal</a:t>
            </a:r>
            <a:r>
              <a:rPr lang="en-US" sz="2400" dirty="0" smtClean="0"/>
              <a:t> </a:t>
            </a:r>
            <a:r>
              <a:rPr lang="en-US" sz="2400" dirty="0" err="1"/>
              <a:t>Survei</a:t>
            </a:r>
            <a:r>
              <a:rPr lang="en-US" sz="2400" dirty="0"/>
              <a:t> </a:t>
            </a:r>
            <a:r>
              <a:rPr lang="en-US" sz="2400" dirty="0" err="1"/>
              <a:t>Demografi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Indonesia (SDKI).</a:t>
            </a:r>
          </a:p>
        </p:txBody>
      </p:sp>
    </p:spTree>
    <p:extLst>
      <p:ext uri="{BB962C8B-B14F-4D97-AF65-F5344CB8AC3E}">
        <p14:creationId xmlns:p14="http://schemas.microsoft.com/office/powerpoint/2010/main" val="1690569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81050" y="5175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SG" sz="2700" b="1" smtClean="0"/>
              <a:t>Permasalahan Pengukuran Fertilitas</a:t>
            </a:r>
            <a:endParaRPr lang="en-SG" sz="2700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81050" y="19780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smtClean="0"/>
              <a:t>Sulit  menentukan jumlah bayi yang lahir hidup </a:t>
            </a:r>
            <a:r>
              <a:rPr lang="en-SG" smtClean="0">
                <a:sym typeface="Wingdings" pitchFamily="2" charset="2"/>
              </a:rPr>
              <a:t> banyak bayi yang meninggal beberapa saat atau beberapa hari setelah lahir  tidak dilaporkan</a:t>
            </a:r>
          </a:p>
          <a:p>
            <a:r>
              <a:rPr lang="en-SG" smtClean="0">
                <a:sym typeface="Wingdings" pitchFamily="2" charset="2"/>
              </a:rPr>
              <a:t>Tidak semua orang mengerti definisi lahir hidup</a:t>
            </a:r>
          </a:p>
          <a:p>
            <a:r>
              <a:rPr lang="en-SG" smtClean="0">
                <a:sym typeface="Wingdings" pitchFamily="2" charset="2"/>
              </a:rPr>
              <a:t>Tidak semua perempuan mengalami resiko melahirkan</a:t>
            </a:r>
          </a:p>
          <a:p>
            <a:r>
              <a:rPr lang="en-SG" smtClean="0">
                <a:sym typeface="Wingdings" pitchFamily="2" charset="2"/>
              </a:rPr>
              <a:t>Laki-laki dan perempuan mempunyai batas maksimal dan miniman usia reproduksi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884123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283</Words>
  <Application>Microsoft Macintosh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Calibri</vt:lpstr>
      <vt:lpstr>Calibri Light</vt:lpstr>
      <vt:lpstr>Times New Roman</vt:lpstr>
      <vt:lpstr>Wingdings</vt:lpstr>
      <vt:lpstr>Wingdings 2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2017-10-03T02:54:38Z</dcterms:created>
  <dcterms:modified xsi:type="dcterms:W3CDTF">2017-10-26T04:37:48Z</dcterms:modified>
</cp:coreProperties>
</file>