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95204"/>
  </p:normalViewPr>
  <p:slideViewPr>
    <p:cSldViewPr snapToGrid="0" snapToObjects="1">
      <p:cViewPr varScale="1">
        <p:scale>
          <a:sx n="70" d="100"/>
          <a:sy n="70" d="100"/>
        </p:scale>
        <p:origin x="1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1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0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27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6527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SG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946B2-A695-5641-917D-8E7C5163B7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37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2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0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1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1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2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9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B76CB-7FDA-8544-A08F-63B2ECAD6D73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F476-4E19-4E45-8D54-897D05F6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0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352800" y="3744913"/>
            <a:ext cx="7848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SG" altLang="en-US" sz="4000">
                <a:ea typeface="Calibri" charset="0"/>
                <a:cs typeface="Calibri" charset="0"/>
              </a:rPr>
              <a:t>MORTALITAS ( KEMATIAN)</a:t>
            </a:r>
            <a:endParaRPr lang="en-US" altLang="en-US" sz="4000" dirty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5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49564" y="83343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altLang="en-US" dirty="0" smtClean="0"/>
              <a:t>MORTALITAS</a:t>
            </a:r>
            <a:r>
              <a:rPr lang="en-US" altLang="en-US" dirty="0" smtClean="0"/>
              <a:t>		 </a:t>
            </a:r>
            <a:r>
              <a:rPr lang="en-US" altLang="en-US" dirty="0" err="1" smtClean="0"/>
              <a:t>Bersifat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mengurangi</a:t>
            </a:r>
            <a:r>
              <a:rPr lang="id-ID" altLang="en-US" dirty="0" smtClean="0"/>
              <a:t> </a:t>
            </a:r>
            <a:br>
              <a:rPr lang="id-ID" altLang="en-US" dirty="0" smtClean="0"/>
            </a:br>
            <a:r>
              <a:rPr lang="en-US" altLang="en-US" dirty="0" smtClean="0"/>
              <a:t>	 </a:t>
            </a:r>
            <a:endParaRPr lang="id-ID" alt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6419" y="1896667"/>
            <a:ext cx="5323285" cy="37468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1800" b="1" smtClean="0">
                <a:latin typeface="High Tower Text" pitchFamily="18" charset="0"/>
              </a:rPr>
              <a:t>Faktor  Pendukung Kematian (</a:t>
            </a:r>
            <a:r>
              <a:rPr lang="id-ID" sz="1800" b="1" smtClean="0">
                <a:latin typeface="High Tower Text" pitchFamily="18" charset="0"/>
              </a:rPr>
              <a:t>PROMORTALITAS</a:t>
            </a:r>
            <a:r>
              <a:rPr lang="en-US" sz="1800" b="1" smtClean="0">
                <a:latin typeface="High Tower Text" pitchFamily="18" charset="0"/>
              </a:rPr>
              <a:t> )</a:t>
            </a:r>
            <a:endParaRPr lang="id-ID" sz="1800" b="1" smtClean="0">
              <a:latin typeface="High Tower Text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b="1" smtClean="0">
                <a:latin typeface="High Tower Text" pitchFamily="18" charset="0"/>
              </a:rPr>
              <a:t>	- </a:t>
            </a:r>
            <a:r>
              <a:rPr lang="id-ID" sz="1800" b="1" smtClean="0">
                <a:latin typeface="High Tower Text" pitchFamily="18" charset="0"/>
              </a:rPr>
              <a:t>kurangnya kesadaran masyarakat aka</a:t>
            </a:r>
            <a:r>
              <a:rPr lang="en-US" sz="1800" b="1" smtClean="0">
                <a:latin typeface="High Tower Text" pitchFamily="18" charset="0"/>
              </a:rPr>
              <a:t>n</a:t>
            </a:r>
            <a:r>
              <a:rPr lang="id-ID" sz="1800" b="1" smtClean="0">
                <a:latin typeface="High Tower Text" pitchFamily="18" charset="0"/>
              </a:rPr>
              <a:t>       	pentingnya kesehatan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d-ID" sz="1800" b="1" smtClean="0">
                <a:latin typeface="High Tower Text" pitchFamily="18" charset="0"/>
              </a:rPr>
              <a:t>	- </a:t>
            </a:r>
            <a:r>
              <a:rPr lang="en-US" sz="1800" b="1" smtClean="0">
                <a:latin typeface="High Tower Text" pitchFamily="18" charset="0"/>
              </a:rPr>
              <a:t>K</a:t>
            </a:r>
            <a:r>
              <a:rPr lang="id-ID" sz="1800" b="1" smtClean="0">
                <a:latin typeface="High Tower Text" pitchFamily="18" charset="0"/>
              </a:rPr>
              <a:t>urangnya fasilitas kesehatan yang 		memadai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d-ID" sz="1800" b="1" smtClean="0">
                <a:latin typeface="High Tower Text" pitchFamily="18" charset="0"/>
              </a:rPr>
              <a:t>	- </a:t>
            </a:r>
            <a:r>
              <a:rPr lang="en-US" sz="1800" b="1" smtClean="0">
                <a:latin typeface="High Tower Text" pitchFamily="18" charset="0"/>
              </a:rPr>
              <a:t>A</a:t>
            </a:r>
            <a:r>
              <a:rPr lang="id-ID" sz="1800" b="1" smtClean="0">
                <a:latin typeface="High Tower Text" pitchFamily="18" charset="0"/>
              </a:rPr>
              <a:t>danya bencana alam</a:t>
            </a:r>
            <a:endParaRPr lang="en-US" sz="1800" b="1" smtClean="0">
              <a:latin typeface="High Tower Text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b="1" smtClean="0">
                <a:latin typeface="High Tower Text" pitchFamily="18" charset="0"/>
              </a:rPr>
              <a:t>	- Sering terjadi kecelakaan lalu lintas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b="1" smtClean="0">
                <a:latin typeface="High Tower Text" pitchFamily="18" charset="0"/>
              </a:rPr>
              <a:t>	- Terjadi peperangan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b="1" smtClean="0">
                <a:latin typeface="High Tower Text" pitchFamily="18" charset="0"/>
              </a:rPr>
              <a:t>Faktor penghambat kematian (</a:t>
            </a:r>
            <a:r>
              <a:rPr lang="id-ID" sz="1800" b="1" smtClean="0">
                <a:latin typeface="High Tower Text" pitchFamily="18" charset="0"/>
              </a:rPr>
              <a:t>ANTI MORTALITAS</a:t>
            </a:r>
            <a:r>
              <a:rPr lang="en-US" sz="1800" b="1" smtClean="0">
                <a:latin typeface="High Tower Text" pitchFamily="18" charset="0"/>
              </a:rPr>
              <a:t>)</a:t>
            </a:r>
            <a:endParaRPr lang="id-ID" sz="1800" b="1" smtClean="0">
              <a:latin typeface="High Tower Text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d-ID" smtClean="0"/>
              <a:t>	</a:t>
            </a:r>
            <a:r>
              <a:rPr lang="id-ID" sz="1800" smtClean="0">
                <a:latin typeface="High Tower Text" pitchFamily="18" charset="0"/>
              </a:rPr>
              <a:t>- </a:t>
            </a:r>
            <a:r>
              <a:rPr lang="en-US" sz="1800" b="1" smtClean="0">
                <a:latin typeface="High Tower Text" pitchFamily="18" charset="0"/>
              </a:rPr>
              <a:t>F</a:t>
            </a:r>
            <a:r>
              <a:rPr lang="id-ID" sz="1800" b="1" smtClean="0">
                <a:latin typeface="High Tower Text" pitchFamily="18" charset="0"/>
              </a:rPr>
              <a:t>asilitas kesehatan yang memadai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d-ID" sz="1800" b="1" smtClean="0">
                <a:latin typeface="High Tower Text" pitchFamily="18" charset="0"/>
              </a:rPr>
              <a:t>	- </a:t>
            </a:r>
            <a:r>
              <a:rPr lang="en-US" sz="1800" b="1" smtClean="0">
                <a:latin typeface="High Tower Text" pitchFamily="18" charset="0"/>
              </a:rPr>
              <a:t>A</a:t>
            </a:r>
            <a:r>
              <a:rPr lang="id-ID" sz="1800" b="1" smtClean="0">
                <a:latin typeface="High Tower Text" pitchFamily="18" charset="0"/>
              </a:rPr>
              <a:t>jaran agama yang melarang bunuh diri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d-ID" sz="1800" b="1" smtClean="0">
                <a:latin typeface="High Tower Text" pitchFamily="18" charset="0"/>
              </a:rPr>
              <a:t>	- </a:t>
            </a:r>
            <a:r>
              <a:rPr lang="en-US" sz="1800" b="1" smtClean="0">
                <a:latin typeface="High Tower Text" pitchFamily="18" charset="0"/>
              </a:rPr>
              <a:t>L</a:t>
            </a:r>
            <a:r>
              <a:rPr lang="id-ID" sz="1800" b="1" smtClean="0">
                <a:latin typeface="High Tower Text" pitchFamily="18" charset="0"/>
              </a:rPr>
              <a:t>ingkungan yang bersih dan teratur</a:t>
            </a:r>
            <a:endParaRPr lang="en-US" sz="1800" b="1" smtClean="0">
              <a:latin typeface="High Tower Text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b="1" smtClean="0">
                <a:latin typeface="High Tower Text" pitchFamily="18" charset="0"/>
              </a:rPr>
              <a:t>	- Tingkat kesehatan masyarakat tinggi </a:t>
            </a:r>
            <a:endParaRPr lang="id-ID" b="1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d-ID" dirty="0"/>
          </a:p>
        </p:txBody>
      </p:sp>
      <p:pic>
        <p:nvPicPr>
          <p:cNvPr id="7" name="Picture 2" descr="G:\materi ppl\pemakaman_korban_merapi_1011062241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657" y="2369856"/>
            <a:ext cx="3588924" cy="295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3098757" y="865924"/>
            <a:ext cx="851451" cy="453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9151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0" name="Group 20"/>
          <p:cNvGraphicFramePr>
            <a:graphicFrameLocks noGrp="1"/>
          </p:cNvGraphicFramePr>
          <p:nvPr>
            <p:ph type="tbl" idx="1"/>
          </p:nvPr>
        </p:nvGraphicFramePr>
        <p:xfrm>
          <a:off x="304800" y="1066800"/>
          <a:ext cx="8610600" cy="5669260"/>
        </p:xfrm>
        <a:graphic>
          <a:graphicData uri="http://schemas.openxmlformats.org/drawingml/2006/table">
            <a:tbl>
              <a:tblPr/>
              <a:tblGrid>
                <a:gridCol w="6196013"/>
                <a:gridCol w="1287462"/>
                <a:gridCol w="1127125"/>
              </a:tblGrid>
              <a:tr h="3657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PENYEBAB KEMATIAN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3229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KOMPLIKASI KEHAMILAN, PERSALINAN &amp; NIFAS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1. Perdarahan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2. Infeksi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3. Keracunan Kehamilan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4. Partus Lama/Macet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5. Obstetrik Trauma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6. Obstetrik Embolism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7. Komplikasi Puerperium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 startAt="2"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PENYAKIT YG MEMPERBURUK KES. IBU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1. Penyakit Infeksi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2. Anemia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3. Tidak Spesifik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C.    KEMATIAN MATERNAL MNRT WAKTU  KEJADIAN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1. Hamil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2. Bersalin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3. Nifas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26,3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191" name="Text Box 22"/>
          <p:cNvSpPr txBox="1">
            <a:spLocks noChangeArrowheads="1"/>
          </p:cNvSpPr>
          <p:nvPr/>
        </p:nvSpPr>
        <p:spPr bwMode="auto">
          <a:xfrm>
            <a:off x="2098675" y="101600"/>
            <a:ext cx="49593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800" b="1"/>
              <a:t>Persentase Kematian Maternal di Indonesia </a:t>
            </a:r>
          </a:p>
          <a:p>
            <a:pPr algn="ctr" eaLnBrk="1" hangingPunct="1"/>
            <a:r>
              <a:rPr lang="en-GB" altLang="en-US" sz="1800" b="1"/>
              <a:t>Menurut Penyebab Kematian</a:t>
            </a:r>
          </a:p>
          <a:p>
            <a:pPr algn="ctr" eaLnBrk="1" hangingPunct="1"/>
            <a:r>
              <a:rPr lang="en-GB" altLang="en-US" sz="1800" b="1"/>
              <a:t>SKRT Tahun 1995 dan 2001</a:t>
            </a:r>
          </a:p>
        </p:txBody>
      </p:sp>
    </p:spTree>
    <p:extLst>
      <p:ext uri="{BB962C8B-B14F-4D97-AF65-F5344CB8AC3E}">
        <p14:creationId xmlns:p14="http://schemas.microsoft.com/office/powerpoint/2010/main" val="144374462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Oval 10"/>
          <p:cNvSpPr>
            <a:spLocks noChangeArrowheads="1"/>
          </p:cNvSpPr>
          <p:nvPr/>
        </p:nvSpPr>
        <p:spPr bwMode="auto">
          <a:xfrm>
            <a:off x="3048000" y="1219200"/>
            <a:ext cx="2971800" cy="13716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SG" altLang="en-US"/>
          </a:p>
        </p:txBody>
      </p:sp>
      <p:sp>
        <p:nvSpPr>
          <p:cNvPr id="51202" name="Rectangle 9"/>
          <p:cNvSpPr>
            <a:spLocks noChangeArrowheads="1"/>
          </p:cNvSpPr>
          <p:nvPr/>
        </p:nvSpPr>
        <p:spPr bwMode="auto">
          <a:xfrm>
            <a:off x="6019800" y="2819400"/>
            <a:ext cx="1752600" cy="609600"/>
          </a:xfrm>
          <a:prstGeom prst="rect">
            <a:avLst/>
          </a:prstGeom>
          <a:solidFill>
            <a:srgbClr val="66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SG" altLang="en-US"/>
          </a:p>
        </p:txBody>
      </p:sp>
      <p:sp>
        <p:nvSpPr>
          <p:cNvPr id="51203" name="Rectangle 8"/>
          <p:cNvSpPr>
            <a:spLocks noChangeArrowheads="1"/>
          </p:cNvSpPr>
          <p:nvPr/>
        </p:nvSpPr>
        <p:spPr bwMode="auto">
          <a:xfrm>
            <a:off x="1371600" y="2819400"/>
            <a:ext cx="1752600" cy="609600"/>
          </a:xfrm>
          <a:prstGeom prst="rect">
            <a:avLst/>
          </a:prstGeom>
          <a:solidFill>
            <a:srgbClr val="66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SG" altLang="en-US"/>
          </a:p>
        </p:txBody>
      </p:sp>
      <p:sp>
        <p:nvSpPr>
          <p:cNvPr id="51204" name="AutoShape 7"/>
          <p:cNvSpPr>
            <a:spLocks noChangeArrowheads="1"/>
          </p:cNvSpPr>
          <p:nvPr/>
        </p:nvSpPr>
        <p:spPr bwMode="auto">
          <a:xfrm>
            <a:off x="2209800" y="3505200"/>
            <a:ext cx="4648200" cy="2895600"/>
          </a:xfrm>
          <a:prstGeom prst="upArrow">
            <a:avLst>
              <a:gd name="adj1" fmla="val 79528"/>
              <a:gd name="adj2" fmla="val 30532"/>
            </a:avLst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SG" altLang="en-US"/>
          </a:p>
        </p:txBody>
      </p:sp>
      <p:sp>
        <p:nvSpPr>
          <p:cNvPr id="51205" name="Text Box 2"/>
          <p:cNvSpPr txBox="1">
            <a:spLocks noChangeArrowheads="1"/>
          </p:cNvSpPr>
          <p:nvPr/>
        </p:nvSpPr>
        <p:spPr bwMode="auto">
          <a:xfrm>
            <a:off x="3178175" y="1524000"/>
            <a:ext cx="2765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000" b="1"/>
              <a:t>Kematian ibu karena</a:t>
            </a:r>
          </a:p>
          <a:p>
            <a:pPr eaLnBrk="1" hangingPunct="1"/>
            <a:r>
              <a:rPr lang="en-GB" altLang="en-US" sz="2000" b="1"/>
              <a:t>kehamilan/persalinan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1503363" y="2895600"/>
            <a:ext cx="1468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000" b="1"/>
              <a:t>Kehamilan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6111875" y="2895600"/>
            <a:ext cx="153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000" b="1"/>
              <a:t>Komplikasi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2819400" y="4191000"/>
            <a:ext cx="35052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000"/>
              <a:t>Dicegah dengan:</a:t>
            </a:r>
          </a:p>
          <a:p>
            <a:pPr eaLnBrk="1" hangingPunct="1">
              <a:spcBef>
                <a:spcPct val="25000"/>
              </a:spcBef>
              <a:buFontTx/>
              <a:buAutoNum type="arabicPeriod"/>
            </a:pPr>
            <a:r>
              <a:rPr lang="en-GB" altLang="en-US" sz="2000" b="1">
                <a:solidFill>
                  <a:srgbClr val="FFFF66"/>
                </a:solidFill>
              </a:rPr>
              <a:t>Mencegah kehamilan</a:t>
            </a:r>
          </a:p>
          <a:p>
            <a:pPr eaLnBrk="1" hangingPunct="1">
              <a:spcBef>
                <a:spcPct val="25000"/>
              </a:spcBef>
              <a:buFontTx/>
              <a:buAutoNum type="arabicPeriod"/>
            </a:pPr>
            <a:r>
              <a:rPr lang="en-GB" altLang="en-US" sz="2000"/>
              <a:t>Mencegah terjadinya komplikasi</a:t>
            </a:r>
          </a:p>
          <a:p>
            <a:pPr eaLnBrk="1" hangingPunct="1">
              <a:spcBef>
                <a:spcPct val="25000"/>
              </a:spcBef>
              <a:buFontTx/>
              <a:buAutoNum type="arabicPeriod"/>
            </a:pPr>
            <a:r>
              <a:rPr lang="en-GB" altLang="en-US" sz="2000"/>
              <a:t>Manajemen komplikasi yg terjadi secara tepat guna</a:t>
            </a:r>
          </a:p>
        </p:txBody>
      </p:sp>
      <p:sp>
        <p:nvSpPr>
          <p:cNvPr id="51209" name="AutoShape 6"/>
          <p:cNvSpPr>
            <a:spLocks noChangeArrowheads="1"/>
          </p:cNvSpPr>
          <p:nvPr/>
        </p:nvSpPr>
        <p:spPr bwMode="auto">
          <a:xfrm>
            <a:off x="3886200" y="2895600"/>
            <a:ext cx="1371600" cy="533400"/>
          </a:xfrm>
          <a:prstGeom prst="leftRightArrow">
            <a:avLst>
              <a:gd name="adj1" fmla="val 50000"/>
              <a:gd name="adj2" fmla="val 5142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SG" altLang="en-US"/>
          </a:p>
        </p:txBody>
      </p:sp>
      <p:sp>
        <p:nvSpPr>
          <p:cNvPr id="51210" name="Text Box 11"/>
          <p:cNvSpPr txBox="1">
            <a:spLocks noChangeArrowheads="1"/>
          </p:cNvSpPr>
          <p:nvPr/>
        </p:nvSpPr>
        <p:spPr bwMode="auto">
          <a:xfrm>
            <a:off x="1928813" y="303213"/>
            <a:ext cx="4930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b="1"/>
              <a:t>Strategi untuk menurunkan </a:t>
            </a:r>
          </a:p>
          <a:p>
            <a:pPr algn="ctr" eaLnBrk="1" hangingPunct="1"/>
            <a:r>
              <a:rPr lang="en-GB" altLang="en-US" b="1"/>
              <a:t>angka kematian maternal</a:t>
            </a:r>
          </a:p>
        </p:txBody>
      </p:sp>
      <p:sp>
        <p:nvSpPr>
          <p:cNvPr id="51211" name="Rectangle 1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0099CC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59811769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AutoShape 16"/>
          <p:cNvSpPr>
            <a:spLocks noChangeArrowheads="1"/>
          </p:cNvSpPr>
          <p:nvPr/>
        </p:nvSpPr>
        <p:spPr bwMode="auto">
          <a:xfrm>
            <a:off x="1866900" y="1905000"/>
            <a:ext cx="5410200" cy="4495800"/>
          </a:xfrm>
          <a:prstGeom prst="upArrow">
            <a:avLst>
              <a:gd name="adj1" fmla="val 79528"/>
              <a:gd name="adj2" fmla="val 30532"/>
            </a:avLst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SG" altLang="en-US"/>
          </a:p>
        </p:txBody>
      </p:sp>
      <p:sp>
        <p:nvSpPr>
          <p:cNvPr id="52226" name="Oval 10"/>
          <p:cNvSpPr>
            <a:spLocks noChangeArrowheads="1"/>
          </p:cNvSpPr>
          <p:nvPr/>
        </p:nvSpPr>
        <p:spPr bwMode="auto">
          <a:xfrm>
            <a:off x="5486400" y="1143000"/>
            <a:ext cx="2133600" cy="914400"/>
          </a:xfrm>
          <a:prstGeom prst="ellipse">
            <a:avLst/>
          </a:prstGeom>
          <a:solidFill>
            <a:srgbClr val="6699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SG" altLang="en-US"/>
          </a:p>
        </p:txBody>
      </p:sp>
      <p:sp>
        <p:nvSpPr>
          <p:cNvPr id="52227" name="Rectangle 8"/>
          <p:cNvSpPr>
            <a:spLocks noChangeArrowheads="1"/>
          </p:cNvSpPr>
          <p:nvPr/>
        </p:nvSpPr>
        <p:spPr bwMode="auto">
          <a:xfrm>
            <a:off x="1752600" y="1295400"/>
            <a:ext cx="1828800" cy="609600"/>
          </a:xfrm>
          <a:prstGeom prst="rect">
            <a:avLst/>
          </a:prstGeom>
          <a:solidFill>
            <a:srgbClr val="66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SG" altLang="en-US"/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1828800" y="1355725"/>
            <a:ext cx="166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000" b="1"/>
              <a:t>Program KB</a:t>
            </a: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2743200" y="2743200"/>
            <a:ext cx="39624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5000"/>
              </a:spcBef>
              <a:buFontTx/>
              <a:buAutoNum type="arabicPeriod"/>
            </a:pPr>
            <a:r>
              <a:rPr lang="en-US" altLang="en-US" sz="2000"/>
              <a:t>Menunda kahamilan s/d usia 20 thn atau lebih  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en-US" altLang="en-US" sz="2000"/>
              <a:t>Memberi peluang utk menghentikan kehamilan pd usia 35 thn atau lebih 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en-US" altLang="en-US" sz="2000"/>
              <a:t>Memperkecil jumlah paritas, dan jarak kehamilan menjadi minimal 2 thn  </a:t>
            </a:r>
          </a:p>
          <a:p>
            <a:pPr>
              <a:spcBef>
                <a:spcPct val="25000"/>
              </a:spcBef>
              <a:buFontTx/>
              <a:buAutoNum type="arabicPeriod"/>
            </a:pPr>
            <a:r>
              <a:rPr lang="en-US" altLang="en-US" sz="2000"/>
              <a:t>Mengurangi risiko kehamilan yg tidak diinginkan sehingga dapat mengurangi aborsi 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5689600" y="1355725"/>
            <a:ext cx="177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000" b="1"/>
              <a:t>Kematian Ibu</a:t>
            </a:r>
          </a:p>
        </p:txBody>
      </p:sp>
      <p:sp>
        <p:nvSpPr>
          <p:cNvPr id="52231" name="AutoShape 15"/>
          <p:cNvSpPr>
            <a:spLocks noChangeArrowheads="1"/>
          </p:cNvSpPr>
          <p:nvPr/>
        </p:nvSpPr>
        <p:spPr bwMode="auto">
          <a:xfrm>
            <a:off x="3886200" y="1295400"/>
            <a:ext cx="1371600" cy="6858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SG" altLang="en-US"/>
          </a:p>
        </p:txBody>
      </p:sp>
      <p:sp>
        <p:nvSpPr>
          <p:cNvPr id="52232" name="Text Box 17"/>
          <p:cNvSpPr txBox="1">
            <a:spLocks noChangeArrowheads="1"/>
          </p:cNvSpPr>
          <p:nvPr/>
        </p:nvSpPr>
        <p:spPr bwMode="auto">
          <a:xfrm>
            <a:off x="2133600" y="457200"/>
            <a:ext cx="4837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/>
              <a:t>Hubungan Kematian Ibu dan KB</a:t>
            </a:r>
          </a:p>
        </p:txBody>
      </p:sp>
      <p:sp>
        <p:nvSpPr>
          <p:cNvPr id="52233" name="Text Box 18"/>
          <p:cNvSpPr txBox="1">
            <a:spLocks noChangeArrowheads="1"/>
          </p:cNvSpPr>
          <p:nvPr/>
        </p:nvSpPr>
        <p:spPr bwMode="auto">
          <a:xfrm>
            <a:off x="7086600" y="5815013"/>
            <a:ext cx="14382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1600"/>
              <a:t>Sumber:</a:t>
            </a:r>
          </a:p>
          <a:p>
            <a:pPr eaLnBrk="1" hangingPunct="1"/>
            <a:r>
              <a:rPr lang="en-GB" altLang="en-US" sz="1600"/>
              <a:t>Fortney, 1987</a:t>
            </a:r>
          </a:p>
        </p:txBody>
      </p:sp>
      <p:sp>
        <p:nvSpPr>
          <p:cNvPr id="52234" name="Rectangle 19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76200">
            <a:solidFill>
              <a:srgbClr val="0099CC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931314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1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211</Words>
  <Application>Microsoft Macintosh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High Tower Text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2017-10-03T09:28:01Z</dcterms:created>
  <dcterms:modified xsi:type="dcterms:W3CDTF">2017-10-26T04:56:24Z</dcterms:modified>
</cp:coreProperties>
</file>