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80" r:id="rId2"/>
    <p:sldId id="257" r:id="rId3"/>
    <p:sldId id="265" r:id="rId4"/>
    <p:sldId id="260" r:id="rId5"/>
    <p:sldId id="266" r:id="rId6"/>
    <p:sldId id="267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59" r:id="rId17"/>
    <p:sldId id="268" r:id="rId18"/>
    <p:sldId id="269" r:id="rId19"/>
    <p:sldId id="261" r:id="rId20"/>
    <p:sldId id="270" r:id="rId21"/>
    <p:sldId id="26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59"/>
    <p:restoredTop sz="94671"/>
  </p:normalViewPr>
  <p:slideViewPr>
    <p:cSldViewPr>
      <p:cViewPr varScale="1">
        <p:scale>
          <a:sx n="67" d="100"/>
          <a:sy n="67" d="100"/>
        </p:scale>
        <p:origin x="176" y="6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789A4-AC38-4C20-9D49-207B78EA91EE}" type="datetimeFigureOut">
              <a:rPr lang="en-US" smtClean="0"/>
              <a:pPr/>
              <a:t>11/22/17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E0383-F5D2-4E56-B1CE-85095C785C7D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3692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61FBC4-D436-4894-ABB2-A69F5856F9E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64917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5CF8E3E1-2DF6-4F49-8286-06E74AADCAB2}" type="datetimeFigureOut">
              <a:rPr lang="en-US" smtClean="0"/>
              <a:pPr/>
              <a:t>11/22/17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819D416-6EF6-4460-B25A-F33C860E92E3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2520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5CF8E3E1-2DF6-4F49-8286-06E74AADCAB2}" type="datetimeFigureOut">
              <a:rPr lang="en-US" smtClean="0"/>
              <a:pPr/>
              <a:t>11/22/17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819D416-6EF6-4460-B25A-F33C860E92E3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8088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5CF8E3E1-2DF6-4F49-8286-06E74AADCAB2}" type="datetimeFigureOut">
              <a:rPr lang="en-US" smtClean="0"/>
              <a:pPr/>
              <a:t>11/22/17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819D416-6EF6-4460-B25A-F33C860E92E3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68991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5CF8E3E1-2DF6-4F49-8286-06E74AADCAB2}" type="datetimeFigureOut">
              <a:rPr lang="en-US" smtClean="0"/>
              <a:pPr/>
              <a:t>11/22/17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819D416-6EF6-4460-B25A-F33C860E92E3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3079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5CF8E3E1-2DF6-4F49-8286-06E74AADCAB2}" type="datetimeFigureOut">
              <a:rPr lang="en-US" smtClean="0"/>
              <a:pPr/>
              <a:t>11/22/17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819D416-6EF6-4460-B25A-F33C860E92E3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341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5CF8E3E1-2DF6-4F49-8286-06E74AADCAB2}" type="datetimeFigureOut">
              <a:rPr lang="en-US" smtClean="0"/>
              <a:pPr/>
              <a:t>11/22/17</a:t>
            </a:fld>
            <a:endParaRPr lang="en-S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819D416-6EF6-4460-B25A-F33C860E92E3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53060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5CF8E3E1-2DF6-4F49-8286-06E74AADCAB2}" type="datetimeFigureOut">
              <a:rPr lang="en-US" smtClean="0"/>
              <a:pPr/>
              <a:t>11/22/17</a:t>
            </a:fld>
            <a:endParaRPr lang="en-SG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819D416-6EF6-4460-B25A-F33C860E92E3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7507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5CF8E3E1-2DF6-4F49-8286-06E74AADCAB2}" type="datetimeFigureOut">
              <a:rPr lang="en-US" smtClean="0"/>
              <a:pPr/>
              <a:t>11/22/17</a:t>
            </a:fld>
            <a:endParaRPr lang="en-S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819D416-6EF6-4460-B25A-F33C860E92E3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2121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5CF8E3E1-2DF6-4F49-8286-06E74AADCAB2}" type="datetimeFigureOut">
              <a:rPr lang="en-US" smtClean="0"/>
              <a:pPr/>
              <a:t>11/22/17</a:t>
            </a:fld>
            <a:endParaRPr lang="en-SG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819D416-6EF6-4460-B25A-F33C860E92E3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79135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5CF8E3E1-2DF6-4F49-8286-06E74AADCAB2}" type="datetimeFigureOut">
              <a:rPr lang="en-US" smtClean="0"/>
              <a:pPr/>
              <a:t>11/22/17</a:t>
            </a:fld>
            <a:endParaRPr lang="en-S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819D416-6EF6-4460-B25A-F33C860E92E3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54819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5CF8E3E1-2DF6-4F49-8286-06E74AADCAB2}" type="datetimeFigureOut">
              <a:rPr lang="en-US" smtClean="0"/>
              <a:pPr/>
              <a:t>11/22/17</a:t>
            </a:fld>
            <a:endParaRPr lang="en-S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819D416-6EF6-4460-B25A-F33C860E92E3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6067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913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828800" y="4005064"/>
            <a:ext cx="7772400" cy="1470025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d-ID" smtClean="0"/>
              <a:t>PROYEKSI PENDUDUK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587685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8163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r = antilog </a:t>
            </a:r>
            <a:r>
              <a:rPr lang="en-SG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1/t log (Pt/Po)</a:t>
            </a:r>
            <a:r>
              <a:rPr lang="en-SG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– 1</a:t>
            </a:r>
          </a:p>
          <a:p>
            <a:pPr eaLnBrk="1" hangingPunct="1">
              <a:buFont typeface="Wingdings 2" pitchFamily="18" charset="2"/>
              <a:buNone/>
            </a:pP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id-ID" baseline="-25000" dirty="0" smtClean="0">
                <a:latin typeface="Arial" pitchFamily="34" charset="0"/>
                <a:cs typeface="Arial" pitchFamily="34" charset="0"/>
              </a:rPr>
              <a:t>1990-2000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= antilog </a:t>
            </a:r>
            <a:r>
              <a:rPr lang="en-SG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1/10 log P</a:t>
            </a:r>
            <a:r>
              <a:rPr lang="id-ID" baseline="-25000" dirty="0" smtClean="0">
                <a:latin typeface="Arial" pitchFamily="34" charset="0"/>
                <a:cs typeface="Arial" pitchFamily="34" charset="0"/>
              </a:rPr>
              <a:t>2000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/P</a:t>
            </a:r>
            <a:r>
              <a:rPr lang="id-ID" baseline="-25000" dirty="0" smtClean="0">
                <a:latin typeface="Arial" pitchFamily="34" charset="0"/>
                <a:cs typeface="Arial" pitchFamily="34" charset="0"/>
              </a:rPr>
              <a:t>1990</a:t>
            </a:r>
            <a:r>
              <a:rPr lang="en-SG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– 1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id-ID" baseline="-25000" dirty="0" smtClean="0">
                <a:latin typeface="Arial" pitchFamily="34" charset="0"/>
                <a:cs typeface="Arial" pitchFamily="34" charset="0"/>
              </a:rPr>
              <a:t>1990-2000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= antilog </a:t>
            </a:r>
            <a:r>
              <a:rPr lang="en-SG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1/10 log 179,3/147,5</a:t>
            </a:r>
            <a:r>
              <a:rPr lang="en-SG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– 1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id-ID" baseline="-25000" dirty="0" smtClean="0">
                <a:latin typeface="Arial" pitchFamily="34" charset="0"/>
                <a:cs typeface="Arial" pitchFamily="34" charset="0"/>
              </a:rPr>
              <a:t>1990-2000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= antilog </a:t>
            </a:r>
            <a:r>
              <a:rPr lang="en-SG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1/10 log 1,21559322</a:t>
            </a:r>
            <a:r>
              <a:rPr lang="en-SG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– 1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id-ID" baseline="-25000" dirty="0" smtClean="0">
                <a:latin typeface="Arial" pitchFamily="34" charset="0"/>
                <a:cs typeface="Arial" pitchFamily="34" charset="0"/>
              </a:rPr>
              <a:t>1990-2000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= antilog </a:t>
            </a:r>
            <a:r>
              <a:rPr lang="en-SG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1/10 0,084788269</a:t>
            </a:r>
            <a:r>
              <a:rPr lang="en-SG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– 1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id-ID" baseline="-25000" dirty="0" smtClean="0">
                <a:latin typeface="Arial" pitchFamily="34" charset="0"/>
                <a:cs typeface="Arial" pitchFamily="34" charset="0"/>
              </a:rPr>
              <a:t>1990-2000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= antilog 0,0084788269 – 1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id-ID" baseline="-25000" dirty="0" smtClean="0">
                <a:latin typeface="Arial" pitchFamily="34" charset="0"/>
                <a:cs typeface="Arial" pitchFamily="34" charset="0"/>
              </a:rPr>
              <a:t>1990-2000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= 1,019715045 – 1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id-ID" baseline="-25000" dirty="0" smtClean="0">
                <a:latin typeface="Arial" pitchFamily="34" charset="0"/>
                <a:cs typeface="Arial" pitchFamily="34" charset="0"/>
              </a:rPr>
              <a:t>1990-2000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= 0,019715045</a:t>
            </a:r>
          </a:p>
          <a:p>
            <a:pPr eaLnBrk="1" hangingPunct="1">
              <a:buFont typeface="Wingdings 2" pitchFamily="18" charset="2"/>
              <a:buNone/>
            </a:pP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SG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Bila ditanyakan hanya pertumbuhan saja maka jawabnya = 0,019715045x 100% = 1,97%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b="1" baseline="-25000" dirty="0" smtClean="0"/>
              <a:t>                    </a:t>
            </a:r>
          </a:p>
          <a:p>
            <a:pPr eaLnBrk="1" hangingPunct="1"/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81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id-ID" dirty="0" smtClean="0"/>
              <a:t>P</a:t>
            </a:r>
            <a:r>
              <a:rPr lang="id-ID" baseline="-25000" dirty="0" smtClean="0"/>
              <a:t>2015</a:t>
            </a:r>
            <a:r>
              <a:rPr lang="id-ID" dirty="0" smtClean="0"/>
              <a:t> = P</a:t>
            </a:r>
            <a:r>
              <a:rPr lang="id-ID" baseline="-25000" dirty="0" smtClean="0"/>
              <a:t>2000</a:t>
            </a:r>
            <a:r>
              <a:rPr lang="id-ID" dirty="0" smtClean="0"/>
              <a:t> (1+r </a:t>
            </a:r>
            <a:r>
              <a:rPr lang="id-ID" baseline="-25000" dirty="0" smtClean="0"/>
              <a:t>2000-2015</a:t>
            </a:r>
            <a:r>
              <a:rPr lang="id-ID" dirty="0" smtClean="0"/>
              <a:t>)</a:t>
            </a:r>
            <a:r>
              <a:rPr lang="id-ID" baseline="30000" dirty="0" smtClean="0"/>
              <a:t>15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baseline="30000" dirty="0" smtClean="0"/>
              <a:t>    </a:t>
            </a:r>
            <a:r>
              <a:rPr lang="id-ID" sz="2800" u="sng" dirty="0" smtClean="0"/>
              <a:t>Asumsi</a:t>
            </a:r>
            <a:r>
              <a:rPr lang="id-ID" sz="2800" dirty="0" smtClean="0"/>
              <a:t> r</a:t>
            </a:r>
            <a:r>
              <a:rPr lang="id-ID" sz="2800" baseline="-25000" dirty="0" smtClean="0"/>
              <a:t>2000-2015</a:t>
            </a:r>
            <a:r>
              <a:rPr lang="id-ID" sz="2800" dirty="0" smtClean="0"/>
              <a:t> = r</a:t>
            </a:r>
            <a:r>
              <a:rPr lang="id-ID" sz="2800" baseline="-25000" dirty="0" smtClean="0"/>
              <a:t>1990-2000</a:t>
            </a:r>
          </a:p>
          <a:p>
            <a:pPr eaLnBrk="1" hangingPunct="1">
              <a:buFont typeface="Wingdings 2" pitchFamily="18" charset="2"/>
              <a:buNone/>
            </a:pPr>
            <a:endParaRPr lang="id-ID" sz="2800" baseline="-250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id-ID" sz="2800" dirty="0" smtClean="0"/>
              <a:t>P</a:t>
            </a:r>
            <a:r>
              <a:rPr lang="id-ID" sz="2800" baseline="-25000" dirty="0" smtClean="0"/>
              <a:t>2015 </a:t>
            </a:r>
            <a:r>
              <a:rPr lang="id-ID" sz="2800" dirty="0" smtClean="0"/>
              <a:t>= 179,3 (1+</a:t>
            </a:r>
            <a:r>
              <a:rPr lang="id-ID" dirty="0" smtClean="0"/>
              <a:t>0,019715045)</a:t>
            </a:r>
            <a:r>
              <a:rPr lang="id-ID" baseline="30000" dirty="0" smtClean="0"/>
              <a:t>15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z="2800" dirty="0" smtClean="0"/>
              <a:t>       = 179,3 (1</a:t>
            </a:r>
            <a:r>
              <a:rPr lang="id-ID" dirty="0" smtClean="0"/>
              <a:t>,019715045)</a:t>
            </a:r>
            <a:r>
              <a:rPr lang="id-ID" baseline="30000" dirty="0" smtClean="0"/>
              <a:t>15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baseline="30000" dirty="0" smtClean="0"/>
              <a:t>          </a:t>
            </a:r>
            <a:r>
              <a:rPr lang="id-ID" sz="2800" dirty="0" smtClean="0"/>
              <a:t> = 179,3 x 1,340239473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z="2800" dirty="0" smtClean="0"/>
              <a:t>       = 240,3049375 juta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z="2800" dirty="0" smtClean="0"/>
              <a:t>       = 240.304.938 jiwa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None/>
            </a:pPr>
            <a:r>
              <a:rPr lang="en-SG" dirty="0" smtClean="0"/>
              <a:t>2. </a:t>
            </a:r>
            <a:r>
              <a:rPr lang="id-ID" dirty="0" smtClean="0"/>
              <a:t>Berapa jumlah penduduk Indonesia tahun 2015 jika pertumbuhan penduduk tahun 2000-2015 menurun 10% dari pertumbuhan penduduk tahun 1990-2000?</a:t>
            </a:r>
          </a:p>
          <a:p>
            <a:pPr algn="just"/>
            <a:endParaRPr lang="en-S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239000" cy="8767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1"/>
                </a:solidFill>
              </a:rPr>
              <a:t>JAWABAN NOMER 2: GEOMETRI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P</a:t>
            </a:r>
            <a:r>
              <a:rPr lang="id-ID" baseline="-25000" dirty="0" smtClean="0"/>
              <a:t>2015</a:t>
            </a:r>
            <a:r>
              <a:rPr lang="id-ID" dirty="0" smtClean="0"/>
              <a:t> = P</a:t>
            </a:r>
            <a:r>
              <a:rPr lang="id-ID" baseline="-25000" dirty="0" smtClean="0"/>
              <a:t>2000</a:t>
            </a:r>
            <a:r>
              <a:rPr lang="id-ID" dirty="0" smtClean="0"/>
              <a:t> (1+r </a:t>
            </a:r>
            <a:r>
              <a:rPr lang="id-ID" baseline="-25000" dirty="0" smtClean="0"/>
              <a:t>2000-2015</a:t>
            </a:r>
            <a:r>
              <a:rPr lang="id-ID" dirty="0" smtClean="0"/>
              <a:t>)</a:t>
            </a:r>
            <a:r>
              <a:rPr lang="id-ID" baseline="30000" dirty="0" smtClean="0"/>
              <a:t>15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baseline="30000" dirty="0" smtClean="0"/>
              <a:t>    </a:t>
            </a:r>
            <a:r>
              <a:rPr lang="id-ID" sz="2800" u="sng" dirty="0" smtClean="0"/>
              <a:t>Asumsi</a:t>
            </a:r>
            <a:r>
              <a:rPr lang="id-ID" sz="2800" dirty="0" smtClean="0"/>
              <a:t> r</a:t>
            </a:r>
            <a:r>
              <a:rPr lang="id-ID" sz="2800" baseline="-25000" dirty="0" smtClean="0"/>
              <a:t>2000-2015</a:t>
            </a:r>
            <a:r>
              <a:rPr lang="id-ID" sz="2800" dirty="0" smtClean="0"/>
              <a:t> = 100%-10% x r</a:t>
            </a:r>
            <a:r>
              <a:rPr lang="id-ID" sz="2800" baseline="-25000" dirty="0" smtClean="0"/>
              <a:t>1990-2000</a:t>
            </a:r>
            <a:endParaRPr lang="id-ID" sz="2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sz="2800" dirty="0" smtClean="0"/>
              <a:t>			        = 90% x r</a:t>
            </a:r>
            <a:r>
              <a:rPr lang="id-ID" sz="2800" baseline="-25000" dirty="0" smtClean="0"/>
              <a:t>1990-2000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sz="2800" dirty="0" smtClean="0"/>
              <a:t>                          = 0,9  x 0,019715045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sz="2800" dirty="0" smtClean="0"/>
              <a:t>                          = 0,01774354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id-ID" sz="2800" baseline="-250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sz="2800" dirty="0" smtClean="0"/>
              <a:t>P</a:t>
            </a:r>
            <a:r>
              <a:rPr lang="id-ID" sz="2800" baseline="-25000" dirty="0" smtClean="0"/>
              <a:t>2015 </a:t>
            </a:r>
            <a:r>
              <a:rPr lang="id-ID" sz="2800" dirty="0" smtClean="0"/>
              <a:t>= 179,3 (1+</a:t>
            </a:r>
            <a:r>
              <a:rPr lang="id-ID" dirty="0" smtClean="0"/>
              <a:t>0,01774354)</a:t>
            </a:r>
            <a:r>
              <a:rPr lang="id-ID" baseline="30000" dirty="0" smtClean="0"/>
              <a:t>15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sz="2800" dirty="0" smtClean="0"/>
              <a:t>       = 179,3 (1</a:t>
            </a:r>
            <a:r>
              <a:rPr lang="id-ID" dirty="0" smtClean="0"/>
              <a:t>,01774354)</a:t>
            </a:r>
            <a:r>
              <a:rPr lang="id-ID" baseline="30000" dirty="0" smtClean="0"/>
              <a:t>15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baseline="30000" dirty="0" smtClean="0"/>
              <a:t>          </a:t>
            </a:r>
            <a:r>
              <a:rPr lang="id-ID" sz="2800" dirty="0" smtClean="0"/>
              <a:t> = 179,3 x 1,301893074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sz="2800" dirty="0" smtClean="0"/>
              <a:t>       = 233,4294281 juta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sz="2800" dirty="0" smtClean="0"/>
              <a:t>       = 233.429.428 jiwa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SG" dirty="0" smtClean="0"/>
              <a:t>3.</a:t>
            </a:r>
            <a:r>
              <a:rPr lang="id-ID" dirty="0" smtClean="0"/>
              <a:t>Butuh berapa tahun dan tahun berapa Penduduk Indonesia menjadi 3 kali lipat dari tahun 2000, jika pertumbuhan penduduknya sama dengan pertumbuhan penduduk tahun 1990-2000?</a:t>
            </a:r>
            <a:endParaRPr lang="en-SG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239000" cy="80470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1"/>
                </a:solidFill>
              </a:rPr>
              <a:t>JAWABAN NOMER 3 GEOMETRI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sz="8000" dirty="0" smtClean="0"/>
              <a:t>Pt= Po (1+r)</a:t>
            </a:r>
            <a:r>
              <a:rPr lang="id-ID" sz="8000" baseline="30000" dirty="0" smtClean="0"/>
              <a:t> t     </a:t>
            </a:r>
            <a:r>
              <a:rPr lang="id-ID" sz="8000" dirty="0" smtClean="0">
                <a:sym typeface="Wingdings" pitchFamily="2" charset="2"/>
              </a:rPr>
              <a:t> Pt = 3 x Po</a:t>
            </a:r>
            <a:endParaRPr lang="id-ID" sz="80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sz="8000" dirty="0" smtClean="0"/>
              <a:t>3 Po = Po (1+r)</a:t>
            </a:r>
            <a:r>
              <a:rPr lang="id-ID" sz="8000" baseline="30000" dirty="0" smtClean="0"/>
              <a:t> 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sz="8000" dirty="0" smtClean="0"/>
              <a:t>3 Po/Po = (1+r)</a:t>
            </a:r>
            <a:r>
              <a:rPr lang="id-ID" sz="8000" baseline="30000" dirty="0" smtClean="0"/>
              <a:t> 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d-ID" sz="8000" dirty="0" smtClean="0"/>
              <a:t>3  = (1+r)</a:t>
            </a:r>
            <a:r>
              <a:rPr lang="id-ID" sz="8000" baseline="30000" dirty="0" smtClean="0"/>
              <a:t> 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sz="8000" dirty="0" smtClean="0"/>
              <a:t>log 3 = log (1+r)</a:t>
            </a:r>
            <a:r>
              <a:rPr lang="id-ID" sz="8000" baseline="30000" dirty="0" smtClean="0"/>
              <a:t> t</a:t>
            </a:r>
            <a:endParaRPr lang="id-ID" sz="80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sz="8000" dirty="0" smtClean="0"/>
              <a:t>log 3 = t log (1+r)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sz="8000" dirty="0" smtClean="0"/>
              <a:t>t = log 3 / log (1+r)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sz="8000" dirty="0" smtClean="0"/>
              <a:t>  = log 3/ log 1,019715045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sz="8000" dirty="0" smtClean="0"/>
              <a:t>  = 0,477121254 / 0,008478826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sz="8000" dirty="0" smtClean="0"/>
              <a:t>  = 56,27208932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sz="8000" dirty="0" smtClean="0"/>
              <a:t>  = 56,3 tahun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id-ID" sz="8000" dirty="0" smtClean="0"/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SG" sz="8000" dirty="0" smtClean="0"/>
              <a:t>	</a:t>
            </a:r>
            <a:r>
              <a:rPr lang="id-ID" sz="8000" dirty="0" smtClean="0"/>
              <a:t>Penduduk Indonesia akan menjadi 3 kali lipat dari tahun 2000,</a:t>
            </a:r>
            <a:r>
              <a:rPr lang="en-SG" sz="8000" dirty="0" smtClean="0"/>
              <a:t> </a:t>
            </a:r>
            <a:r>
              <a:rPr lang="id-ID" sz="8000" dirty="0" smtClean="0"/>
              <a:t>membutuhkan waktu 56,3 tahun.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SG" sz="8000" dirty="0" smtClean="0"/>
              <a:t>	</a:t>
            </a:r>
            <a:r>
              <a:rPr lang="id-ID" sz="8000" dirty="0" smtClean="0"/>
              <a:t>Tahun berapa??? = 2000+56,3 = Tahun 2056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id-ID" sz="2400" dirty="0" smtClean="0"/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id-ID" sz="24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78098"/>
          </a:xfrm>
        </p:spPr>
        <p:txBody>
          <a:bodyPr/>
          <a:lstStyle/>
          <a:p>
            <a:pPr eaLnBrk="1" hangingPunct="1"/>
            <a:r>
              <a:rPr lang="id-ID" sz="4000" b="1" smtClean="0"/>
              <a:t>METODE KOMPONEN PROYEKSI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958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/>
              <a:t>Mempertimbangkan seluruh kelompok umur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/>
              <a:t>Mempertimbangkan pola fertilitas, mortalitas dan bahkan migrasi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d-ID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 smtClean="0"/>
              <a:t>Dapat Dihitung Secara: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 smtClean="0"/>
              <a:t>1. Perhitungan Manual 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id-ID" dirty="0" smtClean="0"/>
              <a:t>sangat lama,</a:t>
            </a:r>
            <a:r>
              <a:rPr lang="en-SG" dirty="0" smtClean="0"/>
              <a:t> </a:t>
            </a:r>
            <a:r>
              <a:rPr lang="id-ID" dirty="0" smtClean="0"/>
              <a:t>menggunakan asumsi asumsi demografi (LOM, e</a:t>
            </a:r>
            <a:r>
              <a:rPr lang="id-ID" baseline="30000" dirty="0" smtClean="0"/>
              <a:t>o</a:t>
            </a:r>
            <a:r>
              <a:rPr lang="id-ID" dirty="0" smtClean="0"/>
              <a:t>, ASDR, TFR, dsb)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 smtClean="0"/>
              <a:t>2. Aplikasi Sofware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 smtClean="0">
                <a:sym typeface="Wingdings" pitchFamily="2" charset="2"/>
              </a:rPr>
              <a:t>     Spectrum modul Demproj, FivSin, dll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03362" y="696516"/>
            <a:ext cx="8153400" cy="1219200"/>
          </a:xfrm>
        </p:spPr>
        <p:txBody>
          <a:bodyPr/>
          <a:lstStyle/>
          <a:p>
            <a:r>
              <a:rPr lang="en-US" sz="3200" b="1"/>
              <a:t>BEBERAPA PENGERTIAN DATA PENDUKUNG COMPONENT METHODE (PROYEKSI)</a:t>
            </a:r>
            <a:endParaRPr lang="en-US" sz="32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22362" y="1916832"/>
            <a:ext cx="8534400" cy="43434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b="1" dirty="0" err="1"/>
              <a:t>Penduduk</a:t>
            </a:r>
            <a:r>
              <a:rPr lang="en-US" sz="2800" b="1" dirty="0"/>
              <a:t> </a:t>
            </a:r>
            <a:r>
              <a:rPr lang="en-US" sz="2800" b="1" dirty="0" err="1" smtClean="0"/>
              <a:t>Dasar</a:t>
            </a:r>
            <a:endParaRPr lang="en-US" sz="2800" b="1" dirty="0" smtClean="0"/>
          </a:p>
          <a:p>
            <a:pPr algn="just">
              <a:buNone/>
            </a:pPr>
            <a:r>
              <a:rPr lang="en-US" sz="2800" b="1" dirty="0"/>
              <a:t>	</a:t>
            </a:r>
            <a:r>
              <a:rPr lang="en-US" sz="2500" dirty="0" err="1" smtClean="0"/>
              <a:t>Adalah</a:t>
            </a:r>
            <a:r>
              <a:rPr lang="en-US" sz="2500" dirty="0" smtClean="0"/>
              <a:t> </a:t>
            </a:r>
            <a:r>
              <a:rPr lang="en-US" sz="2500" dirty="0" err="1"/>
              <a:t>jumlah</a:t>
            </a:r>
            <a:r>
              <a:rPr lang="en-US" sz="2500" dirty="0"/>
              <a:t> </a:t>
            </a:r>
            <a:r>
              <a:rPr lang="en-US" sz="2500" dirty="0" err="1"/>
              <a:t>penduduk</a:t>
            </a:r>
            <a:r>
              <a:rPr lang="en-US" sz="2500" dirty="0"/>
              <a:t> yang </a:t>
            </a:r>
            <a:r>
              <a:rPr lang="en-US" sz="2500" dirty="0" err="1"/>
              <a:t>dipergunakan</a:t>
            </a:r>
            <a:r>
              <a:rPr lang="en-US" sz="2500" dirty="0"/>
              <a:t> data </a:t>
            </a:r>
            <a:r>
              <a:rPr lang="en-US" sz="2500" dirty="0" err="1"/>
              <a:t>dasar</a:t>
            </a:r>
            <a:r>
              <a:rPr lang="en-US" sz="2500" dirty="0"/>
              <a:t> 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/>
              <a:t>memulai</a:t>
            </a:r>
            <a:r>
              <a:rPr lang="en-US" sz="2500" dirty="0"/>
              <a:t> </a:t>
            </a:r>
            <a:r>
              <a:rPr lang="en-US" sz="2500" dirty="0" err="1"/>
              <a:t>proyeksi</a:t>
            </a:r>
            <a:r>
              <a:rPr lang="en-US" sz="2500" dirty="0"/>
              <a:t> yang </a:t>
            </a:r>
            <a:r>
              <a:rPr lang="en-US" sz="2500" dirty="0" err="1"/>
              <a:t>dibagi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jumlah</a:t>
            </a:r>
            <a:r>
              <a:rPr lang="en-US" sz="2500" dirty="0"/>
              <a:t> </a:t>
            </a:r>
            <a:r>
              <a:rPr lang="en-US" sz="2500" dirty="0" err="1"/>
              <a:t>penduduk</a:t>
            </a:r>
            <a:r>
              <a:rPr lang="en-US" sz="2500" dirty="0"/>
              <a:t> </a:t>
            </a:r>
            <a:r>
              <a:rPr lang="en-US" sz="2500" dirty="0" err="1"/>
              <a:t>menurut</a:t>
            </a:r>
            <a:r>
              <a:rPr lang="en-US" sz="2500" dirty="0"/>
              <a:t> </a:t>
            </a:r>
            <a:r>
              <a:rPr lang="en-US" sz="2500" dirty="0" err="1"/>
              <a:t>jenis</a:t>
            </a:r>
            <a:r>
              <a:rPr lang="en-US" sz="2500" dirty="0"/>
              <a:t> </a:t>
            </a:r>
            <a:r>
              <a:rPr lang="en-US" sz="2500" dirty="0" err="1"/>
              <a:t>kelamin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kelompok</a:t>
            </a:r>
            <a:r>
              <a:rPr lang="en-US" sz="2500" dirty="0"/>
              <a:t> </a:t>
            </a:r>
            <a:r>
              <a:rPr lang="en-US" sz="2500" dirty="0" err="1"/>
              <a:t>umur</a:t>
            </a:r>
            <a:r>
              <a:rPr lang="en-US" sz="2500" dirty="0"/>
              <a:t>.</a:t>
            </a:r>
          </a:p>
          <a:p>
            <a:pPr algn="just"/>
            <a:r>
              <a:rPr lang="en-US" sz="2800" b="1" dirty="0" err="1"/>
              <a:t>Angka</a:t>
            </a:r>
            <a:r>
              <a:rPr lang="en-US" sz="2800" b="1" dirty="0"/>
              <a:t> </a:t>
            </a:r>
            <a:r>
              <a:rPr lang="en-US" sz="2800" b="1" dirty="0" err="1"/>
              <a:t>Kelahiran</a:t>
            </a:r>
            <a:r>
              <a:rPr lang="en-US" sz="2800" b="1" dirty="0"/>
              <a:t> (</a:t>
            </a:r>
            <a:r>
              <a:rPr lang="en-US" sz="2800" b="1" dirty="0" err="1"/>
              <a:t>Fertilitas</a:t>
            </a:r>
            <a:r>
              <a:rPr lang="en-US" sz="2800" b="1" dirty="0"/>
              <a:t>)</a:t>
            </a:r>
          </a:p>
          <a:p>
            <a:pPr algn="just">
              <a:buFontTx/>
              <a:buNone/>
            </a:pPr>
            <a:r>
              <a:rPr lang="en-US" sz="2400" dirty="0"/>
              <a:t>    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reproduksi</a:t>
            </a:r>
            <a:r>
              <a:rPr lang="en-US" sz="2400" dirty="0"/>
              <a:t> yang </a:t>
            </a:r>
            <a:r>
              <a:rPr lang="en-US" sz="2400" dirty="0" err="1"/>
              <a:t>nyata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wanita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/>
              <a:t>sekelompok</a:t>
            </a:r>
            <a:r>
              <a:rPr lang="en-US" sz="2400" dirty="0"/>
              <a:t> </a:t>
            </a:r>
            <a:r>
              <a:rPr lang="en-US" sz="2400" dirty="0" err="1"/>
              <a:t>wanita</a:t>
            </a:r>
            <a:endParaRPr lang="en-US" sz="2400" dirty="0"/>
          </a:p>
          <a:p>
            <a:pPr algn="just"/>
            <a:r>
              <a:rPr lang="en-US" sz="2800" b="1" dirty="0" err="1"/>
              <a:t>Angka</a:t>
            </a:r>
            <a:r>
              <a:rPr lang="en-US" sz="2800" b="1" dirty="0"/>
              <a:t> </a:t>
            </a:r>
            <a:r>
              <a:rPr lang="en-US" sz="2800" b="1" dirty="0" err="1"/>
              <a:t>Kematian</a:t>
            </a:r>
            <a:r>
              <a:rPr lang="en-US" sz="2800" b="1" dirty="0"/>
              <a:t> (</a:t>
            </a:r>
            <a:r>
              <a:rPr lang="en-US" sz="2800" b="1" dirty="0" err="1"/>
              <a:t>Mortalitas</a:t>
            </a:r>
            <a:r>
              <a:rPr lang="en-US" sz="2800" b="1" dirty="0"/>
              <a:t>)</a:t>
            </a:r>
          </a:p>
          <a:p>
            <a:pPr algn="just">
              <a:buFontTx/>
              <a:buNone/>
            </a:pPr>
            <a:r>
              <a:rPr lang="en-US" sz="2400" dirty="0"/>
              <a:t>     </a:t>
            </a:r>
            <a:r>
              <a:rPr lang="en-US" sz="2400" dirty="0" err="1" smtClean="0"/>
              <a:t>Mati</a:t>
            </a:r>
            <a:r>
              <a:rPr lang="en-US" sz="2400" dirty="0" smtClean="0"/>
              <a:t> 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</a:t>
            </a:r>
            <a:r>
              <a:rPr lang="en-US" sz="2400" dirty="0" err="1"/>
              <a:t>menghilangnya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 smtClean="0"/>
              <a:t>tanda-tanda</a:t>
            </a:r>
            <a:r>
              <a:rPr lang="en-US" sz="2400" dirty="0" smtClean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permanen</a:t>
            </a:r>
            <a:r>
              <a:rPr lang="en-US" sz="2400" dirty="0"/>
              <a:t>, yang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/>
              <a:t>saat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algn="just"/>
            <a:r>
              <a:rPr lang="en-US" sz="2800" b="1" dirty="0" err="1"/>
              <a:t>Angka</a:t>
            </a:r>
            <a:r>
              <a:rPr lang="en-US" sz="2800" b="1" dirty="0"/>
              <a:t> </a:t>
            </a:r>
            <a:r>
              <a:rPr lang="en-US" sz="2800" b="1" dirty="0" err="1"/>
              <a:t>Migrasai</a:t>
            </a:r>
            <a:r>
              <a:rPr lang="en-US" sz="2800" b="1" dirty="0"/>
              <a:t> (Migration Rate)</a:t>
            </a:r>
          </a:p>
          <a:p>
            <a:pPr algn="just">
              <a:buFontTx/>
              <a:buNone/>
            </a:pPr>
            <a:r>
              <a:rPr lang="en-US" sz="2400" dirty="0"/>
              <a:t>     </a:t>
            </a:r>
            <a:r>
              <a:rPr lang="en-US" sz="2400" dirty="0" err="1"/>
              <a:t>Tingginya</a:t>
            </a:r>
            <a:r>
              <a:rPr lang="en-US" sz="2400" dirty="0"/>
              <a:t> </a:t>
            </a:r>
            <a:r>
              <a:rPr lang="en-US" sz="2400" dirty="0" err="1"/>
              <a:t>mobilitas</a:t>
            </a:r>
            <a:r>
              <a:rPr lang="en-US" sz="2400" dirty="0"/>
              <a:t> </a:t>
            </a:r>
            <a:r>
              <a:rPr lang="en-US" sz="2400" dirty="0" err="1"/>
              <a:t>menyebabkan</a:t>
            </a:r>
            <a:r>
              <a:rPr lang="en-US" sz="2400" dirty="0"/>
              <a:t> </a:t>
            </a:r>
            <a:r>
              <a:rPr lang="en-US" sz="2400" dirty="0" err="1"/>
              <a:t>sulitnya</a:t>
            </a:r>
            <a:r>
              <a:rPr lang="en-US" sz="2400" dirty="0"/>
              <a:t> </a:t>
            </a:r>
            <a:r>
              <a:rPr lang="en-US" sz="2400" dirty="0" err="1" smtClean="0"/>
              <a:t>memperoleh</a:t>
            </a:r>
            <a:r>
              <a:rPr lang="en-US" sz="2400" dirty="0" smtClean="0"/>
              <a:t> </a:t>
            </a:r>
            <a:r>
              <a:rPr lang="en-US" sz="2400" dirty="0"/>
              <a:t>data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angka</a:t>
            </a:r>
            <a:r>
              <a:rPr lang="en-US" sz="2400" dirty="0"/>
              <a:t> </a:t>
            </a:r>
            <a:r>
              <a:rPr lang="en-US" sz="2400" dirty="0" err="1" smtClean="0"/>
              <a:t>migrasi</a:t>
            </a:r>
            <a:r>
              <a:rPr lang="en-US" sz="2400" dirty="0" smtClean="0"/>
              <a:t>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sekali</a:t>
            </a:r>
            <a:r>
              <a:rPr lang="en-US" sz="2400" dirty="0"/>
              <a:t> </a:t>
            </a:r>
            <a:r>
              <a:rPr lang="en-US" sz="2400" dirty="0" err="1"/>
              <a:t>asumsi</a:t>
            </a:r>
            <a:r>
              <a:rPr lang="en-US" sz="2400" dirty="0"/>
              <a:t> yang </a:t>
            </a:r>
            <a:r>
              <a:rPr lang="en-US" sz="2400" dirty="0" err="1"/>
              <a:t>dipergunakan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migrasi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>
              <a:buFontTx/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ukuran</a:t>
            </a:r>
            <a:r>
              <a:rPr lang="en-US" sz="2400" dirty="0"/>
              <a:t> yang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angka</a:t>
            </a:r>
            <a:r>
              <a:rPr lang="en-US" sz="2400" dirty="0"/>
              <a:t> </a:t>
            </a:r>
            <a:r>
              <a:rPr lang="en-US" sz="2400" dirty="0" err="1"/>
              <a:t>migrasi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migrasi</a:t>
            </a:r>
            <a:r>
              <a:rPr lang="en-US" sz="2400" dirty="0"/>
              <a:t> </a:t>
            </a:r>
            <a:r>
              <a:rPr lang="en-US" sz="2400" dirty="0" err="1"/>
              <a:t>seumur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 (</a:t>
            </a:r>
            <a:r>
              <a:rPr lang="en-US" sz="2400" dirty="0" err="1"/>
              <a:t>perbedaan</a:t>
            </a:r>
            <a:r>
              <a:rPr lang="en-US" sz="2400" dirty="0"/>
              <a:t>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kelahiran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tempat</a:t>
            </a:r>
            <a:r>
              <a:rPr lang="en-US" sz="2400" dirty="0"/>
              <a:t> yang </a:t>
            </a:r>
            <a:r>
              <a:rPr lang="en-US" sz="2400" dirty="0" err="1"/>
              <a:t>ditinggali</a:t>
            </a:r>
            <a:r>
              <a:rPr lang="en-US" sz="2400" dirty="0"/>
              <a:t> </a:t>
            </a:r>
            <a:r>
              <a:rPr lang="en-US" sz="2400" dirty="0" err="1"/>
              <a:t>sekarang</a:t>
            </a:r>
            <a:r>
              <a:rPr lang="en-US" sz="2400" dirty="0"/>
              <a:t>)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migrasi</a:t>
            </a:r>
            <a:r>
              <a:rPr lang="en-US" sz="2400" dirty="0"/>
              <a:t> risen (</a:t>
            </a:r>
            <a:r>
              <a:rPr lang="en-US" sz="2400" dirty="0" err="1"/>
              <a:t>Perbedaan</a:t>
            </a:r>
            <a:r>
              <a:rPr lang="en-US" sz="2400" dirty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/>
              <a:t>tinggal</a:t>
            </a:r>
            <a:r>
              <a:rPr lang="en-US" sz="2400" dirty="0"/>
              <a:t> lima </a:t>
            </a:r>
            <a:r>
              <a:rPr lang="en-US" sz="2400" dirty="0" err="1"/>
              <a:t>tahun</a:t>
            </a:r>
            <a:r>
              <a:rPr lang="en-US" sz="2400" dirty="0"/>
              <a:t> </a:t>
            </a:r>
            <a:r>
              <a:rPr lang="en-US" sz="2400" dirty="0" err="1"/>
              <a:t>lalu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).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7848600" cy="5211763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id-ID" sz="3200" dirty="0" smtClean="0">
                <a:latin typeface="Calibri" pitchFamily="34" charset="0"/>
              </a:rPr>
              <a:t>Implementasi dari proyeksi penduduk sebagai dasar perencanaan pembangunan berkaitan dengan penduduk  </a:t>
            </a:r>
            <a:r>
              <a:rPr lang="id-ID" sz="3200" dirty="0" smtClean="0">
                <a:latin typeface="Calibri" pitchFamily="34" charset="0"/>
                <a:sym typeface="Wingdings" pitchFamily="2" charset="2"/>
              </a:rPr>
              <a:t> sasaran dan target</a:t>
            </a:r>
          </a:p>
          <a:p>
            <a:pPr algn="just" eaLnBrk="1" hangingPunct="1">
              <a:buFont typeface="Wingdings 2" pitchFamily="18" charset="2"/>
              <a:buNone/>
            </a:pPr>
            <a:endParaRPr lang="id-ID" sz="3200" dirty="0" smtClean="0">
              <a:latin typeface="Calibri" pitchFamily="34" charset="0"/>
            </a:endParaRPr>
          </a:p>
          <a:p>
            <a:pPr algn="just"/>
            <a:r>
              <a:rPr lang="en-US" sz="3200" dirty="0" err="1" smtClean="0">
                <a:latin typeface="Calibri" pitchFamily="34" charset="0"/>
              </a:rPr>
              <a:t>memperbaiki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kondisi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sosek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rakyat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melalui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pembangunan</a:t>
            </a:r>
            <a:r>
              <a:rPr lang="en-US" sz="3200" dirty="0" smtClean="0">
                <a:latin typeface="Calibri" pitchFamily="34" charset="0"/>
              </a:rPr>
              <a:t> yang </a:t>
            </a:r>
            <a:r>
              <a:rPr lang="en-US" sz="3200" dirty="0" err="1" smtClean="0">
                <a:latin typeface="Calibri" pitchFamily="34" charset="0"/>
              </a:rPr>
              <a:t>terencana</a:t>
            </a:r>
            <a:r>
              <a:rPr lang="en-SG" sz="3200" dirty="0" smtClean="0">
                <a:latin typeface="Calibri" pitchFamily="34" charset="0"/>
              </a:rPr>
              <a:t>. </a:t>
            </a:r>
            <a:r>
              <a:rPr lang="id-ID" sz="3200" dirty="0" smtClean="0">
                <a:latin typeface="Calibri" pitchFamily="34" charset="0"/>
              </a:rPr>
              <a:t>Bidang: kesehatan, pendidikan, </a:t>
            </a:r>
            <a:r>
              <a:rPr lang="en-SG" sz="3200" dirty="0" err="1" smtClean="0">
                <a:latin typeface="Calibri" pitchFamily="34" charset="0"/>
              </a:rPr>
              <a:t>administrasi</a:t>
            </a:r>
            <a:r>
              <a:rPr lang="en-SG" sz="3200" dirty="0" smtClean="0">
                <a:latin typeface="Calibri" pitchFamily="34" charset="0"/>
              </a:rPr>
              <a:t> </a:t>
            </a:r>
            <a:r>
              <a:rPr lang="en-SG" sz="3200" dirty="0" err="1" smtClean="0">
                <a:latin typeface="Calibri" pitchFamily="34" charset="0"/>
              </a:rPr>
              <a:t>dan</a:t>
            </a:r>
            <a:r>
              <a:rPr lang="en-SG" sz="3200" dirty="0" smtClean="0">
                <a:latin typeface="Calibri" pitchFamily="34" charset="0"/>
              </a:rPr>
              <a:t> </a:t>
            </a:r>
            <a:r>
              <a:rPr lang="en-SG" sz="3200" dirty="0" err="1" smtClean="0">
                <a:latin typeface="Calibri" pitchFamily="34" charset="0"/>
              </a:rPr>
              <a:t>kependudukan</a:t>
            </a:r>
            <a:r>
              <a:rPr lang="id-ID" sz="3200" dirty="0" smtClean="0">
                <a:latin typeface="Calibri" pitchFamily="34" charset="0"/>
              </a:rPr>
              <a:t>, </a:t>
            </a:r>
            <a:r>
              <a:rPr lang="en-SG" sz="3200" dirty="0" err="1" smtClean="0">
                <a:latin typeface="Calibri" pitchFamily="34" charset="0"/>
              </a:rPr>
              <a:t>sosial</a:t>
            </a:r>
            <a:endParaRPr lang="id-ID" sz="3200" dirty="0" smtClean="0">
              <a:latin typeface="Calibri" pitchFamily="34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id-ID" sz="3200" dirty="0" smtClean="0">
                <a:latin typeface="Calibri" pitchFamily="34" charset="0"/>
              </a:rPr>
              <a:t>   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631344"/>
            <a:ext cx="8229600" cy="1143000"/>
          </a:xfrm>
        </p:spPr>
        <p:txBody>
          <a:bodyPr/>
          <a:lstStyle/>
          <a:p>
            <a:pPr eaLnBrk="1" hangingPunct="1"/>
            <a:r>
              <a:rPr lang="id-ID" smtClean="0"/>
              <a:t>PROYEKSI PENDUDUK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772400" cy="2895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Char char="à"/>
            </a:pPr>
            <a:r>
              <a:rPr lang="id-ID" sz="4300" smtClean="0">
                <a:sym typeface="Wingdings" pitchFamily="2" charset="2"/>
              </a:rPr>
              <a:t>Perhitungan jumlah penduduk pada masa akan datang, dengan menggunakan perhitungan ilmiah, baik matematis maupun komponen</a:t>
            </a:r>
          </a:p>
          <a:p>
            <a:pPr eaLnBrk="1" hangingPunct="1">
              <a:buFont typeface="Wingdings 2" pitchFamily="18" charset="2"/>
              <a:buNone/>
            </a:pPr>
            <a:endParaRPr lang="id-ID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143116"/>
            <a:ext cx="7772400" cy="1076323"/>
          </a:xfrm>
        </p:spPr>
        <p:txBody>
          <a:bodyPr/>
          <a:lstStyle/>
          <a:p>
            <a:r>
              <a:rPr lang="en-SG" dirty="0" err="1" smtClean="0"/>
              <a:t>Disscusion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348" y="3143248"/>
            <a:ext cx="7772400" cy="2643206"/>
          </a:xfrm>
        </p:spPr>
        <p:txBody>
          <a:bodyPr>
            <a:noAutofit/>
          </a:bodyPr>
          <a:lstStyle/>
          <a:p>
            <a:pPr algn="just"/>
            <a:r>
              <a:rPr lang="en-SG" sz="2400" dirty="0" err="1" smtClean="0">
                <a:solidFill>
                  <a:schemeClr val="tx1"/>
                </a:solidFill>
              </a:rPr>
              <a:t>Setiap</a:t>
            </a:r>
            <a:r>
              <a:rPr lang="en-SG" sz="2400" dirty="0" smtClean="0">
                <a:solidFill>
                  <a:schemeClr val="tx1"/>
                </a:solidFill>
              </a:rPr>
              <a:t> </a:t>
            </a:r>
            <a:r>
              <a:rPr lang="en-SG" sz="2400" dirty="0" err="1" smtClean="0">
                <a:solidFill>
                  <a:schemeClr val="tx1"/>
                </a:solidFill>
              </a:rPr>
              <a:t>kelompok</a:t>
            </a:r>
            <a:r>
              <a:rPr lang="en-SG" sz="2400" dirty="0" smtClean="0">
                <a:solidFill>
                  <a:schemeClr val="tx1"/>
                </a:solidFill>
              </a:rPr>
              <a:t> </a:t>
            </a:r>
            <a:r>
              <a:rPr lang="en-SG" sz="2400" dirty="0" err="1" smtClean="0">
                <a:solidFill>
                  <a:schemeClr val="tx1"/>
                </a:solidFill>
              </a:rPr>
              <a:t>mendiskusikan</a:t>
            </a:r>
            <a:r>
              <a:rPr lang="en-SG" sz="2400" dirty="0" smtClean="0">
                <a:solidFill>
                  <a:schemeClr val="tx1"/>
                </a:solidFill>
              </a:rPr>
              <a:t> </a:t>
            </a:r>
            <a:r>
              <a:rPr lang="en-SG" sz="2400" dirty="0" err="1" smtClean="0">
                <a:solidFill>
                  <a:schemeClr val="tx1"/>
                </a:solidFill>
              </a:rPr>
              <a:t>materi</a:t>
            </a:r>
            <a:r>
              <a:rPr lang="en-SG" sz="2400" dirty="0" smtClean="0">
                <a:solidFill>
                  <a:schemeClr val="tx1"/>
                </a:solidFill>
              </a:rPr>
              <a:t> yang </a:t>
            </a:r>
            <a:r>
              <a:rPr lang="en-SG" sz="2400" dirty="0" err="1" smtClean="0">
                <a:solidFill>
                  <a:schemeClr val="tx1"/>
                </a:solidFill>
              </a:rPr>
              <a:t>telah</a:t>
            </a:r>
            <a:r>
              <a:rPr lang="en-SG" sz="2400" dirty="0" smtClean="0">
                <a:solidFill>
                  <a:schemeClr val="tx1"/>
                </a:solidFill>
              </a:rPr>
              <a:t> </a:t>
            </a:r>
            <a:r>
              <a:rPr lang="en-SG" sz="2400" dirty="0" err="1" smtClean="0">
                <a:solidFill>
                  <a:schemeClr val="tx1"/>
                </a:solidFill>
              </a:rPr>
              <a:t>dibagikan</a:t>
            </a:r>
            <a:endParaRPr lang="en-SG" sz="24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SG" sz="2400" dirty="0" err="1" smtClean="0">
                <a:solidFill>
                  <a:schemeClr val="tx1"/>
                </a:solidFill>
              </a:rPr>
              <a:t>Jelaskan</a:t>
            </a:r>
            <a:r>
              <a:rPr lang="en-SG" sz="2400" dirty="0" smtClean="0">
                <a:solidFill>
                  <a:schemeClr val="tx1"/>
                </a:solidFill>
              </a:rPr>
              <a:t> </a:t>
            </a:r>
            <a:r>
              <a:rPr lang="en-SG" sz="2400" dirty="0" err="1" smtClean="0">
                <a:solidFill>
                  <a:schemeClr val="tx1"/>
                </a:solidFill>
              </a:rPr>
              <a:t>kondisi</a:t>
            </a:r>
            <a:r>
              <a:rPr lang="en-SG" sz="2400" dirty="0" smtClean="0">
                <a:solidFill>
                  <a:schemeClr val="tx1"/>
                </a:solidFill>
              </a:rPr>
              <a:t>/</a:t>
            </a:r>
            <a:r>
              <a:rPr lang="en-SG" sz="2400" dirty="0" err="1" smtClean="0">
                <a:solidFill>
                  <a:schemeClr val="tx1"/>
                </a:solidFill>
              </a:rPr>
              <a:t>situasi</a:t>
            </a:r>
            <a:r>
              <a:rPr lang="en-SG" sz="2400" dirty="0" smtClean="0">
                <a:solidFill>
                  <a:schemeClr val="tx1"/>
                </a:solidFill>
              </a:rPr>
              <a:t> </a:t>
            </a:r>
            <a:r>
              <a:rPr lang="en-SG" sz="2400" dirty="0" err="1" smtClean="0">
                <a:solidFill>
                  <a:schemeClr val="tx1"/>
                </a:solidFill>
              </a:rPr>
              <a:t>saat</a:t>
            </a:r>
            <a:r>
              <a:rPr lang="en-SG" sz="2400" dirty="0" smtClean="0">
                <a:solidFill>
                  <a:schemeClr val="tx1"/>
                </a:solidFill>
              </a:rPr>
              <a:t> </a:t>
            </a:r>
            <a:r>
              <a:rPr lang="en-SG" sz="2400" dirty="0" err="1" smtClean="0">
                <a:solidFill>
                  <a:schemeClr val="tx1"/>
                </a:solidFill>
              </a:rPr>
              <a:t>ini</a:t>
            </a:r>
            <a:r>
              <a:rPr lang="en-SG" sz="2400" dirty="0" smtClean="0">
                <a:solidFill>
                  <a:schemeClr val="tx1"/>
                </a:solidFill>
              </a:rPr>
              <a:t> (</a:t>
            </a:r>
            <a:r>
              <a:rPr lang="en-SG" sz="2400" dirty="0" err="1" smtClean="0">
                <a:solidFill>
                  <a:schemeClr val="tx1"/>
                </a:solidFill>
              </a:rPr>
              <a:t>sekarang</a:t>
            </a:r>
            <a:r>
              <a:rPr lang="en-SG" sz="2400" dirty="0" smtClean="0">
                <a:solidFill>
                  <a:schemeClr val="tx1"/>
                </a:solidFill>
              </a:rPr>
              <a:t>) </a:t>
            </a:r>
            <a:r>
              <a:rPr lang="en-SG" sz="2400" dirty="0" err="1" smtClean="0">
                <a:solidFill>
                  <a:schemeClr val="tx1"/>
                </a:solidFill>
              </a:rPr>
              <a:t>pada</a:t>
            </a:r>
            <a:r>
              <a:rPr lang="en-SG" sz="2400" dirty="0" smtClean="0">
                <a:solidFill>
                  <a:schemeClr val="tx1"/>
                </a:solidFill>
              </a:rPr>
              <a:t> </a:t>
            </a:r>
            <a:r>
              <a:rPr lang="en-SG" sz="2400" dirty="0" err="1" smtClean="0">
                <a:solidFill>
                  <a:schemeClr val="tx1"/>
                </a:solidFill>
              </a:rPr>
              <a:t>masing-masing</a:t>
            </a:r>
            <a:r>
              <a:rPr lang="en-SG" sz="2400" dirty="0" smtClean="0">
                <a:solidFill>
                  <a:schemeClr val="tx1"/>
                </a:solidFill>
              </a:rPr>
              <a:t> </a:t>
            </a:r>
            <a:r>
              <a:rPr lang="en-SG" sz="2400" dirty="0" err="1" smtClean="0">
                <a:solidFill>
                  <a:schemeClr val="tx1"/>
                </a:solidFill>
              </a:rPr>
              <a:t>bidang</a:t>
            </a:r>
            <a:endParaRPr lang="en-SG" sz="24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SG" sz="2400" dirty="0" err="1" smtClean="0">
                <a:solidFill>
                  <a:schemeClr val="tx1"/>
                </a:solidFill>
              </a:rPr>
              <a:t>Prediksikan</a:t>
            </a:r>
            <a:r>
              <a:rPr lang="en-SG" sz="2400" dirty="0" smtClean="0">
                <a:solidFill>
                  <a:schemeClr val="tx1"/>
                </a:solidFill>
              </a:rPr>
              <a:t> </a:t>
            </a:r>
            <a:r>
              <a:rPr lang="en-SG" sz="2400" dirty="0" err="1" smtClean="0">
                <a:solidFill>
                  <a:schemeClr val="tx1"/>
                </a:solidFill>
              </a:rPr>
              <a:t>proyeksi</a:t>
            </a:r>
            <a:r>
              <a:rPr lang="en-SG" sz="2400" dirty="0" smtClean="0">
                <a:solidFill>
                  <a:schemeClr val="tx1"/>
                </a:solidFill>
              </a:rPr>
              <a:t> </a:t>
            </a:r>
            <a:r>
              <a:rPr lang="en-SG" sz="2400" dirty="0" err="1" smtClean="0">
                <a:solidFill>
                  <a:schemeClr val="tx1"/>
                </a:solidFill>
              </a:rPr>
              <a:t>penduduk</a:t>
            </a:r>
            <a:r>
              <a:rPr lang="en-SG" sz="2400" dirty="0" smtClean="0">
                <a:solidFill>
                  <a:schemeClr val="tx1"/>
                </a:solidFill>
              </a:rPr>
              <a:t> </a:t>
            </a:r>
            <a:r>
              <a:rPr lang="en-SG" sz="2400" dirty="0" err="1" smtClean="0">
                <a:solidFill>
                  <a:schemeClr val="tx1"/>
                </a:solidFill>
              </a:rPr>
              <a:t>di</a:t>
            </a:r>
            <a:r>
              <a:rPr lang="en-SG" sz="2400" dirty="0" smtClean="0">
                <a:solidFill>
                  <a:schemeClr val="tx1"/>
                </a:solidFill>
              </a:rPr>
              <a:t> </a:t>
            </a:r>
            <a:r>
              <a:rPr lang="en-SG" sz="2400" dirty="0" err="1" smtClean="0">
                <a:solidFill>
                  <a:schemeClr val="tx1"/>
                </a:solidFill>
              </a:rPr>
              <a:t>bidang</a:t>
            </a:r>
            <a:r>
              <a:rPr lang="en-SG" sz="2400" dirty="0" smtClean="0">
                <a:solidFill>
                  <a:schemeClr val="tx1"/>
                </a:solidFill>
              </a:rPr>
              <a:t> </a:t>
            </a:r>
            <a:r>
              <a:rPr lang="en-SG" sz="2400" dirty="0" err="1" smtClean="0">
                <a:solidFill>
                  <a:schemeClr val="tx1"/>
                </a:solidFill>
              </a:rPr>
              <a:t>masing-masing</a:t>
            </a:r>
            <a:endParaRPr lang="en-SG" sz="24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SG" sz="2400" dirty="0" err="1" smtClean="0">
                <a:solidFill>
                  <a:schemeClr val="tx1"/>
                </a:solidFill>
              </a:rPr>
              <a:t>Berikan</a:t>
            </a:r>
            <a:r>
              <a:rPr lang="en-SG" sz="2400" dirty="0" smtClean="0">
                <a:solidFill>
                  <a:schemeClr val="tx1"/>
                </a:solidFill>
              </a:rPr>
              <a:t> </a:t>
            </a:r>
            <a:r>
              <a:rPr lang="en-SG" sz="2400" dirty="0" err="1" smtClean="0">
                <a:solidFill>
                  <a:schemeClr val="tx1"/>
                </a:solidFill>
              </a:rPr>
              <a:t>solusi</a:t>
            </a:r>
            <a:r>
              <a:rPr lang="en-SG" sz="2400" dirty="0" smtClean="0">
                <a:solidFill>
                  <a:schemeClr val="tx1"/>
                </a:solidFill>
              </a:rPr>
              <a:t> </a:t>
            </a:r>
            <a:r>
              <a:rPr lang="en-SG" sz="2400" dirty="0" err="1" smtClean="0">
                <a:solidFill>
                  <a:schemeClr val="tx1"/>
                </a:solidFill>
              </a:rPr>
              <a:t>jika</a:t>
            </a:r>
            <a:r>
              <a:rPr lang="en-SG" sz="2400" dirty="0" smtClean="0">
                <a:solidFill>
                  <a:schemeClr val="tx1"/>
                </a:solidFill>
              </a:rPr>
              <a:t> </a:t>
            </a:r>
            <a:r>
              <a:rPr lang="en-SG" sz="2400" dirty="0" err="1" smtClean="0">
                <a:solidFill>
                  <a:schemeClr val="tx1"/>
                </a:solidFill>
              </a:rPr>
              <a:t>terdapat</a:t>
            </a:r>
            <a:r>
              <a:rPr lang="en-SG" sz="2400" dirty="0" smtClean="0">
                <a:solidFill>
                  <a:schemeClr val="tx1"/>
                </a:solidFill>
              </a:rPr>
              <a:t> </a:t>
            </a:r>
            <a:r>
              <a:rPr lang="en-SG" sz="2400" dirty="0" err="1" smtClean="0">
                <a:solidFill>
                  <a:schemeClr val="tx1"/>
                </a:solidFill>
              </a:rPr>
              <a:t>proyeksi</a:t>
            </a:r>
            <a:r>
              <a:rPr lang="en-SG" sz="2400" dirty="0" smtClean="0">
                <a:solidFill>
                  <a:schemeClr val="tx1"/>
                </a:solidFill>
              </a:rPr>
              <a:t> </a:t>
            </a:r>
            <a:r>
              <a:rPr lang="en-SG" sz="2400" dirty="0" err="1" smtClean="0">
                <a:solidFill>
                  <a:schemeClr val="tx1"/>
                </a:solidFill>
              </a:rPr>
              <a:t>penduduk</a:t>
            </a:r>
            <a:r>
              <a:rPr lang="en-SG" sz="2400" dirty="0" smtClean="0">
                <a:solidFill>
                  <a:schemeClr val="tx1"/>
                </a:solidFill>
              </a:rPr>
              <a:t> yang </a:t>
            </a:r>
            <a:r>
              <a:rPr lang="en-SG" sz="2400" dirty="0" err="1" smtClean="0">
                <a:solidFill>
                  <a:schemeClr val="tx1"/>
                </a:solidFill>
              </a:rPr>
              <a:t>berdampak</a:t>
            </a:r>
            <a:r>
              <a:rPr lang="en-SG" sz="2400" dirty="0" smtClean="0">
                <a:solidFill>
                  <a:schemeClr val="tx1"/>
                </a:solidFill>
              </a:rPr>
              <a:t> </a:t>
            </a:r>
            <a:r>
              <a:rPr lang="en-SG" sz="2400" dirty="0" err="1" smtClean="0">
                <a:solidFill>
                  <a:schemeClr val="tx1"/>
                </a:solidFill>
              </a:rPr>
              <a:t>negatif</a:t>
            </a:r>
            <a:r>
              <a:rPr lang="en-SG" sz="2400" dirty="0" smtClean="0">
                <a:solidFill>
                  <a:schemeClr val="tx1"/>
                </a:solidFill>
              </a:rPr>
              <a:t> </a:t>
            </a:r>
            <a:r>
              <a:rPr lang="en-SG" sz="2400" dirty="0" err="1" smtClean="0">
                <a:solidFill>
                  <a:schemeClr val="tx1"/>
                </a:solidFill>
              </a:rPr>
              <a:t>untuk</a:t>
            </a:r>
            <a:r>
              <a:rPr lang="en-SG" sz="2400" dirty="0" smtClean="0">
                <a:solidFill>
                  <a:schemeClr val="tx1"/>
                </a:solidFill>
              </a:rPr>
              <a:t> </a:t>
            </a:r>
            <a:r>
              <a:rPr lang="en-SG" sz="2400" dirty="0" err="1" smtClean="0">
                <a:solidFill>
                  <a:schemeClr val="tx1"/>
                </a:solidFill>
              </a:rPr>
              <a:t>masa</a:t>
            </a:r>
            <a:r>
              <a:rPr lang="en-SG" sz="2400" dirty="0" smtClean="0">
                <a:solidFill>
                  <a:schemeClr val="tx1"/>
                </a:solidFill>
              </a:rPr>
              <a:t> </a:t>
            </a:r>
            <a:r>
              <a:rPr lang="en-SG" sz="2400" dirty="0" err="1" smtClean="0">
                <a:solidFill>
                  <a:schemeClr val="tx1"/>
                </a:solidFill>
              </a:rPr>
              <a:t>depan</a:t>
            </a:r>
            <a:endParaRPr lang="en-SG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TERIMA KASIH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360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proyeksi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2 </a:t>
            </a:r>
            <a:r>
              <a:rPr lang="en-US" dirty="0" err="1" smtClean="0"/>
              <a:t>macam</a:t>
            </a:r>
            <a:r>
              <a:rPr lang="en-US" dirty="0" smtClean="0"/>
              <a:t>: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360" y="233203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Perencanaa</a:t>
            </a:r>
            <a:r>
              <a:rPr lang="en-US" dirty="0" smtClean="0"/>
              <a:t> yang </a:t>
            </a:r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diproyeksikan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Perencanaan</a:t>
            </a:r>
            <a:r>
              <a:rPr lang="en-US" dirty="0" smtClean="0"/>
              <a:t> yang </a:t>
            </a:r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merubah</a:t>
            </a:r>
            <a:r>
              <a:rPr lang="en-US" dirty="0" smtClean="0"/>
              <a:t> </a:t>
            </a:r>
            <a:r>
              <a:rPr lang="en-US" dirty="0" err="1" smtClean="0"/>
              <a:t>tren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demografi</a:t>
            </a:r>
            <a:r>
              <a:rPr lang="en-US" dirty="0" smtClean="0"/>
              <a:t> </a:t>
            </a:r>
            <a:r>
              <a:rPr lang="en-US" dirty="0" err="1" smtClean="0"/>
              <a:t>sosek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S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267200" y="518120"/>
            <a:ext cx="4876800" cy="54868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/>
              <a:t>M</a:t>
            </a:r>
            <a:r>
              <a:rPr lang="id-ID" sz="4000" b="1" dirty="0" smtClean="0"/>
              <a:t>ANFAAT PROYEKSI</a:t>
            </a:r>
            <a:endParaRPr lang="en-US" sz="4000" b="1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368520" y="1402060"/>
            <a:ext cx="4572000" cy="512068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id-ID" sz="2800" dirty="0" smtClean="0">
                <a:cs typeface="Times" pitchFamily="18" charset="0"/>
              </a:rPr>
              <a:t>Dasar dalam perencanaan;</a:t>
            </a:r>
            <a:endParaRPr lang="en-US" sz="2800" dirty="0" smtClean="0">
              <a:cs typeface="Times" pitchFamily="18" charset="0"/>
            </a:endParaRPr>
          </a:p>
          <a:p>
            <a:pPr algn="just" eaLnBrk="1" hangingPunct="1"/>
            <a:r>
              <a:rPr lang="id-ID" sz="2800" dirty="0" smtClean="0">
                <a:cs typeface="Times" pitchFamily="18" charset="0"/>
              </a:rPr>
              <a:t>Tools untuk mendapatkan gambaran besarnya masalah yang dihadapi di masa yang akan datang pada proses dialog pemangku kebijakan;</a:t>
            </a:r>
            <a:endParaRPr lang="en-US" sz="2800" dirty="0" smtClean="0">
              <a:cs typeface="Times" pitchFamily="18" charset="0"/>
            </a:endParaRPr>
          </a:p>
          <a:p>
            <a:pPr algn="just" eaLnBrk="1" hangingPunct="1"/>
            <a:r>
              <a:rPr lang="id-ID" sz="2800" i="1" dirty="0" smtClean="0">
                <a:cs typeface="Times" pitchFamily="18" charset="0"/>
              </a:rPr>
              <a:t>Tools</a:t>
            </a:r>
            <a:r>
              <a:rPr lang="id-ID" sz="2800" dirty="0" smtClean="0">
                <a:cs typeface="Times" pitchFamily="18" charset="0"/>
              </a:rPr>
              <a:t> yang dibutuhkan pada proses penyusunan kebijakan untuk mengatasi permasalahan yang dihadapi</a:t>
            </a:r>
            <a:endParaRPr lang="en-US" sz="2800" dirty="0" smtClean="0">
              <a:cs typeface="Times" pitchFamily="18" charset="0"/>
            </a:endParaRPr>
          </a:p>
        </p:txBody>
      </p:sp>
      <p:pic>
        <p:nvPicPr>
          <p:cNvPr id="24580" name="Picture 6" descr="indonesia group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34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/>
          <a:lstStyle/>
          <a:p>
            <a:r>
              <a:rPr lang="en-US" sz="3600" b="1"/>
              <a:t>METODE PROYEKSI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b="1" dirty="0"/>
              <a:t>Mathematical </a:t>
            </a:r>
            <a:r>
              <a:rPr lang="en-US" b="1" dirty="0" err="1"/>
              <a:t>methode</a:t>
            </a:r>
            <a:endParaRPr lang="en-US" dirty="0"/>
          </a:p>
          <a:p>
            <a:pPr algn="just">
              <a:buFontTx/>
              <a:buNone/>
            </a:pPr>
            <a:r>
              <a:rPr lang="en-US" dirty="0"/>
              <a:t>	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perthitungan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kalau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diketahui</a:t>
            </a:r>
            <a:r>
              <a:rPr lang="en-US" sz="2800" dirty="0"/>
              <a:t> data </a:t>
            </a:r>
            <a:r>
              <a:rPr lang="en-US" sz="2800" dirty="0" err="1"/>
              <a:t>komponen</a:t>
            </a:r>
            <a:r>
              <a:rPr lang="en-US" sz="2800" dirty="0"/>
              <a:t> </a:t>
            </a:r>
            <a:r>
              <a:rPr lang="en-US" sz="2800" dirty="0" err="1"/>
              <a:t>pertumbuhan</a:t>
            </a:r>
            <a:r>
              <a:rPr lang="en-US" sz="2800" dirty="0"/>
              <a:t> </a:t>
            </a:r>
            <a:r>
              <a:rPr lang="en-US" sz="2800" dirty="0" err="1"/>
              <a:t>penduduk</a:t>
            </a:r>
            <a:r>
              <a:rPr lang="en-US" sz="2800" dirty="0"/>
              <a:t>, </a:t>
            </a:r>
            <a:r>
              <a:rPr lang="en-US" sz="2800" dirty="0" err="1"/>
              <a:t>jadi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data </a:t>
            </a:r>
            <a:r>
              <a:rPr lang="en-US" sz="2800" dirty="0" err="1"/>
              <a:t>penduduk</a:t>
            </a:r>
            <a:r>
              <a:rPr lang="en-US" sz="2800" dirty="0"/>
              <a:t> </a:t>
            </a:r>
            <a:r>
              <a:rPr lang="en-US" sz="2800" dirty="0" err="1"/>
              <a:t>keseluruhan</a:t>
            </a:r>
            <a:endParaRPr lang="en-US" sz="2800" dirty="0"/>
          </a:p>
          <a:p>
            <a:r>
              <a:rPr lang="en-US" b="1" dirty="0"/>
              <a:t>Component </a:t>
            </a:r>
            <a:r>
              <a:rPr lang="en-US" b="1" dirty="0" err="1"/>
              <a:t>Methode</a:t>
            </a:r>
            <a:endParaRPr lang="en-US" dirty="0"/>
          </a:p>
          <a:p>
            <a:pPr algn="just">
              <a:buFontTx/>
              <a:buNone/>
            </a:pPr>
            <a:r>
              <a:rPr lang="en-US" dirty="0"/>
              <a:t>	</a:t>
            </a:r>
            <a:r>
              <a:rPr lang="en-US" sz="2800" dirty="0" err="1"/>
              <a:t>Menggunakan</a:t>
            </a:r>
            <a:r>
              <a:rPr lang="en-US" sz="2800" dirty="0"/>
              <a:t> data </a:t>
            </a:r>
            <a:r>
              <a:rPr lang="en-US" sz="2800" dirty="0" err="1"/>
              <a:t>komponen</a:t>
            </a:r>
            <a:r>
              <a:rPr lang="en-US" sz="2800" dirty="0"/>
              <a:t> </a:t>
            </a:r>
            <a:r>
              <a:rPr lang="en-US" sz="2800" dirty="0" err="1"/>
              <a:t>pertumbuhan</a:t>
            </a:r>
            <a:r>
              <a:rPr lang="en-US" sz="2800" dirty="0"/>
              <a:t> </a:t>
            </a:r>
            <a:r>
              <a:rPr lang="en-US" sz="2800" dirty="0" err="1"/>
              <a:t>penduduk</a:t>
            </a:r>
            <a:r>
              <a:rPr lang="en-US" sz="2800" dirty="0"/>
              <a:t>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fertilitas</a:t>
            </a:r>
            <a:r>
              <a:rPr lang="en-US" sz="2800" dirty="0"/>
              <a:t>, </a:t>
            </a:r>
            <a:r>
              <a:rPr lang="en-US" sz="2800" dirty="0" err="1"/>
              <a:t>Mortalitas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migrasi</a:t>
            </a:r>
            <a:r>
              <a:rPr lang="en-US" dirty="0"/>
              <a:t>  </a:t>
            </a:r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24136" y="495300"/>
            <a:ext cx="7772400" cy="762000"/>
          </a:xfrm>
        </p:spPr>
        <p:txBody>
          <a:bodyPr/>
          <a:lstStyle/>
          <a:p>
            <a:r>
              <a:rPr lang="en-US" sz="3600" b="1"/>
              <a:t>MATHEMATICAL METHODE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03548" y="1257300"/>
            <a:ext cx="8136904" cy="5562600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Linier</a:t>
            </a:r>
          </a:p>
          <a:p>
            <a:pPr lvl="3">
              <a:buFontTx/>
              <a:buNone/>
            </a:pPr>
            <a:r>
              <a:rPr lang="en-US" sz="1600" dirty="0"/>
              <a:t>	</a:t>
            </a:r>
            <a:r>
              <a:rPr lang="en-US" sz="2800" dirty="0"/>
              <a:t>- Arithmetic</a:t>
            </a:r>
          </a:p>
          <a:p>
            <a:pPr lvl="3">
              <a:buFontTx/>
              <a:buNone/>
            </a:pPr>
            <a:r>
              <a:rPr lang="en-US" sz="2800" dirty="0"/>
              <a:t>	   </a:t>
            </a:r>
            <a:r>
              <a:rPr lang="en-US" sz="2800" dirty="0" smtClean="0"/>
              <a:t>Pt </a:t>
            </a:r>
            <a:r>
              <a:rPr lang="en-US" sz="2800" dirty="0"/>
              <a:t>= Po (1 + </a:t>
            </a:r>
            <a:r>
              <a:rPr lang="en-US" sz="2800" dirty="0" err="1" smtClean="0"/>
              <a:t>rt</a:t>
            </a:r>
            <a:r>
              <a:rPr lang="en-US" sz="2800" dirty="0" smtClean="0"/>
              <a:t>)</a:t>
            </a:r>
            <a:endParaRPr lang="en-US" sz="2800" dirty="0"/>
          </a:p>
          <a:p>
            <a:pPr lvl="3">
              <a:buFontTx/>
              <a:buNone/>
            </a:pPr>
            <a:r>
              <a:rPr lang="en-US" sz="2800" dirty="0"/>
              <a:t>   - Geometric  </a:t>
            </a:r>
          </a:p>
          <a:p>
            <a:pPr lvl="3">
              <a:buFontTx/>
              <a:buNone/>
            </a:pPr>
            <a:r>
              <a:rPr lang="en-US" sz="2800" dirty="0"/>
              <a:t>  	   </a:t>
            </a:r>
            <a:r>
              <a:rPr lang="en-US" sz="2800" dirty="0" smtClean="0"/>
              <a:t>Pt </a:t>
            </a:r>
            <a:r>
              <a:rPr lang="en-US" sz="2800" dirty="0"/>
              <a:t>= Po (1 + </a:t>
            </a:r>
            <a:r>
              <a:rPr lang="en-US" sz="2800" dirty="0" smtClean="0"/>
              <a:t>r)</a:t>
            </a:r>
            <a:r>
              <a:rPr lang="en-US" sz="2800" baseline="30000" dirty="0" smtClean="0"/>
              <a:t>t</a:t>
            </a:r>
            <a:endParaRPr lang="en-US" sz="2800" dirty="0"/>
          </a:p>
          <a:p>
            <a:r>
              <a:rPr lang="en-US" sz="2400" b="1" dirty="0" err="1"/>
              <a:t>Eksponensial</a:t>
            </a:r>
            <a:endParaRPr lang="en-US" sz="2400" b="1" dirty="0"/>
          </a:p>
          <a:p>
            <a:pPr lvl="3">
              <a:buFontTx/>
              <a:buNone/>
            </a:pPr>
            <a:r>
              <a:rPr lang="en-US" sz="1600" dirty="0"/>
              <a:t>	   </a:t>
            </a:r>
            <a:r>
              <a:rPr lang="en-US" sz="2800" dirty="0" err="1"/>
              <a:t>Pn</a:t>
            </a:r>
            <a:r>
              <a:rPr lang="en-US" sz="2800" dirty="0"/>
              <a:t> = </a:t>
            </a:r>
            <a:r>
              <a:rPr lang="en-US" sz="2800" dirty="0" err="1" smtClean="0"/>
              <a:t>P</a:t>
            </a:r>
            <a:r>
              <a:rPr lang="en-US" sz="2800" baseline="-25000" dirty="0" err="1" smtClean="0"/>
              <a:t>o</a:t>
            </a:r>
            <a:r>
              <a:rPr lang="en-US" sz="2800" dirty="0" err="1" smtClean="0"/>
              <a:t>e</a:t>
            </a:r>
            <a:r>
              <a:rPr lang="en-US" sz="2800" baseline="30000" dirty="0" err="1" smtClean="0"/>
              <a:t>rt</a:t>
            </a:r>
            <a:endParaRPr lang="en-US" sz="2800" baseline="30000" dirty="0"/>
          </a:p>
          <a:p>
            <a:pPr algn="just">
              <a:buFontTx/>
              <a:buNone/>
            </a:pPr>
            <a:r>
              <a:rPr lang="en-US" sz="2800" baseline="30000" dirty="0" err="1"/>
              <a:t>Dimana</a:t>
            </a:r>
            <a:r>
              <a:rPr lang="en-US" sz="2800" baseline="30000" dirty="0"/>
              <a:t> :</a:t>
            </a:r>
          </a:p>
          <a:p>
            <a:pPr algn="just">
              <a:buFontTx/>
              <a:buNone/>
            </a:pPr>
            <a:r>
              <a:rPr lang="en-US" sz="2800" baseline="30000" dirty="0" smtClean="0"/>
              <a:t>Pt </a:t>
            </a:r>
            <a:r>
              <a:rPr lang="en-US" sz="2800" baseline="30000" dirty="0"/>
              <a:t>= </a:t>
            </a:r>
            <a:r>
              <a:rPr lang="en-US" sz="2800" baseline="30000" dirty="0" err="1"/>
              <a:t>Jumlah</a:t>
            </a:r>
            <a:r>
              <a:rPr lang="en-US" sz="2800" baseline="30000" dirty="0"/>
              <a:t> </a:t>
            </a:r>
            <a:r>
              <a:rPr lang="en-US" sz="2800" baseline="30000" dirty="0" err="1"/>
              <a:t>penduduk</a:t>
            </a:r>
            <a:r>
              <a:rPr lang="en-US" sz="2800" baseline="30000" dirty="0"/>
              <a:t> </a:t>
            </a:r>
            <a:r>
              <a:rPr lang="en-US" sz="2800" baseline="30000" dirty="0" err="1"/>
              <a:t>pada</a:t>
            </a:r>
            <a:r>
              <a:rPr lang="en-US" sz="2800" baseline="30000" dirty="0"/>
              <a:t> </a:t>
            </a:r>
            <a:r>
              <a:rPr lang="en-US" sz="2800" baseline="30000" dirty="0" err="1"/>
              <a:t>tahun</a:t>
            </a:r>
            <a:r>
              <a:rPr lang="en-US" sz="2800" baseline="30000" dirty="0"/>
              <a:t> n</a:t>
            </a:r>
          </a:p>
          <a:p>
            <a:pPr algn="just">
              <a:buFontTx/>
              <a:buNone/>
            </a:pPr>
            <a:r>
              <a:rPr lang="en-US" sz="2800" baseline="30000" dirty="0"/>
              <a:t>Po = </a:t>
            </a:r>
            <a:r>
              <a:rPr lang="en-US" sz="2800" baseline="30000" dirty="0" err="1"/>
              <a:t>Jumlah</a:t>
            </a:r>
            <a:r>
              <a:rPr lang="en-US" sz="2800" baseline="30000" dirty="0"/>
              <a:t> </a:t>
            </a:r>
            <a:r>
              <a:rPr lang="en-US" sz="2800" baseline="30000" dirty="0" err="1"/>
              <a:t>Penduduk</a:t>
            </a:r>
            <a:r>
              <a:rPr lang="en-US" sz="2800" baseline="30000" dirty="0"/>
              <a:t> </a:t>
            </a:r>
            <a:r>
              <a:rPr lang="en-US" sz="2800" baseline="30000" dirty="0" err="1"/>
              <a:t>pada</a:t>
            </a:r>
            <a:r>
              <a:rPr lang="en-US" sz="2800" baseline="30000" dirty="0"/>
              <a:t> </a:t>
            </a:r>
            <a:r>
              <a:rPr lang="en-US" sz="2800" baseline="30000" dirty="0" err="1"/>
              <a:t>tahun</a:t>
            </a:r>
            <a:r>
              <a:rPr lang="en-US" sz="2800" baseline="30000" dirty="0"/>
              <a:t> </a:t>
            </a:r>
            <a:r>
              <a:rPr lang="en-US" sz="2800" baseline="30000" dirty="0" err="1"/>
              <a:t>awal</a:t>
            </a:r>
            <a:endParaRPr lang="en-US" sz="2800" baseline="30000" dirty="0"/>
          </a:p>
          <a:p>
            <a:pPr algn="just">
              <a:buFontTx/>
              <a:buNone/>
            </a:pPr>
            <a:r>
              <a:rPr lang="en-US" sz="2800" baseline="30000" dirty="0"/>
              <a:t>r   =  </a:t>
            </a:r>
            <a:r>
              <a:rPr lang="en-US" sz="2800" baseline="30000" dirty="0" err="1"/>
              <a:t>Angka</a:t>
            </a:r>
            <a:r>
              <a:rPr lang="en-US" sz="2800" baseline="30000" dirty="0"/>
              <a:t> </a:t>
            </a:r>
            <a:r>
              <a:rPr lang="en-US" sz="2800" baseline="30000" dirty="0" err="1" smtClean="0"/>
              <a:t>pertumbuhan</a:t>
            </a:r>
            <a:r>
              <a:rPr lang="en-US" sz="2800" baseline="30000" dirty="0" smtClean="0"/>
              <a:t> (%)</a:t>
            </a:r>
            <a:endParaRPr lang="en-US" sz="2800" baseline="30000" dirty="0"/>
          </a:p>
          <a:p>
            <a:pPr algn="just">
              <a:buFontTx/>
              <a:buNone/>
            </a:pPr>
            <a:r>
              <a:rPr lang="en-US" sz="2800" baseline="30000" dirty="0" smtClean="0"/>
              <a:t>t </a:t>
            </a:r>
            <a:r>
              <a:rPr lang="en-US" sz="2800" baseline="30000" dirty="0"/>
              <a:t>=  </a:t>
            </a:r>
            <a:r>
              <a:rPr lang="en-US" sz="2800" baseline="30000" dirty="0" err="1"/>
              <a:t>Periode</a:t>
            </a:r>
            <a:r>
              <a:rPr lang="en-US" sz="2800" baseline="30000" dirty="0"/>
              <a:t> </a:t>
            </a:r>
            <a:r>
              <a:rPr lang="en-US" sz="2800" baseline="30000" dirty="0" err="1" smtClean="0"/>
              <a:t>waktu</a:t>
            </a:r>
            <a:r>
              <a:rPr lang="en-US" sz="2800" baseline="30000" dirty="0" smtClean="0"/>
              <a:t> </a:t>
            </a:r>
            <a:r>
              <a:rPr lang="en-US" sz="2800" baseline="30000" dirty="0" err="1"/>
              <a:t>dalam</a:t>
            </a:r>
            <a:r>
              <a:rPr lang="en-US" sz="2800" baseline="30000" dirty="0"/>
              <a:t> </a:t>
            </a:r>
            <a:r>
              <a:rPr lang="en-US" sz="2800" baseline="30000" dirty="0" err="1" smtClean="0"/>
              <a:t>tahun</a:t>
            </a:r>
            <a:endParaRPr lang="en-US" sz="2800" baseline="30000" dirty="0" smtClean="0"/>
          </a:p>
          <a:p>
            <a:pPr algn="just">
              <a:buFontTx/>
              <a:buNone/>
            </a:pPr>
            <a:r>
              <a:rPr lang="en-US" sz="2800" baseline="30000" dirty="0" smtClean="0"/>
              <a:t>e </a:t>
            </a:r>
            <a:r>
              <a:rPr lang="en-US" sz="2800" baseline="30000" dirty="0"/>
              <a:t>=  </a:t>
            </a:r>
            <a:r>
              <a:rPr lang="en-US" sz="2800" baseline="30000" dirty="0" err="1"/>
              <a:t>Bilangan</a:t>
            </a:r>
            <a:r>
              <a:rPr lang="en-US" sz="2800" baseline="30000" dirty="0"/>
              <a:t> log natural 2,7182818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77230"/>
            <a:ext cx="7239000" cy="60863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1"/>
                </a:solidFill>
              </a:rPr>
              <a:t>CONTOH SOAL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b="1" dirty="0" smtClean="0"/>
              <a:t>Diketahui: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   Jumlah Penduduk Indonesia dari hasil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   Sensus Penduduk th 1990 = 147,5 juta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   Sensus Penduduk th 2000 = 179,3 juta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Soal :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1.  Berapa jumlah penduduk Indonesia tahun 2015 jika pertumbuhan penduduk tahun 2000-2015 sama dengan pertumbuhan penduduk tahun 1990-2000?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216" y="925480"/>
            <a:ext cx="7239000" cy="70104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3600" dirty="0" smtClean="0">
                <a:solidFill>
                  <a:schemeClr val="tx1"/>
                </a:solidFill>
              </a:rPr>
              <a:t>JAWABAN NOMER 1:</a:t>
            </a:r>
            <a:endParaRPr lang="id-ID" sz="3600" dirty="0">
              <a:solidFill>
                <a:schemeClr val="tx1"/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Wingdings 2" pitchFamily="18" charset="2"/>
              <a:buNone/>
            </a:pPr>
            <a:r>
              <a:rPr lang="id-ID" dirty="0" smtClean="0"/>
              <a:t>Cara:</a:t>
            </a:r>
          </a:p>
          <a:p>
            <a:pPr marL="514350" indent="-514350" algn="just" eaLnBrk="1" hangingPunct="1">
              <a:buFont typeface="Wingdings 2" pitchFamily="18" charset="2"/>
              <a:buNone/>
            </a:pPr>
            <a:r>
              <a:rPr lang="id-ID" sz="2800" dirty="0" smtClean="0"/>
              <a:t>     1. Menghitung laju pertumbuhan penduduk (r) </a:t>
            </a:r>
          </a:p>
          <a:p>
            <a:pPr marL="514350" indent="-514350" algn="just" eaLnBrk="1" hangingPunct="1">
              <a:buFont typeface="Wingdings 2" pitchFamily="18" charset="2"/>
              <a:buNone/>
            </a:pPr>
            <a:r>
              <a:rPr lang="id-ID" sz="2800" dirty="0" smtClean="0"/>
              <a:t>         tahun 1990-2000  </a:t>
            </a:r>
          </a:p>
          <a:p>
            <a:pPr marL="514350" indent="-514350" algn="just" eaLnBrk="1" hangingPunct="1">
              <a:buFont typeface="Wingdings 2" pitchFamily="18" charset="2"/>
              <a:buNone/>
            </a:pPr>
            <a:r>
              <a:rPr lang="id-ID" sz="2800" dirty="0" smtClean="0"/>
              <a:t>         </a:t>
            </a:r>
            <a:r>
              <a:rPr lang="id-ID" sz="2800" dirty="0" smtClean="0">
                <a:sym typeface="Wingdings" pitchFamily="2" charset="2"/>
              </a:rPr>
              <a:t> </a:t>
            </a:r>
            <a:r>
              <a:rPr lang="id-ID" sz="2800" dirty="0" smtClean="0"/>
              <a:t>dengan rumus Geometri</a:t>
            </a:r>
          </a:p>
          <a:p>
            <a:pPr marL="514350" indent="-514350" algn="just" eaLnBrk="1" hangingPunct="1">
              <a:buFont typeface="Wingdings 2" pitchFamily="18" charset="2"/>
              <a:buNone/>
            </a:pPr>
            <a:r>
              <a:rPr lang="id-ID" sz="2800" dirty="0" smtClean="0"/>
              <a:t>     2. Asumsi r</a:t>
            </a:r>
            <a:r>
              <a:rPr lang="id-ID" sz="2800" baseline="-25000" dirty="0" smtClean="0"/>
              <a:t>2000-2015</a:t>
            </a:r>
            <a:r>
              <a:rPr lang="id-ID" sz="2800" dirty="0" smtClean="0"/>
              <a:t> = r</a:t>
            </a:r>
            <a:r>
              <a:rPr lang="id-ID" sz="2800" baseline="-25000" dirty="0" smtClean="0"/>
              <a:t>1990-2000  </a:t>
            </a:r>
          </a:p>
          <a:p>
            <a:pPr marL="514350" indent="-514350" algn="just" eaLnBrk="1" hangingPunct="1">
              <a:buFont typeface="Wingdings 2" pitchFamily="18" charset="2"/>
              <a:buNone/>
            </a:pPr>
            <a:r>
              <a:rPr lang="id-ID" sz="2800" baseline="-25000" dirty="0" smtClean="0"/>
              <a:t>     </a:t>
            </a:r>
            <a:r>
              <a:rPr lang="id-ID" sz="2800" dirty="0" smtClean="0"/>
              <a:t>  3. Menghitung Proyeksi Penduduk tahun 2015, </a:t>
            </a:r>
          </a:p>
          <a:p>
            <a:pPr marL="514350" indent="-514350" algn="just" eaLnBrk="1" hangingPunct="1">
              <a:buFont typeface="Wingdings 2" pitchFamily="18" charset="2"/>
              <a:buNone/>
            </a:pPr>
            <a:r>
              <a:rPr lang="id-ID" sz="2800" dirty="0" smtClean="0"/>
              <a:t>         </a:t>
            </a:r>
            <a:r>
              <a:rPr lang="id-ID" sz="2800" dirty="0" smtClean="0">
                <a:sym typeface="Wingdings" pitchFamily="2" charset="2"/>
              </a:rPr>
              <a:t> </a:t>
            </a:r>
            <a:r>
              <a:rPr lang="id-ID" sz="2800" dirty="0" smtClean="0"/>
              <a:t>dengan rumus Geometri</a:t>
            </a:r>
            <a:endParaRPr lang="id-ID" sz="2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1976"/>
            <a:ext cx="7543800" cy="74676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3200" dirty="0" smtClean="0">
                <a:solidFill>
                  <a:schemeClr val="tx1"/>
                </a:solidFill>
              </a:rPr>
              <a:t>BILA MENGGUNAKAN RUMUS GEOMETRI</a:t>
            </a:r>
            <a:endParaRPr lang="id-ID" sz="3200" dirty="0">
              <a:solidFill>
                <a:schemeClr val="tx1"/>
              </a:solidFill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id-ID" b="1" dirty="0" smtClean="0"/>
              <a:t>Pt = Po (1 + r)</a:t>
            </a:r>
            <a:r>
              <a:rPr lang="id-ID" b="1" baseline="30000" dirty="0" smtClean="0"/>
              <a:t>t</a:t>
            </a:r>
            <a:endParaRPr lang="id-ID" b="1" dirty="0" smtClean="0"/>
          </a:p>
          <a:p>
            <a:pPr eaLnBrk="1" hangingPunct="1">
              <a:buFont typeface="Wingdings 2" pitchFamily="18" charset="2"/>
              <a:buNone/>
            </a:pPr>
            <a:r>
              <a:rPr lang="id-ID" dirty="0" smtClean="0"/>
              <a:t>Pt/Po  = (1 + r)</a:t>
            </a:r>
            <a:r>
              <a:rPr lang="id-ID" baseline="30000" dirty="0" smtClean="0"/>
              <a:t>t</a:t>
            </a:r>
            <a:endParaRPr lang="id-ID" dirty="0" smtClean="0"/>
          </a:p>
          <a:p>
            <a:pPr eaLnBrk="1" hangingPunct="1">
              <a:buFont typeface="Wingdings 2" pitchFamily="18" charset="2"/>
              <a:buNone/>
            </a:pPr>
            <a:r>
              <a:rPr lang="id-ID" dirty="0" smtClean="0"/>
              <a:t>log Pt/Po  = log  (1+r)</a:t>
            </a:r>
            <a:r>
              <a:rPr lang="id-ID" baseline="30000" dirty="0" smtClean="0"/>
              <a:t>t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dirty="0" smtClean="0"/>
              <a:t>log Pt/Po  = t log (1+r)</a:t>
            </a:r>
            <a:endParaRPr lang="id-ID" baseline="300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id-ID" dirty="0" smtClean="0"/>
              <a:t>1/t log Pt/Po  = log (1+r)</a:t>
            </a:r>
            <a:endParaRPr lang="id-ID" baseline="300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id-ID" dirty="0" smtClean="0"/>
              <a:t>antilog 1/t log Pt/Po = (1+r)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dirty="0" smtClean="0"/>
              <a:t>antilog 1/t log Pt/Po -1 = r</a:t>
            </a:r>
          </a:p>
          <a:p>
            <a:pPr eaLnBrk="1" hangingPunct="1">
              <a:buFont typeface="Wingdings 2" pitchFamily="18" charset="2"/>
              <a:buNone/>
            </a:pPr>
            <a:endParaRPr lang="id-ID" dirty="0" smtClean="0"/>
          </a:p>
          <a:p>
            <a:pPr eaLnBrk="1" hangingPunct="1">
              <a:buFont typeface="Wingdings 2" pitchFamily="18" charset="2"/>
              <a:buNone/>
            </a:pPr>
            <a:r>
              <a:rPr lang="id-ID" b="1" dirty="0" smtClean="0"/>
              <a:t>r = antilog 1/t log (Pt/Po) - 1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PT UEU Pertemuan 1 - Copy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Template-PPT-UEU-Pertemuan-2-dan-seterusnya</Template>
  <TotalTime>205</TotalTime>
  <Words>675</Words>
  <Application>Microsoft Macintosh PowerPoint</Application>
  <PresentationFormat>On-screen Show (4:3)</PresentationFormat>
  <Paragraphs>134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Calibri</vt:lpstr>
      <vt:lpstr>Times</vt:lpstr>
      <vt:lpstr>Wingdings</vt:lpstr>
      <vt:lpstr>Wingdings 2</vt:lpstr>
      <vt:lpstr>Arial</vt:lpstr>
      <vt:lpstr>Template PPT UEU Pertemuan 1 - Copy 1</vt:lpstr>
      <vt:lpstr>PowerPoint Presentation</vt:lpstr>
      <vt:lpstr>PROYEKSI PENDUDUK</vt:lpstr>
      <vt:lpstr>Penggunaan proyeksi penduduk  untuk 2 macam:</vt:lpstr>
      <vt:lpstr>MANFAAT PROYEKSI</vt:lpstr>
      <vt:lpstr>METODE PROYEKSI</vt:lpstr>
      <vt:lpstr>MATHEMATICAL METHODE</vt:lpstr>
      <vt:lpstr>CONTOH SOAL</vt:lpstr>
      <vt:lpstr>JAWABAN NOMER 1:</vt:lpstr>
      <vt:lpstr>BILA MENGGUNAKAN RUMUS GEOMETRI</vt:lpstr>
      <vt:lpstr>PowerPoint Presentation</vt:lpstr>
      <vt:lpstr>PowerPoint Presentation</vt:lpstr>
      <vt:lpstr>PowerPoint Presentation</vt:lpstr>
      <vt:lpstr>JAWABAN NOMER 2: GEOMETRI</vt:lpstr>
      <vt:lpstr>PowerPoint Presentation</vt:lpstr>
      <vt:lpstr>JAWABAN NOMER 3 GEOMETRI</vt:lpstr>
      <vt:lpstr>METODE KOMPONEN PROYEKSI </vt:lpstr>
      <vt:lpstr>BEBERAPA PENGERTIAN DATA PENDUKUNG COMPONENT METHODE (PROYEKSI)</vt:lpstr>
      <vt:lpstr>PowerPoint Presentation</vt:lpstr>
      <vt:lpstr>PowerPoint Presentation</vt:lpstr>
      <vt:lpstr>Disscusion</vt:lpstr>
      <vt:lpstr>TERIMA KASIH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PROYEKSI PENDUDUK </dc:title>
  <dc:creator>user</dc:creator>
  <cp:lastModifiedBy>Microsoft Office User</cp:lastModifiedBy>
  <cp:revision>14</cp:revision>
  <dcterms:created xsi:type="dcterms:W3CDTF">2015-11-26T16:10:32Z</dcterms:created>
  <dcterms:modified xsi:type="dcterms:W3CDTF">2017-11-22T02:17:24Z</dcterms:modified>
</cp:coreProperties>
</file>