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6" r:id="rId2"/>
    <p:sldId id="390" r:id="rId3"/>
    <p:sldId id="391" r:id="rId4"/>
    <p:sldId id="335" r:id="rId5"/>
    <p:sldId id="395" r:id="rId6"/>
    <p:sldId id="403" r:id="rId7"/>
    <p:sldId id="379" r:id="rId8"/>
    <p:sldId id="397" r:id="rId9"/>
    <p:sldId id="404" r:id="rId10"/>
    <p:sldId id="393" r:id="rId11"/>
    <p:sldId id="385" r:id="rId12"/>
    <p:sldId id="398" r:id="rId13"/>
    <p:sldId id="406" r:id="rId14"/>
    <p:sldId id="399" r:id="rId15"/>
    <p:sldId id="383" r:id="rId16"/>
    <p:sldId id="400" r:id="rId17"/>
    <p:sldId id="405" r:id="rId18"/>
    <p:sldId id="387" r:id="rId19"/>
    <p:sldId id="380" r:id="rId20"/>
    <p:sldId id="401" r:id="rId21"/>
    <p:sldId id="407" r:id="rId22"/>
    <p:sldId id="386" r:id="rId23"/>
    <p:sldId id="382" r:id="rId24"/>
    <p:sldId id="388" r:id="rId25"/>
    <p:sldId id="408" r:id="rId26"/>
    <p:sldId id="394" r:id="rId27"/>
    <p:sldId id="365" r:id="rId28"/>
    <p:sldId id="389" r:id="rId29"/>
    <p:sldId id="378"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varScale="1">
        <p:scale>
          <a:sx n="66" d="100"/>
          <a:sy n="66" d="100"/>
        </p:scale>
        <p:origin x="816" y="5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571EA6-9EB7-4140-B6D2-41DBB25CD9BB}" type="doc">
      <dgm:prSet loTypeId="urn:microsoft.com/office/officeart/2005/8/layout/cycle6" loCatId="cycle" qsTypeId="urn:microsoft.com/office/officeart/2005/8/quickstyle/simple4" qsCatId="simple" csTypeId="urn:microsoft.com/office/officeart/2005/8/colors/accent6_2" csCatId="accent6" phldr="1"/>
      <dgm:spPr/>
      <dgm:t>
        <a:bodyPr/>
        <a:lstStyle/>
        <a:p>
          <a:endParaRPr lang="id-ID"/>
        </a:p>
      </dgm:t>
    </dgm:pt>
    <dgm:pt modelId="{BBB63668-99C7-4B85-B735-00C4F10B1BBF}">
      <dgm:prSet phldrT="[Text]"/>
      <dgm:spPr/>
      <dgm:t>
        <a:bodyPr/>
        <a:lstStyle/>
        <a:p>
          <a:r>
            <a:rPr lang="id-ID" smtClean="0"/>
            <a:t>General System theory</a:t>
          </a:r>
          <a:endParaRPr lang="id-ID" dirty="0"/>
        </a:p>
      </dgm:t>
    </dgm:pt>
    <dgm:pt modelId="{91E4A511-84E3-4601-B8A6-DB0DB3D9AF55}" type="parTrans" cxnId="{626BE336-9EB7-4949-B950-642F2B6AFF39}">
      <dgm:prSet/>
      <dgm:spPr/>
      <dgm:t>
        <a:bodyPr/>
        <a:lstStyle/>
        <a:p>
          <a:endParaRPr lang="id-ID"/>
        </a:p>
      </dgm:t>
    </dgm:pt>
    <dgm:pt modelId="{2FCFE2B4-13E7-4EF1-8919-206379521149}" type="sibTrans" cxnId="{626BE336-9EB7-4949-B950-642F2B6AFF39}">
      <dgm:prSet/>
      <dgm:spPr/>
      <dgm:t>
        <a:bodyPr/>
        <a:lstStyle/>
        <a:p>
          <a:endParaRPr lang="id-ID"/>
        </a:p>
      </dgm:t>
    </dgm:pt>
    <dgm:pt modelId="{18F7A007-DE1C-4E41-91C6-20E0333DB92A}">
      <dgm:prSet phldrT="[Text]"/>
      <dgm:spPr/>
      <dgm:t>
        <a:bodyPr/>
        <a:lstStyle/>
        <a:p>
          <a:r>
            <a:rPr lang="id-ID" smtClean="0"/>
            <a:t>Living System theory</a:t>
          </a:r>
          <a:endParaRPr lang="id-ID" dirty="0"/>
        </a:p>
      </dgm:t>
    </dgm:pt>
    <dgm:pt modelId="{10AA9E52-B90D-4AC0-86A6-202EC8E10A1B}" type="parTrans" cxnId="{FCA1779B-6A98-4588-AC74-67AB57A5BED6}">
      <dgm:prSet/>
      <dgm:spPr/>
      <dgm:t>
        <a:bodyPr/>
        <a:lstStyle/>
        <a:p>
          <a:endParaRPr lang="id-ID"/>
        </a:p>
      </dgm:t>
    </dgm:pt>
    <dgm:pt modelId="{150835C0-08C3-444D-88B7-2A4A185DA850}" type="sibTrans" cxnId="{FCA1779B-6A98-4588-AC74-67AB57A5BED6}">
      <dgm:prSet/>
      <dgm:spPr/>
      <dgm:t>
        <a:bodyPr/>
        <a:lstStyle/>
        <a:p>
          <a:endParaRPr lang="id-ID"/>
        </a:p>
      </dgm:t>
    </dgm:pt>
    <dgm:pt modelId="{4792A308-8EAA-4796-B79A-E88E23C0BBEA}">
      <dgm:prSet phldrT="[Text]"/>
      <dgm:spPr/>
      <dgm:t>
        <a:bodyPr/>
        <a:lstStyle/>
        <a:p>
          <a:r>
            <a:rPr lang="id-ID" smtClean="0"/>
            <a:t>Mathematical Models theory</a:t>
          </a:r>
          <a:endParaRPr lang="id-ID" dirty="0"/>
        </a:p>
      </dgm:t>
    </dgm:pt>
    <dgm:pt modelId="{1E2B23EE-C9D3-40E3-89A5-2F234F75BC51}" type="parTrans" cxnId="{4D8D82D6-B79C-4A6C-A7D8-510CAA1DC129}">
      <dgm:prSet/>
      <dgm:spPr/>
      <dgm:t>
        <a:bodyPr/>
        <a:lstStyle/>
        <a:p>
          <a:endParaRPr lang="id-ID"/>
        </a:p>
      </dgm:t>
    </dgm:pt>
    <dgm:pt modelId="{315187DD-2D04-4916-B119-A64E35F69BD3}" type="sibTrans" cxnId="{4D8D82D6-B79C-4A6C-A7D8-510CAA1DC129}">
      <dgm:prSet/>
      <dgm:spPr/>
      <dgm:t>
        <a:bodyPr/>
        <a:lstStyle/>
        <a:p>
          <a:endParaRPr lang="id-ID"/>
        </a:p>
      </dgm:t>
    </dgm:pt>
    <dgm:pt modelId="{2D5E6010-2C43-499C-AB2E-234972FEF2C7}">
      <dgm:prSet phldrT="[Text]"/>
      <dgm:spPr/>
      <dgm:t>
        <a:bodyPr/>
        <a:lstStyle/>
        <a:p>
          <a:r>
            <a:rPr lang="id-ID" smtClean="0"/>
            <a:t>Cybernetics</a:t>
          </a:r>
          <a:endParaRPr lang="id-ID" dirty="0"/>
        </a:p>
      </dgm:t>
    </dgm:pt>
    <dgm:pt modelId="{D4D5F0E5-35B6-4008-9D26-869B1F321625}" type="parTrans" cxnId="{3EA353C2-29D9-46E9-91C9-6F907293E111}">
      <dgm:prSet/>
      <dgm:spPr/>
      <dgm:t>
        <a:bodyPr/>
        <a:lstStyle/>
        <a:p>
          <a:endParaRPr lang="id-ID"/>
        </a:p>
      </dgm:t>
    </dgm:pt>
    <dgm:pt modelId="{0AAF04A7-AE29-47A0-A4BE-2D078ABC1524}" type="sibTrans" cxnId="{3EA353C2-29D9-46E9-91C9-6F907293E111}">
      <dgm:prSet/>
      <dgm:spPr/>
      <dgm:t>
        <a:bodyPr/>
        <a:lstStyle/>
        <a:p>
          <a:endParaRPr lang="id-ID"/>
        </a:p>
      </dgm:t>
    </dgm:pt>
    <dgm:pt modelId="{CC9CC1AF-7F86-4081-91E5-44FE12CBA266}">
      <dgm:prSet phldrT="[Text]"/>
      <dgm:spPr/>
      <dgm:t>
        <a:bodyPr/>
        <a:lstStyle/>
        <a:p>
          <a:r>
            <a:rPr lang="id-ID" smtClean="0"/>
            <a:t>Philosophical Systems theory</a:t>
          </a:r>
          <a:endParaRPr lang="id-ID" dirty="0"/>
        </a:p>
      </dgm:t>
    </dgm:pt>
    <dgm:pt modelId="{BF44262C-1A44-4449-B813-A47E91A00483}" type="parTrans" cxnId="{4882019E-02F6-4507-9C68-7C5DD22292F7}">
      <dgm:prSet/>
      <dgm:spPr/>
      <dgm:t>
        <a:bodyPr/>
        <a:lstStyle/>
        <a:p>
          <a:endParaRPr lang="id-ID"/>
        </a:p>
      </dgm:t>
    </dgm:pt>
    <dgm:pt modelId="{D2E93B3F-5F47-453F-96A4-749D6FE20A31}" type="sibTrans" cxnId="{4882019E-02F6-4507-9C68-7C5DD22292F7}">
      <dgm:prSet/>
      <dgm:spPr/>
      <dgm:t>
        <a:bodyPr/>
        <a:lstStyle/>
        <a:p>
          <a:endParaRPr lang="id-ID"/>
        </a:p>
      </dgm:t>
    </dgm:pt>
    <dgm:pt modelId="{539B1669-6177-4BAA-8A35-9D613CD4E1CD}">
      <dgm:prSet phldrT="[Text]"/>
      <dgm:spPr/>
      <dgm:t>
        <a:bodyPr/>
        <a:lstStyle/>
        <a:p>
          <a:r>
            <a:rPr lang="id-ID" smtClean="0"/>
            <a:t>Social systems theorry</a:t>
          </a:r>
          <a:endParaRPr lang="id-ID" dirty="0"/>
        </a:p>
      </dgm:t>
    </dgm:pt>
    <dgm:pt modelId="{048721B6-2D67-42EC-98E9-CA59ED90022D}" type="parTrans" cxnId="{6BB0979B-357E-4C56-8F85-8A03FB888915}">
      <dgm:prSet/>
      <dgm:spPr/>
      <dgm:t>
        <a:bodyPr/>
        <a:lstStyle/>
        <a:p>
          <a:endParaRPr lang="id-ID"/>
        </a:p>
      </dgm:t>
    </dgm:pt>
    <dgm:pt modelId="{0F97C263-C4FE-44D7-9ADC-5365688940F8}" type="sibTrans" cxnId="{6BB0979B-357E-4C56-8F85-8A03FB888915}">
      <dgm:prSet/>
      <dgm:spPr/>
      <dgm:t>
        <a:bodyPr/>
        <a:lstStyle/>
        <a:p>
          <a:endParaRPr lang="id-ID"/>
        </a:p>
      </dgm:t>
    </dgm:pt>
    <dgm:pt modelId="{3098660D-2E4C-4F3B-96A9-D8B2F77E59A6}" type="pres">
      <dgm:prSet presAssocID="{57571EA6-9EB7-4140-B6D2-41DBB25CD9BB}" presName="cycle" presStyleCnt="0">
        <dgm:presLayoutVars>
          <dgm:dir/>
          <dgm:resizeHandles val="exact"/>
        </dgm:presLayoutVars>
      </dgm:prSet>
      <dgm:spPr/>
      <dgm:t>
        <a:bodyPr/>
        <a:lstStyle/>
        <a:p>
          <a:endParaRPr lang="id-ID"/>
        </a:p>
      </dgm:t>
    </dgm:pt>
    <dgm:pt modelId="{42E8687E-9146-498D-892E-65E45C8610D1}" type="pres">
      <dgm:prSet presAssocID="{BBB63668-99C7-4B85-B735-00C4F10B1BBF}" presName="node" presStyleLbl="node1" presStyleIdx="0" presStyleCnt="6">
        <dgm:presLayoutVars>
          <dgm:bulletEnabled val="1"/>
        </dgm:presLayoutVars>
      </dgm:prSet>
      <dgm:spPr/>
      <dgm:t>
        <a:bodyPr/>
        <a:lstStyle/>
        <a:p>
          <a:endParaRPr lang="id-ID"/>
        </a:p>
      </dgm:t>
    </dgm:pt>
    <dgm:pt modelId="{9DF0B4D5-DC4F-4EA9-88A7-52F990C08C0F}" type="pres">
      <dgm:prSet presAssocID="{BBB63668-99C7-4B85-B735-00C4F10B1BBF}" presName="spNode" presStyleCnt="0"/>
      <dgm:spPr/>
    </dgm:pt>
    <dgm:pt modelId="{519A8BAF-6D3D-4155-952D-B1EE6CE38DA1}" type="pres">
      <dgm:prSet presAssocID="{2FCFE2B4-13E7-4EF1-8919-206379521149}" presName="sibTrans" presStyleLbl="sibTrans1D1" presStyleIdx="0" presStyleCnt="6"/>
      <dgm:spPr/>
      <dgm:t>
        <a:bodyPr/>
        <a:lstStyle/>
        <a:p>
          <a:endParaRPr lang="id-ID"/>
        </a:p>
      </dgm:t>
    </dgm:pt>
    <dgm:pt modelId="{D856BBDE-A0D1-4A3D-B062-33B6B89D32D4}" type="pres">
      <dgm:prSet presAssocID="{18F7A007-DE1C-4E41-91C6-20E0333DB92A}" presName="node" presStyleLbl="node1" presStyleIdx="1" presStyleCnt="6">
        <dgm:presLayoutVars>
          <dgm:bulletEnabled val="1"/>
        </dgm:presLayoutVars>
      </dgm:prSet>
      <dgm:spPr/>
      <dgm:t>
        <a:bodyPr/>
        <a:lstStyle/>
        <a:p>
          <a:endParaRPr lang="id-ID"/>
        </a:p>
      </dgm:t>
    </dgm:pt>
    <dgm:pt modelId="{93363C5E-1CD2-4D7F-9360-B1A036FEFB23}" type="pres">
      <dgm:prSet presAssocID="{18F7A007-DE1C-4E41-91C6-20E0333DB92A}" presName="spNode" presStyleCnt="0"/>
      <dgm:spPr/>
    </dgm:pt>
    <dgm:pt modelId="{A1D30DE0-3167-4C48-9F7F-64D4FD37B35E}" type="pres">
      <dgm:prSet presAssocID="{150835C0-08C3-444D-88B7-2A4A185DA850}" presName="sibTrans" presStyleLbl="sibTrans1D1" presStyleIdx="1" presStyleCnt="6"/>
      <dgm:spPr/>
      <dgm:t>
        <a:bodyPr/>
        <a:lstStyle/>
        <a:p>
          <a:endParaRPr lang="id-ID"/>
        </a:p>
      </dgm:t>
    </dgm:pt>
    <dgm:pt modelId="{AC8AD3A4-3EC5-42AC-A4E7-3F5DF50C8FD1}" type="pres">
      <dgm:prSet presAssocID="{4792A308-8EAA-4796-B79A-E88E23C0BBEA}" presName="node" presStyleLbl="node1" presStyleIdx="2" presStyleCnt="6">
        <dgm:presLayoutVars>
          <dgm:bulletEnabled val="1"/>
        </dgm:presLayoutVars>
      </dgm:prSet>
      <dgm:spPr/>
      <dgm:t>
        <a:bodyPr/>
        <a:lstStyle/>
        <a:p>
          <a:endParaRPr lang="id-ID"/>
        </a:p>
      </dgm:t>
    </dgm:pt>
    <dgm:pt modelId="{AAAE6FEB-941B-436D-9588-238201B408E1}" type="pres">
      <dgm:prSet presAssocID="{4792A308-8EAA-4796-B79A-E88E23C0BBEA}" presName="spNode" presStyleCnt="0"/>
      <dgm:spPr/>
    </dgm:pt>
    <dgm:pt modelId="{FBE1A7B7-3F65-468A-A9EE-D94E68C275B9}" type="pres">
      <dgm:prSet presAssocID="{315187DD-2D04-4916-B119-A64E35F69BD3}" presName="sibTrans" presStyleLbl="sibTrans1D1" presStyleIdx="2" presStyleCnt="6"/>
      <dgm:spPr/>
      <dgm:t>
        <a:bodyPr/>
        <a:lstStyle/>
        <a:p>
          <a:endParaRPr lang="id-ID"/>
        </a:p>
      </dgm:t>
    </dgm:pt>
    <dgm:pt modelId="{11389056-0A61-4945-8BFC-DD07A787076F}" type="pres">
      <dgm:prSet presAssocID="{2D5E6010-2C43-499C-AB2E-234972FEF2C7}" presName="node" presStyleLbl="node1" presStyleIdx="3" presStyleCnt="6">
        <dgm:presLayoutVars>
          <dgm:bulletEnabled val="1"/>
        </dgm:presLayoutVars>
      </dgm:prSet>
      <dgm:spPr/>
      <dgm:t>
        <a:bodyPr/>
        <a:lstStyle/>
        <a:p>
          <a:endParaRPr lang="id-ID"/>
        </a:p>
      </dgm:t>
    </dgm:pt>
    <dgm:pt modelId="{05C4A181-8280-4B9A-86D7-F9411F1E2511}" type="pres">
      <dgm:prSet presAssocID="{2D5E6010-2C43-499C-AB2E-234972FEF2C7}" presName="spNode" presStyleCnt="0"/>
      <dgm:spPr/>
    </dgm:pt>
    <dgm:pt modelId="{5DFF0048-5DED-4BC8-B69D-13F80201DD6F}" type="pres">
      <dgm:prSet presAssocID="{0AAF04A7-AE29-47A0-A4BE-2D078ABC1524}" presName="sibTrans" presStyleLbl="sibTrans1D1" presStyleIdx="3" presStyleCnt="6"/>
      <dgm:spPr/>
      <dgm:t>
        <a:bodyPr/>
        <a:lstStyle/>
        <a:p>
          <a:endParaRPr lang="id-ID"/>
        </a:p>
      </dgm:t>
    </dgm:pt>
    <dgm:pt modelId="{D56FC6BA-A222-4B5F-9CB6-BCA6ED4EC6C1}" type="pres">
      <dgm:prSet presAssocID="{539B1669-6177-4BAA-8A35-9D613CD4E1CD}" presName="node" presStyleLbl="node1" presStyleIdx="4" presStyleCnt="6">
        <dgm:presLayoutVars>
          <dgm:bulletEnabled val="1"/>
        </dgm:presLayoutVars>
      </dgm:prSet>
      <dgm:spPr/>
      <dgm:t>
        <a:bodyPr/>
        <a:lstStyle/>
        <a:p>
          <a:endParaRPr lang="id-ID"/>
        </a:p>
      </dgm:t>
    </dgm:pt>
    <dgm:pt modelId="{63EF1AD2-86DB-4372-A01A-D7A7458162F8}" type="pres">
      <dgm:prSet presAssocID="{539B1669-6177-4BAA-8A35-9D613CD4E1CD}" presName="spNode" presStyleCnt="0"/>
      <dgm:spPr/>
    </dgm:pt>
    <dgm:pt modelId="{643E10E9-B8E4-46D7-8DB3-B958CFBF1E40}" type="pres">
      <dgm:prSet presAssocID="{0F97C263-C4FE-44D7-9ADC-5365688940F8}" presName="sibTrans" presStyleLbl="sibTrans1D1" presStyleIdx="4" presStyleCnt="6"/>
      <dgm:spPr/>
      <dgm:t>
        <a:bodyPr/>
        <a:lstStyle/>
        <a:p>
          <a:endParaRPr lang="id-ID"/>
        </a:p>
      </dgm:t>
    </dgm:pt>
    <dgm:pt modelId="{44FC7021-3C3D-4DD5-A79F-922E2A8F3C97}" type="pres">
      <dgm:prSet presAssocID="{CC9CC1AF-7F86-4081-91E5-44FE12CBA266}" presName="node" presStyleLbl="node1" presStyleIdx="5" presStyleCnt="6">
        <dgm:presLayoutVars>
          <dgm:bulletEnabled val="1"/>
        </dgm:presLayoutVars>
      </dgm:prSet>
      <dgm:spPr/>
      <dgm:t>
        <a:bodyPr/>
        <a:lstStyle/>
        <a:p>
          <a:endParaRPr lang="id-ID"/>
        </a:p>
      </dgm:t>
    </dgm:pt>
    <dgm:pt modelId="{19A5505E-F6F5-45AC-BF70-57AB82205129}" type="pres">
      <dgm:prSet presAssocID="{CC9CC1AF-7F86-4081-91E5-44FE12CBA266}" presName="spNode" presStyleCnt="0"/>
      <dgm:spPr/>
    </dgm:pt>
    <dgm:pt modelId="{14C8F333-B018-4887-A6DD-18CFBB63C4F5}" type="pres">
      <dgm:prSet presAssocID="{D2E93B3F-5F47-453F-96A4-749D6FE20A31}" presName="sibTrans" presStyleLbl="sibTrans1D1" presStyleIdx="5" presStyleCnt="6"/>
      <dgm:spPr/>
      <dgm:t>
        <a:bodyPr/>
        <a:lstStyle/>
        <a:p>
          <a:endParaRPr lang="id-ID"/>
        </a:p>
      </dgm:t>
    </dgm:pt>
  </dgm:ptLst>
  <dgm:cxnLst>
    <dgm:cxn modelId="{6BB0979B-357E-4C56-8F85-8A03FB888915}" srcId="{57571EA6-9EB7-4140-B6D2-41DBB25CD9BB}" destId="{539B1669-6177-4BAA-8A35-9D613CD4E1CD}" srcOrd="4" destOrd="0" parTransId="{048721B6-2D67-42EC-98E9-CA59ED90022D}" sibTransId="{0F97C263-C4FE-44D7-9ADC-5365688940F8}"/>
    <dgm:cxn modelId="{FCA1779B-6A98-4588-AC74-67AB57A5BED6}" srcId="{57571EA6-9EB7-4140-B6D2-41DBB25CD9BB}" destId="{18F7A007-DE1C-4E41-91C6-20E0333DB92A}" srcOrd="1" destOrd="0" parTransId="{10AA9E52-B90D-4AC0-86A6-202EC8E10A1B}" sibTransId="{150835C0-08C3-444D-88B7-2A4A185DA850}"/>
    <dgm:cxn modelId="{8E65C1E2-E851-466C-87F2-8BC818049EF7}" type="presOf" srcId="{0AAF04A7-AE29-47A0-A4BE-2D078ABC1524}" destId="{5DFF0048-5DED-4BC8-B69D-13F80201DD6F}" srcOrd="0" destOrd="0" presId="urn:microsoft.com/office/officeart/2005/8/layout/cycle6"/>
    <dgm:cxn modelId="{3EA353C2-29D9-46E9-91C9-6F907293E111}" srcId="{57571EA6-9EB7-4140-B6D2-41DBB25CD9BB}" destId="{2D5E6010-2C43-499C-AB2E-234972FEF2C7}" srcOrd="3" destOrd="0" parTransId="{D4D5F0E5-35B6-4008-9D26-869B1F321625}" sibTransId="{0AAF04A7-AE29-47A0-A4BE-2D078ABC1524}"/>
    <dgm:cxn modelId="{4882019E-02F6-4507-9C68-7C5DD22292F7}" srcId="{57571EA6-9EB7-4140-B6D2-41DBB25CD9BB}" destId="{CC9CC1AF-7F86-4081-91E5-44FE12CBA266}" srcOrd="5" destOrd="0" parTransId="{BF44262C-1A44-4449-B813-A47E91A00483}" sibTransId="{D2E93B3F-5F47-453F-96A4-749D6FE20A31}"/>
    <dgm:cxn modelId="{F8BBE49F-2187-4A7F-BA42-EB3BAC935CCE}" type="presOf" srcId="{57571EA6-9EB7-4140-B6D2-41DBB25CD9BB}" destId="{3098660D-2E4C-4F3B-96A9-D8B2F77E59A6}" srcOrd="0" destOrd="0" presId="urn:microsoft.com/office/officeart/2005/8/layout/cycle6"/>
    <dgm:cxn modelId="{FC764743-3460-40C9-B2BB-42023A72E847}" type="presOf" srcId="{D2E93B3F-5F47-453F-96A4-749D6FE20A31}" destId="{14C8F333-B018-4887-A6DD-18CFBB63C4F5}" srcOrd="0" destOrd="0" presId="urn:microsoft.com/office/officeart/2005/8/layout/cycle6"/>
    <dgm:cxn modelId="{045ED96C-888D-4B23-AF55-27E7FEEA4720}" type="presOf" srcId="{CC9CC1AF-7F86-4081-91E5-44FE12CBA266}" destId="{44FC7021-3C3D-4DD5-A79F-922E2A8F3C97}" srcOrd="0" destOrd="0" presId="urn:microsoft.com/office/officeart/2005/8/layout/cycle6"/>
    <dgm:cxn modelId="{7AE8F34F-17EE-4083-8358-AB996E50428C}" type="presOf" srcId="{2D5E6010-2C43-499C-AB2E-234972FEF2C7}" destId="{11389056-0A61-4945-8BFC-DD07A787076F}" srcOrd="0" destOrd="0" presId="urn:microsoft.com/office/officeart/2005/8/layout/cycle6"/>
    <dgm:cxn modelId="{626BE336-9EB7-4949-B950-642F2B6AFF39}" srcId="{57571EA6-9EB7-4140-B6D2-41DBB25CD9BB}" destId="{BBB63668-99C7-4B85-B735-00C4F10B1BBF}" srcOrd="0" destOrd="0" parTransId="{91E4A511-84E3-4601-B8A6-DB0DB3D9AF55}" sibTransId="{2FCFE2B4-13E7-4EF1-8919-206379521149}"/>
    <dgm:cxn modelId="{F86F5BC2-4584-44E7-8709-C60A982F2CFB}" type="presOf" srcId="{0F97C263-C4FE-44D7-9ADC-5365688940F8}" destId="{643E10E9-B8E4-46D7-8DB3-B958CFBF1E40}" srcOrd="0" destOrd="0" presId="urn:microsoft.com/office/officeart/2005/8/layout/cycle6"/>
    <dgm:cxn modelId="{0FA56BD6-2E89-4166-B862-962ED4C7EB52}" type="presOf" srcId="{150835C0-08C3-444D-88B7-2A4A185DA850}" destId="{A1D30DE0-3167-4C48-9F7F-64D4FD37B35E}" srcOrd="0" destOrd="0" presId="urn:microsoft.com/office/officeart/2005/8/layout/cycle6"/>
    <dgm:cxn modelId="{364E0C2B-6003-4FFF-93D1-F32CFF97CF8A}" type="presOf" srcId="{2FCFE2B4-13E7-4EF1-8919-206379521149}" destId="{519A8BAF-6D3D-4155-952D-B1EE6CE38DA1}" srcOrd="0" destOrd="0" presId="urn:microsoft.com/office/officeart/2005/8/layout/cycle6"/>
    <dgm:cxn modelId="{4D8D82D6-B79C-4A6C-A7D8-510CAA1DC129}" srcId="{57571EA6-9EB7-4140-B6D2-41DBB25CD9BB}" destId="{4792A308-8EAA-4796-B79A-E88E23C0BBEA}" srcOrd="2" destOrd="0" parTransId="{1E2B23EE-C9D3-40E3-89A5-2F234F75BC51}" sibTransId="{315187DD-2D04-4916-B119-A64E35F69BD3}"/>
    <dgm:cxn modelId="{CF440202-922D-4F79-B27F-1A0670CA9C22}" type="presOf" srcId="{4792A308-8EAA-4796-B79A-E88E23C0BBEA}" destId="{AC8AD3A4-3EC5-42AC-A4E7-3F5DF50C8FD1}" srcOrd="0" destOrd="0" presId="urn:microsoft.com/office/officeart/2005/8/layout/cycle6"/>
    <dgm:cxn modelId="{FFC870A6-351E-40B9-9D93-D7D69E819EE0}" type="presOf" srcId="{BBB63668-99C7-4B85-B735-00C4F10B1BBF}" destId="{42E8687E-9146-498D-892E-65E45C8610D1}" srcOrd="0" destOrd="0" presId="urn:microsoft.com/office/officeart/2005/8/layout/cycle6"/>
    <dgm:cxn modelId="{CE3EAAE5-2386-49E3-9DE6-2375947BF9DA}" type="presOf" srcId="{539B1669-6177-4BAA-8A35-9D613CD4E1CD}" destId="{D56FC6BA-A222-4B5F-9CB6-BCA6ED4EC6C1}" srcOrd="0" destOrd="0" presId="urn:microsoft.com/office/officeart/2005/8/layout/cycle6"/>
    <dgm:cxn modelId="{4A1B0467-AB8A-4BD2-95AC-499D3402DA56}" type="presOf" srcId="{18F7A007-DE1C-4E41-91C6-20E0333DB92A}" destId="{D856BBDE-A0D1-4A3D-B062-33B6B89D32D4}" srcOrd="0" destOrd="0" presId="urn:microsoft.com/office/officeart/2005/8/layout/cycle6"/>
    <dgm:cxn modelId="{E13CCD78-F681-4099-9CE5-E44015FE29A9}" type="presOf" srcId="{315187DD-2D04-4916-B119-A64E35F69BD3}" destId="{FBE1A7B7-3F65-468A-A9EE-D94E68C275B9}" srcOrd="0" destOrd="0" presId="urn:microsoft.com/office/officeart/2005/8/layout/cycle6"/>
    <dgm:cxn modelId="{5F500AF4-096A-4437-9055-148DDC0646E6}" type="presParOf" srcId="{3098660D-2E4C-4F3B-96A9-D8B2F77E59A6}" destId="{42E8687E-9146-498D-892E-65E45C8610D1}" srcOrd="0" destOrd="0" presId="urn:microsoft.com/office/officeart/2005/8/layout/cycle6"/>
    <dgm:cxn modelId="{1B8A6690-4499-4118-9203-F1BE3A9E6C88}" type="presParOf" srcId="{3098660D-2E4C-4F3B-96A9-D8B2F77E59A6}" destId="{9DF0B4D5-DC4F-4EA9-88A7-52F990C08C0F}" srcOrd="1" destOrd="0" presId="urn:microsoft.com/office/officeart/2005/8/layout/cycle6"/>
    <dgm:cxn modelId="{A6F38999-9418-495A-9925-7DD00351B178}" type="presParOf" srcId="{3098660D-2E4C-4F3B-96A9-D8B2F77E59A6}" destId="{519A8BAF-6D3D-4155-952D-B1EE6CE38DA1}" srcOrd="2" destOrd="0" presId="urn:microsoft.com/office/officeart/2005/8/layout/cycle6"/>
    <dgm:cxn modelId="{3998BF61-C07D-45C8-9866-F26B6FF7E184}" type="presParOf" srcId="{3098660D-2E4C-4F3B-96A9-D8B2F77E59A6}" destId="{D856BBDE-A0D1-4A3D-B062-33B6B89D32D4}" srcOrd="3" destOrd="0" presId="urn:microsoft.com/office/officeart/2005/8/layout/cycle6"/>
    <dgm:cxn modelId="{B63D8B44-963D-45DD-A8C8-01BF659D47E9}" type="presParOf" srcId="{3098660D-2E4C-4F3B-96A9-D8B2F77E59A6}" destId="{93363C5E-1CD2-4D7F-9360-B1A036FEFB23}" srcOrd="4" destOrd="0" presId="urn:microsoft.com/office/officeart/2005/8/layout/cycle6"/>
    <dgm:cxn modelId="{45ABEA3B-CE00-4F2E-BEE7-4AE6C87D12DB}" type="presParOf" srcId="{3098660D-2E4C-4F3B-96A9-D8B2F77E59A6}" destId="{A1D30DE0-3167-4C48-9F7F-64D4FD37B35E}" srcOrd="5" destOrd="0" presId="urn:microsoft.com/office/officeart/2005/8/layout/cycle6"/>
    <dgm:cxn modelId="{CC853838-4A54-40EC-9368-B3D72331CAA3}" type="presParOf" srcId="{3098660D-2E4C-4F3B-96A9-D8B2F77E59A6}" destId="{AC8AD3A4-3EC5-42AC-A4E7-3F5DF50C8FD1}" srcOrd="6" destOrd="0" presId="urn:microsoft.com/office/officeart/2005/8/layout/cycle6"/>
    <dgm:cxn modelId="{D0C7BCCE-C504-4217-B1AD-6F859577FA13}" type="presParOf" srcId="{3098660D-2E4C-4F3B-96A9-D8B2F77E59A6}" destId="{AAAE6FEB-941B-436D-9588-238201B408E1}" srcOrd="7" destOrd="0" presId="urn:microsoft.com/office/officeart/2005/8/layout/cycle6"/>
    <dgm:cxn modelId="{98F3E556-6B2D-4C34-A55B-879243DDDE99}" type="presParOf" srcId="{3098660D-2E4C-4F3B-96A9-D8B2F77E59A6}" destId="{FBE1A7B7-3F65-468A-A9EE-D94E68C275B9}" srcOrd="8" destOrd="0" presId="urn:microsoft.com/office/officeart/2005/8/layout/cycle6"/>
    <dgm:cxn modelId="{A4E90528-343E-4759-BC7F-D014E385C40D}" type="presParOf" srcId="{3098660D-2E4C-4F3B-96A9-D8B2F77E59A6}" destId="{11389056-0A61-4945-8BFC-DD07A787076F}" srcOrd="9" destOrd="0" presId="urn:microsoft.com/office/officeart/2005/8/layout/cycle6"/>
    <dgm:cxn modelId="{E33C73D9-D955-46BE-812E-B89D3FBC6355}" type="presParOf" srcId="{3098660D-2E4C-4F3B-96A9-D8B2F77E59A6}" destId="{05C4A181-8280-4B9A-86D7-F9411F1E2511}" srcOrd="10" destOrd="0" presId="urn:microsoft.com/office/officeart/2005/8/layout/cycle6"/>
    <dgm:cxn modelId="{9BB47C85-39B6-4932-84E4-98ACA7EC80F1}" type="presParOf" srcId="{3098660D-2E4C-4F3B-96A9-D8B2F77E59A6}" destId="{5DFF0048-5DED-4BC8-B69D-13F80201DD6F}" srcOrd="11" destOrd="0" presId="urn:microsoft.com/office/officeart/2005/8/layout/cycle6"/>
    <dgm:cxn modelId="{B3D45C77-A542-4725-B295-564DAEA67741}" type="presParOf" srcId="{3098660D-2E4C-4F3B-96A9-D8B2F77E59A6}" destId="{D56FC6BA-A222-4B5F-9CB6-BCA6ED4EC6C1}" srcOrd="12" destOrd="0" presId="urn:microsoft.com/office/officeart/2005/8/layout/cycle6"/>
    <dgm:cxn modelId="{9300F13D-C195-4BA9-8A4C-0FD7325BEAB6}" type="presParOf" srcId="{3098660D-2E4C-4F3B-96A9-D8B2F77E59A6}" destId="{63EF1AD2-86DB-4372-A01A-D7A7458162F8}" srcOrd="13" destOrd="0" presId="urn:microsoft.com/office/officeart/2005/8/layout/cycle6"/>
    <dgm:cxn modelId="{FF2FBBF9-6A82-40BE-BE9C-01A8A42A6AF3}" type="presParOf" srcId="{3098660D-2E4C-4F3B-96A9-D8B2F77E59A6}" destId="{643E10E9-B8E4-46D7-8DB3-B958CFBF1E40}" srcOrd="14" destOrd="0" presId="urn:microsoft.com/office/officeart/2005/8/layout/cycle6"/>
    <dgm:cxn modelId="{D7818055-F1B2-4724-99F0-F9A7E987DC58}" type="presParOf" srcId="{3098660D-2E4C-4F3B-96A9-D8B2F77E59A6}" destId="{44FC7021-3C3D-4DD5-A79F-922E2A8F3C97}" srcOrd="15" destOrd="0" presId="urn:microsoft.com/office/officeart/2005/8/layout/cycle6"/>
    <dgm:cxn modelId="{D965EFD1-AC29-4D99-A7C0-B919DA260D59}" type="presParOf" srcId="{3098660D-2E4C-4F3B-96A9-D8B2F77E59A6}" destId="{19A5505E-F6F5-45AC-BF70-57AB82205129}" srcOrd="16" destOrd="0" presId="urn:microsoft.com/office/officeart/2005/8/layout/cycle6"/>
    <dgm:cxn modelId="{7310761F-5639-41DD-85E5-2B0B1F5DE43C}" type="presParOf" srcId="{3098660D-2E4C-4F3B-96A9-D8B2F77E59A6}" destId="{14C8F333-B018-4887-A6DD-18CFBB63C4F5}" srcOrd="17" destOrd="0" presId="urn:microsoft.com/office/officeart/2005/8/layout/cycle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2A3C40-8F94-41D9-A206-0BD10BE8740A}" type="doc">
      <dgm:prSet loTypeId="urn:microsoft.com/office/officeart/2005/8/layout/hList1" loCatId="list" qsTypeId="urn:microsoft.com/office/officeart/2005/8/quickstyle/simple1" qsCatId="simple" csTypeId="urn:microsoft.com/office/officeart/2005/8/colors/accent6_1" csCatId="accent6" phldr="1"/>
      <dgm:spPr/>
      <dgm:t>
        <a:bodyPr/>
        <a:lstStyle/>
        <a:p>
          <a:endParaRPr lang="id-ID"/>
        </a:p>
      </dgm:t>
    </dgm:pt>
    <dgm:pt modelId="{BFFB7D10-FFEE-466A-8389-AF94AEC0AD14}">
      <dgm:prSet phldrT="[Text]"/>
      <dgm:spPr/>
      <dgm:t>
        <a:bodyPr/>
        <a:lstStyle/>
        <a:p>
          <a:r>
            <a:rPr lang="id-ID" b="1" dirty="0" smtClean="0"/>
            <a:t>Klasik</a:t>
          </a:r>
          <a:endParaRPr lang="id-ID" b="1" dirty="0"/>
        </a:p>
      </dgm:t>
    </dgm:pt>
    <dgm:pt modelId="{5C288607-B345-4432-9DA4-0BBBFCF0DF9C}" type="parTrans" cxnId="{A851A86F-4A1D-4B0C-90FD-4631F0C40613}">
      <dgm:prSet/>
      <dgm:spPr/>
      <dgm:t>
        <a:bodyPr/>
        <a:lstStyle/>
        <a:p>
          <a:endParaRPr lang="id-ID"/>
        </a:p>
      </dgm:t>
    </dgm:pt>
    <dgm:pt modelId="{674FEEB5-887B-4134-8893-2DFC84B120BF}" type="sibTrans" cxnId="{A851A86F-4A1D-4B0C-90FD-4631F0C40613}">
      <dgm:prSet/>
      <dgm:spPr/>
      <dgm:t>
        <a:bodyPr/>
        <a:lstStyle/>
        <a:p>
          <a:endParaRPr lang="id-ID"/>
        </a:p>
      </dgm:t>
    </dgm:pt>
    <dgm:pt modelId="{A7F6D6BC-D10A-4BCB-944E-DD9618FAB418}">
      <dgm:prSet phldrT="[Text]"/>
      <dgm:spPr/>
      <dgm:t>
        <a:bodyPr/>
        <a:lstStyle/>
        <a:p>
          <a:r>
            <a:rPr lang="id-ID" dirty="0" smtClean="0"/>
            <a:t>Partial thinking</a:t>
          </a:r>
          <a:endParaRPr lang="id-ID" dirty="0"/>
        </a:p>
      </dgm:t>
    </dgm:pt>
    <dgm:pt modelId="{644CED2B-A6CC-49D1-9BED-05CB873F8FB3}" type="parTrans" cxnId="{F30D35C7-E673-489D-A9D9-3CD6A359BA88}">
      <dgm:prSet/>
      <dgm:spPr/>
      <dgm:t>
        <a:bodyPr/>
        <a:lstStyle/>
        <a:p>
          <a:endParaRPr lang="id-ID"/>
        </a:p>
      </dgm:t>
    </dgm:pt>
    <dgm:pt modelId="{D74BFD62-85AD-4DF1-99D1-6C86970F8ABF}" type="sibTrans" cxnId="{F30D35C7-E673-489D-A9D9-3CD6A359BA88}">
      <dgm:prSet/>
      <dgm:spPr/>
      <dgm:t>
        <a:bodyPr/>
        <a:lstStyle/>
        <a:p>
          <a:endParaRPr lang="id-ID"/>
        </a:p>
      </dgm:t>
    </dgm:pt>
    <dgm:pt modelId="{C12B398A-9F1A-4FF3-A574-26825FA82FE6}">
      <dgm:prSet phldrT="[Text]"/>
      <dgm:spPr/>
      <dgm:t>
        <a:bodyPr/>
        <a:lstStyle/>
        <a:p>
          <a:r>
            <a:rPr lang="id-ID" dirty="0" smtClean="0"/>
            <a:t>Linier thinking</a:t>
          </a:r>
          <a:endParaRPr lang="id-ID" dirty="0"/>
        </a:p>
      </dgm:t>
    </dgm:pt>
    <dgm:pt modelId="{C51D349C-ED2E-4C60-B882-FD0530F294F0}" type="parTrans" cxnId="{B829247C-646E-47F2-978E-45C467870E1B}">
      <dgm:prSet/>
      <dgm:spPr/>
      <dgm:t>
        <a:bodyPr/>
        <a:lstStyle/>
        <a:p>
          <a:endParaRPr lang="id-ID"/>
        </a:p>
      </dgm:t>
    </dgm:pt>
    <dgm:pt modelId="{494BBF33-31FA-4660-B5EB-B2C3CBDC11D9}" type="sibTrans" cxnId="{B829247C-646E-47F2-978E-45C467870E1B}">
      <dgm:prSet/>
      <dgm:spPr/>
      <dgm:t>
        <a:bodyPr/>
        <a:lstStyle/>
        <a:p>
          <a:endParaRPr lang="id-ID"/>
        </a:p>
      </dgm:t>
    </dgm:pt>
    <dgm:pt modelId="{F9E73E74-ABB9-4BA2-815A-B554FF6E25F2}">
      <dgm:prSet phldrT="[Text]"/>
      <dgm:spPr/>
      <dgm:t>
        <a:bodyPr/>
        <a:lstStyle/>
        <a:p>
          <a:r>
            <a:rPr lang="id-ID" b="1" dirty="0" smtClean="0"/>
            <a:t>Modern</a:t>
          </a:r>
          <a:endParaRPr lang="id-ID" b="1" dirty="0"/>
        </a:p>
      </dgm:t>
    </dgm:pt>
    <dgm:pt modelId="{97A6705F-D4AB-4BB0-99D8-C667E2707EB8}" type="parTrans" cxnId="{D827BE93-58B4-4D7E-872B-C5A73D5D863D}">
      <dgm:prSet/>
      <dgm:spPr/>
      <dgm:t>
        <a:bodyPr/>
        <a:lstStyle/>
        <a:p>
          <a:endParaRPr lang="id-ID"/>
        </a:p>
      </dgm:t>
    </dgm:pt>
    <dgm:pt modelId="{D711E39E-9A99-410A-AE88-E6E2C63E86E5}" type="sibTrans" cxnId="{D827BE93-58B4-4D7E-872B-C5A73D5D863D}">
      <dgm:prSet/>
      <dgm:spPr/>
      <dgm:t>
        <a:bodyPr/>
        <a:lstStyle/>
        <a:p>
          <a:endParaRPr lang="id-ID"/>
        </a:p>
      </dgm:t>
    </dgm:pt>
    <dgm:pt modelId="{28A9A4FA-5D29-426B-87A7-03E9520BF9C3}">
      <dgm:prSet phldrT="[Text]"/>
      <dgm:spPr/>
      <dgm:t>
        <a:bodyPr/>
        <a:lstStyle/>
        <a:p>
          <a:r>
            <a:rPr lang="id-ID" b="1" dirty="0" smtClean="0">
              <a:solidFill>
                <a:schemeClr val="accent6">
                  <a:lumMod val="75000"/>
                </a:schemeClr>
              </a:solidFill>
            </a:rPr>
            <a:t>Systems</a:t>
          </a:r>
          <a:r>
            <a:rPr lang="id-ID" dirty="0" smtClean="0"/>
            <a:t> thinking</a:t>
          </a:r>
          <a:endParaRPr lang="id-ID" dirty="0"/>
        </a:p>
      </dgm:t>
    </dgm:pt>
    <dgm:pt modelId="{BEA07CA3-C3A4-41C9-9ECA-4C307DB5F62F}" type="parTrans" cxnId="{DCFF3437-1B59-4746-AE81-AA3E3E4D1A3C}">
      <dgm:prSet/>
      <dgm:spPr/>
      <dgm:t>
        <a:bodyPr/>
        <a:lstStyle/>
        <a:p>
          <a:endParaRPr lang="id-ID"/>
        </a:p>
      </dgm:t>
    </dgm:pt>
    <dgm:pt modelId="{5E63BE39-CBDD-4CA6-A6B0-184A64E9794E}" type="sibTrans" cxnId="{DCFF3437-1B59-4746-AE81-AA3E3E4D1A3C}">
      <dgm:prSet/>
      <dgm:spPr/>
      <dgm:t>
        <a:bodyPr/>
        <a:lstStyle/>
        <a:p>
          <a:endParaRPr lang="id-ID"/>
        </a:p>
      </dgm:t>
    </dgm:pt>
    <dgm:pt modelId="{8FE52ACC-AEBE-4F38-AF8F-B6FDE5135346}">
      <dgm:prSet phldrT="[Text]"/>
      <dgm:spPr/>
      <dgm:t>
        <a:bodyPr/>
        <a:lstStyle/>
        <a:p>
          <a:r>
            <a:rPr lang="id-ID" dirty="0" smtClean="0"/>
            <a:t>Loop thinking</a:t>
          </a:r>
          <a:endParaRPr lang="id-ID" dirty="0"/>
        </a:p>
      </dgm:t>
    </dgm:pt>
    <dgm:pt modelId="{49F812CF-4C55-4303-948A-35450DE550BE}" type="parTrans" cxnId="{FC3715F2-609C-4E0D-A3F3-257197B70803}">
      <dgm:prSet/>
      <dgm:spPr/>
      <dgm:t>
        <a:bodyPr/>
        <a:lstStyle/>
        <a:p>
          <a:endParaRPr lang="id-ID"/>
        </a:p>
      </dgm:t>
    </dgm:pt>
    <dgm:pt modelId="{A7C6C041-04E0-4871-B5F1-778D5E2C49D1}" type="sibTrans" cxnId="{FC3715F2-609C-4E0D-A3F3-257197B70803}">
      <dgm:prSet/>
      <dgm:spPr/>
      <dgm:t>
        <a:bodyPr/>
        <a:lstStyle/>
        <a:p>
          <a:endParaRPr lang="id-ID"/>
        </a:p>
      </dgm:t>
    </dgm:pt>
    <dgm:pt modelId="{DDB5F314-6BE8-4BBE-8202-67BC19D97872}">
      <dgm:prSet phldrT="[Text]"/>
      <dgm:spPr/>
      <dgm:t>
        <a:bodyPr/>
        <a:lstStyle/>
        <a:p>
          <a:r>
            <a:rPr lang="id-ID" dirty="0" smtClean="0"/>
            <a:t>Regular thinking</a:t>
          </a:r>
          <a:endParaRPr lang="id-ID" dirty="0"/>
        </a:p>
      </dgm:t>
    </dgm:pt>
    <dgm:pt modelId="{CE322068-FC91-43C5-8609-73F2DB4FBE6E}" type="parTrans" cxnId="{FB2F5ECD-314F-4651-B0C1-A856FF01D6FD}">
      <dgm:prSet/>
      <dgm:spPr/>
      <dgm:t>
        <a:bodyPr/>
        <a:lstStyle/>
        <a:p>
          <a:endParaRPr lang="id-ID"/>
        </a:p>
      </dgm:t>
    </dgm:pt>
    <dgm:pt modelId="{79D5D22E-8426-4C3E-A07C-264AC1E4C5EF}" type="sibTrans" cxnId="{FB2F5ECD-314F-4651-B0C1-A856FF01D6FD}">
      <dgm:prSet/>
      <dgm:spPr/>
      <dgm:t>
        <a:bodyPr/>
        <a:lstStyle/>
        <a:p>
          <a:endParaRPr lang="id-ID"/>
        </a:p>
      </dgm:t>
    </dgm:pt>
    <dgm:pt modelId="{4592D108-2E77-40D3-812E-50FBA89DB4B4}">
      <dgm:prSet phldrT="[Text]"/>
      <dgm:spPr/>
      <dgm:t>
        <a:bodyPr/>
        <a:lstStyle/>
        <a:p>
          <a:r>
            <a:rPr lang="id-ID" dirty="0" smtClean="0"/>
            <a:t>Complexity thinking</a:t>
          </a:r>
          <a:endParaRPr lang="id-ID" dirty="0"/>
        </a:p>
      </dgm:t>
    </dgm:pt>
    <dgm:pt modelId="{182EE2FB-14D1-4007-A26A-5BB0AAF3C2D4}" type="parTrans" cxnId="{6020A83D-77BE-48D0-AAA7-CE3C68774698}">
      <dgm:prSet/>
      <dgm:spPr/>
      <dgm:t>
        <a:bodyPr/>
        <a:lstStyle/>
        <a:p>
          <a:endParaRPr lang="id-ID"/>
        </a:p>
      </dgm:t>
    </dgm:pt>
    <dgm:pt modelId="{9F1CFF91-D51E-4ACE-B077-D4F9FB65ADDF}" type="sibTrans" cxnId="{6020A83D-77BE-48D0-AAA7-CE3C68774698}">
      <dgm:prSet/>
      <dgm:spPr/>
      <dgm:t>
        <a:bodyPr/>
        <a:lstStyle/>
        <a:p>
          <a:endParaRPr lang="id-ID"/>
        </a:p>
      </dgm:t>
    </dgm:pt>
    <dgm:pt modelId="{442C00B4-1841-4BDF-A1D7-F707A15CCBB3}">
      <dgm:prSet phldrT="[Text]"/>
      <dgm:spPr/>
      <dgm:t>
        <a:bodyPr/>
        <a:lstStyle/>
        <a:p>
          <a:r>
            <a:rPr lang="id-ID" dirty="0" smtClean="0"/>
            <a:t>Reductionism</a:t>
          </a:r>
          <a:endParaRPr lang="id-ID" dirty="0"/>
        </a:p>
      </dgm:t>
    </dgm:pt>
    <dgm:pt modelId="{CB1C0F25-0AF4-4F84-B1A2-27518AE470DB}" type="parTrans" cxnId="{01273B76-FA4C-4984-90F7-2FD63E10AECB}">
      <dgm:prSet/>
      <dgm:spPr/>
      <dgm:t>
        <a:bodyPr/>
        <a:lstStyle/>
        <a:p>
          <a:endParaRPr lang="id-ID"/>
        </a:p>
      </dgm:t>
    </dgm:pt>
    <dgm:pt modelId="{A38E3854-67D0-4948-A2CC-C2E57C755BCB}" type="sibTrans" cxnId="{01273B76-FA4C-4984-90F7-2FD63E10AECB}">
      <dgm:prSet/>
      <dgm:spPr/>
      <dgm:t>
        <a:bodyPr/>
        <a:lstStyle/>
        <a:p>
          <a:endParaRPr lang="id-ID"/>
        </a:p>
      </dgm:t>
    </dgm:pt>
    <dgm:pt modelId="{F7F85F01-0105-4943-888E-8088FC0A6B0D}">
      <dgm:prSet phldrT="[Text]"/>
      <dgm:spPr/>
      <dgm:t>
        <a:bodyPr/>
        <a:lstStyle/>
        <a:p>
          <a:r>
            <a:rPr lang="id-ID" dirty="0" smtClean="0"/>
            <a:t>Holism</a:t>
          </a:r>
          <a:endParaRPr lang="id-ID" dirty="0"/>
        </a:p>
      </dgm:t>
    </dgm:pt>
    <dgm:pt modelId="{7C7193FD-8DF1-40EB-BCFD-F393C6834DB7}" type="parTrans" cxnId="{1A55C55E-C1A0-4320-9EC4-B5E127F4C2AC}">
      <dgm:prSet/>
      <dgm:spPr/>
      <dgm:t>
        <a:bodyPr/>
        <a:lstStyle/>
        <a:p>
          <a:endParaRPr lang="id-ID"/>
        </a:p>
      </dgm:t>
    </dgm:pt>
    <dgm:pt modelId="{403B7C2D-5F70-4EA1-B075-7C6E4F5E817D}" type="sibTrans" cxnId="{1A55C55E-C1A0-4320-9EC4-B5E127F4C2AC}">
      <dgm:prSet/>
      <dgm:spPr/>
      <dgm:t>
        <a:bodyPr/>
        <a:lstStyle/>
        <a:p>
          <a:endParaRPr lang="id-ID"/>
        </a:p>
      </dgm:t>
    </dgm:pt>
    <dgm:pt modelId="{60C2601B-97DE-4DBD-B312-B6ADEE53E328}" type="pres">
      <dgm:prSet presAssocID="{E12A3C40-8F94-41D9-A206-0BD10BE8740A}" presName="Name0" presStyleCnt="0">
        <dgm:presLayoutVars>
          <dgm:dir/>
          <dgm:animLvl val="lvl"/>
          <dgm:resizeHandles val="exact"/>
        </dgm:presLayoutVars>
      </dgm:prSet>
      <dgm:spPr/>
      <dgm:t>
        <a:bodyPr/>
        <a:lstStyle/>
        <a:p>
          <a:endParaRPr lang="id-ID"/>
        </a:p>
      </dgm:t>
    </dgm:pt>
    <dgm:pt modelId="{5097E8AD-F66E-4E47-A896-4814B64C2DA1}" type="pres">
      <dgm:prSet presAssocID="{BFFB7D10-FFEE-466A-8389-AF94AEC0AD14}" presName="composite" presStyleCnt="0"/>
      <dgm:spPr/>
    </dgm:pt>
    <dgm:pt modelId="{8DDB0B3A-E6F3-4CFF-B712-7181E533C453}" type="pres">
      <dgm:prSet presAssocID="{BFFB7D10-FFEE-466A-8389-AF94AEC0AD14}" presName="parTx" presStyleLbl="alignNode1" presStyleIdx="0" presStyleCnt="2">
        <dgm:presLayoutVars>
          <dgm:chMax val="0"/>
          <dgm:chPref val="0"/>
          <dgm:bulletEnabled val="1"/>
        </dgm:presLayoutVars>
      </dgm:prSet>
      <dgm:spPr/>
      <dgm:t>
        <a:bodyPr/>
        <a:lstStyle/>
        <a:p>
          <a:endParaRPr lang="id-ID"/>
        </a:p>
      </dgm:t>
    </dgm:pt>
    <dgm:pt modelId="{C361EBEA-EDF3-4303-8107-8BA2D5A5FDED}" type="pres">
      <dgm:prSet presAssocID="{BFFB7D10-FFEE-466A-8389-AF94AEC0AD14}" presName="desTx" presStyleLbl="alignAccFollowNode1" presStyleIdx="0" presStyleCnt="2">
        <dgm:presLayoutVars>
          <dgm:bulletEnabled val="1"/>
        </dgm:presLayoutVars>
      </dgm:prSet>
      <dgm:spPr/>
      <dgm:t>
        <a:bodyPr/>
        <a:lstStyle/>
        <a:p>
          <a:endParaRPr lang="id-ID"/>
        </a:p>
      </dgm:t>
    </dgm:pt>
    <dgm:pt modelId="{91B687D1-561F-4C22-AC16-F9AF18C4DFE5}" type="pres">
      <dgm:prSet presAssocID="{674FEEB5-887B-4134-8893-2DFC84B120BF}" presName="space" presStyleCnt="0"/>
      <dgm:spPr/>
    </dgm:pt>
    <dgm:pt modelId="{06B404BB-B3A3-4D5C-840F-61C3230B482A}" type="pres">
      <dgm:prSet presAssocID="{F9E73E74-ABB9-4BA2-815A-B554FF6E25F2}" presName="composite" presStyleCnt="0"/>
      <dgm:spPr/>
    </dgm:pt>
    <dgm:pt modelId="{39B94BE7-81B9-4EE0-993B-51DFD9EF9F11}" type="pres">
      <dgm:prSet presAssocID="{F9E73E74-ABB9-4BA2-815A-B554FF6E25F2}" presName="parTx" presStyleLbl="alignNode1" presStyleIdx="1" presStyleCnt="2">
        <dgm:presLayoutVars>
          <dgm:chMax val="0"/>
          <dgm:chPref val="0"/>
          <dgm:bulletEnabled val="1"/>
        </dgm:presLayoutVars>
      </dgm:prSet>
      <dgm:spPr/>
      <dgm:t>
        <a:bodyPr/>
        <a:lstStyle/>
        <a:p>
          <a:endParaRPr lang="id-ID"/>
        </a:p>
      </dgm:t>
    </dgm:pt>
    <dgm:pt modelId="{FEF853D1-586B-4F73-9152-F1F4B7AF3D22}" type="pres">
      <dgm:prSet presAssocID="{F9E73E74-ABB9-4BA2-815A-B554FF6E25F2}" presName="desTx" presStyleLbl="alignAccFollowNode1" presStyleIdx="1" presStyleCnt="2">
        <dgm:presLayoutVars>
          <dgm:bulletEnabled val="1"/>
        </dgm:presLayoutVars>
      </dgm:prSet>
      <dgm:spPr/>
      <dgm:t>
        <a:bodyPr/>
        <a:lstStyle/>
        <a:p>
          <a:endParaRPr lang="id-ID"/>
        </a:p>
      </dgm:t>
    </dgm:pt>
  </dgm:ptLst>
  <dgm:cxnLst>
    <dgm:cxn modelId="{115FAC0E-80F2-439A-8900-D23C97AB5A5F}" type="presOf" srcId="{BFFB7D10-FFEE-466A-8389-AF94AEC0AD14}" destId="{8DDB0B3A-E6F3-4CFF-B712-7181E533C453}" srcOrd="0" destOrd="0" presId="urn:microsoft.com/office/officeart/2005/8/layout/hList1"/>
    <dgm:cxn modelId="{D827BE93-58B4-4D7E-872B-C5A73D5D863D}" srcId="{E12A3C40-8F94-41D9-A206-0BD10BE8740A}" destId="{F9E73E74-ABB9-4BA2-815A-B554FF6E25F2}" srcOrd="1" destOrd="0" parTransId="{97A6705F-D4AB-4BB0-99D8-C667E2707EB8}" sibTransId="{D711E39E-9A99-410A-AE88-E6E2C63E86E5}"/>
    <dgm:cxn modelId="{A851A86F-4A1D-4B0C-90FD-4631F0C40613}" srcId="{E12A3C40-8F94-41D9-A206-0BD10BE8740A}" destId="{BFFB7D10-FFEE-466A-8389-AF94AEC0AD14}" srcOrd="0" destOrd="0" parTransId="{5C288607-B345-4432-9DA4-0BBBFCF0DF9C}" sibTransId="{674FEEB5-887B-4134-8893-2DFC84B120BF}"/>
    <dgm:cxn modelId="{FB2F5ECD-314F-4651-B0C1-A856FF01D6FD}" srcId="{BFFB7D10-FFEE-466A-8389-AF94AEC0AD14}" destId="{DDB5F314-6BE8-4BBE-8202-67BC19D97872}" srcOrd="1" destOrd="0" parTransId="{CE322068-FC91-43C5-8609-73F2DB4FBE6E}" sibTransId="{79D5D22E-8426-4C3E-A07C-264AC1E4C5EF}"/>
    <dgm:cxn modelId="{7F2216F0-FFB2-4206-93F2-69F4C60B3B99}" type="presOf" srcId="{C12B398A-9F1A-4FF3-A574-26825FA82FE6}" destId="{C361EBEA-EDF3-4303-8107-8BA2D5A5FDED}" srcOrd="0" destOrd="2" presId="urn:microsoft.com/office/officeart/2005/8/layout/hList1"/>
    <dgm:cxn modelId="{1A55C55E-C1A0-4320-9EC4-B5E127F4C2AC}" srcId="{F9E73E74-ABB9-4BA2-815A-B554FF6E25F2}" destId="{F7F85F01-0105-4943-888E-8088FC0A6B0D}" srcOrd="3" destOrd="0" parTransId="{7C7193FD-8DF1-40EB-BCFD-F393C6834DB7}" sibTransId="{403B7C2D-5F70-4EA1-B075-7C6E4F5E817D}"/>
    <dgm:cxn modelId="{F30D35C7-E673-489D-A9D9-3CD6A359BA88}" srcId="{BFFB7D10-FFEE-466A-8389-AF94AEC0AD14}" destId="{A7F6D6BC-D10A-4BCB-944E-DD9618FAB418}" srcOrd="0" destOrd="0" parTransId="{644CED2B-A6CC-49D1-9BED-05CB873F8FB3}" sibTransId="{D74BFD62-85AD-4DF1-99D1-6C86970F8ABF}"/>
    <dgm:cxn modelId="{5067006D-E697-4A43-8159-56AE4F5651CA}" type="presOf" srcId="{8FE52ACC-AEBE-4F38-AF8F-B6FDE5135346}" destId="{FEF853D1-586B-4F73-9152-F1F4B7AF3D22}" srcOrd="0" destOrd="2" presId="urn:microsoft.com/office/officeart/2005/8/layout/hList1"/>
    <dgm:cxn modelId="{01273B76-FA4C-4984-90F7-2FD63E10AECB}" srcId="{BFFB7D10-FFEE-466A-8389-AF94AEC0AD14}" destId="{442C00B4-1841-4BDF-A1D7-F707A15CCBB3}" srcOrd="3" destOrd="0" parTransId="{CB1C0F25-0AF4-4F84-B1A2-27518AE470DB}" sibTransId="{A38E3854-67D0-4948-A2CC-C2E57C755BCB}"/>
    <dgm:cxn modelId="{9E6280A3-06FF-45E8-9143-32D8567A65D7}" type="presOf" srcId="{4592D108-2E77-40D3-812E-50FBA89DB4B4}" destId="{FEF853D1-586B-4F73-9152-F1F4B7AF3D22}" srcOrd="0" destOrd="1" presId="urn:microsoft.com/office/officeart/2005/8/layout/hList1"/>
    <dgm:cxn modelId="{8CF86AC1-C151-47FA-A17D-5D2312D52957}" type="presOf" srcId="{F9E73E74-ABB9-4BA2-815A-B554FF6E25F2}" destId="{39B94BE7-81B9-4EE0-993B-51DFD9EF9F11}" srcOrd="0" destOrd="0" presId="urn:microsoft.com/office/officeart/2005/8/layout/hList1"/>
    <dgm:cxn modelId="{C3CDEF29-F7AE-44E1-969B-51FE07BACEBD}" type="presOf" srcId="{E12A3C40-8F94-41D9-A206-0BD10BE8740A}" destId="{60C2601B-97DE-4DBD-B312-B6ADEE53E328}" srcOrd="0" destOrd="0" presId="urn:microsoft.com/office/officeart/2005/8/layout/hList1"/>
    <dgm:cxn modelId="{DCFF3437-1B59-4746-AE81-AA3E3E4D1A3C}" srcId="{F9E73E74-ABB9-4BA2-815A-B554FF6E25F2}" destId="{28A9A4FA-5D29-426B-87A7-03E9520BF9C3}" srcOrd="0" destOrd="0" parTransId="{BEA07CA3-C3A4-41C9-9ECA-4C307DB5F62F}" sibTransId="{5E63BE39-CBDD-4CA6-A6B0-184A64E9794E}"/>
    <dgm:cxn modelId="{6020A83D-77BE-48D0-AAA7-CE3C68774698}" srcId="{F9E73E74-ABB9-4BA2-815A-B554FF6E25F2}" destId="{4592D108-2E77-40D3-812E-50FBA89DB4B4}" srcOrd="1" destOrd="0" parTransId="{182EE2FB-14D1-4007-A26A-5BB0AAF3C2D4}" sibTransId="{9F1CFF91-D51E-4ACE-B077-D4F9FB65ADDF}"/>
    <dgm:cxn modelId="{FF0BA958-9173-4F12-B8EF-13CD83546AAB}" type="presOf" srcId="{F7F85F01-0105-4943-888E-8088FC0A6B0D}" destId="{FEF853D1-586B-4F73-9152-F1F4B7AF3D22}" srcOrd="0" destOrd="3" presId="urn:microsoft.com/office/officeart/2005/8/layout/hList1"/>
    <dgm:cxn modelId="{B829247C-646E-47F2-978E-45C467870E1B}" srcId="{BFFB7D10-FFEE-466A-8389-AF94AEC0AD14}" destId="{C12B398A-9F1A-4FF3-A574-26825FA82FE6}" srcOrd="2" destOrd="0" parTransId="{C51D349C-ED2E-4C60-B882-FD0530F294F0}" sibTransId="{494BBF33-31FA-4660-B5EB-B2C3CBDC11D9}"/>
    <dgm:cxn modelId="{8E56703F-67DA-4E0D-8A50-4B659D422BFC}" type="presOf" srcId="{28A9A4FA-5D29-426B-87A7-03E9520BF9C3}" destId="{FEF853D1-586B-4F73-9152-F1F4B7AF3D22}" srcOrd="0" destOrd="0" presId="urn:microsoft.com/office/officeart/2005/8/layout/hList1"/>
    <dgm:cxn modelId="{E2BDC91D-745E-4756-B503-A30DDAD4CB10}" type="presOf" srcId="{442C00B4-1841-4BDF-A1D7-F707A15CCBB3}" destId="{C361EBEA-EDF3-4303-8107-8BA2D5A5FDED}" srcOrd="0" destOrd="3" presId="urn:microsoft.com/office/officeart/2005/8/layout/hList1"/>
    <dgm:cxn modelId="{FC3715F2-609C-4E0D-A3F3-257197B70803}" srcId="{F9E73E74-ABB9-4BA2-815A-B554FF6E25F2}" destId="{8FE52ACC-AEBE-4F38-AF8F-B6FDE5135346}" srcOrd="2" destOrd="0" parTransId="{49F812CF-4C55-4303-948A-35450DE550BE}" sibTransId="{A7C6C041-04E0-4871-B5F1-778D5E2C49D1}"/>
    <dgm:cxn modelId="{8805A20D-1EE5-4A5F-BF2B-77CA99997A53}" type="presOf" srcId="{DDB5F314-6BE8-4BBE-8202-67BC19D97872}" destId="{C361EBEA-EDF3-4303-8107-8BA2D5A5FDED}" srcOrd="0" destOrd="1" presId="urn:microsoft.com/office/officeart/2005/8/layout/hList1"/>
    <dgm:cxn modelId="{066090FB-58FD-474B-BCA9-2038FE8A3FDD}" type="presOf" srcId="{A7F6D6BC-D10A-4BCB-944E-DD9618FAB418}" destId="{C361EBEA-EDF3-4303-8107-8BA2D5A5FDED}" srcOrd="0" destOrd="0" presId="urn:microsoft.com/office/officeart/2005/8/layout/hList1"/>
    <dgm:cxn modelId="{5362924C-3A2A-496A-8124-1CB53D48A325}" type="presParOf" srcId="{60C2601B-97DE-4DBD-B312-B6ADEE53E328}" destId="{5097E8AD-F66E-4E47-A896-4814B64C2DA1}" srcOrd="0" destOrd="0" presId="urn:microsoft.com/office/officeart/2005/8/layout/hList1"/>
    <dgm:cxn modelId="{71F8C65E-6685-4A61-9AD8-5044356C3AC2}" type="presParOf" srcId="{5097E8AD-F66E-4E47-A896-4814B64C2DA1}" destId="{8DDB0B3A-E6F3-4CFF-B712-7181E533C453}" srcOrd="0" destOrd="0" presId="urn:microsoft.com/office/officeart/2005/8/layout/hList1"/>
    <dgm:cxn modelId="{79D7425B-86F8-40F6-88E6-9C262D508DF1}" type="presParOf" srcId="{5097E8AD-F66E-4E47-A896-4814B64C2DA1}" destId="{C361EBEA-EDF3-4303-8107-8BA2D5A5FDED}" srcOrd="1" destOrd="0" presId="urn:microsoft.com/office/officeart/2005/8/layout/hList1"/>
    <dgm:cxn modelId="{11BB9D37-7F56-4D28-A010-9CC05BD750A1}" type="presParOf" srcId="{60C2601B-97DE-4DBD-B312-B6ADEE53E328}" destId="{91B687D1-561F-4C22-AC16-F9AF18C4DFE5}" srcOrd="1" destOrd="0" presId="urn:microsoft.com/office/officeart/2005/8/layout/hList1"/>
    <dgm:cxn modelId="{36FE82AE-5FF6-40C9-9D56-5F514CB580FE}" type="presParOf" srcId="{60C2601B-97DE-4DBD-B312-B6ADEE53E328}" destId="{06B404BB-B3A3-4D5C-840F-61C3230B482A}" srcOrd="2" destOrd="0" presId="urn:microsoft.com/office/officeart/2005/8/layout/hList1"/>
    <dgm:cxn modelId="{039D193D-E3FD-4A90-ADF2-F014C5F02592}" type="presParOf" srcId="{06B404BB-B3A3-4D5C-840F-61C3230B482A}" destId="{39B94BE7-81B9-4EE0-993B-51DFD9EF9F11}" srcOrd="0" destOrd="0" presId="urn:microsoft.com/office/officeart/2005/8/layout/hList1"/>
    <dgm:cxn modelId="{919FC174-BB7C-46FF-9363-651EB6A58958}" type="presParOf" srcId="{06B404BB-B3A3-4D5C-840F-61C3230B482A}" destId="{FEF853D1-586B-4F73-9152-F1F4B7AF3D2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BE0E50-FCB1-45E9-946B-E6829D388042}"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id-ID"/>
        </a:p>
      </dgm:t>
    </dgm:pt>
    <dgm:pt modelId="{D13D56A9-7A6D-4CD3-B424-F4B80F09EAC1}">
      <dgm:prSet phldrT="[Text]"/>
      <dgm:spPr/>
      <dgm:t>
        <a:bodyPr/>
        <a:lstStyle/>
        <a:p>
          <a:r>
            <a:rPr lang="id-ID" dirty="0" smtClean="0"/>
            <a:t>Berfikir tidak sistemik </a:t>
          </a:r>
          <a:r>
            <a:rPr lang="id-ID" i="1" dirty="0" smtClean="0"/>
            <a:t>(Usual approach)</a:t>
          </a:r>
          <a:endParaRPr lang="id-ID" i="1" dirty="0"/>
        </a:p>
      </dgm:t>
    </dgm:pt>
    <dgm:pt modelId="{1E077573-03A2-490D-9D37-9E6B152B9A6C}" type="parTrans" cxnId="{87178322-5813-45ED-8AC1-0775B4217FEA}">
      <dgm:prSet/>
      <dgm:spPr/>
      <dgm:t>
        <a:bodyPr/>
        <a:lstStyle/>
        <a:p>
          <a:endParaRPr lang="id-ID"/>
        </a:p>
      </dgm:t>
    </dgm:pt>
    <dgm:pt modelId="{F92128D9-3AC3-479D-8076-66FA727EF715}" type="sibTrans" cxnId="{87178322-5813-45ED-8AC1-0775B4217FEA}">
      <dgm:prSet/>
      <dgm:spPr/>
      <dgm:t>
        <a:bodyPr/>
        <a:lstStyle/>
        <a:p>
          <a:endParaRPr lang="id-ID"/>
        </a:p>
      </dgm:t>
    </dgm:pt>
    <dgm:pt modelId="{8B398694-09A6-47B5-8245-4B0EC1709824}">
      <dgm:prSet phldrT="[Text]"/>
      <dgm:spPr/>
      <dgm:t>
        <a:bodyPr/>
        <a:lstStyle/>
        <a:p>
          <a:r>
            <a:rPr lang="id-ID" dirty="0" smtClean="0"/>
            <a:t>Fokus pada sebagian masalah </a:t>
          </a:r>
          <a:r>
            <a:rPr lang="id-ID" b="1" i="1" dirty="0" smtClean="0"/>
            <a:t>(static thinking)</a:t>
          </a:r>
          <a:endParaRPr lang="id-ID" b="1" i="1" dirty="0"/>
        </a:p>
      </dgm:t>
    </dgm:pt>
    <dgm:pt modelId="{F06FCD0B-AFDE-445D-98E5-0A02ED381032}" type="parTrans" cxnId="{A1E41CF5-9772-46C0-AA65-45F07C6A8BA8}">
      <dgm:prSet/>
      <dgm:spPr/>
      <dgm:t>
        <a:bodyPr/>
        <a:lstStyle/>
        <a:p>
          <a:endParaRPr lang="id-ID"/>
        </a:p>
      </dgm:t>
    </dgm:pt>
    <dgm:pt modelId="{341A5B49-32C2-4FC4-861A-148EA429D073}" type="sibTrans" cxnId="{A1E41CF5-9772-46C0-AA65-45F07C6A8BA8}">
      <dgm:prSet/>
      <dgm:spPr/>
      <dgm:t>
        <a:bodyPr/>
        <a:lstStyle/>
        <a:p>
          <a:endParaRPr lang="id-ID"/>
        </a:p>
      </dgm:t>
    </dgm:pt>
    <dgm:pt modelId="{E6803439-AC38-482B-8076-19B14994A246}">
      <dgm:prSet phldrT="[Text]"/>
      <dgm:spPr/>
      <dgm:t>
        <a:bodyPr/>
        <a:lstStyle/>
        <a:p>
          <a:r>
            <a:rPr lang="id-ID" dirty="0" smtClean="0"/>
            <a:t>Melihat perilaku dalam sistem sebagai akibat dari lingkungan </a:t>
          </a:r>
          <a:r>
            <a:rPr lang="id-ID" b="1" i="1" dirty="0" smtClean="0"/>
            <a:t>(Systems-as-effect thinking)</a:t>
          </a:r>
          <a:endParaRPr lang="id-ID" b="1" i="1" dirty="0"/>
        </a:p>
      </dgm:t>
    </dgm:pt>
    <dgm:pt modelId="{266D8B4E-C5AA-4CF9-9B7A-32F529634292}" type="parTrans" cxnId="{86AB2C4B-2772-4337-984F-6185EAB5BE07}">
      <dgm:prSet/>
      <dgm:spPr/>
      <dgm:t>
        <a:bodyPr/>
        <a:lstStyle/>
        <a:p>
          <a:endParaRPr lang="id-ID"/>
        </a:p>
      </dgm:t>
    </dgm:pt>
    <dgm:pt modelId="{B13D115D-91A9-49A2-AED3-5D1251B6693D}" type="sibTrans" cxnId="{86AB2C4B-2772-4337-984F-6185EAB5BE07}">
      <dgm:prSet/>
      <dgm:spPr/>
      <dgm:t>
        <a:bodyPr/>
        <a:lstStyle/>
        <a:p>
          <a:endParaRPr lang="id-ID"/>
        </a:p>
      </dgm:t>
    </dgm:pt>
    <dgm:pt modelId="{ECD3F359-A099-4068-AAE4-4D176159340D}">
      <dgm:prSet phldrT="[Text]"/>
      <dgm:spPr/>
      <dgm:t>
        <a:bodyPr/>
        <a:lstStyle/>
        <a:p>
          <a:r>
            <a:rPr lang="id-ID" dirty="0" smtClean="0"/>
            <a:t>Befikir sistemik </a:t>
          </a:r>
          <a:r>
            <a:rPr lang="id-ID" i="1" dirty="0" smtClean="0"/>
            <a:t>(Systems thinking approach)</a:t>
          </a:r>
          <a:endParaRPr lang="id-ID" i="1" dirty="0"/>
        </a:p>
      </dgm:t>
    </dgm:pt>
    <dgm:pt modelId="{459365A0-DEBB-40BE-8F0E-04305B161CB9}" type="parTrans" cxnId="{F3A67BEB-D102-4ED9-B6C0-451F0B9DE698}">
      <dgm:prSet/>
      <dgm:spPr/>
      <dgm:t>
        <a:bodyPr/>
        <a:lstStyle/>
        <a:p>
          <a:endParaRPr lang="id-ID"/>
        </a:p>
      </dgm:t>
    </dgm:pt>
    <dgm:pt modelId="{E3059633-A4FB-4866-8717-50813BF3087F}" type="sibTrans" cxnId="{F3A67BEB-D102-4ED9-B6C0-451F0B9DE698}">
      <dgm:prSet/>
      <dgm:spPr/>
      <dgm:t>
        <a:bodyPr/>
        <a:lstStyle/>
        <a:p>
          <a:endParaRPr lang="id-ID"/>
        </a:p>
      </dgm:t>
    </dgm:pt>
    <dgm:pt modelId="{7DD9BD32-C166-4A46-90C6-3432327AE8CE}">
      <dgm:prSet phldrT="[Text]"/>
      <dgm:spPr/>
      <dgm:t>
        <a:bodyPr/>
        <a:lstStyle/>
        <a:p>
          <a:r>
            <a:rPr lang="id-ID" dirty="0" smtClean="0"/>
            <a:t>Melihat masalah sebagai akibat dari pola perilaku sepanjang masa </a:t>
          </a:r>
          <a:r>
            <a:rPr lang="id-ID" b="1" i="1" dirty="0" smtClean="0"/>
            <a:t>(dynamic thinking)</a:t>
          </a:r>
          <a:endParaRPr lang="id-ID" b="1" i="1" dirty="0"/>
        </a:p>
      </dgm:t>
    </dgm:pt>
    <dgm:pt modelId="{17620454-D646-4870-9EC0-650F8C93137E}" type="parTrans" cxnId="{D510270B-E09F-4119-984C-CFF8C54875E8}">
      <dgm:prSet/>
      <dgm:spPr/>
      <dgm:t>
        <a:bodyPr/>
        <a:lstStyle/>
        <a:p>
          <a:endParaRPr lang="id-ID"/>
        </a:p>
      </dgm:t>
    </dgm:pt>
    <dgm:pt modelId="{17F92257-6869-44B5-B38B-96A354848AD7}" type="sibTrans" cxnId="{D510270B-E09F-4119-984C-CFF8C54875E8}">
      <dgm:prSet/>
      <dgm:spPr/>
      <dgm:t>
        <a:bodyPr/>
        <a:lstStyle/>
        <a:p>
          <a:endParaRPr lang="id-ID"/>
        </a:p>
      </dgm:t>
    </dgm:pt>
    <dgm:pt modelId="{B13B8F33-CA43-4BF0-A14A-05DDF1ECEFFE}">
      <dgm:prSet phldrT="[Text]"/>
      <dgm:spPr/>
      <dgm:t>
        <a:bodyPr/>
        <a:lstStyle/>
        <a:p>
          <a:r>
            <a:rPr lang="id-ID" dirty="0" smtClean="0"/>
            <a:t>Berusaha agar perilaku dalam sistem berpengaruh positif terhadap lingkungan </a:t>
          </a:r>
          <a:r>
            <a:rPr lang="id-ID" b="1" i="1" dirty="0" smtClean="0"/>
            <a:t>(Systems-as-cause thinking)</a:t>
          </a:r>
          <a:endParaRPr lang="id-ID" b="1" i="1" dirty="0"/>
        </a:p>
      </dgm:t>
    </dgm:pt>
    <dgm:pt modelId="{8110636E-FF96-4745-B220-CDFCDFBEDD86}" type="parTrans" cxnId="{423257CC-8535-4CAE-AFFC-E0781D035D88}">
      <dgm:prSet/>
      <dgm:spPr/>
      <dgm:t>
        <a:bodyPr/>
        <a:lstStyle/>
        <a:p>
          <a:endParaRPr lang="id-ID"/>
        </a:p>
      </dgm:t>
    </dgm:pt>
    <dgm:pt modelId="{EA77B45E-DAB8-4E78-B899-5B06F063EEAD}" type="sibTrans" cxnId="{423257CC-8535-4CAE-AFFC-E0781D035D88}">
      <dgm:prSet/>
      <dgm:spPr/>
      <dgm:t>
        <a:bodyPr/>
        <a:lstStyle/>
        <a:p>
          <a:endParaRPr lang="id-ID"/>
        </a:p>
      </dgm:t>
    </dgm:pt>
    <dgm:pt modelId="{5C6A36A8-008D-4800-AA08-6C5C96AC9402}">
      <dgm:prSet phldrT="[Text]"/>
      <dgm:spPr/>
      <dgm:t>
        <a:bodyPr/>
        <a:lstStyle/>
        <a:p>
          <a:r>
            <a:rPr lang="id-ID" i="0" dirty="0" smtClean="0"/>
            <a:t>Percaya bahwa untuk mengetahui sesuatu adalah dengan memahami setiap detail masalah </a:t>
          </a:r>
          <a:r>
            <a:rPr lang="id-ID" b="1" i="1" dirty="0" smtClean="0"/>
            <a:t>(tree-by-tree thinking)</a:t>
          </a:r>
          <a:endParaRPr lang="id-ID" b="1" i="1" dirty="0"/>
        </a:p>
      </dgm:t>
    </dgm:pt>
    <dgm:pt modelId="{8084C5EE-D131-4531-B3A6-DED6944AC7EE}" type="parTrans" cxnId="{E1508A76-3816-48DC-B60B-2BCCE47F2FF9}">
      <dgm:prSet/>
      <dgm:spPr/>
      <dgm:t>
        <a:bodyPr/>
        <a:lstStyle/>
        <a:p>
          <a:endParaRPr lang="id-ID"/>
        </a:p>
      </dgm:t>
    </dgm:pt>
    <dgm:pt modelId="{D3C454A4-1988-4D1D-A074-B9FDB2422384}" type="sibTrans" cxnId="{E1508A76-3816-48DC-B60B-2BCCE47F2FF9}">
      <dgm:prSet/>
      <dgm:spPr/>
      <dgm:t>
        <a:bodyPr/>
        <a:lstStyle/>
        <a:p>
          <a:endParaRPr lang="id-ID"/>
        </a:p>
      </dgm:t>
    </dgm:pt>
    <dgm:pt modelId="{9DE6B5BF-38FC-4272-AEE0-208ED55E6C8E}">
      <dgm:prSet phldrT="[Text]"/>
      <dgm:spPr/>
      <dgm:t>
        <a:bodyPr/>
        <a:lstStyle/>
        <a:p>
          <a:r>
            <a:rPr lang="id-ID" i="0" dirty="0" smtClean="0"/>
            <a:t>Percaya bahwa untuk mengetahui sesuatu adalah dengan memahami konteks keseluruhan masalah </a:t>
          </a:r>
          <a:r>
            <a:rPr lang="id-ID" b="1" i="1" dirty="0" smtClean="0"/>
            <a:t>(forest thinking)</a:t>
          </a:r>
          <a:endParaRPr lang="id-ID" b="1" i="1" dirty="0"/>
        </a:p>
      </dgm:t>
    </dgm:pt>
    <dgm:pt modelId="{C3871033-C1DA-491F-95CA-5785BD8CC518}" type="parTrans" cxnId="{0E84CE10-1A7A-45C3-B02B-6E21490C3DAD}">
      <dgm:prSet/>
      <dgm:spPr/>
      <dgm:t>
        <a:bodyPr/>
        <a:lstStyle/>
        <a:p>
          <a:endParaRPr lang="id-ID"/>
        </a:p>
      </dgm:t>
    </dgm:pt>
    <dgm:pt modelId="{9F852F5F-9C0E-4267-A40C-36EBC10F6FFF}" type="sibTrans" cxnId="{0E84CE10-1A7A-45C3-B02B-6E21490C3DAD}">
      <dgm:prSet/>
      <dgm:spPr/>
      <dgm:t>
        <a:bodyPr/>
        <a:lstStyle/>
        <a:p>
          <a:endParaRPr lang="id-ID"/>
        </a:p>
      </dgm:t>
    </dgm:pt>
    <dgm:pt modelId="{3662A860-D27B-4491-BC2D-1DF080F75DAC}">
      <dgm:prSet phldrT="[Text]"/>
      <dgm:spPr/>
      <dgm:t>
        <a:bodyPr/>
        <a:lstStyle/>
        <a:p>
          <a:r>
            <a:rPr lang="id-ID" i="0" dirty="0" smtClean="0"/>
            <a:t>Fokus pada akibat dan memahami bagaimana hal tersebut terjadi </a:t>
          </a:r>
          <a:r>
            <a:rPr lang="id-ID" b="1" i="1" dirty="0" smtClean="0"/>
            <a:t>(operational thinking)</a:t>
          </a:r>
          <a:endParaRPr lang="id-ID" b="1" i="1" dirty="0"/>
        </a:p>
      </dgm:t>
    </dgm:pt>
    <dgm:pt modelId="{5E7303A0-1A76-4C04-8888-46D597E217A1}" type="parTrans" cxnId="{795C19D1-D124-4711-B64A-316208E046E6}">
      <dgm:prSet/>
      <dgm:spPr/>
      <dgm:t>
        <a:bodyPr/>
        <a:lstStyle/>
        <a:p>
          <a:endParaRPr lang="id-ID"/>
        </a:p>
      </dgm:t>
    </dgm:pt>
    <dgm:pt modelId="{17376AC0-E3F1-4192-9018-AC1369271551}" type="sibTrans" cxnId="{795C19D1-D124-4711-B64A-316208E046E6}">
      <dgm:prSet/>
      <dgm:spPr/>
      <dgm:t>
        <a:bodyPr/>
        <a:lstStyle/>
        <a:p>
          <a:endParaRPr lang="id-ID"/>
        </a:p>
      </dgm:t>
    </dgm:pt>
    <dgm:pt modelId="{65BC9225-6F60-408C-8A4E-AE8DED8C7BC3}">
      <dgm:prSet phldrT="[Text]"/>
      <dgm:spPr/>
      <dgm:t>
        <a:bodyPr/>
        <a:lstStyle/>
        <a:p>
          <a:r>
            <a:rPr lang="id-ID" i="0" dirty="0" smtClean="0"/>
            <a:t>Mengidentifikasi faktor yang berpengaruh atau berhubungan dengan suatu masalah </a:t>
          </a:r>
          <a:r>
            <a:rPr lang="id-ID" b="1" i="1" dirty="0" smtClean="0"/>
            <a:t>(factors thinking)</a:t>
          </a:r>
          <a:endParaRPr lang="id-ID" b="1" i="1" dirty="0"/>
        </a:p>
      </dgm:t>
    </dgm:pt>
    <dgm:pt modelId="{C0790AE8-F8CE-42A0-B3F3-2BEEE4FAA0F9}" type="parTrans" cxnId="{0C7E1DF1-5A45-4C6E-ADB3-4DD7A867E351}">
      <dgm:prSet/>
      <dgm:spPr/>
      <dgm:t>
        <a:bodyPr/>
        <a:lstStyle/>
        <a:p>
          <a:endParaRPr lang="id-ID"/>
        </a:p>
      </dgm:t>
    </dgm:pt>
    <dgm:pt modelId="{91D61BEA-1C4F-465B-A9EF-0BBD2FBC9D04}" type="sibTrans" cxnId="{0C7E1DF1-5A45-4C6E-ADB3-4DD7A867E351}">
      <dgm:prSet/>
      <dgm:spPr/>
      <dgm:t>
        <a:bodyPr/>
        <a:lstStyle/>
        <a:p>
          <a:endParaRPr lang="id-ID"/>
        </a:p>
      </dgm:t>
    </dgm:pt>
    <dgm:pt modelId="{D562E68D-C757-4114-80A4-DA5C0A915CAE}">
      <dgm:prSet phldrT="[Text]"/>
      <dgm:spPr/>
      <dgm:t>
        <a:bodyPr/>
        <a:lstStyle/>
        <a:p>
          <a:r>
            <a:rPr lang="id-ID" i="0" dirty="0" smtClean="0"/>
            <a:t>Memandang sebab-akibat terjadi dalam satu arah penyebab, tanpa memperhatikan ketergantungan antar faktor </a:t>
          </a:r>
          <a:r>
            <a:rPr lang="id-ID" b="1" i="1" dirty="0" smtClean="0"/>
            <a:t>(Straight-line thinking)</a:t>
          </a:r>
          <a:endParaRPr lang="id-ID" b="1" i="1" dirty="0"/>
        </a:p>
      </dgm:t>
    </dgm:pt>
    <dgm:pt modelId="{140ACE2A-0812-44A4-94B5-031523BD7DF0}" type="parTrans" cxnId="{498DF02F-DED6-4A0C-BAD1-B74595414204}">
      <dgm:prSet/>
      <dgm:spPr/>
      <dgm:t>
        <a:bodyPr/>
        <a:lstStyle/>
        <a:p>
          <a:endParaRPr lang="id-ID"/>
        </a:p>
      </dgm:t>
    </dgm:pt>
    <dgm:pt modelId="{204CFF61-A9F1-48EB-8E37-9E193062ACBB}" type="sibTrans" cxnId="{498DF02F-DED6-4A0C-BAD1-B74595414204}">
      <dgm:prSet/>
      <dgm:spPr/>
      <dgm:t>
        <a:bodyPr/>
        <a:lstStyle/>
        <a:p>
          <a:endParaRPr lang="id-ID"/>
        </a:p>
      </dgm:t>
    </dgm:pt>
    <dgm:pt modelId="{DC21FDF8-FAC6-40DD-A7F2-81FF057B3881}">
      <dgm:prSet phldrT="[Text]"/>
      <dgm:spPr/>
      <dgm:t>
        <a:bodyPr/>
        <a:lstStyle/>
        <a:p>
          <a:r>
            <a:rPr lang="id-ID" i="0" dirty="0" smtClean="0"/>
            <a:t>Memandang sebab-akibat terjadi dalam proses yang selalu berjalan </a:t>
          </a:r>
          <a:r>
            <a:rPr lang="id-ID" b="1" i="1" dirty="0" smtClean="0"/>
            <a:t>(Loop thinking)</a:t>
          </a:r>
          <a:endParaRPr lang="id-ID" b="1" i="1" dirty="0"/>
        </a:p>
      </dgm:t>
    </dgm:pt>
    <dgm:pt modelId="{07EEB267-3D30-4ACD-A58B-DB4279602487}" type="parTrans" cxnId="{8C2B1936-0666-49DF-A326-DFE82440EB26}">
      <dgm:prSet/>
      <dgm:spPr/>
      <dgm:t>
        <a:bodyPr/>
        <a:lstStyle/>
        <a:p>
          <a:endParaRPr lang="id-ID"/>
        </a:p>
      </dgm:t>
    </dgm:pt>
    <dgm:pt modelId="{839FCF96-7ABE-4B8C-9C36-D6A55C65033D}" type="sibTrans" cxnId="{8C2B1936-0666-49DF-A326-DFE82440EB26}">
      <dgm:prSet/>
      <dgm:spPr/>
      <dgm:t>
        <a:bodyPr/>
        <a:lstStyle/>
        <a:p>
          <a:endParaRPr lang="id-ID"/>
        </a:p>
      </dgm:t>
    </dgm:pt>
    <dgm:pt modelId="{40C69588-614B-4413-ACCC-2745917E448C}" type="pres">
      <dgm:prSet presAssocID="{A6BE0E50-FCB1-45E9-946B-E6829D388042}" presName="Name0" presStyleCnt="0">
        <dgm:presLayoutVars>
          <dgm:dir/>
          <dgm:animLvl val="lvl"/>
          <dgm:resizeHandles val="exact"/>
        </dgm:presLayoutVars>
      </dgm:prSet>
      <dgm:spPr/>
      <dgm:t>
        <a:bodyPr/>
        <a:lstStyle/>
        <a:p>
          <a:endParaRPr lang="id-ID"/>
        </a:p>
      </dgm:t>
    </dgm:pt>
    <dgm:pt modelId="{4C2F4BA4-89A9-49B3-AB3D-03F38D99C221}" type="pres">
      <dgm:prSet presAssocID="{D13D56A9-7A6D-4CD3-B424-F4B80F09EAC1}" presName="composite" presStyleCnt="0"/>
      <dgm:spPr/>
      <dgm:t>
        <a:bodyPr/>
        <a:lstStyle/>
        <a:p>
          <a:endParaRPr lang="id-ID"/>
        </a:p>
      </dgm:t>
    </dgm:pt>
    <dgm:pt modelId="{1C5310B7-C565-4E23-865C-AF6199B9805D}" type="pres">
      <dgm:prSet presAssocID="{D13D56A9-7A6D-4CD3-B424-F4B80F09EAC1}" presName="parTx" presStyleLbl="alignNode1" presStyleIdx="0" presStyleCnt="2">
        <dgm:presLayoutVars>
          <dgm:chMax val="0"/>
          <dgm:chPref val="0"/>
          <dgm:bulletEnabled val="1"/>
        </dgm:presLayoutVars>
      </dgm:prSet>
      <dgm:spPr/>
      <dgm:t>
        <a:bodyPr/>
        <a:lstStyle/>
        <a:p>
          <a:endParaRPr lang="id-ID"/>
        </a:p>
      </dgm:t>
    </dgm:pt>
    <dgm:pt modelId="{12A92E3D-8487-4AB5-A80C-A1EAB427CC7C}" type="pres">
      <dgm:prSet presAssocID="{D13D56A9-7A6D-4CD3-B424-F4B80F09EAC1}" presName="desTx" presStyleLbl="alignAccFollowNode1" presStyleIdx="0" presStyleCnt="2">
        <dgm:presLayoutVars>
          <dgm:bulletEnabled val="1"/>
        </dgm:presLayoutVars>
      </dgm:prSet>
      <dgm:spPr/>
      <dgm:t>
        <a:bodyPr/>
        <a:lstStyle/>
        <a:p>
          <a:endParaRPr lang="id-ID"/>
        </a:p>
      </dgm:t>
    </dgm:pt>
    <dgm:pt modelId="{3480024B-582D-4E52-85E6-CB69BB46C751}" type="pres">
      <dgm:prSet presAssocID="{F92128D9-3AC3-479D-8076-66FA727EF715}" presName="space" presStyleCnt="0"/>
      <dgm:spPr/>
      <dgm:t>
        <a:bodyPr/>
        <a:lstStyle/>
        <a:p>
          <a:endParaRPr lang="id-ID"/>
        </a:p>
      </dgm:t>
    </dgm:pt>
    <dgm:pt modelId="{9861AF1B-5572-46FF-8F48-F439F401C310}" type="pres">
      <dgm:prSet presAssocID="{ECD3F359-A099-4068-AAE4-4D176159340D}" presName="composite" presStyleCnt="0"/>
      <dgm:spPr/>
      <dgm:t>
        <a:bodyPr/>
        <a:lstStyle/>
        <a:p>
          <a:endParaRPr lang="id-ID"/>
        </a:p>
      </dgm:t>
    </dgm:pt>
    <dgm:pt modelId="{F1301B7A-26EB-4903-9C80-8E3164F172A9}" type="pres">
      <dgm:prSet presAssocID="{ECD3F359-A099-4068-AAE4-4D176159340D}" presName="parTx" presStyleLbl="alignNode1" presStyleIdx="1" presStyleCnt="2">
        <dgm:presLayoutVars>
          <dgm:chMax val="0"/>
          <dgm:chPref val="0"/>
          <dgm:bulletEnabled val="1"/>
        </dgm:presLayoutVars>
      </dgm:prSet>
      <dgm:spPr/>
      <dgm:t>
        <a:bodyPr/>
        <a:lstStyle/>
        <a:p>
          <a:endParaRPr lang="id-ID"/>
        </a:p>
      </dgm:t>
    </dgm:pt>
    <dgm:pt modelId="{B2AA4C36-E950-415A-B499-436B9C6A2218}" type="pres">
      <dgm:prSet presAssocID="{ECD3F359-A099-4068-AAE4-4D176159340D}" presName="desTx" presStyleLbl="alignAccFollowNode1" presStyleIdx="1" presStyleCnt="2">
        <dgm:presLayoutVars>
          <dgm:bulletEnabled val="1"/>
        </dgm:presLayoutVars>
      </dgm:prSet>
      <dgm:spPr/>
      <dgm:t>
        <a:bodyPr/>
        <a:lstStyle/>
        <a:p>
          <a:endParaRPr lang="id-ID"/>
        </a:p>
      </dgm:t>
    </dgm:pt>
  </dgm:ptLst>
  <dgm:cxnLst>
    <dgm:cxn modelId="{4171D08D-CA6D-46FF-BE5F-832FA65F26A7}" type="presOf" srcId="{ECD3F359-A099-4068-AAE4-4D176159340D}" destId="{F1301B7A-26EB-4903-9C80-8E3164F172A9}" srcOrd="0" destOrd="0" presId="urn:microsoft.com/office/officeart/2005/8/layout/hList1"/>
    <dgm:cxn modelId="{98AE7B25-C3FD-4590-8C8C-9E9BC10AB2A0}" type="presOf" srcId="{D13D56A9-7A6D-4CD3-B424-F4B80F09EAC1}" destId="{1C5310B7-C565-4E23-865C-AF6199B9805D}" srcOrd="0" destOrd="0" presId="urn:microsoft.com/office/officeart/2005/8/layout/hList1"/>
    <dgm:cxn modelId="{8C2B1936-0666-49DF-A326-DFE82440EB26}" srcId="{ECD3F359-A099-4068-AAE4-4D176159340D}" destId="{DC21FDF8-FAC6-40DD-A7F2-81FF057B3881}" srcOrd="4" destOrd="0" parTransId="{07EEB267-3D30-4ACD-A58B-DB4279602487}" sibTransId="{839FCF96-7ABE-4B8C-9C36-D6A55C65033D}"/>
    <dgm:cxn modelId="{423257CC-8535-4CAE-AFFC-E0781D035D88}" srcId="{ECD3F359-A099-4068-AAE4-4D176159340D}" destId="{B13B8F33-CA43-4BF0-A14A-05DDF1ECEFFE}" srcOrd="1" destOrd="0" parTransId="{8110636E-FF96-4745-B220-CDFCDFBEDD86}" sibTransId="{EA77B45E-DAB8-4E78-B899-5B06F063EEAD}"/>
    <dgm:cxn modelId="{9A117A7D-183B-4451-A61C-2FBC5F3D2393}" type="presOf" srcId="{5C6A36A8-008D-4800-AA08-6C5C96AC9402}" destId="{12A92E3D-8487-4AB5-A80C-A1EAB427CC7C}" srcOrd="0" destOrd="2" presId="urn:microsoft.com/office/officeart/2005/8/layout/hList1"/>
    <dgm:cxn modelId="{D510270B-E09F-4119-984C-CFF8C54875E8}" srcId="{ECD3F359-A099-4068-AAE4-4D176159340D}" destId="{7DD9BD32-C166-4A46-90C6-3432327AE8CE}" srcOrd="0" destOrd="0" parTransId="{17620454-D646-4870-9EC0-650F8C93137E}" sibTransId="{17F92257-6869-44B5-B38B-96A354848AD7}"/>
    <dgm:cxn modelId="{4A636B7D-CD0C-454B-AFD5-826B20D78853}" type="presOf" srcId="{65BC9225-6F60-408C-8A4E-AE8DED8C7BC3}" destId="{12A92E3D-8487-4AB5-A80C-A1EAB427CC7C}" srcOrd="0" destOrd="3" presId="urn:microsoft.com/office/officeart/2005/8/layout/hList1"/>
    <dgm:cxn modelId="{0B6B6F46-5301-498F-8A70-F0F37050FABF}" type="presOf" srcId="{8B398694-09A6-47B5-8245-4B0EC1709824}" destId="{12A92E3D-8487-4AB5-A80C-A1EAB427CC7C}" srcOrd="0" destOrd="0" presId="urn:microsoft.com/office/officeart/2005/8/layout/hList1"/>
    <dgm:cxn modelId="{55C22EBA-F874-45BF-A922-835D201AED13}" type="presOf" srcId="{A6BE0E50-FCB1-45E9-946B-E6829D388042}" destId="{40C69588-614B-4413-ACCC-2745917E448C}" srcOrd="0" destOrd="0" presId="urn:microsoft.com/office/officeart/2005/8/layout/hList1"/>
    <dgm:cxn modelId="{498DF02F-DED6-4A0C-BAD1-B74595414204}" srcId="{D13D56A9-7A6D-4CD3-B424-F4B80F09EAC1}" destId="{D562E68D-C757-4114-80A4-DA5C0A915CAE}" srcOrd="4" destOrd="0" parTransId="{140ACE2A-0812-44A4-94B5-031523BD7DF0}" sibTransId="{204CFF61-A9F1-48EB-8E37-9E193062ACBB}"/>
    <dgm:cxn modelId="{27D9CE5B-5ACD-4A18-9541-BAC78A8B7641}" type="presOf" srcId="{3662A860-D27B-4491-BC2D-1DF080F75DAC}" destId="{B2AA4C36-E950-415A-B499-436B9C6A2218}" srcOrd="0" destOrd="3" presId="urn:microsoft.com/office/officeart/2005/8/layout/hList1"/>
    <dgm:cxn modelId="{4CC11A7B-312E-4D5A-9AF7-BDBD604DED4B}" type="presOf" srcId="{E6803439-AC38-482B-8076-19B14994A246}" destId="{12A92E3D-8487-4AB5-A80C-A1EAB427CC7C}" srcOrd="0" destOrd="1" presId="urn:microsoft.com/office/officeart/2005/8/layout/hList1"/>
    <dgm:cxn modelId="{0E84CE10-1A7A-45C3-B02B-6E21490C3DAD}" srcId="{ECD3F359-A099-4068-AAE4-4D176159340D}" destId="{9DE6B5BF-38FC-4272-AEE0-208ED55E6C8E}" srcOrd="2" destOrd="0" parTransId="{C3871033-C1DA-491F-95CA-5785BD8CC518}" sibTransId="{9F852F5F-9C0E-4267-A40C-36EBC10F6FFF}"/>
    <dgm:cxn modelId="{1F7244FE-05AC-449C-8E8D-DFB3FBE3E9BA}" type="presOf" srcId="{D562E68D-C757-4114-80A4-DA5C0A915CAE}" destId="{12A92E3D-8487-4AB5-A80C-A1EAB427CC7C}" srcOrd="0" destOrd="4" presId="urn:microsoft.com/office/officeart/2005/8/layout/hList1"/>
    <dgm:cxn modelId="{A1E41CF5-9772-46C0-AA65-45F07C6A8BA8}" srcId="{D13D56A9-7A6D-4CD3-B424-F4B80F09EAC1}" destId="{8B398694-09A6-47B5-8245-4B0EC1709824}" srcOrd="0" destOrd="0" parTransId="{F06FCD0B-AFDE-445D-98E5-0A02ED381032}" sibTransId="{341A5B49-32C2-4FC4-861A-148EA429D073}"/>
    <dgm:cxn modelId="{86AB2C4B-2772-4337-984F-6185EAB5BE07}" srcId="{D13D56A9-7A6D-4CD3-B424-F4B80F09EAC1}" destId="{E6803439-AC38-482B-8076-19B14994A246}" srcOrd="1" destOrd="0" parTransId="{266D8B4E-C5AA-4CF9-9B7A-32F529634292}" sibTransId="{B13D115D-91A9-49A2-AED3-5D1251B6693D}"/>
    <dgm:cxn modelId="{87178322-5813-45ED-8AC1-0775B4217FEA}" srcId="{A6BE0E50-FCB1-45E9-946B-E6829D388042}" destId="{D13D56A9-7A6D-4CD3-B424-F4B80F09EAC1}" srcOrd="0" destOrd="0" parTransId="{1E077573-03A2-490D-9D37-9E6B152B9A6C}" sibTransId="{F92128D9-3AC3-479D-8076-66FA727EF715}"/>
    <dgm:cxn modelId="{0C7E1DF1-5A45-4C6E-ADB3-4DD7A867E351}" srcId="{D13D56A9-7A6D-4CD3-B424-F4B80F09EAC1}" destId="{65BC9225-6F60-408C-8A4E-AE8DED8C7BC3}" srcOrd="3" destOrd="0" parTransId="{C0790AE8-F8CE-42A0-B3F3-2BEEE4FAA0F9}" sibTransId="{91D61BEA-1C4F-465B-A9EF-0BBD2FBC9D04}"/>
    <dgm:cxn modelId="{795C19D1-D124-4711-B64A-316208E046E6}" srcId="{ECD3F359-A099-4068-AAE4-4D176159340D}" destId="{3662A860-D27B-4491-BC2D-1DF080F75DAC}" srcOrd="3" destOrd="0" parTransId="{5E7303A0-1A76-4C04-8888-46D597E217A1}" sibTransId="{17376AC0-E3F1-4192-9018-AC1369271551}"/>
    <dgm:cxn modelId="{1EF3B3AF-3355-4287-A48D-492DB19A98EA}" type="presOf" srcId="{7DD9BD32-C166-4A46-90C6-3432327AE8CE}" destId="{B2AA4C36-E950-415A-B499-436B9C6A2218}" srcOrd="0" destOrd="0" presId="urn:microsoft.com/office/officeart/2005/8/layout/hList1"/>
    <dgm:cxn modelId="{543036EB-A8FF-4C03-80A9-B71C59B75DFF}" type="presOf" srcId="{DC21FDF8-FAC6-40DD-A7F2-81FF057B3881}" destId="{B2AA4C36-E950-415A-B499-436B9C6A2218}" srcOrd="0" destOrd="4" presId="urn:microsoft.com/office/officeart/2005/8/layout/hList1"/>
    <dgm:cxn modelId="{8414A6B8-5DBD-48B7-B639-21A9DA5D3419}" type="presOf" srcId="{B13B8F33-CA43-4BF0-A14A-05DDF1ECEFFE}" destId="{B2AA4C36-E950-415A-B499-436B9C6A2218}" srcOrd="0" destOrd="1" presId="urn:microsoft.com/office/officeart/2005/8/layout/hList1"/>
    <dgm:cxn modelId="{E1508A76-3816-48DC-B60B-2BCCE47F2FF9}" srcId="{D13D56A9-7A6D-4CD3-B424-F4B80F09EAC1}" destId="{5C6A36A8-008D-4800-AA08-6C5C96AC9402}" srcOrd="2" destOrd="0" parTransId="{8084C5EE-D131-4531-B3A6-DED6944AC7EE}" sibTransId="{D3C454A4-1988-4D1D-A074-B9FDB2422384}"/>
    <dgm:cxn modelId="{A5E4E458-262B-4A7E-8211-3E37C5F6082C}" type="presOf" srcId="{9DE6B5BF-38FC-4272-AEE0-208ED55E6C8E}" destId="{B2AA4C36-E950-415A-B499-436B9C6A2218}" srcOrd="0" destOrd="2" presId="urn:microsoft.com/office/officeart/2005/8/layout/hList1"/>
    <dgm:cxn modelId="{F3A67BEB-D102-4ED9-B6C0-451F0B9DE698}" srcId="{A6BE0E50-FCB1-45E9-946B-E6829D388042}" destId="{ECD3F359-A099-4068-AAE4-4D176159340D}" srcOrd="1" destOrd="0" parTransId="{459365A0-DEBB-40BE-8F0E-04305B161CB9}" sibTransId="{E3059633-A4FB-4866-8717-50813BF3087F}"/>
    <dgm:cxn modelId="{BB6B1728-BF21-4A80-B29A-FA3099A9622B}" type="presParOf" srcId="{40C69588-614B-4413-ACCC-2745917E448C}" destId="{4C2F4BA4-89A9-49B3-AB3D-03F38D99C221}" srcOrd="0" destOrd="0" presId="urn:microsoft.com/office/officeart/2005/8/layout/hList1"/>
    <dgm:cxn modelId="{9511D65D-5D2C-492C-B86B-E54E7D8374B1}" type="presParOf" srcId="{4C2F4BA4-89A9-49B3-AB3D-03F38D99C221}" destId="{1C5310B7-C565-4E23-865C-AF6199B9805D}" srcOrd="0" destOrd="0" presId="urn:microsoft.com/office/officeart/2005/8/layout/hList1"/>
    <dgm:cxn modelId="{A73243A9-3FF4-47F2-AB2B-AEC9C6EAC4DA}" type="presParOf" srcId="{4C2F4BA4-89A9-49B3-AB3D-03F38D99C221}" destId="{12A92E3D-8487-4AB5-A80C-A1EAB427CC7C}" srcOrd="1" destOrd="0" presId="urn:microsoft.com/office/officeart/2005/8/layout/hList1"/>
    <dgm:cxn modelId="{B977E07E-0943-4ED0-9F36-6CC499055071}" type="presParOf" srcId="{40C69588-614B-4413-ACCC-2745917E448C}" destId="{3480024B-582D-4E52-85E6-CB69BB46C751}" srcOrd="1" destOrd="0" presId="urn:microsoft.com/office/officeart/2005/8/layout/hList1"/>
    <dgm:cxn modelId="{E6BD9696-AFD6-48D3-83DD-DA9A32CE5261}" type="presParOf" srcId="{40C69588-614B-4413-ACCC-2745917E448C}" destId="{9861AF1B-5572-46FF-8F48-F439F401C310}" srcOrd="2" destOrd="0" presId="urn:microsoft.com/office/officeart/2005/8/layout/hList1"/>
    <dgm:cxn modelId="{B8F4D4E5-8C70-4DF1-A2F8-4326597BEF8D}" type="presParOf" srcId="{9861AF1B-5572-46FF-8F48-F439F401C310}" destId="{F1301B7A-26EB-4903-9C80-8E3164F172A9}" srcOrd="0" destOrd="0" presId="urn:microsoft.com/office/officeart/2005/8/layout/hList1"/>
    <dgm:cxn modelId="{359FFDB2-8C1C-4B5A-B27A-AD4F963B5EBE}" type="presParOf" srcId="{9861AF1B-5572-46FF-8F48-F439F401C310}" destId="{B2AA4C36-E950-415A-B499-436B9C6A221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8687E-9146-498D-892E-65E45C8610D1}">
      <dsp:nvSpPr>
        <dsp:cNvPr id="0" name=""/>
        <dsp:cNvSpPr/>
      </dsp:nvSpPr>
      <dsp:spPr>
        <a:xfrm>
          <a:off x="2672104" y="1707"/>
          <a:ext cx="1241194" cy="80677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smtClean="0"/>
            <a:t>General System theory</a:t>
          </a:r>
          <a:endParaRPr lang="id-ID" sz="1400" kern="1200" dirty="0"/>
        </a:p>
      </dsp:txBody>
      <dsp:txXfrm>
        <a:off x="2711488" y="41091"/>
        <a:ext cx="1162426" cy="728008"/>
      </dsp:txXfrm>
    </dsp:sp>
    <dsp:sp modelId="{519A8BAF-6D3D-4155-952D-B1EE6CE38DA1}">
      <dsp:nvSpPr>
        <dsp:cNvPr id="0" name=""/>
        <dsp:cNvSpPr/>
      </dsp:nvSpPr>
      <dsp:spPr>
        <a:xfrm>
          <a:off x="1391532" y="405095"/>
          <a:ext cx="3802339" cy="3802339"/>
        </a:xfrm>
        <a:custGeom>
          <a:avLst/>
          <a:gdLst/>
          <a:ahLst/>
          <a:cxnLst/>
          <a:rect l="0" t="0" r="0" b="0"/>
          <a:pathLst>
            <a:path>
              <a:moveTo>
                <a:pt x="2529703" y="106903"/>
              </a:moveTo>
              <a:arcTo wR="1901169" hR="1901169" stAng="17358326" swAng="150173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56BBDE-A0D1-4A3D-B062-33B6B89D32D4}">
      <dsp:nvSpPr>
        <dsp:cNvPr id="0" name=""/>
        <dsp:cNvSpPr/>
      </dsp:nvSpPr>
      <dsp:spPr>
        <a:xfrm>
          <a:off x="4318565" y="952292"/>
          <a:ext cx="1241194" cy="80677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smtClean="0"/>
            <a:t>Living System theory</a:t>
          </a:r>
          <a:endParaRPr lang="id-ID" sz="1400" kern="1200" dirty="0"/>
        </a:p>
      </dsp:txBody>
      <dsp:txXfrm>
        <a:off x="4357949" y="991676"/>
        <a:ext cx="1162426" cy="728008"/>
      </dsp:txXfrm>
    </dsp:sp>
    <dsp:sp modelId="{A1D30DE0-3167-4C48-9F7F-64D4FD37B35E}">
      <dsp:nvSpPr>
        <dsp:cNvPr id="0" name=""/>
        <dsp:cNvSpPr/>
      </dsp:nvSpPr>
      <dsp:spPr>
        <a:xfrm>
          <a:off x="1391532" y="405095"/>
          <a:ext cx="3802339" cy="3802339"/>
        </a:xfrm>
        <a:custGeom>
          <a:avLst/>
          <a:gdLst/>
          <a:ahLst/>
          <a:cxnLst/>
          <a:rect l="0" t="0" r="0" b="0"/>
          <a:pathLst>
            <a:path>
              <a:moveTo>
                <a:pt x="3725009" y="1364462"/>
              </a:moveTo>
              <a:arcTo wR="1901169" hR="1901169" stAng="20616136" swAng="1967728"/>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8AD3A4-3EC5-42AC-A4E7-3F5DF50C8FD1}">
      <dsp:nvSpPr>
        <dsp:cNvPr id="0" name=""/>
        <dsp:cNvSpPr/>
      </dsp:nvSpPr>
      <dsp:spPr>
        <a:xfrm>
          <a:off x="4318565" y="2853462"/>
          <a:ext cx="1241194" cy="80677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smtClean="0"/>
            <a:t>Mathematical Models theory</a:t>
          </a:r>
          <a:endParaRPr lang="id-ID" sz="1400" kern="1200" dirty="0"/>
        </a:p>
      </dsp:txBody>
      <dsp:txXfrm>
        <a:off x="4357949" y="2892846"/>
        <a:ext cx="1162426" cy="728008"/>
      </dsp:txXfrm>
    </dsp:sp>
    <dsp:sp modelId="{FBE1A7B7-3F65-468A-A9EE-D94E68C275B9}">
      <dsp:nvSpPr>
        <dsp:cNvPr id="0" name=""/>
        <dsp:cNvSpPr/>
      </dsp:nvSpPr>
      <dsp:spPr>
        <a:xfrm>
          <a:off x="1391532" y="405095"/>
          <a:ext cx="3802339" cy="3802339"/>
        </a:xfrm>
        <a:custGeom>
          <a:avLst/>
          <a:gdLst/>
          <a:ahLst/>
          <a:cxnLst/>
          <a:rect l="0" t="0" r="0" b="0"/>
          <a:pathLst>
            <a:path>
              <a:moveTo>
                <a:pt x="3229789" y="3261028"/>
              </a:moveTo>
              <a:arcTo wR="1901169" hR="1901169" stAng="2739943" swAng="150173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389056-0A61-4945-8BFC-DD07A787076F}">
      <dsp:nvSpPr>
        <dsp:cNvPr id="0" name=""/>
        <dsp:cNvSpPr/>
      </dsp:nvSpPr>
      <dsp:spPr>
        <a:xfrm>
          <a:off x="2672104" y="3804046"/>
          <a:ext cx="1241194" cy="80677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smtClean="0"/>
            <a:t>Cybernetics</a:t>
          </a:r>
          <a:endParaRPr lang="id-ID" sz="1400" kern="1200" dirty="0"/>
        </a:p>
      </dsp:txBody>
      <dsp:txXfrm>
        <a:off x="2711488" y="3843430"/>
        <a:ext cx="1162426" cy="728008"/>
      </dsp:txXfrm>
    </dsp:sp>
    <dsp:sp modelId="{5DFF0048-5DED-4BC8-B69D-13F80201DD6F}">
      <dsp:nvSpPr>
        <dsp:cNvPr id="0" name=""/>
        <dsp:cNvSpPr/>
      </dsp:nvSpPr>
      <dsp:spPr>
        <a:xfrm>
          <a:off x="1391532" y="405095"/>
          <a:ext cx="3802339" cy="3802339"/>
        </a:xfrm>
        <a:custGeom>
          <a:avLst/>
          <a:gdLst/>
          <a:ahLst/>
          <a:cxnLst/>
          <a:rect l="0" t="0" r="0" b="0"/>
          <a:pathLst>
            <a:path>
              <a:moveTo>
                <a:pt x="1272635" y="3695435"/>
              </a:moveTo>
              <a:arcTo wR="1901169" hR="1901169" stAng="6558326" swAng="150173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6FC6BA-A222-4B5F-9CB6-BCA6ED4EC6C1}">
      <dsp:nvSpPr>
        <dsp:cNvPr id="0" name=""/>
        <dsp:cNvSpPr/>
      </dsp:nvSpPr>
      <dsp:spPr>
        <a:xfrm>
          <a:off x="1025643" y="2853462"/>
          <a:ext cx="1241194" cy="80677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smtClean="0"/>
            <a:t>Social systems theorry</a:t>
          </a:r>
          <a:endParaRPr lang="id-ID" sz="1400" kern="1200" dirty="0"/>
        </a:p>
      </dsp:txBody>
      <dsp:txXfrm>
        <a:off x="1065027" y="2892846"/>
        <a:ext cx="1162426" cy="728008"/>
      </dsp:txXfrm>
    </dsp:sp>
    <dsp:sp modelId="{643E10E9-B8E4-46D7-8DB3-B958CFBF1E40}">
      <dsp:nvSpPr>
        <dsp:cNvPr id="0" name=""/>
        <dsp:cNvSpPr/>
      </dsp:nvSpPr>
      <dsp:spPr>
        <a:xfrm>
          <a:off x="1391532" y="405095"/>
          <a:ext cx="3802339" cy="3802339"/>
        </a:xfrm>
        <a:custGeom>
          <a:avLst/>
          <a:gdLst/>
          <a:ahLst/>
          <a:cxnLst/>
          <a:rect l="0" t="0" r="0" b="0"/>
          <a:pathLst>
            <a:path>
              <a:moveTo>
                <a:pt x="77329" y="2437876"/>
              </a:moveTo>
              <a:arcTo wR="1901169" hR="1901169" stAng="9816136" swAng="1967728"/>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FC7021-3C3D-4DD5-A79F-922E2A8F3C97}">
      <dsp:nvSpPr>
        <dsp:cNvPr id="0" name=""/>
        <dsp:cNvSpPr/>
      </dsp:nvSpPr>
      <dsp:spPr>
        <a:xfrm>
          <a:off x="1025643" y="952292"/>
          <a:ext cx="1241194" cy="80677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kern="1200" smtClean="0"/>
            <a:t>Philosophical Systems theory</a:t>
          </a:r>
          <a:endParaRPr lang="id-ID" sz="1400" kern="1200" dirty="0"/>
        </a:p>
      </dsp:txBody>
      <dsp:txXfrm>
        <a:off x="1065027" y="991676"/>
        <a:ext cx="1162426" cy="728008"/>
      </dsp:txXfrm>
    </dsp:sp>
    <dsp:sp modelId="{14C8F333-B018-4887-A6DD-18CFBB63C4F5}">
      <dsp:nvSpPr>
        <dsp:cNvPr id="0" name=""/>
        <dsp:cNvSpPr/>
      </dsp:nvSpPr>
      <dsp:spPr>
        <a:xfrm>
          <a:off x="1391532" y="405095"/>
          <a:ext cx="3802339" cy="3802339"/>
        </a:xfrm>
        <a:custGeom>
          <a:avLst/>
          <a:gdLst/>
          <a:ahLst/>
          <a:cxnLst/>
          <a:rect l="0" t="0" r="0" b="0"/>
          <a:pathLst>
            <a:path>
              <a:moveTo>
                <a:pt x="572549" y="541310"/>
              </a:moveTo>
              <a:arcTo wR="1901169" hR="1901169" stAng="13539943" swAng="150173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B0B3A-E6F3-4CFF-B712-7181E533C453}">
      <dsp:nvSpPr>
        <dsp:cNvPr id="0" name=""/>
        <dsp:cNvSpPr/>
      </dsp:nvSpPr>
      <dsp:spPr>
        <a:xfrm>
          <a:off x="58" y="279153"/>
          <a:ext cx="5590319" cy="132480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186944" rIns="327152" bIns="186944" numCol="1" spcCol="1270" anchor="ctr" anchorCtr="0">
          <a:noAutofit/>
        </a:bodyPr>
        <a:lstStyle/>
        <a:p>
          <a:pPr lvl="0" algn="ctr" defTabSz="2044700">
            <a:lnSpc>
              <a:spcPct val="90000"/>
            </a:lnSpc>
            <a:spcBef>
              <a:spcPct val="0"/>
            </a:spcBef>
            <a:spcAft>
              <a:spcPct val="35000"/>
            </a:spcAft>
          </a:pPr>
          <a:r>
            <a:rPr lang="id-ID" sz="4600" b="1" kern="1200" dirty="0" smtClean="0"/>
            <a:t>Klasik</a:t>
          </a:r>
          <a:endParaRPr lang="id-ID" sz="4600" b="1" kern="1200" dirty="0"/>
        </a:p>
      </dsp:txBody>
      <dsp:txXfrm>
        <a:off x="58" y="279153"/>
        <a:ext cx="5590319" cy="1324800"/>
      </dsp:txXfrm>
    </dsp:sp>
    <dsp:sp modelId="{C361EBEA-EDF3-4303-8107-8BA2D5A5FDED}">
      <dsp:nvSpPr>
        <dsp:cNvPr id="0" name=""/>
        <dsp:cNvSpPr/>
      </dsp:nvSpPr>
      <dsp:spPr>
        <a:xfrm>
          <a:off x="58" y="1603953"/>
          <a:ext cx="5590319" cy="3535560"/>
        </a:xfrm>
        <a:prstGeom prst="rect">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364" tIns="245364" rIns="327152" bIns="368046" numCol="1" spcCol="1270" anchor="t" anchorCtr="0">
          <a:noAutofit/>
        </a:bodyPr>
        <a:lstStyle/>
        <a:p>
          <a:pPr marL="285750" lvl="1" indent="-285750" algn="l" defTabSz="2044700">
            <a:lnSpc>
              <a:spcPct val="90000"/>
            </a:lnSpc>
            <a:spcBef>
              <a:spcPct val="0"/>
            </a:spcBef>
            <a:spcAft>
              <a:spcPct val="15000"/>
            </a:spcAft>
            <a:buChar char="••"/>
          </a:pPr>
          <a:r>
            <a:rPr lang="id-ID" sz="4600" kern="1200" dirty="0" smtClean="0"/>
            <a:t>Partial thinking</a:t>
          </a:r>
          <a:endParaRPr lang="id-ID" sz="4600" kern="1200" dirty="0"/>
        </a:p>
        <a:p>
          <a:pPr marL="285750" lvl="1" indent="-285750" algn="l" defTabSz="2044700">
            <a:lnSpc>
              <a:spcPct val="90000"/>
            </a:lnSpc>
            <a:spcBef>
              <a:spcPct val="0"/>
            </a:spcBef>
            <a:spcAft>
              <a:spcPct val="15000"/>
            </a:spcAft>
            <a:buChar char="••"/>
          </a:pPr>
          <a:r>
            <a:rPr lang="id-ID" sz="4600" kern="1200" dirty="0" smtClean="0"/>
            <a:t>Regular thinking</a:t>
          </a:r>
          <a:endParaRPr lang="id-ID" sz="4600" kern="1200" dirty="0"/>
        </a:p>
        <a:p>
          <a:pPr marL="285750" lvl="1" indent="-285750" algn="l" defTabSz="2044700">
            <a:lnSpc>
              <a:spcPct val="90000"/>
            </a:lnSpc>
            <a:spcBef>
              <a:spcPct val="0"/>
            </a:spcBef>
            <a:spcAft>
              <a:spcPct val="15000"/>
            </a:spcAft>
            <a:buChar char="••"/>
          </a:pPr>
          <a:r>
            <a:rPr lang="id-ID" sz="4600" kern="1200" dirty="0" smtClean="0"/>
            <a:t>Linier thinking</a:t>
          </a:r>
          <a:endParaRPr lang="id-ID" sz="4600" kern="1200" dirty="0"/>
        </a:p>
        <a:p>
          <a:pPr marL="285750" lvl="1" indent="-285750" algn="l" defTabSz="2044700">
            <a:lnSpc>
              <a:spcPct val="90000"/>
            </a:lnSpc>
            <a:spcBef>
              <a:spcPct val="0"/>
            </a:spcBef>
            <a:spcAft>
              <a:spcPct val="15000"/>
            </a:spcAft>
            <a:buChar char="••"/>
          </a:pPr>
          <a:r>
            <a:rPr lang="id-ID" sz="4600" kern="1200" dirty="0" smtClean="0"/>
            <a:t>Reductionism</a:t>
          </a:r>
          <a:endParaRPr lang="id-ID" sz="4600" kern="1200" dirty="0"/>
        </a:p>
      </dsp:txBody>
      <dsp:txXfrm>
        <a:off x="58" y="1603953"/>
        <a:ext cx="5590319" cy="3535560"/>
      </dsp:txXfrm>
    </dsp:sp>
    <dsp:sp modelId="{39B94BE7-81B9-4EE0-993B-51DFD9EF9F11}">
      <dsp:nvSpPr>
        <dsp:cNvPr id="0" name=""/>
        <dsp:cNvSpPr/>
      </dsp:nvSpPr>
      <dsp:spPr>
        <a:xfrm>
          <a:off x="6373022" y="279153"/>
          <a:ext cx="5590319" cy="1324800"/>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186944" rIns="327152" bIns="186944" numCol="1" spcCol="1270" anchor="ctr" anchorCtr="0">
          <a:noAutofit/>
        </a:bodyPr>
        <a:lstStyle/>
        <a:p>
          <a:pPr lvl="0" algn="ctr" defTabSz="2044700">
            <a:lnSpc>
              <a:spcPct val="90000"/>
            </a:lnSpc>
            <a:spcBef>
              <a:spcPct val="0"/>
            </a:spcBef>
            <a:spcAft>
              <a:spcPct val="35000"/>
            </a:spcAft>
          </a:pPr>
          <a:r>
            <a:rPr lang="id-ID" sz="4600" b="1" kern="1200" dirty="0" smtClean="0"/>
            <a:t>Modern</a:t>
          </a:r>
          <a:endParaRPr lang="id-ID" sz="4600" b="1" kern="1200" dirty="0"/>
        </a:p>
      </dsp:txBody>
      <dsp:txXfrm>
        <a:off x="6373022" y="279153"/>
        <a:ext cx="5590319" cy="1324800"/>
      </dsp:txXfrm>
    </dsp:sp>
    <dsp:sp modelId="{FEF853D1-586B-4F73-9152-F1F4B7AF3D22}">
      <dsp:nvSpPr>
        <dsp:cNvPr id="0" name=""/>
        <dsp:cNvSpPr/>
      </dsp:nvSpPr>
      <dsp:spPr>
        <a:xfrm>
          <a:off x="6373022" y="1603953"/>
          <a:ext cx="5590319" cy="3535560"/>
        </a:xfrm>
        <a:prstGeom prst="rect">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364" tIns="245364" rIns="327152" bIns="368046" numCol="1" spcCol="1270" anchor="t" anchorCtr="0">
          <a:noAutofit/>
        </a:bodyPr>
        <a:lstStyle/>
        <a:p>
          <a:pPr marL="285750" lvl="1" indent="-285750" algn="l" defTabSz="2044700">
            <a:lnSpc>
              <a:spcPct val="90000"/>
            </a:lnSpc>
            <a:spcBef>
              <a:spcPct val="0"/>
            </a:spcBef>
            <a:spcAft>
              <a:spcPct val="15000"/>
            </a:spcAft>
            <a:buChar char="••"/>
          </a:pPr>
          <a:r>
            <a:rPr lang="id-ID" sz="4600" b="1" kern="1200" dirty="0" smtClean="0">
              <a:solidFill>
                <a:schemeClr val="accent6">
                  <a:lumMod val="75000"/>
                </a:schemeClr>
              </a:solidFill>
            </a:rPr>
            <a:t>Systems</a:t>
          </a:r>
          <a:r>
            <a:rPr lang="id-ID" sz="4600" kern="1200" dirty="0" smtClean="0"/>
            <a:t> thinking</a:t>
          </a:r>
          <a:endParaRPr lang="id-ID" sz="4600" kern="1200" dirty="0"/>
        </a:p>
        <a:p>
          <a:pPr marL="285750" lvl="1" indent="-285750" algn="l" defTabSz="2044700">
            <a:lnSpc>
              <a:spcPct val="90000"/>
            </a:lnSpc>
            <a:spcBef>
              <a:spcPct val="0"/>
            </a:spcBef>
            <a:spcAft>
              <a:spcPct val="15000"/>
            </a:spcAft>
            <a:buChar char="••"/>
          </a:pPr>
          <a:r>
            <a:rPr lang="id-ID" sz="4600" kern="1200" dirty="0" smtClean="0"/>
            <a:t>Complexity thinking</a:t>
          </a:r>
          <a:endParaRPr lang="id-ID" sz="4600" kern="1200" dirty="0"/>
        </a:p>
        <a:p>
          <a:pPr marL="285750" lvl="1" indent="-285750" algn="l" defTabSz="2044700">
            <a:lnSpc>
              <a:spcPct val="90000"/>
            </a:lnSpc>
            <a:spcBef>
              <a:spcPct val="0"/>
            </a:spcBef>
            <a:spcAft>
              <a:spcPct val="15000"/>
            </a:spcAft>
            <a:buChar char="••"/>
          </a:pPr>
          <a:r>
            <a:rPr lang="id-ID" sz="4600" kern="1200" dirty="0" smtClean="0"/>
            <a:t>Loop thinking</a:t>
          </a:r>
          <a:endParaRPr lang="id-ID" sz="4600" kern="1200" dirty="0"/>
        </a:p>
        <a:p>
          <a:pPr marL="285750" lvl="1" indent="-285750" algn="l" defTabSz="2044700">
            <a:lnSpc>
              <a:spcPct val="90000"/>
            </a:lnSpc>
            <a:spcBef>
              <a:spcPct val="0"/>
            </a:spcBef>
            <a:spcAft>
              <a:spcPct val="15000"/>
            </a:spcAft>
            <a:buChar char="••"/>
          </a:pPr>
          <a:r>
            <a:rPr lang="id-ID" sz="4600" kern="1200" dirty="0" smtClean="0"/>
            <a:t>Holism</a:t>
          </a:r>
          <a:endParaRPr lang="id-ID" sz="4600" kern="1200" dirty="0"/>
        </a:p>
      </dsp:txBody>
      <dsp:txXfrm>
        <a:off x="6373022" y="1603953"/>
        <a:ext cx="5590319" cy="3535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310B7-C565-4E23-865C-AF6199B9805D}">
      <dsp:nvSpPr>
        <dsp:cNvPr id="0" name=""/>
        <dsp:cNvSpPr/>
      </dsp:nvSpPr>
      <dsp:spPr>
        <a:xfrm>
          <a:off x="56" y="58799"/>
          <a:ext cx="5412283" cy="604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id-ID" sz="2100" kern="1200" dirty="0" smtClean="0"/>
            <a:t>Berfikir tidak sistemik </a:t>
          </a:r>
          <a:r>
            <a:rPr lang="id-ID" sz="2100" i="1" kern="1200" dirty="0" smtClean="0"/>
            <a:t>(Usual approach)</a:t>
          </a:r>
          <a:endParaRPr lang="id-ID" sz="2100" i="1" kern="1200" dirty="0"/>
        </a:p>
      </dsp:txBody>
      <dsp:txXfrm>
        <a:off x="56" y="58799"/>
        <a:ext cx="5412283" cy="604800"/>
      </dsp:txXfrm>
    </dsp:sp>
    <dsp:sp modelId="{12A92E3D-8487-4AB5-A80C-A1EAB427CC7C}">
      <dsp:nvSpPr>
        <dsp:cNvPr id="0" name=""/>
        <dsp:cNvSpPr/>
      </dsp:nvSpPr>
      <dsp:spPr>
        <a:xfrm>
          <a:off x="56" y="663599"/>
          <a:ext cx="5412283" cy="46116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id-ID" sz="2100" kern="1200" dirty="0" smtClean="0"/>
            <a:t>Fokus pada sebagian masalah </a:t>
          </a:r>
          <a:r>
            <a:rPr lang="id-ID" sz="2100" b="1" i="1" kern="1200" dirty="0" smtClean="0"/>
            <a:t>(static thinking)</a:t>
          </a:r>
          <a:endParaRPr lang="id-ID" sz="2100" b="1" i="1" kern="1200" dirty="0"/>
        </a:p>
        <a:p>
          <a:pPr marL="228600" lvl="1" indent="-228600" algn="l" defTabSz="933450">
            <a:lnSpc>
              <a:spcPct val="90000"/>
            </a:lnSpc>
            <a:spcBef>
              <a:spcPct val="0"/>
            </a:spcBef>
            <a:spcAft>
              <a:spcPct val="15000"/>
            </a:spcAft>
            <a:buChar char="••"/>
          </a:pPr>
          <a:r>
            <a:rPr lang="id-ID" sz="2100" kern="1200" dirty="0" smtClean="0"/>
            <a:t>Melihat perilaku dalam sistem sebagai akibat dari lingkungan </a:t>
          </a:r>
          <a:r>
            <a:rPr lang="id-ID" sz="2100" b="1" i="1" kern="1200" dirty="0" smtClean="0"/>
            <a:t>(Systems-as-effect thinking)</a:t>
          </a:r>
          <a:endParaRPr lang="id-ID" sz="2100" b="1" i="1" kern="1200" dirty="0"/>
        </a:p>
        <a:p>
          <a:pPr marL="228600" lvl="1" indent="-228600" algn="l" defTabSz="933450">
            <a:lnSpc>
              <a:spcPct val="90000"/>
            </a:lnSpc>
            <a:spcBef>
              <a:spcPct val="0"/>
            </a:spcBef>
            <a:spcAft>
              <a:spcPct val="15000"/>
            </a:spcAft>
            <a:buChar char="••"/>
          </a:pPr>
          <a:r>
            <a:rPr lang="id-ID" sz="2100" i="0" kern="1200" dirty="0" smtClean="0"/>
            <a:t>Percaya bahwa untuk mengetahui sesuatu adalah dengan memahami setiap detail masalah </a:t>
          </a:r>
          <a:r>
            <a:rPr lang="id-ID" sz="2100" b="1" i="1" kern="1200" dirty="0" smtClean="0"/>
            <a:t>(tree-by-tree thinking)</a:t>
          </a:r>
          <a:endParaRPr lang="id-ID" sz="2100" b="1" i="1" kern="1200" dirty="0"/>
        </a:p>
        <a:p>
          <a:pPr marL="228600" lvl="1" indent="-228600" algn="l" defTabSz="933450">
            <a:lnSpc>
              <a:spcPct val="90000"/>
            </a:lnSpc>
            <a:spcBef>
              <a:spcPct val="0"/>
            </a:spcBef>
            <a:spcAft>
              <a:spcPct val="15000"/>
            </a:spcAft>
            <a:buChar char="••"/>
          </a:pPr>
          <a:r>
            <a:rPr lang="id-ID" sz="2100" i="0" kern="1200" dirty="0" smtClean="0"/>
            <a:t>Mengidentifikasi faktor yang berpengaruh atau berhubungan dengan suatu masalah </a:t>
          </a:r>
          <a:r>
            <a:rPr lang="id-ID" sz="2100" b="1" i="1" kern="1200" dirty="0" smtClean="0"/>
            <a:t>(factors thinking)</a:t>
          </a:r>
          <a:endParaRPr lang="id-ID" sz="2100" b="1" i="1" kern="1200" dirty="0"/>
        </a:p>
        <a:p>
          <a:pPr marL="228600" lvl="1" indent="-228600" algn="l" defTabSz="933450">
            <a:lnSpc>
              <a:spcPct val="90000"/>
            </a:lnSpc>
            <a:spcBef>
              <a:spcPct val="0"/>
            </a:spcBef>
            <a:spcAft>
              <a:spcPct val="15000"/>
            </a:spcAft>
            <a:buChar char="••"/>
          </a:pPr>
          <a:r>
            <a:rPr lang="id-ID" sz="2100" i="0" kern="1200" dirty="0" smtClean="0"/>
            <a:t>Memandang sebab-akibat terjadi dalam satu arah penyebab, tanpa memperhatikan ketergantungan antar faktor </a:t>
          </a:r>
          <a:r>
            <a:rPr lang="id-ID" sz="2100" b="1" i="1" kern="1200" dirty="0" smtClean="0"/>
            <a:t>(Straight-line thinking)</a:t>
          </a:r>
          <a:endParaRPr lang="id-ID" sz="2100" b="1" i="1" kern="1200" dirty="0"/>
        </a:p>
      </dsp:txBody>
      <dsp:txXfrm>
        <a:off x="56" y="663599"/>
        <a:ext cx="5412283" cy="4611600"/>
      </dsp:txXfrm>
    </dsp:sp>
    <dsp:sp modelId="{F1301B7A-26EB-4903-9C80-8E3164F172A9}">
      <dsp:nvSpPr>
        <dsp:cNvPr id="0" name=""/>
        <dsp:cNvSpPr/>
      </dsp:nvSpPr>
      <dsp:spPr>
        <a:xfrm>
          <a:off x="6170059" y="58799"/>
          <a:ext cx="5412283" cy="604800"/>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id-ID" sz="2100" kern="1200" dirty="0" smtClean="0"/>
            <a:t>Befikir sistemik </a:t>
          </a:r>
          <a:r>
            <a:rPr lang="id-ID" sz="2100" i="1" kern="1200" dirty="0" smtClean="0"/>
            <a:t>(Systems thinking approach)</a:t>
          </a:r>
          <a:endParaRPr lang="id-ID" sz="2100" i="1" kern="1200" dirty="0"/>
        </a:p>
      </dsp:txBody>
      <dsp:txXfrm>
        <a:off x="6170059" y="58799"/>
        <a:ext cx="5412283" cy="604800"/>
      </dsp:txXfrm>
    </dsp:sp>
    <dsp:sp modelId="{B2AA4C36-E950-415A-B499-436B9C6A2218}">
      <dsp:nvSpPr>
        <dsp:cNvPr id="0" name=""/>
        <dsp:cNvSpPr/>
      </dsp:nvSpPr>
      <dsp:spPr>
        <a:xfrm>
          <a:off x="6170059" y="663599"/>
          <a:ext cx="5412283" cy="4611600"/>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id-ID" sz="2100" kern="1200" dirty="0" smtClean="0"/>
            <a:t>Melihat masalah sebagai akibat dari pola perilaku sepanjang masa </a:t>
          </a:r>
          <a:r>
            <a:rPr lang="id-ID" sz="2100" b="1" i="1" kern="1200" dirty="0" smtClean="0"/>
            <a:t>(dynamic thinking)</a:t>
          </a:r>
          <a:endParaRPr lang="id-ID" sz="2100" b="1" i="1" kern="1200" dirty="0"/>
        </a:p>
        <a:p>
          <a:pPr marL="228600" lvl="1" indent="-228600" algn="l" defTabSz="933450">
            <a:lnSpc>
              <a:spcPct val="90000"/>
            </a:lnSpc>
            <a:spcBef>
              <a:spcPct val="0"/>
            </a:spcBef>
            <a:spcAft>
              <a:spcPct val="15000"/>
            </a:spcAft>
            <a:buChar char="••"/>
          </a:pPr>
          <a:r>
            <a:rPr lang="id-ID" sz="2100" kern="1200" dirty="0" smtClean="0"/>
            <a:t>Berusaha agar perilaku dalam sistem berpengaruh positif terhadap lingkungan </a:t>
          </a:r>
          <a:r>
            <a:rPr lang="id-ID" sz="2100" b="1" i="1" kern="1200" dirty="0" smtClean="0"/>
            <a:t>(Systems-as-cause thinking)</a:t>
          </a:r>
          <a:endParaRPr lang="id-ID" sz="2100" b="1" i="1" kern="1200" dirty="0"/>
        </a:p>
        <a:p>
          <a:pPr marL="228600" lvl="1" indent="-228600" algn="l" defTabSz="933450">
            <a:lnSpc>
              <a:spcPct val="90000"/>
            </a:lnSpc>
            <a:spcBef>
              <a:spcPct val="0"/>
            </a:spcBef>
            <a:spcAft>
              <a:spcPct val="15000"/>
            </a:spcAft>
            <a:buChar char="••"/>
          </a:pPr>
          <a:r>
            <a:rPr lang="id-ID" sz="2100" i="0" kern="1200" dirty="0" smtClean="0"/>
            <a:t>Percaya bahwa untuk mengetahui sesuatu adalah dengan memahami konteks keseluruhan masalah </a:t>
          </a:r>
          <a:r>
            <a:rPr lang="id-ID" sz="2100" b="1" i="1" kern="1200" dirty="0" smtClean="0"/>
            <a:t>(forest thinking)</a:t>
          </a:r>
          <a:endParaRPr lang="id-ID" sz="2100" b="1" i="1" kern="1200" dirty="0"/>
        </a:p>
        <a:p>
          <a:pPr marL="228600" lvl="1" indent="-228600" algn="l" defTabSz="933450">
            <a:lnSpc>
              <a:spcPct val="90000"/>
            </a:lnSpc>
            <a:spcBef>
              <a:spcPct val="0"/>
            </a:spcBef>
            <a:spcAft>
              <a:spcPct val="15000"/>
            </a:spcAft>
            <a:buChar char="••"/>
          </a:pPr>
          <a:r>
            <a:rPr lang="id-ID" sz="2100" i="0" kern="1200" dirty="0" smtClean="0"/>
            <a:t>Fokus pada akibat dan memahami bagaimana hal tersebut terjadi </a:t>
          </a:r>
          <a:r>
            <a:rPr lang="id-ID" sz="2100" b="1" i="1" kern="1200" dirty="0" smtClean="0"/>
            <a:t>(operational thinking)</a:t>
          </a:r>
          <a:endParaRPr lang="id-ID" sz="2100" b="1" i="1" kern="1200" dirty="0"/>
        </a:p>
        <a:p>
          <a:pPr marL="228600" lvl="1" indent="-228600" algn="l" defTabSz="933450">
            <a:lnSpc>
              <a:spcPct val="90000"/>
            </a:lnSpc>
            <a:spcBef>
              <a:spcPct val="0"/>
            </a:spcBef>
            <a:spcAft>
              <a:spcPct val="15000"/>
            </a:spcAft>
            <a:buChar char="••"/>
          </a:pPr>
          <a:r>
            <a:rPr lang="id-ID" sz="2100" i="0" kern="1200" dirty="0" smtClean="0"/>
            <a:t>Memandang sebab-akibat terjadi dalam proses yang selalu berjalan </a:t>
          </a:r>
          <a:r>
            <a:rPr lang="id-ID" sz="2100" b="1" i="1" kern="1200" dirty="0" smtClean="0"/>
            <a:t>(Loop thinking)</a:t>
          </a:r>
          <a:endParaRPr lang="id-ID" sz="2100" b="1" i="1" kern="1200" dirty="0"/>
        </a:p>
      </dsp:txBody>
      <dsp:txXfrm>
        <a:off x="6170059" y="663599"/>
        <a:ext cx="5412283" cy="461160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643B656-D412-4DFB-9FD6-2E278C0FF5BC}" type="datetimeFigureOut">
              <a:rPr lang="id-ID"/>
              <a:pPr>
                <a:defRPr/>
              </a:pPr>
              <a:t>04/10/2017</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38A31C9-4BE0-4E38-A6DE-B07EB3C7D8DF}" type="slidenum">
              <a:rPr lang="id-ID"/>
              <a:pPr/>
              <a:t>‹#›</a:t>
            </a:fld>
            <a:endParaRPr lang="id-ID"/>
          </a:p>
        </p:txBody>
      </p:sp>
    </p:spTree>
    <p:extLst>
      <p:ext uri="{BB962C8B-B14F-4D97-AF65-F5344CB8AC3E}">
        <p14:creationId xmlns:p14="http://schemas.microsoft.com/office/powerpoint/2010/main" val="1667419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3345A6-66BE-4A19-B751-922A27DD3023}" type="slidenum">
              <a:rPr lang="id-ID">
                <a:latin typeface="Calibri" panose="020F0502020204030204" pitchFamily="34" charset="0"/>
              </a:rPr>
              <a:pPr eaLnBrk="1" hangingPunct="1"/>
              <a:t>4</a:t>
            </a:fld>
            <a:endParaRPr lang="id-ID">
              <a:latin typeface="Calibri" panose="020F0502020204030204" pitchFamily="34" charset="0"/>
            </a:endParaRPr>
          </a:p>
        </p:txBody>
      </p:sp>
    </p:spTree>
    <p:extLst>
      <p:ext uri="{BB962C8B-B14F-4D97-AF65-F5344CB8AC3E}">
        <p14:creationId xmlns:p14="http://schemas.microsoft.com/office/powerpoint/2010/main" val="262564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B969E4-D6C2-485B-BA3E-48099623A6E2}" type="slidenum">
              <a:rPr lang="id-ID">
                <a:solidFill>
                  <a:prstClr val="black"/>
                </a:solidFill>
                <a:latin typeface="Calibri" panose="020F0502020204030204" pitchFamily="34" charset="0"/>
              </a:rPr>
              <a:pPr eaLnBrk="1" hangingPunct="1"/>
              <a:t>23</a:t>
            </a:fld>
            <a:endParaRPr lang="id-ID">
              <a:solidFill>
                <a:prstClr val="black"/>
              </a:solidFill>
              <a:latin typeface="Calibri" panose="020F0502020204030204" pitchFamily="34" charset="0"/>
            </a:endParaRPr>
          </a:p>
        </p:txBody>
      </p:sp>
    </p:spTree>
    <p:extLst>
      <p:ext uri="{BB962C8B-B14F-4D97-AF65-F5344CB8AC3E}">
        <p14:creationId xmlns:p14="http://schemas.microsoft.com/office/powerpoint/2010/main" val="636865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B969E4-D6C2-485B-BA3E-48099623A6E2}" type="slidenum">
              <a:rPr lang="id-ID">
                <a:solidFill>
                  <a:prstClr val="black"/>
                </a:solidFill>
                <a:latin typeface="Calibri" panose="020F0502020204030204" pitchFamily="34" charset="0"/>
              </a:rPr>
              <a:pPr eaLnBrk="1" hangingPunct="1"/>
              <a:t>24</a:t>
            </a:fld>
            <a:endParaRPr lang="id-ID">
              <a:solidFill>
                <a:prstClr val="black"/>
              </a:solidFill>
              <a:latin typeface="Calibri" panose="020F0502020204030204" pitchFamily="34" charset="0"/>
            </a:endParaRPr>
          </a:p>
        </p:txBody>
      </p:sp>
    </p:spTree>
    <p:extLst>
      <p:ext uri="{BB962C8B-B14F-4D97-AF65-F5344CB8AC3E}">
        <p14:creationId xmlns:p14="http://schemas.microsoft.com/office/powerpoint/2010/main" val="2453383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B969E4-D6C2-485B-BA3E-48099623A6E2}" type="slidenum">
              <a:rPr lang="id-ID">
                <a:solidFill>
                  <a:prstClr val="black"/>
                </a:solidFill>
                <a:latin typeface="Calibri" panose="020F0502020204030204" pitchFamily="34" charset="0"/>
              </a:rPr>
              <a:pPr eaLnBrk="1" hangingPunct="1"/>
              <a:t>25</a:t>
            </a:fld>
            <a:endParaRPr lang="id-ID">
              <a:solidFill>
                <a:prstClr val="black"/>
              </a:solidFill>
              <a:latin typeface="Calibri" panose="020F0502020204030204" pitchFamily="34" charset="0"/>
            </a:endParaRPr>
          </a:p>
        </p:txBody>
      </p:sp>
    </p:spTree>
    <p:extLst>
      <p:ext uri="{BB962C8B-B14F-4D97-AF65-F5344CB8AC3E}">
        <p14:creationId xmlns:p14="http://schemas.microsoft.com/office/powerpoint/2010/main" val="571391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03CF1C-CF8C-4B3A-86E6-8050F133579D}" type="slidenum">
              <a:rPr lang="id-ID">
                <a:latin typeface="Calibri" panose="020F0502020204030204" pitchFamily="34" charset="0"/>
              </a:rPr>
              <a:pPr eaLnBrk="1" hangingPunct="1"/>
              <a:t>27</a:t>
            </a:fld>
            <a:endParaRPr lang="id-ID">
              <a:latin typeface="Calibri" panose="020F0502020204030204" pitchFamily="34" charset="0"/>
            </a:endParaRPr>
          </a:p>
        </p:txBody>
      </p:sp>
    </p:spTree>
    <p:extLst>
      <p:ext uri="{BB962C8B-B14F-4D97-AF65-F5344CB8AC3E}">
        <p14:creationId xmlns:p14="http://schemas.microsoft.com/office/powerpoint/2010/main" val="2297402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3345A6-66BE-4A19-B751-922A27DD3023}" type="slidenum">
              <a:rPr lang="id-ID">
                <a:latin typeface="Calibri" panose="020F0502020204030204" pitchFamily="34" charset="0"/>
              </a:rPr>
              <a:pPr eaLnBrk="1" hangingPunct="1"/>
              <a:t>28</a:t>
            </a:fld>
            <a:endParaRPr lang="id-ID">
              <a:latin typeface="Calibri" panose="020F0502020204030204" pitchFamily="34" charset="0"/>
            </a:endParaRPr>
          </a:p>
        </p:txBody>
      </p:sp>
    </p:spTree>
    <p:extLst>
      <p:ext uri="{BB962C8B-B14F-4D97-AF65-F5344CB8AC3E}">
        <p14:creationId xmlns:p14="http://schemas.microsoft.com/office/powerpoint/2010/main" val="23047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3FABC4-BC4F-4ACC-99CB-6C738C0BC9BD}" type="slidenum">
              <a:rPr lang="id-ID">
                <a:latin typeface="Calibri" panose="020F0502020204030204" pitchFamily="34" charset="0"/>
              </a:rPr>
              <a:pPr eaLnBrk="1" hangingPunct="1"/>
              <a:t>29</a:t>
            </a:fld>
            <a:endParaRPr lang="id-ID">
              <a:latin typeface="Calibri" panose="020F0502020204030204" pitchFamily="34" charset="0"/>
            </a:endParaRPr>
          </a:p>
        </p:txBody>
      </p:sp>
    </p:spTree>
    <p:extLst>
      <p:ext uri="{BB962C8B-B14F-4D97-AF65-F5344CB8AC3E}">
        <p14:creationId xmlns:p14="http://schemas.microsoft.com/office/powerpoint/2010/main" val="3126390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B969E4-D6C2-485B-BA3E-48099623A6E2}" type="slidenum">
              <a:rPr lang="id-ID">
                <a:latin typeface="Calibri" panose="020F0502020204030204" pitchFamily="34" charset="0"/>
              </a:rPr>
              <a:pPr eaLnBrk="1" hangingPunct="1"/>
              <a:t>7</a:t>
            </a:fld>
            <a:endParaRPr lang="id-ID">
              <a:latin typeface="Calibri" panose="020F0502020204030204" pitchFamily="34" charset="0"/>
            </a:endParaRPr>
          </a:p>
        </p:txBody>
      </p:sp>
    </p:spTree>
    <p:extLst>
      <p:ext uri="{BB962C8B-B14F-4D97-AF65-F5344CB8AC3E}">
        <p14:creationId xmlns:p14="http://schemas.microsoft.com/office/powerpoint/2010/main" val="98672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9D684D-0FE4-43DE-AE6B-B6E37160EC1C}" type="slidenum">
              <a:rPr lang="id-ID">
                <a:latin typeface="Calibri" panose="020F0502020204030204" pitchFamily="34" charset="0"/>
              </a:rPr>
              <a:pPr eaLnBrk="1" hangingPunct="1"/>
              <a:t>10</a:t>
            </a:fld>
            <a:endParaRPr lang="id-ID">
              <a:latin typeface="Calibri" panose="020F0502020204030204" pitchFamily="34" charset="0"/>
            </a:endParaRPr>
          </a:p>
        </p:txBody>
      </p:sp>
    </p:spTree>
    <p:extLst>
      <p:ext uri="{BB962C8B-B14F-4D97-AF65-F5344CB8AC3E}">
        <p14:creationId xmlns:p14="http://schemas.microsoft.com/office/powerpoint/2010/main" val="2028318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B969E4-D6C2-485B-BA3E-48099623A6E2}" type="slidenum">
              <a:rPr lang="id-ID">
                <a:latin typeface="Calibri" panose="020F0502020204030204" pitchFamily="34" charset="0"/>
              </a:rPr>
              <a:pPr eaLnBrk="1" hangingPunct="1"/>
              <a:t>11</a:t>
            </a:fld>
            <a:endParaRPr lang="id-ID">
              <a:latin typeface="Calibri" panose="020F0502020204030204" pitchFamily="34" charset="0"/>
            </a:endParaRPr>
          </a:p>
        </p:txBody>
      </p:sp>
    </p:spTree>
    <p:extLst>
      <p:ext uri="{BB962C8B-B14F-4D97-AF65-F5344CB8AC3E}">
        <p14:creationId xmlns:p14="http://schemas.microsoft.com/office/powerpoint/2010/main" val="361755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B969E4-D6C2-485B-BA3E-48099623A6E2}" type="slidenum">
              <a:rPr lang="id-ID">
                <a:latin typeface="Calibri" panose="020F0502020204030204" pitchFamily="34" charset="0"/>
              </a:rPr>
              <a:pPr eaLnBrk="1" hangingPunct="1"/>
              <a:t>14</a:t>
            </a:fld>
            <a:endParaRPr lang="id-ID">
              <a:latin typeface="Calibri" panose="020F0502020204030204" pitchFamily="34" charset="0"/>
            </a:endParaRPr>
          </a:p>
        </p:txBody>
      </p:sp>
    </p:spTree>
    <p:extLst>
      <p:ext uri="{BB962C8B-B14F-4D97-AF65-F5344CB8AC3E}">
        <p14:creationId xmlns:p14="http://schemas.microsoft.com/office/powerpoint/2010/main" val="1491310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B969E4-D6C2-485B-BA3E-48099623A6E2}" type="slidenum">
              <a:rPr lang="id-ID">
                <a:latin typeface="Calibri" panose="020F0502020204030204" pitchFamily="34" charset="0"/>
              </a:rPr>
              <a:pPr eaLnBrk="1" hangingPunct="1"/>
              <a:t>15</a:t>
            </a:fld>
            <a:endParaRPr lang="id-ID">
              <a:latin typeface="Calibri" panose="020F0502020204030204" pitchFamily="34" charset="0"/>
            </a:endParaRPr>
          </a:p>
        </p:txBody>
      </p:sp>
    </p:spTree>
    <p:extLst>
      <p:ext uri="{BB962C8B-B14F-4D97-AF65-F5344CB8AC3E}">
        <p14:creationId xmlns:p14="http://schemas.microsoft.com/office/powerpoint/2010/main" val="4040489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B969E4-D6C2-485B-BA3E-48099623A6E2}" type="slidenum">
              <a:rPr lang="id-ID">
                <a:solidFill>
                  <a:prstClr val="black"/>
                </a:solidFill>
                <a:latin typeface="Calibri" panose="020F0502020204030204" pitchFamily="34" charset="0"/>
              </a:rPr>
              <a:pPr eaLnBrk="1" hangingPunct="1"/>
              <a:t>18</a:t>
            </a:fld>
            <a:endParaRPr lang="id-ID">
              <a:solidFill>
                <a:prstClr val="black"/>
              </a:solidFill>
              <a:latin typeface="Calibri" panose="020F0502020204030204" pitchFamily="34" charset="0"/>
            </a:endParaRPr>
          </a:p>
        </p:txBody>
      </p:sp>
    </p:spTree>
    <p:extLst>
      <p:ext uri="{BB962C8B-B14F-4D97-AF65-F5344CB8AC3E}">
        <p14:creationId xmlns:p14="http://schemas.microsoft.com/office/powerpoint/2010/main" val="4216311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B969E4-D6C2-485B-BA3E-48099623A6E2}" type="slidenum">
              <a:rPr lang="id-ID">
                <a:solidFill>
                  <a:prstClr val="black"/>
                </a:solidFill>
                <a:latin typeface="Calibri" panose="020F0502020204030204" pitchFamily="34" charset="0"/>
              </a:rPr>
              <a:pPr eaLnBrk="1" hangingPunct="1"/>
              <a:t>19</a:t>
            </a:fld>
            <a:endParaRPr lang="id-ID">
              <a:solidFill>
                <a:prstClr val="black"/>
              </a:solidFill>
              <a:latin typeface="Calibri" panose="020F0502020204030204" pitchFamily="34" charset="0"/>
            </a:endParaRPr>
          </a:p>
        </p:txBody>
      </p:sp>
    </p:spTree>
    <p:extLst>
      <p:ext uri="{BB962C8B-B14F-4D97-AF65-F5344CB8AC3E}">
        <p14:creationId xmlns:p14="http://schemas.microsoft.com/office/powerpoint/2010/main" val="409455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B969E4-D6C2-485B-BA3E-48099623A6E2}" type="slidenum">
              <a:rPr lang="id-ID">
                <a:solidFill>
                  <a:prstClr val="black"/>
                </a:solidFill>
                <a:latin typeface="Calibri" panose="020F0502020204030204" pitchFamily="34" charset="0"/>
              </a:rPr>
              <a:pPr eaLnBrk="1" hangingPunct="1"/>
              <a:t>22</a:t>
            </a:fld>
            <a:endParaRPr lang="id-ID">
              <a:solidFill>
                <a:prstClr val="black"/>
              </a:solidFill>
              <a:latin typeface="Calibri" panose="020F0502020204030204" pitchFamily="34" charset="0"/>
            </a:endParaRPr>
          </a:p>
        </p:txBody>
      </p:sp>
    </p:spTree>
    <p:extLst>
      <p:ext uri="{BB962C8B-B14F-4D97-AF65-F5344CB8AC3E}">
        <p14:creationId xmlns:p14="http://schemas.microsoft.com/office/powerpoint/2010/main" val="97204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E3527D0-F08A-4D9D-99CD-3629C30D7A84}" type="datetime1">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1427D8-B701-4C28-96DD-F5F89E69AC9A}" type="slidenum">
              <a:rPr lang="en-US"/>
              <a:pPr/>
              <a:t>‹#›</a:t>
            </a:fld>
            <a:endParaRPr lang="en-US"/>
          </a:p>
        </p:txBody>
      </p:sp>
    </p:spTree>
    <p:extLst>
      <p:ext uri="{BB962C8B-B14F-4D97-AF65-F5344CB8AC3E}">
        <p14:creationId xmlns:p14="http://schemas.microsoft.com/office/powerpoint/2010/main" val="377501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428233-F6AD-4EED-8CB7-297AAB7D4317}" type="datetime1">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C31497D-F402-4761-BC5B-101D718EA38D}" type="slidenum">
              <a:rPr lang="en-US"/>
              <a:pPr/>
              <a:t>‹#›</a:t>
            </a:fld>
            <a:endParaRPr lang="en-US"/>
          </a:p>
        </p:txBody>
      </p:sp>
    </p:spTree>
    <p:extLst>
      <p:ext uri="{BB962C8B-B14F-4D97-AF65-F5344CB8AC3E}">
        <p14:creationId xmlns:p14="http://schemas.microsoft.com/office/powerpoint/2010/main" val="7379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EF4196-A3DA-413B-842D-57E56044DDEB}" type="datetime1">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6EB658-3CF1-4167-8F14-6A2429071121}" type="slidenum">
              <a:rPr lang="en-US"/>
              <a:pPr/>
              <a:t>‹#›</a:t>
            </a:fld>
            <a:endParaRPr lang="en-US"/>
          </a:p>
        </p:txBody>
      </p:sp>
    </p:spTree>
    <p:extLst>
      <p:ext uri="{BB962C8B-B14F-4D97-AF65-F5344CB8AC3E}">
        <p14:creationId xmlns:p14="http://schemas.microsoft.com/office/powerpoint/2010/main" val="271735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F0E15C-DF92-4951-B342-FD5A1B6B9261}" type="datetime1">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7407446-8BEF-43D0-AA73-6542A2B25D41}" type="slidenum">
              <a:rPr lang="en-US"/>
              <a:pPr/>
              <a:t>‹#›</a:t>
            </a:fld>
            <a:endParaRPr lang="en-US"/>
          </a:p>
        </p:txBody>
      </p:sp>
    </p:spTree>
    <p:extLst>
      <p:ext uri="{BB962C8B-B14F-4D97-AF65-F5344CB8AC3E}">
        <p14:creationId xmlns:p14="http://schemas.microsoft.com/office/powerpoint/2010/main" val="157096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22E98-FD6D-46FD-BD53-8EA1D0240ED6}" type="datetime1">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4A4339-90CC-4D9E-B850-4B7BA87A6AF2}" type="slidenum">
              <a:rPr lang="en-US"/>
              <a:pPr/>
              <a:t>‹#›</a:t>
            </a:fld>
            <a:endParaRPr lang="en-US"/>
          </a:p>
        </p:txBody>
      </p:sp>
    </p:spTree>
    <p:extLst>
      <p:ext uri="{BB962C8B-B14F-4D97-AF65-F5344CB8AC3E}">
        <p14:creationId xmlns:p14="http://schemas.microsoft.com/office/powerpoint/2010/main" val="81188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A033DD-4586-44EB-98E2-ED84BCC6EEBD}" type="datetime1">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1B099B9-0A81-455A-AE4B-163A281AFC75}" type="slidenum">
              <a:rPr lang="en-US"/>
              <a:pPr/>
              <a:t>‹#›</a:t>
            </a:fld>
            <a:endParaRPr lang="en-US"/>
          </a:p>
        </p:txBody>
      </p:sp>
    </p:spTree>
    <p:extLst>
      <p:ext uri="{BB962C8B-B14F-4D97-AF65-F5344CB8AC3E}">
        <p14:creationId xmlns:p14="http://schemas.microsoft.com/office/powerpoint/2010/main" val="117773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037649-967C-43BA-BE80-21AF693D2EFB}" type="datetime1">
              <a:rPr lang="en-US"/>
              <a:pPr>
                <a:defRPr/>
              </a:pPr>
              <a:t>10/4/2017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60A572F-9892-4BE5-AA2D-C1323E83D1EB}" type="slidenum">
              <a:rPr lang="en-US"/>
              <a:pPr/>
              <a:t>‹#›</a:t>
            </a:fld>
            <a:endParaRPr lang="en-US"/>
          </a:p>
        </p:txBody>
      </p:sp>
    </p:spTree>
    <p:extLst>
      <p:ext uri="{BB962C8B-B14F-4D97-AF65-F5344CB8AC3E}">
        <p14:creationId xmlns:p14="http://schemas.microsoft.com/office/powerpoint/2010/main" val="178239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FD428B4-B29A-4AAF-91C4-1B5E912CEF06}" type="datetime1">
              <a:rPr lang="en-US"/>
              <a:pPr>
                <a:defRPr/>
              </a:pPr>
              <a:t>10/4/2017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F99826E-507D-481F-AB2D-723B3522B2FC}" type="slidenum">
              <a:rPr lang="en-US"/>
              <a:pPr/>
              <a:t>‹#›</a:t>
            </a:fld>
            <a:endParaRPr lang="en-US"/>
          </a:p>
        </p:txBody>
      </p:sp>
    </p:spTree>
    <p:extLst>
      <p:ext uri="{BB962C8B-B14F-4D97-AF65-F5344CB8AC3E}">
        <p14:creationId xmlns:p14="http://schemas.microsoft.com/office/powerpoint/2010/main" val="60707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C76229-8738-46CC-A655-BA66485333C5}" type="datetime1">
              <a:rPr lang="en-US"/>
              <a:pPr>
                <a:defRPr/>
              </a:pPr>
              <a:t>10/4/2017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9752918-4E12-4F3E-8F9C-690ECEDABA5B}" type="slidenum">
              <a:rPr lang="en-US"/>
              <a:pPr/>
              <a:t>‹#›</a:t>
            </a:fld>
            <a:endParaRPr lang="en-US"/>
          </a:p>
        </p:txBody>
      </p:sp>
    </p:spTree>
    <p:extLst>
      <p:ext uri="{BB962C8B-B14F-4D97-AF65-F5344CB8AC3E}">
        <p14:creationId xmlns:p14="http://schemas.microsoft.com/office/powerpoint/2010/main" val="111371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F866B4-A3E4-41BD-ABB3-50F4BDDCF966}" type="datetime1">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299505-0D9C-4B3B-BD3A-FE043FDBB4C4}" type="slidenum">
              <a:rPr lang="en-US"/>
              <a:pPr/>
              <a:t>‹#›</a:t>
            </a:fld>
            <a:endParaRPr lang="en-US"/>
          </a:p>
        </p:txBody>
      </p:sp>
    </p:spTree>
    <p:extLst>
      <p:ext uri="{BB962C8B-B14F-4D97-AF65-F5344CB8AC3E}">
        <p14:creationId xmlns:p14="http://schemas.microsoft.com/office/powerpoint/2010/main" val="75899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D12979-B716-4151-8491-A4160DA28CD8}" type="datetime1">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85562FD-D5A3-4536-930D-568CFE75E375}" type="slidenum">
              <a:rPr lang="en-US"/>
              <a:pPr/>
              <a:t>‹#›</a:t>
            </a:fld>
            <a:endParaRPr lang="en-US"/>
          </a:p>
        </p:txBody>
      </p:sp>
    </p:spTree>
    <p:extLst>
      <p:ext uri="{BB962C8B-B14F-4D97-AF65-F5344CB8AC3E}">
        <p14:creationId xmlns:p14="http://schemas.microsoft.com/office/powerpoint/2010/main" val="408392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CD6F3DE-15B7-496C-AF80-C3F6DBE3C188}" type="datetime1">
              <a:rPr lang="en-US"/>
              <a:pPr>
                <a:defRPr/>
              </a:pPr>
              <a:t>10/4/2017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484B007-826B-4F5D-9C0F-48F64785F66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image" Target="../media/image16.jpg"/><Relationship Id="rId12"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diagramLayout" Target="../diagrams/layout1.xml"/><Relationship Id="rId5" Type="http://schemas.openxmlformats.org/officeDocument/2006/relationships/image" Target="../media/image14.jpg"/><Relationship Id="rId10" Type="http://schemas.openxmlformats.org/officeDocument/2006/relationships/diagramData" Target="../diagrams/data1.xml"/><Relationship Id="rId4" Type="http://schemas.openxmlformats.org/officeDocument/2006/relationships/image" Target="../media/image13.jpeg"/><Relationship Id="rId9" Type="http://schemas.openxmlformats.org/officeDocument/2006/relationships/image" Target="../media/image18.png"/><Relationship Id="rId14" Type="http://schemas.microsoft.com/office/2007/relationships/diagramDrawing" Target="../diagrams/drawing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152400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4746625" y="3657600"/>
            <a:ext cx="5638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sz="2000" b="1" dirty="0" smtClean="0">
                <a:solidFill>
                  <a:srgbClr val="FFFF00"/>
                </a:solidFill>
              </a:rPr>
              <a:t>Konsep Sistem &amp; Aplikasi Berfikir Sistem</a:t>
            </a:r>
            <a:endParaRPr lang="en-US" sz="2000" b="1" dirty="0">
              <a:solidFill>
                <a:srgbClr val="FFFF00"/>
              </a:solidFill>
            </a:endParaRPr>
          </a:p>
          <a:p>
            <a:pPr algn="ctr" eaLnBrk="1" hangingPunct="1"/>
            <a:r>
              <a:rPr lang="id-ID" sz="2000" b="1" dirty="0" smtClean="0">
                <a:solidFill>
                  <a:schemeClr val="bg1"/>
                </a:solidFill>
              </a:rPr>
              <a:t>SESI-3</a:t>
            </a:r>
            <a:endParaRPr lang="en-US" sz="2000" b="1" dirty="0">
              <a:solidFill>
                <a:schemeClr val="bg1"/>
              </a:solidFill>
            </a:endParaRPr>
          </a:p>
          <a:p>
            <a:pPr algn="ctr" eaLnBrk="1" hangingPunct="1"/>
            <a:r>
              <a:rPr lang="id-ID" sz="2000" b="1" dirty="0">
                <a:solidFill>
                  <a:schemeClr val="bg1"/>
                </a:solidFill>
              </a:rPr>
              <a:t>Ade Heryana</a:t>
            </a:r>
            <a:endParaRPr lang="en-US" sz="2000" b="1" dirty="0">
              <a:solidFill>
                <a:schemeClr val="bg1"/>
              </a:solidFill>
            </a:endParaRPr>
          </a:p>
          <a:p>
            <a:pPr algn="ctr" eaLnBrk="1" hangingPunct="1"/>
            <a:r>
              <a:rPr lang="id-ID" sz="2000" b="1" dirty="0">
                <a:solidFill>
                  <a:schemeClr val="bg1"/>
                </a:solidFill>
              </a:rPr>
              <a:t>Prodi Kesmas, FIKES Univ. Esa Unggul</a:t>
            </a:r>
            <a:endParaRPr lang="en-US" sz="2000" b="1" dirty="0">
              <a:solidFill>
                <a:schemeClr val="bg1"/>
              </a:solidFill>
            </a:endParaRPr>
          </a:p>
          <a:p>
            <a:pPr algn="ctr" eaLnBrk="1" hangingPunct="1"/>
            <a:endParaRPr lang="en-US" sz="20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5"/>
          <p:cNvSpPr>
            <a:spLocks noGrp="1"/>
          </p:cNvSpPr>
          <p:nvPr>
            <p:ph type="title"/>
          </p:nvPr>
        </p:nvSpPr>
        <p:spPr>
          <a:xfrm>
            <a:off x="2057400" y="685800"/>
            <a:ext cx="8229600" cy="685800"/>
          </a:xfrm>
        </p:spPr>
        <p:txBody>
          <a:bodyPr/>
          <a:lstStyle/>
          <a:p>
            <a:pPr>
              <a:spcBef>
                <a:spcPct val="50000"/>
              </a:spcBef>
            </a:pPr>
            <a:r>
              <a:rPr lang="id-ID" sz="3200" b="1" dirty="0" smtClean="0">
                <a:latin typeface="Arial" panose="020B0604020202020204" pitchFamily="34" charset="0"/>
                <a:cs typeface="Arial" panose="020B0604020202020204" pitchFamily="34" charset="0"/>
              </a:rPr>
              <a:t>Kompleksitas Masalah </a:t>
            </a:r>
            <a:br>
              <a:rPr lang="id-ID" sz="3200" b="1" dirty="0" smtClean="0">
                <a:latin typeface="Arial" panose="020B0604020202020204" pitchFamily="34" charset="0"/>
                <a:cs typeface="Arial" panose="020B0604020202020204" pitchFamily="34" charset="0"/>
              </a:rPr>
            </a:br>
            <a:r>
              <a:rPr lang="id-ID" sz="1600" b="1" dirty="0" smtClean="0">
                <a:latin typeface="Arial" panose="020B0604020202020204" pitchFamily="34" charset="0"/>
                <a:cs typeface="Arial" panose="020B0604020202020204" pitchFamily="34" charset="0"/>
              </a:rPr>
              <a:t>(Hester &amp; Kevin, 2014, hal. 46-47)</a:t>
            </a:r>
            <a:endParaRPr lang="id-ID" sz="16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a:srcRect l="62884" t="35416" r="6662" b="22917"/>
          <a:stretch/>
        </p:blipFill>
        <p:spPr>
          <a:xfrm>
            <a:off x="381000" y="2090057"/>
            <a:ext cx="3962401" cy="3048000"/>
          </a:xfrm>
          <a:prstGeom prst="rect">
            <a:avLst/>
          </a:prstGeom>
        </p:spPr>
      </p:pic>
      <p:pic>
        <p:nvPicPr>
          <p:cNvPr id="7" name="Picture 6"/>
          <p:cNvPicPr>
            <a:picLocks noChangeAspect="1"/>
          </p:cNvPicPr>
          <p:nvPr/>
        </p:nvPicPr>
        <p:blipFill rotWithShape="1">
          <a:blip r:embed="rId5"/>
          <a:srcRect l="48243" t="27083" r="7833" b="9375"/>
          <a:stretch/>
        </p:blipFill>
        <p:spPr>
          <a:xfrm>
            <a:off x="6074002" y="1397000"/>
            <a:ext cx="5715001" cy="4648200"/>
          </a:xfrm>
          <a:prstGeom prst="rect">
            <a:avLst/>
          </a:prstGeom>
        </p:spPr>
      </p:pic>
      <p:sp>
        <p:nvSpPr>
          <p:cNvPr id="8" name="Right Arrow 7"/>
          <p:cNvSpPr/>
          <p:nvPr/>
        </p:nvSpPr>
        <p:spPr>
          <a:xfrm>
            <a:off x="4572000" y="3124200"/>
            <a:ext cx="1219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0" name="Straight Arrow Connector 9"/>
          <p:cNvCxnSpPr/>
          <p:nvPr/>
        </p:nvCxnSpPr>
        <p:spPr>
          <a:xfrm flipH="1">
            <a:off x="4838700" y="4343400"/>
            <a:ext cx="1333500" cy="860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0" y="5269468"/>
            <a:ext cx="3581400" cy="369332"/>
          </a:xfrm>
          <a:prstGeom prst="rect">
            <a:avLst/>
          </a:prstGeom>
          <a:noFill/>
        </p:spPr>
        <p:txBody>
          <a:bodyPr wrap="square" rtlCol="0">
            <a:spAutoFit/>
          </a:bodyPr>
          <a:lstStyle/>
          <a:p>
            <a:r>
              <a:rPr lang="id-ID" dirty="0" smtClean="0"/>
              <a:t>Diatas dengan Berfikir Sistem</a:t>
            </a:r>
            <a:endParaRPr lang="id-ID" dirty="0"/>
          </a:p>
        </p:txBody>
      </p:sp>
    </p:spTree>
    <p:extLst>
      <p:ext uri="{BB962C8B-B14F-4D97-AF65-F5344CB8AC3E}">
        <p14:creationId xmlns:p14="http://schemas.microsoft.com/office/powerpoint/2010/main" val="803076541"/>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a:srcRect l="48243" t="17708" r="7833" b="27083"/>
          <a:stretch/>
        </p:blipFill>
        <p:spPr>
          <a:xfrm>
            <a:off x="3565585" y="0"/>
            <a:ext cx="8626416" cy="6096000"/>
          </a:xfrm>
          <a:prstGeom prst="rect">
            <a:avLst/>
          </a:prstGeom>
        </p:spPr>
      </p:pic>
      <p:sp>
        <p:nvSpPr>
          <p:cNvPr id="5" name="TextBox 4"/>
          <p:cNvSpPr txBox="1"/>
          <p:nvPr/>
        </p:nvSpPr>
        <p:spPr>
          <a:xfrm>
            <a:off x="8534400" y="6397823"/>
            <a:ext cx="3352800" cy="307777"/>
          </a:xfrm>
          <a:prstGeom prst="rect">
            <a:avLst/>
          </a:prstGeom>
          <a:noFill/>
        </p:spPr>
        <p:txBody>
          <a:bodyPr wrap="square" rtlCol="0">
            <a:spAutoFit/>
          </a:bodyPr>
          <a:lstStyle/>
          <a:p>
            <a:pPr algn="r"/>
            <a:r>
              <a:rPr lang="id-ID" sz="1400" dirty="0" smtClean="0"/>
              <a:t>Leveson (2011, hal. 62)</a:t>
            </a:r>
            <a:endParaRPr lang="id-ID" sz="1400" dirty="0"/>
          </a:p>
        </p:txBody>
      </p:sp>
      <p:sp>
        <p:nvSpPr>
          <p:cNvPr id="10243" name="Title 5"/>
          <p:cNvSpPr>
            <a:spLocks noGrp="1"/>
          </p:cNvSpPr>
          <p:nvPr>
            <p:ph type="title"/>
          </p:nvPr>
        </p:nvSpPr>
        <p:spPr>
          <a:xfrm>
            <a:off x="0" y="685800"/>
            <a:ext cx="8229600" cy="685800"/>
          </a:xfrm>
        </p:spPr>
        <p:txBody>
          <a:bodyPr/>
          <a:lstStyle/>
          <a:p>
            <a:pPr algn="l">
              <a:spcBef>
                <a:spcPct val="50000"/>
              </a:spcBef>
            </a:pPr>
            <a:r>
              <a:rPr lang="id-ID" sz="3200" b="1" dirty="0" smtClean="0">
                <a:latin typeface="Arial" panose="020B0604020202020204" pitchFamily="34" charset="0"/>
                <a:cs typeface="Arial" panose="020B0604020202020204" pitchFamily="34" charset="0"/>
              </a:rPr>
              <a:t>Kategori SISTEM</a:t>
            </a:r>
            <a:br>
              <a:rPr lang="id-ID" sz="3200" b="1" dirty="0" smtClean="0">
                <a:latin typeface="Arial" panose="020B0604020202020204" pitchFamily="34" charset="0"/>
                <a:cs typeface="Arial" panose="020B0604020202020204" pitchFamily="34" charset="0"/>
              </a:rPr>
            </a:br>
            <a:r>
              <a:rPr lang="id-ID" sz="1400" b="1" dirty="0" smtClean="0">
                <a:latin typeface="Arial" panose="020B0604020202020204" pitchFamily="34" charset="0"/>
                <a:cs typeface="Arial" panose="020B0604020202020204" pitchFamily="34" charset="0"/>
              </a:rPr>
              <a:t>(menurut Gerald Weinberg, 1975)</a:t>
            </a:r>
            <a:endParaRPr lang="id-ID" sz="3200"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76200" y="1447800"/>
            <a:ext cx="3733800" cy="4525963"/>
          </a:xfrm>
        </p:spPr>
        <p:txBody>
          <a:bodyPr/>
          <a:lstStyle/>
          <a:p>
            <a:r>
              <a:rPr lang="id-ID" sz="1800" b="1" dirty="0" smtClean="0">
                <a:solidFill>
                  <a:schemeClr val="accent6">
                    <a:lumMod val="75000"/>
                  </a:schemeClr>
                </a:solidFill>
              </a:rPr>
              <a:t>Organized simpicity</a:t>
            </a:r>
            <a:r>
              <a:rPr lang="id-ID" sz="1800" dirty="0" smtClean="0">
                <a:solidFill>
                  <a:schemeClr val="accent6">
                    <a:lumMod val="75000"/>
                  </a:schemeClr>
                </a:solidFill>
              </a:rPr>
              <a:t> </a:t>
            </a:r>
            <a:r>
              <a:rPr lang="id-ID" sz="1800" dirty="0" smtClean="0">
                <a:sym typeface="Wingdings" panose="05000000000000000000" pitchFamily="2" charset="2"/>
              </a:rPr>
              <a:t> tingkat randomness dan complexity rendah  dapat diatasi dengan paham reduksionis (klasik)</a:t>
            </a:r>
          </a:p>
          <a:p>
            <a:r>
              <a:rPr lang="id-ID" sz="1800" b="1" dirty="0" smtClean="0">
                <a:solidFill>
                  <a:schemeClr val="accent6">
                    <a:lumMod val="75000"/>
                  </a:schemeClr>
                </a:solidFill>
                <a:sym typeface="Wingdings" panose="05000000000000000000" pitchFamily="2" charset="2"/>
              </a:rPr>
              <a:t>Unorganized complexity</a:t>
            </a:r>
            <a:r>
              <a:rPr lang="id-ID" sz="1800" dirty="0" smtClean="0">
                <a:solidFill>
                  <a:schemeClr val="accent6">
                    <a:lumMod val="75000"/>
                  </a:schemeClr>
                </a:solidFill>
                <a:sym typeface="Wingdings" panose="05000000000000000000" pitchFamily="2" charset="2"/>
              </a:rPr>
              <a:t> </a:t>
            </a:r>
            <a:r>
              <a:rPr lang="id-ID" sz="1800" dirty="0" smtClean="0">
                <a:sym typeface="Wingdings" panose="05000000000000000000" pitchFamily="2" charset="2"/>
              </a:rPr>
              <a:t> tingkat kompleksitas tinggi namun dalam kondisi random yang wajar  diatasi dengan metode statistik  law of large number</a:t>
            </a:r>
          </a:p>
          <a:p>
            <a:r>
              <a:rPr lang="id-ID" sz="1800" b="1" dirty="0" smtClean="0">
                <a:solidFill>
                  <a:schemeClr val="accent6">
                    <a:lumMod val="75000"/>
                  </a:schemeClr>
                </a:solidFill>
                <a:sym typeface="Wingdings" panose="05000000000000000000" pitchFamily="2" charset="2"/>
              </a:rPr>
              <a:t>Organized complexity</a:t>
            </a:r>
            <a:r>
              <a:rPr lang="id-ID" sz="1800" dirty="0" smtClean="0">
                <a:sym typeface="Wingdings" panose="05000000000000000000" pitchFamily="2" charset="2"/>
              </a:rPr>
              <a:t>  terlalu kompleks dan tidak random  diatasi dengan </a:t>
            </a:r>
            <a:r>
              <a:rPr lang="id-ID" sz="1800" b="1" dirty="0" smtClean="0">
                <a:sym typeface="Wingdings" panose="05000000000000000000" pitchFamily="2" charset="2"/>
              </a:rPr>
              <a:t>Berfikir Sistem</a:t>
            </a:r>
            <a:r>
              <a:rPr lang="id-ID" sz="1800" dirty="0" smtClean="0">
                <a:sym typeface="Wingdings" panose="05000000000000000000" pitchFamily="2" charset="2"/>
              </a:rPr>
              <a:t>  </a:t>
            </a:r>
            <a:r>
              <a:rPr lang="id-ID" sz="1800" dirty="0" smtClean="0"/>
              <a:t> </a:t>
            </a:r>
          </a:p>
          <a:p>
            <a:r>
              <a:rPr lang="id-ID" sz="1800" dirty="0" smtClean="0"/>
              <a:t>Note:</a:t>
            </a:r>
          </a:p>
          <a:p>
            <a:pPr lvl="1"/>
            <a:r>
              <a:rPr lang="id-ID" sz="1400" dirty="0"/>
              <a:t>Degree of randomness = tingkat keragaman masalah</a:t>
            </a:r>
          </a:p>
          <a:p>
            <a:pPr lvl="1"/>
            <a:r>
              <a:rPr lang="id-ID" sz="1400" dirty="0"/>
              <a:t>Degree of complexity = tingkat kesulitan masalah</a:t>
            </a:r>
          </a:p>
          <a:p>
            <a:pPr lvl="1"/>
            <a:endParaRPr lang="id-ID" sz="1400" dirty="0"/>
          </a:p>
        </p:txBody>
      </p:sp>
      <p:sp>
        <p:nvSpPr>
          <p:cNvPr id="4" name="TextBox 3"/>
          <p:cNvSpPr txBox="1"/>
          <p:nvPr/>
        </p:nvSpPr>
        <p:spPr>
          <a:xfrm>
            <a:off x="9677400" y="228600"/>
            <a:ext cx="2438400" cy="4524315"/>
          </a:xfrm>
          <a:prstGeom prst="rect">
            <a:avLst/>
          </a:prstGeom>
          <a:noFill/>
        </p:spPr>
        <p:txBody>
          <a:bodyPr wrap="square" rtlCol="0">
            <a:spAutoFit/>
          </a:bodyPr>
          <a:lstStyle/>
          <a:p>
            <a:r>
              <a:rPr lang="id-ID" sz="1600" dirty="0" smtClean="0">
                <a:solidFill>
                  <a:schemeClr val="accent6">
                    <a:lumMod val="75000"/>
                  </a:schemeClr>
                </a:solidFill>
              </a:rPr>
              <a:t>Contoh masalah pada kasus pelayanan kesehatan:</a:t>
            </a:r>
          </a:p>
          <a:p>
            <a:pPr marL="342900" indent="-342900">
              <a:buAutoNum type="arabicPeriod"/>
            </a:pPr>
            <a:r>
              <a:rPr lang="id-ID" sz="1600" dirty="0" smtClean="0">
                <a:solidFill>
                  <a:schemeClr val="accent6">
                    <a:lumMod val="75000"/>
                  </a:schemeClr>
                </a:solidFill>
              </a:rPr>
              <a:t>Komputer bagian pendaftaran rusak </a:t>
            </a:r>
            <a:r>
              <a:rPr lang="id-ID" sz="1600" dirty="0" smtClean="0">
                <a:solidFill>
                  <a:schemeClr val="accent6">
                    <a:lumMod val="75000"/>
                  </a:schemeClr>
                </a:solidFill>
                <a:sym typeface="Wingdings" panose="05000000000000000000" pitchFamily="2" charset="2"/>
              </a:rPr>
              <a:t> diatasi dengan reduksionis</a:t>
            </a:r>
          </a:p>
          <a:p>
            <a:pPr marL="342900" indent="-342900">
              <a:buAutoNum type="arabicPeriod"/>
            </a:pPr>
            <a:r>
              <a:rPr lang="id-ID" sz="1600" dirty="0" smtClean="0">
                <a:solidFill>
                  <a:schemeClr val="accent6">
                    <a:lumMod val="75000"/>
                  </a:schemeClr>
                </a:solidFill>
              </a:rPr>
              <a:t>Jumlah kedatangan pasien tidak diketahui </a:t>
            </a:r>
            <a:r>
              <a:rPr lang="id-ID" sz="1600" dirty="0" smtClean="0">
                <a:solidFill>
                  <a:schemeClr val="accent6">
                    <a:lumMod val="75000"/>
                  </a:schemeClr>
                </a:solidFill>
                <a:sym typeface="Wingdings" panose="05000000000000000000" pitchFamily="2" charset="2"/>
              </a:rPr>
              <a:t> diatasi dengan analisa statistik</a:t>
            </a:r>
          </a:p>
          <a:p>
            <a:pPr marL="342900" indent="-342900">
              <a:buAutoNum type="arabicPeriod"/>
            </a:pPr>
            <a:r>
              <a:rPr lang="id-ID" sz="1600" dirty="0" smtClean="0">
                <a:solidFill>
                  <a:schemeClr val="accent6">
                    <a:lumMod val="75000"/>
                  </a:schemeClr>
                </a:solidFill>
                <a:sym typeface="Wingdings" panose="05000000000000000000" pitchFamily="2" charset="2"/>
              </a:rPr>
              <a:t>Petugas pendaftaran jarang masuk karena tidak puas dengan lingkungan kerja RS  diatas dengan berfikir sistem </a:t>
            </a:r>
            <a:endParaRPr lang="id-ID" sz="1600" dirty="0">
              <a:solidFill>
                <a:schemeClr val="accent6">
                  <a:lumMod val="75000"/>
                </a:schemeClr>
              </a:solidFill>
            </a:endParaRPr>
          </a:p>
        </p:txBody>
      </p:sp>
      <p:cxnSp>
        <p:nvCxnSpPr>
          <p:cNvPr id="7" name="Straight Arrow Connector 6"/>
          <p:cNvCxnSpPr/>
          <p:nvPr/>
        </p:nvCxnSpPr>
        <p:spPr>
          <a:xfrm flipH="1">
            <a:off x="6096000" y="1143000"/>
            <a:ext cx="3581400" cy="2514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229600" y="1447800"/>
            <a:ext cx="14478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915400" y="3276600"/>
            <a:ext cx="76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280188"/>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10972800" cy="1143000"/>
          </a:xfrm>
        </p:spPr>
        <p:txBody>
          <a:bodyPr/>
          <a:lstStyle/>
          <a:p>
            <a:r>
              <a:rPr lang="id-ID" b="1" dirty="0" smtClean="0">
                <a:solidFill>
                  <a:schemeClr val="accent6">
                    <a:lumMod val="75000"/>
                  </a:schemeClr>
                </a:solidFill>
              </a:rPr>
              <a:t>Bagaimana manusia memandang sebuah Sistem?</a:t>
            </a:r>
            <a:endParaRPr lang="id-ID" b="1" dirty="0">
              <a:solidFill>
                <a:schemeClr val="accent6">
                  <a:lumMod val="75000"/>
                </a:schemeClr>
              </a:solidFill>
            </a:endParaRPr>
          </a:p>
        </p:txBody>
      </p:sp>
    </p:spTree>
    <p:extLst>
      <p:ext uri="{BB962C8B-B14F-4D97-AF65-F5344CB8AC3E}">
        <p14:creationId xmlns:p14="http://schemas.microsoft.com/office/powerpoint/2010/main" val="724365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0" y="274638"/>
            <a:ext cx="3657600" cy="1143000"/>
          </a:xfrm>
        </p:spPr>
        <p:txBody>
          <a:bodyPr/>
          <a:lstStyle/>
          <a:p>
            <a:r>
              <a:rPr lang="id-ID" sz="2000" b="1" dirty="0" smtClean="0">
                <a:solidFill>
                  <a:schemeClr val="accent6">
                    <a:lumMod val="75000"/>
                  </a:schemeClr>
                </a:solidFill>
              </a:rPr>
              <a:t>Setiap orang memilki sudut pandang yang berbeda tentang sistem</a:t>
            </a:r>
            <a:endParaRPr lang="id-ID" sz="2000" b="1" dirty="0">
              <a:solidFill>
                <a:schemeClr val="accent6">
                  <a:lumMod val="75000"/>
                </a:schemeClr>
              </a:solidFill>
            </a:endParaRPr>
          </a:p>
        </p:txBody>
      </p:sp>
      <p:sp>
        <p:nvSpPr>
          <p:cNvPr id="3" name="Content Placeholder 2"/>
          <p:cNvSpPr>
            <a:spLocks noGrp="1"/>
          </p:cNvSpPr>
          <p:nvPr>
            <p:ph idx="1"/>
          </p:nvPr>
        </p:nvSpPr>
        <p:spPr>
          <a:xfrm>
            <a:off x="7696200" y="1905000"/>
            <a:ext cx="3886200" cy="4525963"/>
          </a:xfrm>
        </p:spPr>
        <p:txBody>
          <a:bodyPr/>
          <a:lstStyle/>
          <a:p>
            <a:pPr marL="0" indent="0">
              <a:buNone/>
            </a:pPr>
            <a:r>
              <a:rPr lang="id-ID" sz="2000" dirty="0"/>
              <a:t>"Kami meminta evaluasi sistem jaminan dan layanan kesehatan, termasuk memastikan semua anak dari keluarga terkendala ekonomi dapat tetap terlayani dengan baik," kata Sitti, di Jakarta, Senin.</a:t>
            </a:r>
            <a:br>
              <a:rPr lang="id-ID" sz="2000" dirty="0"/>
            </a:br>
            <a:r>
              <a:rPr lang="id-ID" sz="2000" dirty="0"/>
              <a:t/>
            </a:r>
            <a:br>
              <a:rPr lang="id-ID" sz="2000" dirty="0"/>
            </a:br>
            <a:r>
              <a:rPr lang="id-ID" sz="2000" dirty="0"/>
              <a:t>Dia mengatakan sistem layanan kesehatan yang ramah anak harus terus didorong, di antaranya sistem layanan kesehatan ramah anak, pembinaan secara berkala, dan kendali layanan yang berkelanjutan.</a:t>
            </a:r>
          </a:p>
        </p:txBody>
      </p:sp>
      <p:pic>
        <p:nvPicPr>
          <p:cNvPr id="4" name="Picture 3"/>
          <p:cNvPicPr>
            <a:picLocks noChangeAspect="1"/>
          </p:cNvPicPr>
          <p:nvPr/>
        </p:nvPicPr>
        <p:blipFill rotWithShape="1">
          <a:blip r:embed="rId2"/>
          <a:srcRect l="13689" t="9375" r="38872" b="15625"/>
          <a:stretch/>
        </p:blipFill>
        <p:spPr>
          <a:xfrm>
            <a:off x="14514" y="29835"/>
            <a:ext cx="7681686" cy="6828165"/>
          </a:xfrm>
          <a:prstGeom prst="rect">
            <a:avLst/>
          </a:prstGeom>
        </p:spPr>
      </p:pic>
    </p:spTree>
    <p:extLst>
      <p:ext uri="{BB962C8B-B14F-4D97-AF65-F5344CB8AC3E}">
        <p14:creationId xmlns:p14="http://schemas.microsoft.com/office/powerpoint/2010/main" val="1887184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5"/>
          <p:cNvSpPr>
            <a:spLocks noGrp="1"/>
          </p:cNvSpPr>
          <p:nvPr>
            <p:ph type="title"/>
          </p:nvPr>
        </p:nvSpPr>
        <p:spPr>
          <a:xfrm>
            <a:off x="381000" y="702372"/>
            <a:ext cx="8229600" cy="685800"/>
          </a:xfrm>
        </p:spPr>
        <p:txBody>
          <a:bodyPr/>
          <a:lstStyle/>
          <a:p>
            <a:pPr algn="l">
              <a:spcBef>
                <a:spcPct val="50000"/>
              </a:spcBef>
            </a:pPr>
            <a:r>
              <a:rPr lang="id-ID" sz="3200" b="1" dirty="0" smtClean="0">
                <a:latin typeface="Arial" panose="020B0604020202020204" pitchFamily="34" charset="0"/>
                <a:cs typeface="Arial" panose="020B0604020202020204" pitchFamily="34" charset="0"/>
              </a:rPr>
              <a:t>Teori SISTEM</a:t>
            </a:r>
            <a:endParaRPr lang="id-ID" sz="3200"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381000" y="1371601"/>
            <a:ext cx="4953000" cy="4267200"/>
          </a:xfrm>
        </p:spPr>
        <p:txBody>
          <a:bodyPr/>
          <a:lstStyle/>
          <a:p>
            <a:r>
              <a:rPr lang="id-ID" sz="2400" dirty="0" smtClean="0"/>
              <a:t>Lahir tahun 1930 dan 1940</a:t>
            </a:r>
          </a:p>
          <a:p>
            <a:r>
              <a:rPr lang="id-ID" sz="2400" dirty="0" smtClean="0"/>
              <a:t>Untuk mengatasi kekurangan “pandangan klasik” </a:t>
            </a:r>
            <a:r>
              <a:rPr lang="id-ID" sz="2400" i="1" dirty="0" smtClean="0"/>
              <a:t>(Reductionism)</a:t>
            </a:r>
            <a:r>
              <a:rPr lang="id-ID" sz="2400" dirty="0" smtClean="0"/>
              <a:t> yang tidak dapat mengatasi peningkatan kompleksitas masalah</a:t>
            </a:r>
          </a:p>
          <a:p>
            <a:r>
              <a:rPr lang="id-ID" sz="2400" dirty="0" smtClean="0"/>
              <a:t>Tokoh: </a:t>
            </a:r>
          </a:p>
          <a:p>
            <a:pPr lvl="1"/>
            <a:r>
              <a:rPr lang="id-ID" sz="2000" dirty="0" smtClean="0"/>
              <a:t>Norbert Wiener (aplikasi sistem pada teknik Komunikasi dan Kontrol) </a:t>
            </a:r>
          </a:p>
          <a:p>
            <a:pPr lvl="1"/>
            <a:r>
              <a:rPr lang="id-ID" sz="2000" dirty="0" smtClean="0"/>
              <a:t>Ludwig von Bertalanffy (aplikasi sistem pada Biologi) </a:t>
            </a:r>
            <a:r>
              <a:rPr lang="id-ID" sz="2000" dirty="0" smtClean="0">
                <a:sym typeface="Wingdings" panose="05000000000000000000" pitchFamily="2" charset="2"/>
              </a:rPr>
              <a:t> melahirkan General Systems Theory</a:t>
            </a:r>
            <a:endParaRPr lang="id-ID" sz="2000" dirty="0"/>
          </a:p>
        </p:txBody>
      </p:sp>
      <p:sp>
        <p:nvSpPr>
          <p:cNvPr id="5" name="TextBox 4"/>
          <p:cNvSpPr txBox="1"/>
          <p:nvPr/>
        </p:nvSpPr>
        <p:spPr>
          <a:xfrm>
            <a:off x="8610600" y="6463597"/>
            <a:ext cx="3352800" cy="307777"/>
          </a:xfrm>
          <a:prstGeom prst="rect">
            <a:avLst/>
          </a:prstGeom>
          <a:noFill/>
        </p:spPr>
        <p:txBody>
          <a:bodyPr wrap="square" rtlCol="0">
            <a:spAutoFit/>
          </a:bodyPr>
          <a:lstStyle/>
          <a:p>
            <a:pPr algn="r"/>
            <a:r>
              <a:rPr lang="id-ID" sz="1400" dirty="0" smtClean="0"/>
              <a:t>Leveson (2011, hal. 61)</a:t>
            </a:r>
            <a:endParaRPr lang="id-ID" sz="1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4568" y="0"/>
            <a:ext cx="7033752" cy="4495800"/>
          </a:xfrm>
          <a:prstGeom prst="rect">
            <a:avLst/>
          </a:prstGeom>
        </p:spPr>
      </p:pic>
      <p:sp>
        <p:nvSpPr>
          <p:cNvPr id="4" name="TextBox 3"/>
          <p:cNvSpPr txBox="1"/>
          <p:nvPr/>
        </p:nvSpPr>
        <p:spPr>
          <a:xfrm>
            <a:off x="6928304" y="4697968"/>
            <a:ext cx="4495800" cy="369332"/>
          </a:xfrm>
          <a:prstGeom prst="rect">
            <a:avLst/>
          </a:prstGeom>
          <a:noFill/>
        </p:spPr>
        <p:txBody>
          <a:bodyPr wrap="square" rtlCol="0">
            <a:spAutoFit/>
          </a:bodyPr>
          <a:lstStyle/>
          <a:p>
            <a:pPr algn="ctr"/>
            <a:r>
              <a:rPr lang="id-ID" dirty="0" smtClean="0">
                <a:solidFill>
                  <a:schemeClr val="accent6">
                    <a:lumMod val="75000"/>
                  </a:schemeClr>
                </a:solidFill>
              </a:rPr>
              <a:t>Reductionism vs Holism (system thinking)</a:t>
            </a:r>
            <a:endParaRPr lang="id-ID" dirty="0">
              <a:solidFill>
                <a:schemeClr val="accent6">
                  <a:lumMod val="75000"/>
                </a:schemeClr>
              </a:solidFill>
            </a:endParaRPr>
          </a:p>
        </p:txBody>
      </p:sp>
    </p:spTree>
    <p:extLst>
      <p:ext uri="{BB962C8B-B14F-4D97-AF65-F5344CB8AC3E}">
        <p14:creationId xmlns:p14="http://schemas.microsoft.com/office/powerpoint/2010/main" val="141522890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rotWithShape="1">
          <a:blip r:embed="rId3">
            <a:extLst>
              <a:ext uri="{28A0092B-C50C-407E-A947-70E740481C1C}">
                <a14:useLocalDpi xmlns:a14="http://schemas.microsoft.com/office/drawing/2010/main" val="0"/>
              </a:ext>
            </a:extLst>
          </a:blip>
          <a:srcRect r="80933" b="90000"/>
          <a:stretch/>
        </p:blipFill>
        <p:spPr bwMode="auto">
          <a:xfrm>
            <a:off x="3629" y="0"/>
            <a:ext cx="174897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5"/>
          <p:cNvSpPr>
            <a:spLocks noGrp="1"/>
          </p:cNvSpPr>
          <p:nvPr>
            <p:ph type="title"/>
          </p:nvPr>
        </p:nvSpPr>
        <p:spPr>
          <a:xfrm>
            <a:off x="1918398" y="3254698"/>
            <a:ext cx="8229600" cy="501003"/>
          </a:xfrm>
        </p:spPr>
        <p:txBody>
          <a:bodyPr/>
          <a:lstStyle/>
          <a:p>
            <a:pPr>
              <a:spcBef>
                <a:spcPct val="50000"/>
              </a:spcBef>
            </a:pPr>
            <a:r>
              <a:rPr lang="id-ID" sz="3200" b="1" dirty="0" smtClean="0">
                <a:solidFill>
                  <a:srgbClr val="FFC000"/>
                </a:solidFill>
                <a:latin typeface="Arial" panose="020B0604020202020204" pitchFamily="34" charset="0"/>
                <a:cs typeface="Arial" panose="020B0604020202020204" pitchFamily="34" charset="0"/>
              </a:rPr>
              <a:t>Teori SISTEM</a:t>
            </a:r>
            <a:endParaRPr lang="id-ID" sz="3200" b="1" dirty="0">
              <a:solidFill>
                <a:srgbClr val="FFC000"/>
              </a:solidFill>
              <a:latin typeface="Arial" panose="020B0604020202020204" pitchFamily="34" charset="0"/>
              <a:cs typeface="Arial" panose="020B0604020202020204" pitchFamily="34" charset="0"/>
            </a:endParaRPr>
          </a:p>
        </p:txBody>
      </p:sp>
      <p:sp>
        <p:nvSpPr>
          <p:cNvPr id="5" name="TextBox 4"/>
          <p:cNvSpPr txBox="1"/>
          <p:nvPr/>
        </p:nvSpPr>
        <p:spPr>
          <a:xfrm>
            <a:off x="8839200" y="6581001"/>
            <a:ext cx="3352800" cy="276999"/>
          </a:xfrm>
          <a:prstGeom prst="rect">
            <a:avLst/>
          </a:prstGeom>
          <a:noFill/>
        </p:spPr>
        <p:txBody>
          <a:bodyPr wrap="square" rtlCol="0">
            <a:spAutoFit/>
          </a:bodyPr>
          <a:lstStyle/>
          <a:p>
            <a:pPr algn="r"/>
            <a:r>
              <a:rPr lang="id-ID" sz="1200" dirty="0" smtClean="0"/>
              <a:t>Hester &amp; Kevin (2014, hal. 52)</a:t>
            </a:r>
            <a:endParaRPr lang="id-ID" sz="1200"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9279"/>
          <a:stretch/>
        </p:blipFill>
        <p:spPr>
          <a:xfrm>
            <a:off x="4759145" y="-14514"/>
            <a:ext cx="2479855" cy="28956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45604" b="7298"/>
          <a:stretch/>
        </p:blipFill>
        <p:spPr>
          <a:xfrm>
            <a:off x="8153400" y="193710"/>
            <a:ext cx="2590800" cy="331149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1523" t="31297"/>
          <a:stretch/>
        </p:blipFill>
        <p:spPr>
          <a:xfrm>
            <a:off x="8318749" y="3946009"/>
            <a:ext cx="2425451" cy="25191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3810000"/>
            <a:ext cx="2922396" cy="2922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800" y="3232096"/>
            <a:ext cx="3348905" cy="3348905"/>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1853" y="940557"/>
            <a:ext cx="4276797" cy="2127335"/>
          </a:xfrm>
          <a:prstGeom prst="rect">
            <a:avLst/>
          </a:prstGeom>
        </p:spPr>
      </p:pic>
      <p:graphicFrame>
        <p:nvGraphicFramePr>
          <p:cNvPr id="3" name="Diagram 2"/>
          <p:cNvGraphicFramePr/>
          <p:nvPr>
            <p:extLst>
              <p:ext uri="{D42A27DB-BD31-4B8C-83A1-F6EECF244321}">
                <p14:modId xmlns:p14="http://schemas.microsoft.com/office/powerpoint/2010/main" val="3472688012"/>
              </p:ext>
            </p:extLst>
          </p:nvPr>
        </p:nvGraphicFramePr>
        <p:xfrm>
          <a:off x="2819400" y="1503734"/>
          <a:ext cx="6585404" cy="461253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6" name="TextBox 15"/>
          <p:cNvSpPr txBox="1"/>
          <p:nvPr/>
        </p:nvSpPr>
        <p:spPr>
          <a:xfrm>
            <a:off x="0" y="6477000"/>
            <a:ext cx="4187371" cy="369332"/>
          </a:xfrm>
          <a:prstGeom prst="rect">
            <a:avLst/>
          </a:prstGeom>
          <a:noFill/>
        </p:spPr>
        <p:txBody>
          <a:bodyPr wrap="square" rtlCol="0">
            <a:spAutoFit/>
          </a:bodyPr>
          <a:lstStyle/>
          <a:p>
            <a:r>
              <a:rPr lang="id-ID" b="1" dirty="0" smtClean="0">
                <a:solidFill>
                  <a:srgbClr val="FF0000"/>
                </a:solidFill>
              </a:rPr>
              <a:t>Akan dibahas pada sesi-4</a:t>
            </a:r>
            <a:endParaRPr lang="id-ID" b="1" dirty="0">
              <a:solidFill>
                <a:srgbClr val="FF0000"/>
              </a:solidFill>
            </a:endParaRPr>
          </a:p>
        </p:txBody>
      </p:sp>
    </p:spTree>
    <p:extLst>
      <p:ext uri="{BB962C8B-B14F-4D97-AF65-F5344CB8AC3E}">
        <p14:creationId xmlns:p14="http://schemas.microsoft.com/office/powerpoint/2010/main" val="469145461"/>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10972800" cy="1143000"/>
          </a:xfrm>
        </p:spPr>
        <p:txBody>
          <a:bodyPr/>
          <a:lstStyle/>
          <a:p>
            <a:r>
              <a:rPr lang="id-ID" b="1" dirty="0" smtClean="0">
                <a:solidFill>
                  <a:schemeClr val="accent6">
                    <a:lumMod val="75000"/>
                  </a:schemeClr>
                </a:solidFill>
              </a:rPr>
              <a:t>Bagaimana karakter suatu sistem?</a:t>
            </a:r>
            <a:endParaRPr lang="id-ID" b="1" dirty="0">
              <a:solidFill>
                <a:schemeClr val="accent6">
                  <a:lumMod val="75000"/>
                </a:schemeClr>
              </a:solidFill>
            </a:endParaRPr>
          </a:p>
        </p:txBody>
      </p:sp>
    </p:spTree>
    <p:extLst>
      <p:ext uri="{BB962C8B-B14F-4D97-AF65-F5344CB8AC3E}">
        <p14:creationId xmlns:p14="http://schemas.microsoft.com/office/powerpoint/2010/main" val="468269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618" t="17708" r="34187" b="6250"/>
          <a:stretch/>
        </p:blipFill>
        <p:spPr>
          <a:xfrm>
            <a:off x="4300603" y="0"/>
            <a:ext cx="7891398" cy="6858000"/>
          </a:xfrm>
          <a:prstGeom prst="rect">
            <a:avLst/>
          </a:prstGeom>
        </p:spPr>
      </p:pic>
      <p:sp>
        <p:nvSpPr>
          <p:cNvPr id="2" name="Title 1"/>
          <p:cNvSpPr>
            <a:spLocks noGrp="1"/>
          </p:cNvSpPr>
          <p:nvPr>
            <p:ph type="title"/>
          </p:nvPr>
        </p:nvSpPr>
        <p:spPr>
          <a:xfrm>
            <a:off x="145144" y="152400"/>
            <a:ext cx="4155460" cy="1143000"/>
          </a:xfrm>
        </p:spPr>
        <p:txBody>
          <a:bodyPr/>
          <a:lstStyle/>
          <a:p>
            <a:r>
              <a:rPr lang="id-ID" sz="3600" b="1" dirty="0" smtClean="0">
                <a:solidFill>
                  <a:schemeClr val="accent6">
                    <a:lumMod val="75000"/>
                  </a:schemeClr>
                </a:solidFill>
              </a:rPr>
              <a:t>Sistem = </a:t>
            </a:r>
            <a:br>
              <a:rPr lang="id-ID" sz="3600" b="1" dirty="0" smtClean="0">
                <a:solidFill>
                  <a:schemeClr val="accent6">
                    <a:lumMod val="75000"/>
                  </a:schemeClr>
                </a:solidFill>
              </a:rPr>
            </a:br>
            <a:r>
              <a:rPr lang="id-ID" sz="3600" b="1" dirty="0" smtClean="0">
                <a:solidFill>
                  <a:schemeClr val="accent6">
                    <a:lumMod val="75000"/>
                  </a:schemeClr>
                </a:solidFill>
              </a:rPr>
              <a:t>elemen + tujuan</a:t>
            </a:r>
            <a:endParaRPr lang="id-ID" sz="3600" b="1" dirty="0">
              <a:solidFill>
                <a:schemeClr val="accent6">
                  <a:lumMod val="75000"/>
                </a:schemeClr>
              </a:solidFill>
            </a:endParaRPr>
          </a:p>
        </p:txBody>
      </p:sp>
      <p:sp>
        <p:nvSpPr>
          <p:cNvPr id="3" name="Content Placeholder 2"/>
          <p:cNvSpPr>
            <a:spLocks noGrp="1"/>
          </p:cNvSpPr>
          <p:nvPr>
            <p:ph idx="1"/>
          </p:nvPr>
        </p:nvSpPr>
        <p:spPr>
          <a:xfrm>
            <a:off x="145143" y="1295400"/>
            <a:ext cx="4579257" cy="4525963"/>
          </a:xfrm>
        </p:spPr>
        <p:txBody>
          <a:bodyPr/>
          <a:lstStyle/>
          <a:p>
            <a:pPr marL="0" indent="0">
              <a:buNone/>
            </a:pPr>
            <a:r>
              <a:rPr lang="id-ID" sz="2000" dirty="0"/>
              <a:t>“Setiap orang bisa mengakses untuk menyelesaikan konflik secara online, membantu teman yang menunjukkan keinginan untuk bunuh diri atau mendapatkan sumber informasi jika mereka mengalami waktu yang sulit,” kata Antigone Davis, Head of Global Safety dalam keterangan tertulis, Jumat (8/9/2017). </a:t>
            </a:r>
            <a:endParaRPr lang="id-ID" sz="2000" dirty="0" smtClean="0"/>
          </a:p>
          <a:p>
            <a:pPr marL="0" indent="0">
              <a:buNone/>
            </a:pPr>
            <a:endParaRPr lang="id-ID" sz="2000" dirty="0"/>
          </a:p>
          <a:p>
            <a:pPr marL="0" indent="0">
              <a:buNone/>
            </a:pPr>
            <a:r>
              <a:rPr lang="id-ID" sz="2000" dirty="0"/>
              <a:t>“Kami menawarkan perangkat seperti ini, melakukan kolaborasi dengan organisasi kesehatan mental, lebih dari 10 tahun. Hal ini merupakan bagian dari upaya berkelanjutan kami untuk menciptakan komunitas Facebook online dan offline yang aman,” sambungnya</a:t>
            </a:r>
          </a:p>
        </p:txBody>
      </p:sp>
    </p:spTree>
    <p:extLst>
      <p:ext uri="{BB962C8B-B14F-4D97-AF65-F5344CB8AC3E}">
        <p14:creationId xmlns:p14="http://schemas.microsoft.com/office/powerpoint/2010/main" val="202624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5"/>
          <p:cNvSpPr>
            <a:spLocks noGrp="1"/>
          </p:cNvSpPr>
          <p:nvPr>
            <p:ph type="title"/>
          </p:nvPr>
        </p:nvSpPr>
        <p:spPr>
          <a:xfrm>
            <a:off x="76200" y="685800"/>
            <a:ext cx="11125200" cy="685800"/>
          </a:xfrm>
        </p:spPr>
        <p:txBody>
          <a:bodyPr/>
          <a:lstStyle/>
          <a:p>
            <a:pPr algn="l">
              <a:spcBef>
                <a:spcPct val="50000"/>
              </a:spcBef>
            </a:pPr>
            <a:r>
              <a:rPr lang="id-ID" sz="3200" b="1" dirty="0" smtClean="0">
                <a:latin typeface="Arial" panose="020B0604020202020204" pitchFamily="34" charset="0"/>
                <a:cs typeface="Arial" panose="020B0604020202020204" pitchFamily="34" charset="0"/>
              </a:rPr>
              <a:t>Karakteristik Sistem (termasuk Sistem Kesehatan)</a:t>
            </a:r>
            <a:endParaRPr lang="id-ID" sz="3200"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2028824" y="1600201"/>
            <a:ext cx="9172576" cy="4525963"/>
          </a:xfrm>
        </p:spPr>
        <p:txBody>
          <a:bodyPr/>
          <a:lstStyle/>
          <a:p>
            <a:r>
              <a:rPr lang="id-ID" sz="2800" b="1" dirty="0" smtClean="0">
                <a:solidFill>
                  <a:schemeClr val="accent6">
                    <a:lumMod val="75000"/>
                  </a:schemeClr>
                </a:solidFill>
              </a:rPr>
              <a:t>Self-organizing</a:t>
            </a:r>
            <a:r>
              <a:rPr lang="id-ID" sz="2800" dirty="0" smtClean="0"/>
              <a:t> (mampu mengelola dirinya sendiri)</a:t>
            </a:r>
          </a:p>
          <a:p>
            <a:r>
              <a:rPr lang="id-ID" sz="2800" b="1" dirty="0" smtClean="0">
                <a:solidFill>
                  <a:schemeClr val="accent6">
                    <a:lumMod val="75000"/>
                  </a:schemeClr>
                </a:solidFill>
              </a:rPr>
              <a:t>Constantly changing</a:t>
            </a:r>
            <a:r>
              <a:rPr lang="id-ID" sz="2800" dirty="0" smtClean="0"/>
              <a:t> (selalu berubah secara konstan)</a:t>
            </a:r>
          </a:p>
          <a:p>
            <a:r>
              <a:rPr lang="id-ID" sz="2800" b="1" dirty="0" smtClean="0">
                <a:solidFill>
                  <a:schemeClr val="accent6">
                    <a:lumMod val="75000"/>
                  </a:schemeClr>
                </a:solidFill>
              </a:rPr>
              <a:t>Tighly linked</a:t>
            </a:r>
            <a:r>
              <a:rPr lang="id-ID" sz="2800" dirty="0" smtClean="0"/>
              <a:t> (terhubung secara ketat)</a:t>
            </a:r>
          </a:p>
          <a:p>
            <a:r>
              <a:rPr lang="id-ID" sz="2800" b="1" dirty="0" smtClean="0">
                <a:solidFill>
                  <a:schemeClr val="accent6">
                    <a:lumMod val="75000"/>
                  </a:schemeClr>
                </a:solidFill>
              </a:rPr>
              <a:t>Governed by feedback</a:t>
            </a:r>
            <a:r>
              <a:rPr lang="id-ID" sz="2800" dirty="0" smtClean="0"/>
              <a:t> (diatur oleh feedback)</a:t>
            </a:r>
          </a:p>
          <a:p>
            <a:r>
              <a:rPr lang="id-ID" sz="2800" b="1" dirty="0" smtClean="0">
                <a:solidFill>
                  <a:schemeClr val="accent6">
                    <a:lumMod val="75000"/>
                  </a:schemeClr>
                </a:solidFill>
              </a:rPr>
              <a:t>Non-linier</a:t>
            </a:r>
            <a:r>
              <a:rPr lang="id-ID" sz="2800" dirty="0" smtClean="0"/>
              <a:t> (tidak linier)</a:t>
            </a:r>
          </a:p>
          <a:p>
            <a:r>
              <a:rPr lang="id-ID" sz="2800" b="1" dirty="0" smtClean="0">
                <a:solidFill>
                  <a:schemeClr val="accent6">
                    <a:lumMod val="75000"/>
                  </a:schemeClr>
                </a:solidFill>
              </a:rPr>
              <a:t>History dependent</a:t>
            </a:r>
            <a:r>
              <a:rPr lang="id-ID" sz="2800" dirty="0" smtClean="0"/>
              <a:t> (bergantung pada sejarah)</a:t>
            </a:r>
          </a:p>
          <a:p>
            <a:r>
              <a:rPr lang="id-ID" sz="2800" b="1" dirty="0" smtClean="0">
                <a:solidFill>
                  <a:schemeClr val="accent6">
                    <a:lumMod val="75000"/>
                  </a:schemeClr>
                </a:solidFill>
              </a:rPr>
              <a:t>Counter-intuitive</a:t>
            </a:r>
            <a:r>
              <a:rPr lang="id-ID" sz="2800" dirty="0" smtClean="0"/>
              <a:t> (tidak mendasarkan pada intuisi)</a:t>
            </a:r>
          </a:p>
          <a:p>
            <a:r>
              <a:rPr lang="id-ID" sz="2800" b="1" dirty="0" smtClean="0">
                <a:solidFill>
                  <a:schemeClr val="accent6">
                    <a:lumMod val="75000"/>
                  </a:schemeClr>
                </a:solidFill>
              </a:rPr>
              <a:t>Resistant to change</a:t>
            </a:r>
            <a:r>
              <a:rPr lang="id-ID" sz="2800" dirty="0" smtClean="0"/>
              <a:t> (rentan terhadap perubahan)</a:t>
            </a:r>
            <a:endParaRPr lang="id-ID" sz="2800" dirty="0"/>
          </a:p>
        </p:txBody>
      </p:sp>
      <p:sp>
        <p:nvSpPr>
          <p:cNvPr id="5" name="TextBox 4"/>
          <p:cNvSpPr txBox="1"/>
          <p:nvPr/>
        </p:nvSpPr>
        <p:spPr>
          <a:xfrm>
            <a:off x="8839200" y="6510635"/>
            <a:ext cx="3352800" cy="307777"/>
          </a:xfrm>
          <a:prstGeom prst="rect">
            <a:avLst/>
          </a:prstGeom>
          <a:noFill/>
        </p:spPr>
        <p:txBody>
          <a:bodyPr wrap="square" rtlCol="0">
            <a:spAutoFit/>
          </a:bodyPr>
          <a:lstStyle/>
          <a:p>
            <a:pPr algn="r"/>
            <a:r>
              <a:rPr lang="id-ID" sz="1400" dirty="0" smtClean="0"/>
              <a:t>WHO (2009, hal. 40)</a:t>
            </a:r>
            <a:endParaRPr lang="id-ID" sz="1400" dirty="0"/>
          </a:p>
        </p:txBody>
      </p:sp>
    </p:spTree>
    <p:extLst>
      <p:ext uri="{BB962C8B-B14F-4D97-AF65-F5344CB8AC3E}">
        <p14:creationId xmlns:p14="http://schemas.microsoft.com/office/powerpoint/2010/main" val="2804305964"/>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pPr marL="514350" indent="-514350">
              <a:buFont typeface="+mj-lt"/>
              <a:buAutoNum type="arabicPeriod"/>
            </a:pPr>
            <a:r>
              <a:rPr lang="id-ID" dirty="0" smtClean="0"/>
              <a:t>Centrality axiom</a:t>
            </a:r>
          </a:p>
          <a:p>
            <a:pPr marL="514350" indent="-514350">
              <a:buFont typeface="+mj-lt"/>
              <a:buAutoNum type="arabicPeriod"/>
            </a:pPr>
            <a:r>
              <a:rPr lang="id-ID" dirty="0" smtClean="0"/>
              <a:t>Contextual axiom</a:t>
            </a:r>
          </a:p>
          <a:p>
            <a:pPr marL="514350" indent="-514350">
              <a:buFont typeface="+mj-lt"/>
              <a:buAutoNum type="arabicPeriod"/>
            </a:pPr>
            <a:r>
              <a:rPr lang="id-ID" dirty="0" smtClean="0"/>
              <a:t>Goal axiom</a:t>
            </a:r>
          </a:p>
          <a:p>
            <a:pPr marL="514350" indent="-514350">
              <a:buFont typeface="+mj-lt"/>
              <a:buAutoNum type="arabicPeriod"/>
            </a:pPr>
            <a:r>
              <a:rPr lang="id-ID" dirty="0" smtClean="0"/>
              <a:t>Operatonal axiom</a:t>
            </a:r>
          </a:p>
          <a:p>
            <a:pPr marL="514350" indent="-514350">
              <a:buFont typeface="+mj-lt"/>
              <a:buAutoNum type="arabicPeriod"/>
            </a:pPr>
            <a:r>
              <a:rPr lang="id-ID" dirty="0" smtClean="0"/>
              <a:t>Viablity axiom</a:t>
            </a:r>
          </a:p>
          <a:p>
            <a:pPr marL="514350" indent="-514350">
              <a:buFont typeface="+mj-lt"/>
              <a:buAutoNum type="arabicPeriod"/>
            </a:pPr>
            <a:r>
              <a:rPr lang="id-ID" dirty="0" smtClean="0"/>
              <a:t>Design axiom</a:t>
            </a:r>
          </a:p>
          <a:p>
            <a:pPr marL="514350" indent="-514350">
              <a:buFont typeface="+mj-lt"/>
              <a:buAutoNum type="arabicPeriod"/>
            </a:pPr>
            <a:r>
              <a:rPr lang="id-ID" dirty="0" smtClean="0"/>
              <a:t>The Information axiom</a:t>
            </a:r>
            <a:endParaRPr lang="id-ID" dirty="0"/>
          </a:p>
        </p:txBody>
      </p:sp>
      <p:sp>
        <p:nvSpPr>
          <p:cNvPr id="5" name="TextBox 4"/>
          <p:cNvSpPr txBox="1"/>
          <p:nvPr/>
        </p:nvSpPr>
        <p:spPr>
          <a:xfrm>
            <a:off x="7343776" y="5818387"/>
            <a:ext cx="3352800" cy="307777"/>
          </a:xfrm>
          <a:prstGeom prst="rect">
            <a:avLst/>
          </a:prstGeom>
          <a:noFill/>
        </p:spPr>
        <p:txBody>
          <a:bodyPr wrap="square" rtlCol="0">
            <a:spAutoFit/>
          </a:bodyPr>
          <a:lstStyle/>
          <a:p>
            <a:pPr algn="r"/>
            <a:r>
              <a:rPr lang="id-ID" sz="1400" dirty="0" smtClean="0"/>
              <a:t>Hester &amp; Kevin (2014, hal. 55)</a:t>
            </a:r>
            <a:endParaRPr lang="id-ID" sz="1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833" y="10886"/>
            <a:ext cx="7272167" cy="5551714"/>
          </a:xfrm>
          <a:prstGeom prst="rect">
            <a:avLst/>
          </a:prstGeom>
        </p:spPr>
      </p:pic>
      <p:sp>
        <p:nvSpPr>
          <p:cNvPr id="10243" name="Title 5"/>
          <p:cNvSpPr>
            <a:spLocks noGrp="1"/>
          </p:cNvSpPr>
          <p:nvPr>
            <p:ph type="title"/>
          </p:nvPr>
        </p:nvSpPr>
        <p:spPr>
          <a:xfrm>
            <a:off x="0" y="737908"/>
            <a:ext cx="8229600" cy="685800"/>
          </a:xfrm>
        </p:spPr>
        <p:txBody>
          <a:bodyPr/>
          <a:lstStyle/>
          <a:p>
            <a:pPr algn="l">
              <a:spcBef>
                <a:spcPct val="50000"/>
              </a:spcBef>
            </a:pPr>
            <a:r>
              <a:rPr lang="id-ID" sz="3200" b="1" dirty="0" smtClean="0">
                <a:latin typeface="Arial" panose="020B0604020202020204" pitchFamily="34" charset="0"/>
                <a:cs typeface="Arial" panose="020B0604020202020204" pitchFamily="34" charset="0"/>
              </a:rPr>
              <a:t>Aksioma dalam Teori Sistem</a:t>
            </a:r>
            <a:endParaRPr lang="id-ID" sz="3200" b="1" dirty="0">
              <a:latin typeface="Arial" panose="020B0604020202020204" pitchFamily="34" charset="0"/>
              <a:cs typeface="Arial" panose="020B0604020202020204" pitchFamily="34" charset="0"/>
            </a:endParaRPr>
          </a:p>
        </p:txBody>
      </p:sp>
      <p:sp>
        <p:nvSpPr>
          <p:cNvPr id="7" name="TextBox 6"/>
          <p:cNvSpPr txBox="1"/>
          <p:nvPr/>
        </p:nvSpPr>
        <p:spPr>
          <a:xfrm>
            <a:off x="8004629" y="6477000"/>
            <a:ext cx="4187371" cy="369332"/>
          </a:xfrm>
          <a:prstGeom prst="rect">
            <a:avLst/>
          </a:prstGeom>
          <a:noFill/>
        </p:spPr>
        <p:txBody>
          <a:bodyPr wrap="square" rtlCol="0">
            <a:spAutoFit/>
          </a:bodyPr>
          <a:lstStyle/>
          <a:p>
            <a:pPr algn="r"/>
            <a:r>
              <a:rPr lang="id-ID" b="1" dirty="0" smtClean="0">
                <a:solidFill>
                  <a:srgbClr val="FF0000"/>
                </a:solidFill>
              </a:rPr>
              <a:t>Akan dibahas pada sesi-4</a:t>
            </a:r>
            <a:endParaRPr lang="id-ID" b="1" dirty="0">
              <a:solidFill>
                <a:srgbClr val="FF0000"/>
              </a:solidFill>
            </a:endParaRPr>
          </a:p>
        </p:txBody>
      </p:sp>
    </p:spTree>
    <p:extLst>
      <p:ext uri="{BB962C8B-B14F-4D97-AF65-F5344CB8AC3E}">
        <p14:creationId xmlns:p14="http://schemas.microsoft.com/office/powerpoint/2010/main" val="3987599673"/>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43" y="304800"/>
            <a:ext cx="10972800" cy="1143000"/>
          </a:xfrm>
        </p:spPr>
        <p:txBody>
          <a:bodyPr/>
          <a:lstStyle/>
          <a:p>
            <a:pPr algn="l"/>
            <a:r>
              <a:rPr lang="id-ID" sz="3200" b="1" dirty="0" smtClean="0">
                <a:solidFill>
                  <a:schemeClr val="accent6">
                    <a:lumMod val="75000"/>
                  </a:schemeClr>
                </a:solidFill>
              </a:rPr>
              <a:t>Peredaran PCC, sistemik?</a:t>
            </a:r>
            <a:endParaRPr lang="id-ID" sz="3200" b="1" dirty="0">
              <a:solidFill>
                <a:schemeClr val="accent6">
                  <a:lumMod val="75000"/>
                </a:schemeClr>
              </a:solidFill>
            </a:endParaRPr>
          </a:p>
        </p:txBody>
      </p:sp>
      <p:sp>
        <p:nvSpPr>
          <p:cNvPr id="3" name="Content Placeholder 2"/>
          <p:cNvSpPr>
            <a:spLocks noGrp="1"/>
          </p:cNvSpPr>
          <p:nvPr>
            <p:ph idx="1"/>
          </p:nvPr>
        </p:nvSpPr>
        <p:spPr>
          <a:xfrm>
            <a:off x="112486" y="2133600"/>
            <a:ext cx="4561114" cy="629583"/>
          </a:xfrm>
        </p:spPr>
        <p:txBody>
          <a:bodyPr/>
          <a:lstStyle/>
          <a:p>
            <a:pPr marL="0" indent="0">
              <a:buNone/>
            </a:pPr>
            <a:r>
              <a:rPr lang="id-ID" sz="2400" dirty="0"/>
              <a:t>"Jangan seperti memadamkan api, capek kalau begitu tidak ketemu benang merahnya. Tapi dengan </a:t>
            </a:r>
            <a:r>
              <a:rPr lang="id-ID" sz="2400" b="1" dirty="0">
                <a:solidFill>
                  <a:srgbClr val="FFC000"/>
                </a:solidFill>
              </a:rPr>
              <a:t>suatu sistem</a:t>
            </a:r>
            <a:r>
              <a:rPr lang="id-ID" sz="2400" dirty="0"/>
              <a:t>, dengan masyarakat yang teredukasi, bisa mencegah penyalahgunaaan obat," ujar dia dalam sebuah acara diskusi di kawasan Gondangdia, Jakarta, Sabtu (16/9)</a:t>
            </a:r>
          </a:p>
        </p:txBody>
      </p:sp>
      <p:pic>
        <p:nvPicPr>
          <p:cNvPr id="4" name="Picture 3"/>
          <p:cNvPicPr>
            <a:picLocks noChangeAspect="1"/>
          </p:cNvPicPr>
          <p:nvPr/>
        </p:nvPicPr>
        <p:blipFill rotWithShape="1">
          <a:blip r:embed="rId2"/>
          <a:srcRect l="18375" t="20833" r="36530" b="6250"/>
          <a:stretch/>
        </p:blipFill>
        <p:spPr>
          <a:xfrm>
            <a:off x="4655457" y="-7257"/>
            <a:ext cx="7525657" cy="6841506"/>
          </a:xfrm>
          <a:prstGeom prst="rect">
            <a:avLst/>
          </a:prstGeom>
        </p:spPr>
      </p:pic>
      <p:sp>
        <p:nvSpPr>
          <p:cNvPr id="5" name="TextBox 4"/>
          <p:cNvSpPr txBox="1"/>
          <p:nvPr/>
        </p:nvSpPr>
        <p:spPr>
          <a:xfrm>
            <a:off x="1371600" y="6182380"/>
            <a:ext cx="3352800" cy="307777"/>
          </a:xfrm>
          <a:prstGeom prst="rect">
            <a:avLst/>
          </a:prstGeom>
          <a:noFill/>
        </p:spPr>
        <p:txBody>
          <a:bodyPr wrap="square" rtlCol="0">
            <a:spAutoFit/>
          </a:bodyPr>
          <a:lstStyle/>
          <a:p>
            <a:pPr algn="r"/>
            <a:r>
              <a:rPr lang="id-ID" sz="1400" dirty="0" smtClean="0"/>
              <a:t>Republika.co.id</a:t>
            </a:r>
            <a:endParaRPr lang="id-ID" sz="1400" dirty="0"/>
          </a:p>
        </p:txBody>
      </p:sp>
    </p:spTree>
    <p:extLst>
      <p:ext uri="{BB962C8B-B14F-4D97-AF65-F5344CB8AC3E}">
        <p14:creationId xmlns:p14="http://schemas.microsoft.com/office/powerpoint/2010/main" val="1112091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r>
              <a:rPr lang="id-ID" b="1" dirty="0" smtClean="0">
                <a:solidFill>
                  <a:schemeClr val="accent6">
                    <a:lumMod val="75000"/>
                  </a:schemeClr>
                </a:solidFill>
              </a:rPr>
              <a:t>Mari berfikir secara Sistem !</a:t>
            </a:r>
            <a:endParaRPr lang="id-ID" b="1" dirty="0">
              <a:solidFill>
                <a:schemeClr val="accent6">
                  <a:lumMod val="75000"/>
                </a:schemeClr>
              </a:solidFill>
            </a:endParaRPr>
          </a:p>
        </p:txBody>
      </p:sp>
      <p:graphicFrame>
        <p:nvGraphicFramePr>
          <p:cNvPr id="4" name="Diagram 3"/>
          <p:cNvGraphicFramePr/>
          <p:nvPr>
            <p:extLst>
              <p:ext uri="{D42A27DB-BD31-4B8C-83A1-F6EECF244321}">
                <p14:modId xmlns:p14="http://schemas.microsoft.com/office/powerpoint/2010/main" val="1932185769"/>
              </p:ext>
            </p:extLst>
          </p:nvPr>
        </p:nvGraphicFramePr>
        <p:xfrm>
          <a:off x="152400" y="1210733"/>
          <a:ext cx="119634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5943600" y="1828800"/>
            <a:ext cx="381000" cy="6096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120863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506096" y="1600201"/>
            <a:ext cx="3533504" cy="4525963"/>
          </a:xfrm>
        </p:spPr>
        <p:txBody>
          <a:bodyPr/>
          <a:lstStyle/>
          <a:p>
            <a:pPr marL="0" indent="0">
              <a:buNone/>
            </a:pPr>
            <a:r>
              <a:rPr lang="id-ID" sz="2000" dirty="0"/>
              <a:t>“Lulusan IPB terbiasa berpikir sistem. System thinking kita terasah. Dalam menghadapi masalah yang kompleks kita terbiasa runut. Numerical analysis kita kuat, kita terbiasa dengan numerik. Statistika kita kuat, matematika, kalkulus, aljabar matrik kita canggih. Kita kalau menghadirkan solusi itu terukur dan tersistem. Jadi ada masalah di bidang apa pun beres, termasuk bidang perbankan sekalipun," </a:t>
            </a:r>
            <a:r>
              <a:rPr lang="id-ID" sz="2000" dirty="0" smtClean="0"/>
              <a:t>ujar </a:t>
            </a:r>
            <a:r>
              <a:rPr lang="en-US" sz="2000" dirty="0" err="1"/>
              <a:t>Rektor</a:t>
            </a:r>
            <a:r>
              <a:rPr lang="en-US" sz="2000" dirty="0"/>
              <a:t> IPB Prof. Dr. Ir. </a:t>
            </a:r>
            <a:r>
              <a:rPr lang="en-US" sz="2000" dirty="0" err="1"/>
              <a:t>Herry</a:t>
            </a:r>
            <a:r>
              <a:rPr lang="en-US" sz="2000" dirty="0"/>
              <a:t> </a:t>
            </a:r>
            <a:r>
              <a:rPr lang="en-US" sz="2000" dirty="0" err="1"/>
              <a:t>Suhardiyanto</a:t>
            </a:r>
            <a:r>
              <a:rPr lang="en-US" sz="2000" dirty="0"/>
              <a:t/>
            </a:r>
            <a:br>
              <a:rPr lang="en-US" sz="2000" dirty="0"/>
            </a:br>
            <a:endParaRPr lang="id-ID" sz="2000" dirty="0"/>
          </a:p>
        </p:txBody>
      </p:sp>
      <p:sp>
        <p:nvSpPr>
          <p:cNvPr id="6" name="Title 5"/>
          <p:cNvSpPr>
            <a:spLocks noGrp="1"/>
          </p:cNvSpPr>
          <p:nvPr>
            <p:ph type="title"/>
          </p:nvPr>
        </p:nvSpPr>
        <p:spPr>
          <a:xfrm>
            <a:off x="8763000" y="274638"/>
            <a:ext cx="2819400" cy="1143000"/>
          </a:xfrm>
        </p:spPr>
        <p:txBody>
          <a:bodyPr/>
          <a:lstStyle/>
          <a:p>
            <a:r>
              <a:rPr lang="id-ID" sz="2400" b="1" dirty="0" smtClean="0">
                <a:solidFill>
                  <a:schemeClr val="accent6">
                    <a:lumMod val="75000"/>
                  </a:schemeClr>
                </a:solidFill>
              </a:rPr>
              <a:t>Berfikir sistem menjadi salah satu keunggulan</a:t>
            </a:r>
            <a:endParaRPr lang="id-ID" sz="2400" b="1" dirty="0">
              <a:solidFill>
                <a:schemeClr val="accent6">
                  <a:lumMod val="75000"/>
                </a:schemeClr>
              </a:solidFill>
            </a:endParaRPr>
          </a:p>
        </p:txBody>
      </p:sp>
      <p:pic>
        <p:nvPicPr>
          <p:cNvPr id="7" name="Picture 6"/>
          <p:cNvPicPr>
            <a:picLocks noChangeAspect="1"/>
          </p:cNvPicPr>
          <p:nvPr/>
        </p:nvPicPr>
        <p:blipFill rotWithShape="1">
          <a:blip r:embed="rId2"/>
          <a:srcRect l="16618" t="20833" r="31845" b="6250"/>
          <a:stretch/>
        </p:blipFill>
        <p:spPr>
          <a:xfrm>
            <a:off x="76199" y="0"/>
            <a:ext cx="8429897" cy="6705600"/>
          </a:xfrm>
          <a:prstGeom prst="rect">
            <a:avLst/>
          </a:prstGeom>
        </p:spPr>
      </p:pic>
    </p:spTree>
    <p:extLst>
      <p:ext uri="{BB962C8B-B14F-4D97-AF65-F5344CB8AC3E}">
        <p14:creationId xmlns:p14="http://schemas.microsoft.com/office/powerpoint/2010/main" val="2786725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5"/>
          <p:cNvSpPr>
            <a:spLocks noGrp="1"/>
          </p:cNvSpPr>
          <p:nvPr>
            <p:ph type="title"/>
          </p:nvPr>
        </p:nvSpPr>
        <p:spPr>
          <a:xfrm>
            <a:off x="28577" y="846594"/>
            <a:ext cx="8229600" cy="685800"/>
          </a:xfrm>
        </p:spPr>
        <p:txBody>
          <a:bodyPr/>
          <a:lstStyle/>
          <a:p>
            <a:pPr algn="l">
              <a:spcBef>
                <a:spcPct val="50000"/>
              </a:spcBef>
            </a:pPr>
            <a:r>
              <a:rPr lang="id-ID" sz="3200" b="1" dirty="0" smtClean="0">
                <a:latin typeface="Arial" panose="020B0604020202020204" pitchFamily="34" charset="0"/>
                <a:cs typeface="Arial" panose="020B0604020202020204" pitchFamily="34" charset="0"/>
              </a:rPr>
              <a:t>Berfikir Sistem (System Thinking)</a:t>
            </a:r>
            <a:endParaRPr lang="id-ID" sz="3200"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52400" y="1600201"/>
            <a:ext cx="5067949" cy="4525963"/>
          </a:xfrm>
        </p:spPr>
        <p:txBody>
          <a:bodyPr/>
          <a:lstStyle/>
          <a:p>
            <a:r>
              <a:rPr lang="id-ID" sz="2400" dirty="0" smtClean="0"/>
              <a:t>Mulai dikembangkan awal abad 20, pada bidang Teknik, Ekonomi, dan Ekologi</a:t>
            </a:r>
          </a:p>
          <a:p>
            <a:r>
              <a:rPr lang="id-ID" sz="2400" dirty="0" smtClean="0"/>
              <a:t>Sejalan dengan masalah kesehatan yang semakin kompleks, penggunaan Berfikir Sistem mulai diterapkan pada awal tahun 2000-an, seperti pada masalah:</a:t>
            </a:r>
          </a:p>
          <a:p>
            <a:pPr lvl="1"/>
            <a:r>
              <a:rPr lang="id-ID" sz="2400" dirty="0" smtClean="0"/>
              <a:t>Tobacco control</a:t>
            </a:r>
          </a:p>
          <a:p>
            <a:pPr lvl="1"/>
            <a:r>
              <a:rPr lang="id-ID" sz="2400" dirty="0" smtClean="0"/>
              <a:t>Obesitas </a:t>
            </a:r>
          </a:p>
          <a:p>
            <a:pPr lvl="1"/>
            <a:r>
              <a:rPr lang="id-ID" sz="2400" dirty="0" smtClean="0"/>
              <a:t>TBC</a:t>
            </a:r>
            <a:endParaRPr lang="id-ID" sz="2400" dirty="0"/>
          </a:p>
        </p:txBody>
      </p:sp>
      <p:sp>
        <p:nvSpPr>
          <p:cNvPr id="5" name="TextBox 4"/>
          <p:cNvSpPr txBox="1"/>
          <p:nvPr/>
        </p:nvSpPr>
        <p:spPr>
          <a:xfrm>
            <a:off x="0" y="6047601"/>
            <a:ext cx="3352800" cy="276999"/>
          </a:xfrm>
          <a:prstGeom prst="rect">
            <a:avLst/>
          </a:prstGeom>
          <a:noFill/>
        </p:spPr>
        <p:txBody>
          <a:bodyPr wrap="square" rtlCol="0">
            <a:spAutoFit/>
          </a:bodyPr>
          <a:lstStyle/>
          <a:p>
            <a:r>
              <a:rPr lang="id-ID" sz="1200" dirty="0" smtClean="0"/>
              <a:t>WHO (2009, hal. 39)</a:t>
            </a:r>
            <a:endParaRPr lang="id-ID" sz="1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5773" y="0"/>
            <a:ext cx="5476227" cy="6858000"/>
          </a:xfrm>
          <a:prstGeom prst="rect">
            <a:avLst/>
          </a:prstGeom>
        </p:spPr>
      </p:pic>
      <p:sp>
        <p:nvSpPr>
          <p:cNvPr id="4" name="Cloud Callout 3"/>
          <p:cNvSpPr/>
          <p:nvPr/>
        </p:nvSpPr>
        <p:spPr>
          <a:xfrm>
            <a:off x="4011321" y="4036813"/>
            <a:ext cx="2704452" cy="2316164"/>
          </a:xfrm>
          <a:prstGeom prst="cloudCallout">
            <a:avLst>
              <a:gd name="adj1" fmla="val 79377"/>
              <a:gd name="adj2" fmla="val -6545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dirty="0" smtClean="0"/>
              <a:t>Sebagian besar masalah kesehatan adalah </a:t>
            </a:r>
            <a:r>
              <a:rPr lang="id-ID" b="1" dirty="0" smtClean="0">
                <a:solidFill>
                  <a:schemeClr val="accent6">
                    <a:lumMod val="75000"/>
                  </a:schemeClr>
                </a:solidFill>
              </a:rPr>
              <a:t>iceberg phenomenon</a:t>
            </a:r>
            <a:endParaRPr lang="id-ID" b="1" dirty="0">
              <a:solidFill>
                <a:schemeClr val="accent6">
                  <a:lumMod val="75000"/>
                </a:schemeClr>
              </a:solidFill>
            </a:endParaRPr>
          </a:p>
        </p:txBody>
      </p:sp>
    </p:spTree>
    <p:extLst>
      <p:ext uri="{BB962C8B-B14F-4D97-AF65-F5344CB8AC3E}">
        <p14:creationId xmlns:p14="http://schemas.microsoft.com/office/powerpoint/2010/main" val="1301013765"/>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rotWithShape="1">
          <a:blip r:embed="rId3">
            <a:extLst>
              <a:ext uri="{28A0092B-C50C-407E-A947-70E740481C1C}">
                <a14:useLocalDpi xmlns:a14="http://schemas.microsoft.com/office/drawing/2010/main" val="0"/>
              </a:ext>
            </a:extLst>
          </a:blip>
          <a:srcRect b="20000"/>
          <a:stretch/>
        </p:blipFill>
        <p:spPr bwMode="auto">
          <a:xfrm>
            <a:off x="0" y="0"/>
            <a:ext cx="91725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5"/>
          <p:cNvSpPr>
            <a:spLocks noGrp="1"/>
          </p:cNvSpPr>
          <p:nvPr>
            <p:ph type="title"/>
          </p:nvPr>
        </p:nvSpPr>
        <p:spPr>
          <a:xfrm>
            <a:off x="0" y="457200"/>
            <a:ext cx="8229600" cy="685800"/>
          </a:xfrm>
        </p:spPr>
        <p:txBody>
          <a:bodyPr/>
          <a:lstStyle/>
          <a:p>
            <a:pPr algn="l">
              <a:spcBef>
                <a:spcPct val="50000"/>
              </a:spcBef>
            </a:pPr>
            <a:r>
              <a:rPr lang="id-ID" sz="2400" b="1" dirty="0" smtClean="0">
                <a:latin typeface="Arial" panose="020B0604020202020204" pitchFamily="34" charset="0"/>
                <a:cs typeface="Arial" panose="020B0604020202020204" pitchFamily="34" charset="0"/>
              </a:rPr>
              <a:t>Ciri-ciri Berfikir Sistem</a:t>
            </a:r>
            <a:endParaRPr lang="id-ID" sz="2400" b="1" dirty="0">
              <a:latin typeface="Arial" panose="020B0604020202020204" pitchFamily="34" charset="0"/>
              <a:cs typeface="Arial" panose="020B0604020202020204" pitchFamily="34" charset="0"/>
            </a:endParaRPr>
          </a:p>
        </p:txBody>
      </p:sp>
      <p:sp>
        <p:nvSpPr>
          <p:cNvPr id="5" name="TextBox 4"/>
          <p:cNvSpPr txBox="1"/>
          <p:nvPr/>
        </p:nvSpPr>
        <p:spPr>
          <a:xfrm>
            <a:off x="8686800" y="6474023"/>
            <a:ext cx="3352800" cy="276999"/>
          </a:xfrm>
          <a:prstGeom prst="rect">
            <a:avLst/>
          </a:prstGeom>
          <a:noFill/>
        </p:spPr>
        <p:txBody>
          <a:bodyPr wrap="square" rtlCol="0">
            <a:spAutoFit/>
          </a:bodyPr>
          <a:lstStyle/>
          <a:p>
            <a:pPr algn="r"/>
            <a:r>
              <a:rPr lang="id-ID" sz="1200" dirty="0" smtClean="0"/>
              <a:t>Battle-Fisher (2015, hal. 5)</a:t>
            </a:r>
            <a:endParaRPr lang="id-ID" sz="1200" dirty="0"/>
          </a:p>
        </p:txBody>
      </p:sp>
      <p:sp>
        <p:nvSpPr>
          <p:cNvPr id="2" name="Content Placeholder 1"/>
          <p:cNvSpPr>
            <a:spLocks noGrp="1"/>
          </p:cNvSpPr>
          <p:nvPr>
            <p:ph idx="1"/>
          </p:nvPr>
        </p:nvSpPr>
        <p:spPr>
          <a:xfrm>
            <a:off x="381000" y="1570037"/>
            <a:ext cx="11125200" cy="4525963"/>
          </a:xfrm>
        </p:spPr>
        <p:txBody>
          <a:bodyPr/>
          <a:lstStyle/>
          <a:p>
            <a:pPr marL="514350" indent="-514350">
              <a:buFont typeface="+mj-lt"/>
              <a:buAutoNum type="arabicPeriod"/>
            </a:pPr>
            <a:r>
              <a:rPr lang="id-ID" sz="2400" dirty="0" smtClean="0"/>
              <a:t>Memandang masalah secara keseluruhan</a:t>
            </a:r>
          </a:p>
          <a:p>
            <a:pPr marL="514350" indent="-514350">
              <a:buFont typeface="+mj-lt"/>
              <a:buAutoNum type="arabicPeriod"/>
            </a:pPr>
            <a:r>
              <a:rPr lang="id-ID" sz="2400" dirty="0" smtClean="0"/>
              <a:t>Cenderung lebih mendorong kemajuan</a:t>
            </a:r>
          </a:p>
          <a:p>
            <a:pPr marL="514350" indent="-514350">
              <a:buFont typeface="+mj-lt"/>
              <a:buAutoNum type="arabicPeriod"/>
            </a:pPr>
            <a:r>
              <a:rPr lang="id-ID" sz="2400" dirty="0" smtClean="0"/>
              <a:t>Selalu melihat ada ketergantungan antar elemen</a:t>
            </a:r>
          </a:p>
          <a:p>
            <a:pPr marL="514350" indent="-514350">
              <a:buFont typeface="+mj-lt"/>
              <a:buAutoNum type="arabicPeriod"/>
            </a:pPr>
            <a:r>
              <a:rPr lang="id-ID" sz="2400" dirty="0" smtClean="0"/>
              <a:t>Lebih memperhatikan jangka panjang</a:t>
            </a:r>
          </a:p>
          <a:p>
            <a:pPr marL="514350" indent="-514350">
              <a:buFont typeface="+mj-lt"/>
              <a:buAutoNum type="arabicPeriod"/>
            </a:pPr>
            <a:r>
              <a:rPr lang="id-ID" sz="2400" dirty="0" smtClean="0"/>
              <a:t>Fokus pada struktur masalah, dibanding menyalahkan</a:t>
            </a:r>
          </a:p>
          <a:p>
            <a:pPr marL="514350" indent="-514350">
              <a:buFont typeface="+mj-lt"/>
              <a:buAutoNum type="arabicPeriod"/>
            </a:pPr>
            <a:r>
              <a:rPr lang="id-ID" sz="2400" dirty="0" smtClean="0"/>
              <a:t>Tetap mempertimbangkan sesuatu yang kontroversial/paradoks sebelum membuat keputusan</a:t>
            </a:r>
          </a:p>
          <a:p>
            <a:pPr marL="514350" indent="-514350">
              <a:buFont typeface="+mj-lt"/>
              <a:buAutoNum type="arabicPeriod"/>
            </a:pPr>
            <a:r>
              <a:rPr lang="id-ID" sz="2400" dirty="0" smtClean="0"/>
              <a:t>Membuat sistem yang nyata terlihat dengan menggunakan peta atau simulasi</a:t>
            </a:r>
          </a:p>
          <a:p>
            <a:pPr marL="514350" indent="-514350">
              <a:buFont typeface="+mj-lt"/>
              <a:buAutoNum type="arabicPeriod"/>
            </a:pPr>
            <a:r>
              <a:rPr lang="id-ID" sz="2400" dirty="0" smtClean="0"/>
              <a:t>Menempatkan dirinya sebagai bagian dari sistem</a:t>
            </a:r>
          </a:p>
          <a:p>
            <a:pPr marL="514350" indent="-514350">
              <a:buFont typeface="+mj-lt"/>
              <a:buAutoNum type="arabicPeriod"/>
            </a:pPr>
            <a:endParaRPr lang="id-ID" sz="2400" dirty="0"/>
          </a:p>
        </p:txBody>
      </p:sp>
    </p:spTree>
    <p:extLst>
      <p:ext uri="{BB962C8B-B14F-4D97-AF65-F5344CB8AC3E}">
        <p14:creationId xmlns:p14="http://schemas.microsoft.com/office/powerpoint/2010/main" val="2875891926"/>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5"/>
          <p:cNvSpPr>
            <a:spLocks noGrp="1"/>
          </p:cNvSpPr>
          <p:nvPr>
            <p:ph type="title"/>
          </p:nvPr>
        </p:nvSpPr>
        <p:spPr>
          <a:xfrm>
            <a:off x="1995488" y="533400"/>
            <a:ext cx="8229600" cy="685800"/>
          </a:xfrm>
        </p:spPr>
        <p:txBody>
          <a:bodyPr/>
          <a:lstStyle/>
          <a:p>
            <a:pPr>
              <a:spcBef>
                <a:spcPct val="50000"/>
              </a:spcBef>
            </a:pPr>
            <a:r>
              <a:rPr lang="id-ID" sz="3200" b="1" dirty="0" smtClean="0">
                <a:latin typeface="Arial" panose="020B0604020202020204" pitchFamily="34" charset="0"/>
                <a:cs typeface="Arial" panose="020B0604020202020204" pitchFamily="34" charset="0"/>
              </a:rPr>
              <a:t>Berfikir tidak sistemik vs sistemik</a:t>
            </a:r>
            <a:endParaRPr lang="id-ID" sz="3200" b="1" dirty="0">
              <a:latin typeface="Arial" panose="020B0604020202020204" pitchFamily="34" charset="0"/>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02848044"/>
              </p:ext>
            </p:extLst>
          </p:nvPr>
        </p:nvGraphicFramePr>
        <p:xfrm>
          <a:off x="304800" y="1066800"/>
          <a:ext cx="115824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4433888" y="6019800"/>
            <a:ext cx="3352800" cy="276999"/>
          </a:xfrm>
          <a:prstGeom prst="rect">
            <a:avLst/>
          </a:prstGeom>
          <a:noFill/>
        </p:spPr>
        <p:txBody>
          <a:bodyPr wrap="square" rtlCol="0">
            <a:spAutoFit/>
          </a:bodyPr>
          <a:lstStyle/>
          <a:p>
            <a:pPr algn="ctr"/>
            <a:r>
              <a:rPr lang="id-ID" sz="1200" dirty="0" smtClean="0"/>
              <a:t>WHO (2009, hal. 43)</a:t>
            </a:r>
            <a:endParaRPr lang="id-ID" sz="1200" dirty="0"/>
          </a:p>
        </p:txBody>
      </p:sp>
    </p:spTree>
    <p:extLst>
      <p:ext uri="{BB962C8B-B14F-4D97-AF65-F5344CB8AC3E}">
        <p14:creationId xmlns:p14="http://schemas.microsoft.com/office/powerpoint/2010/main" val="1436254979"/>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5"/>
          <p:cNvSpPr>
            <a:spLocks noGrp="1"/>
          </p:cNvSpPr>
          <p:nvPr>
            <p:ph type="title"/>
          </p:nvPr>
        </p:nvSpPr>
        <p:spPr>
          <a:xfrm>
            <a:off x="0" y="2971800"/>
            <a:ext cx="2955194" cy="685800"/>
          </a:xfrm>
        </p:spPr>
        <p:txBody>
          <a:bodyPr/>
          <a:lstStyle/>
          <a:p>
            <a:pPr algn="l">
              <a:spcBef>
                <a:spcPct val="50000"/>
              </a:spcBef>
            </a:pPr>
            <a:r>
              <a:rPr lang="id-ID" sz="2400" b="1" dirty="0" smtClean="0">
                <a:latin typeface="Arial" panose="020B0604020202020204" pitchFamily="34" charset="0"/>
                <a:cs typeface="Arial" panose="020B0604020202020204" pitchFamily="34" charset="0"/>
              </a:rPr>
              <a:t>Ciri-ciri </a:t>
            </a:r>
            <a:br>
              <a:rPr lang="id-ID" sz="2400" b="1" dirty="0" smtClean="0">
                <a:latin typeface="Arial" panose="020B0604020202020204" pitchFamily="34" charset="0"/>
                <a:cs typeface="Arial" panose="020B0604020202020204" pitchFamily="34" charset="0"/>
              </a:rPr>
            </a:br>
            <a:r>
              <a:rPr lang="id-ID" sz="2800" b="1" dirty="0" smtClean="0">
                <a:latin typeface="Arial" panose="020B0604020202020204" pitchFamily="34" charset="0"/>
                <a:cs typeface="Arial" panose="020B0604020202020204" pitchFamily="34" charset="0"/>
              </a:rPr>
              <a:t>Berfikir Sistem</a:t>
            </a:r>
            <a:endParaRPr lang="id-ID" sz="28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194" y="221135"/>
            <a:ext cx="9116998" cy="6484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6600566"/>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3300" y="0"/>
            <a:ext cx="5105400" cy="6778047"/>
          </a:xfrm>
        </p:spPr>
      </p:pic>
      <p:sp>
        <p:nvSpPr>
          <p:cNvPr id="5" name="TextBox 4"/>
          <p:cNvSpPr txBox="1"/>
          <p:nvPr/>
        </p:nvSpPr>
        <p:spPr>
          <a:xfrm>
            <a:off x="228600" y="101025"/>
            <a:ext cx="2971800" cy="584775"/>
          </a:xfrm>
          <a:prstGeom prst="rect">
            <a:avLst/>
          </a:prstGeom>
          <a:noFill/>
          <a:ln>
            <a:solidFill>
              <a:schemeClr val="tx1"/>
            </a:solidFill>
          </a:ln>
        </p:spPr>
        <p:txBody>
          <a:bodyPr wrap="square" rtlCol="0">
            <a:spAutoFit/>
          </a:bodyPr>
          <a:lstStyle/>
          <a:p>
            <a:r>
              <a:rPr lang="id-ID" sz="1600" dirty="0" smtClean="0"/>
              <a:t>Berusaha memahasi masalah secara keseluruhan</a:t>
            </a:r>
            <a:endParaRPr lang="id-ID" sz="1600" dirty="0"/>
          </a:p>
        </p:txBody>
      </p:sp>
      <p:sp>
        <p:nvSpPr>
          <p:cNvPr id="6" name="TextBox 5"/>
          <p:cNvSpPr txBox="1"/>
          <p:nvPr/>
        </p:nvSpPr>
        <p:spPr>
          <a:xfrm>
            <a:off x="8915400" y="914400"/>
            <a:ext cx="3124200" cy="584775"/>
          </a:xfrm>
          <a:prstGeom prst="rect">
            <a:avLst/>
          </a:prstGeom>
          <a:noFill/>
          <a:ln>
            <a:solidFill>
              <a:schemeClr val="tx1"/>
            </a:solidFill>
          </a:ln>
        </p:spPr>
        <p:txBody>
          <a:bodyPr wrap="square" rtlCol="0">
            <a:spAutoFit/>
          </a:bodyPr>
          <a:lstStyle/>
          <a:p>
            <a:r>
              <a:rPr lang="id-ID" sz="1600" dirty="0" smtClean="0"/>
              <a:t>Mengamati bagaimana elemen sistem berubah setiap waktu</a:t>
            </a:r>
            <a:endParaRPr lang="id-ID" sz="1600" dirty="0"/>
          </a:p>
        </p:txBody>
      </p:sp>
      <p:sp>
        <p:nvSpPr>
          <p:cNvPr id="7" name="TextBox 6"/>
          <p:cNvSpPr txBox="1"/>
          <p:nvPr/>
        </p:nvSpPr>
        <p:spPr>
          <a:xfrm>
            <a:off x="8915400" y="76200"/>
            <a:ext cx="3124200" cy="584775"/>
          </a:xfrm>
          <a:prstGeom prst="rect">
            <a:avLst/>
          </a:prstGeom>
          <a:noFill/>
          <a:ln>
            <a:solidFill>
              <a:schemeClr val="tx1"/>
            </a:solidFill>
          </a:ln>
        </p:spPr>
        <p:txBody>
          <a:bodyPr wrap="square" rtlCol="0">
            <a:spAutoFit/>
          </a:bodyPr>
          <a:lstStyle/>
          <a:p>
            <a:r>
              <a:rPr lang="id-ID" sz="1600" dirty="0" smtClean="0"/>
              <a:t>Berpandangan bahwa perilaku anggota dipengaruhi oleh sistem</a:t>
            </a:r>
            <a:endParaRPr lang="id-ID" sz="1600" dirty="0"/>
          </a:p>
        </p:txBody>
      </p:sp>
      <p:sp>
        <p:nvSpPr>
          <p:cNvPr id="8" name="TextBox 7"/>
          <p:cNvSpPr txBox="1"/>
          <p:nvPr/>
        </p:nvSpPr>
        <p:spPr>
          <a:xfrm>
            <a:off x="228600" y="914400"/>
            <a:ext cx="2971800" cy="830997"/>
          </a:xfrm>
          <a:prstGeom prst="rect">
            <a:avLst/>
          </a:prstGeom>
          <a:noFill/>
          <a:ln>
            <a:solidFill>
              <a:schemeClr val="tx1"/>
            </a:solidFill>
          </a:ln>
        </p:spPr>
        <p:txBody>
          <a:bodyPr wrap="square" rtlCol="0">
            <a:spAutoFit/>
          </a:bodyPr>
          <a:lstStyle/>
          <a:p>
            <a:r>
              <a:rPr lang="id-ID" sz="1600" dirty="0" smtClean="0"/>
              <a:t>Mengidentifikasi hubungan yang kompleks antara sebab dan akibat</a:t>
            </a:r>
            <a:endParaRPr lang="id-ID" sz="1600" dirty="0"/>
          </a:p>
        </p:txBody>
      </p:sp>
      <p:sp>
        <p:nvSpPr>
          <p:cNvPr id="9" name="TextBox 8"/>
          <p:cNvSpPr txBox="1"/>
          <p:nvPr/>
        </p:nvSpPr>
        <p:spPr>
          <a:xfrm>
            <a:off x="228600" y="1988403"/>
            <a:ext cx="2971800" cy="830997"/>
          </a:xfrm>
          <a:prstGeom prst="rect">
            <a:avLst/>
          </a:prstGeom>
          <a:noFill/>
          <a:ln>
            <a:solidFill>
              <a:schemeClr val="tx1"/>
            </a:solidFill>
          </a:ln>
        </p:spPr>
        <p:txBody>
          <a:bodyPr wrap="square" rtlCol="0">
            <a:spAutoFit/>
          </a:bodyPr>
          <a:lstStyle/>
          <a:p>
            <a:r>
              <a:rPr lang="id-ID" sz="1600" dirty="0" smtClean="0"/>
              <a:t>Membuat hubungan yang berarti dengan sistem dan antar sistem</a:t>
            </a:r>
            <a:endParaRPr lang="id-ID" sz="1600" dirty="0"/>
          </a:p>
        </p:txBody>
      </p:sp>
      <p:sp>
        <p:nvSpPr>
          <p:cNvPr id="10" name="TextBox 9"/>
          <p:cNvSpPr txBox="1"/>
          <p:nvPr/>
        </p:nvSpPr>
        <p:spPr>
          <a:xfrm>
            <a:off x="8915400" y="1752600"/>
            <a:ext cx="3124200" cy="830997"/>
          </a:xfrm>
          <a:prstGeom prst="rect">
            <a:avLst/>
          </a:prstGeom>
          <a:noFill/>
          <a:ln>
            <a:solidFill>
              <a:schemeClr val="tx1"/>
            </a:solidFill>
          </a:ln>
        </p:spPr>
        <p:txBody>
          <a:bodyPr wrap="square" rtlCol="0">
            <a:spAutoFit/>
          </a:bodyPr>
          <a:lstStyle/>
          <a:p>
            <a:r>
              <a:rPr lang="id-ID" sz="1600" dirty="0" smtClean="0"/>
              <a:t>Melihat masalah dari perspektif yang berbeda dalam rangka memahaminya</a:t>
            </a:r>
            <a:endParaRPr lang="id-ID" sz="1600" dirty="0"/>
          </a:p>
        </p:txBody>
      </p:sp>
      <p:sp>
        <p:nvSpPr>
          <p:cNvPr id="11" name="TextBox 10"/>
          <p:cNvSpPr txBox="1"/>
          <p:nvPr/>
        </p:nvSpPr>
        <p:spPr>
          <a:xfrm>
            <a:off x="8915400" y="2743200"/>
            <a:ext cx="3124200" cy="1077218"/>
          </a:xfrm>
          <a:prstGeom prst="rect">
            <a:avLst/>
          </a:prstGeom>
          <a:noFill/>
          <a:ln>
            <a:solidFill>
              <a:schemeClr val="tx1"/>
            </a:solidFill>
          </a:ln>
        </p:spPr>
        <p:txBody>
          <a:bodyPr wrap="square" rtlCol="0">
            <a:spAutoFit/>
          </a:bodyPr>
          <a:lstStyle/>
          <a:p>
            <a:r>
              <a:rPr lang="id-ID" sz="1600" dirty="0" smtClean="0"/>
              <a:t>Tidak terburu-buru dalam mengambil keputusan dengan mempertimbangkan isue2 secara lengkap</a:t>
            </a:r>
            <a:endParaRPr lang="id-ID" sz="1600" dirty="0"/>
          </a:p>
        </p:txBody>
      </p:sp>
      <p:sp>
        <p:nvSpPr>
          <p:cNvPr id="12" name="TextBox 11"/>
          <p:cNvSpPr txBox="1"/>
          <p:nvPr/>
        </p:nvSpPr>
        <p:spPr>
          <a:xfrm>
            <a:off x="228600" y="2971800"/>
            <a:ext cx="2971800" cy="584775"/>
          </a:xfrm>
          <a:prstGeom prst="rect">
            <a:avLst/>
          </a:prstGeom>
          <a:noFill/>
          <a:ln>
            <a:solidFill>
              <a:schemeClr val="tx1"/>
            </a:solidFill>
          </a:ln>
        </p:spPr>
        <p:txBody>
          <a:bodyPr wrap="square" rtlCol="0">
            <a:spAutoFit/>
          </a:bodyPr>
          <a:lstStyle/>
          <a:p>
            <a:r>
              <a:rPr lang="id-ID" sz="1600" dirty="0" smtClean="0"/>
              <a:t>Setiap asumsi/anggapan dipelajari dan diuji</a:t>
            </a:r>
            <a:endParaRPr lang="id-ID" sz="1600" dirty="0"/>
          </a:p>
        </p:txBody>
      </p:sp>
      <p:sp>
        <p:nvSpPr>
          <p:cNvPr id="13" name="TextBox 12"/>
          <p:cNvSpPr txBox="1"/>
          <p:nvPr/>
        </p:nvSpPr>
        <p:spPr>
          <a:xfrm>
            <a:off x="228600" y="3758625"/>
            <a:ext cx="2971800" cy="830997"/>
          </a:xfrm>
          <a:prstGeom prst="rect">
            <a:avLst/>
          </a:prstGeom>
          <a:noFill/>
          <a:ln>
            <a:solidFill>
              <a:schemeClr val="tx1"/>
            </a:solidFill>
          </a:ln>
        </p:spPr>
        <p:txBody>
          <a:bodyPr wrap="square" rtlCol="0">
            <a:spAutoFit/>
          </a:bodyPr>
          <a:lstStyle/>
          <a:p>
            <a:r>
              <a:rPr lang="id-ID" sz="1600" dirty="0" smtClean="0"/>
              <a:t>Berpendapat: sikap saat ini dan mendatang dipengaruhi oleh mental seseorang</a:t>
            </a:r>
            <a:endParaRPr lang="id-ID" sz="1600" dirty="0"/>
          </a:p>
        </p:txBody>
      </p:sp>
      <p:sp>
        <p:nvSpPr>
          <p:cNvPr id="14" name="TextBox 13"/>
          <p:cNvSpPr txBox="1"/>
          <p:nvPr/>
        </p:nvSpPr>
        <p:spPr>
          <a:xfrm>
            <a:off x="8915400" y="3951982"/>
            <a:ext cx="3124200" cy="1077218"/>
          </a:xfrm>
          <a:prstGeom prst="rect">
            <a:avLst/>
          </a:prstGeom>
          <a:noFill/>
          <a:ln>
            <a:solidFill>
              <a:schemeClr val="tx1"/>
            </a:solidFill>
          </a:ln>
        </p:spPr>
        <p:txBody>
          <a:bodyPr wrap="square" rtlCol="0">
            <a:spAutoFit/>
          </a:bodyPr>
          <a:lstStyle/>
          <a:p>
            <a:r>
              <a:rPr lang="id-ID" sz="1600" dirty="0" smtClean="0"/>
              <a:t>Bertindak dengan mempertimbangkan jangka pendek, panjang, dan konsekuensi yang tidak terduga </a:t>
            </a:r>
            <a:endParaRPr lang="id-ID" sz="1600" dirty="0"/>
          </a:p>
        </p:txBody>
      </p:sp>
      <p:sp>
        <p:nvSpPr>
          <p:cNvPr id="15" name="TextBox 14"/>
          <p:cNvSpPr txBox="1"/>
          <p:nvPr/>
        </p:nvSpPr>
        <p:spPr>
          <a:xfrm>
            <a:off x="228600" y="4807803"/>
            <a:ext cx="2971800" cy="830997"/>
          </a:xfrm>
          <a:prstGeom prst="rect">
            <a:avLst/>
          </a:prstGeom>
          <a:noFill/>
          <a:ln>
            <a:solidFill>
              <a:schemeClr val="tx1"/>
            </a:solidFill>
          </a:ln>
        </p:spPr>
        <p:txBody>
          <a:bodyPr wrap="square" rtlCol="0">
            <a:spAutoFit/>
          </a:bodyPr>
          <a:lstStyle/>
          <a:p>
            <a:r>
              <a:rPr lang="id-ID" sz="1600" dirty="0" smtClean="0"/>
              <a:t>Untuk mengidentifikasi segala kemungkinan, menggunakan pemahaman struktur sistem</a:t>
            </a:r>
            <a:endParaRPr lang="id-ID" sz="1600" dirty="0"/>
          </a:p>
        </p:txBody>
      </p:sp>
      <p:sp>
        <p:nvSpPr>
          <p:cNvPr id="16" name="TextBox 15"/>
          <p:cNvSpPr txBox="1"/>
          <p:nvPr/>
        </p:nvSpPr>
        <p:spPr>
          <a:xfrm>
            <a:off x="228600" y="5798403"/>
            <a:ext cx="2971800" cy="830997"/>
          </a:xfrm>
          <a:prstGeom prst="rect">
            <a:avLst/>
          </a:prstGeom>
          <a:noFill/>
          <a:ln>
            <a:solidFill>
              <a:schemeClr val="tx1"/>
            </a:solidFill>
          </a:ln>
        </p:spPr>
        <p:txBody>
          <a:bodyPr wrap="square" rtlCol="0">
            <a:spAutoFit/>
          </a:bodyPr>
          <a:lstStyle/>
          <a:p>
            <a:r>
              <a:rPr lang="id-ID" sz="1600" dirty="0" smtClean="0"/>
              <a:t>Memperhatikan perubahan secara kumulatif dan tingkatannya</a:t>
            </a:r>
            <a:endParaRPr lang="id-ID" sz="1600" dirty="0"/>
          </a:p>
        </p:txBody>
      </p:sp>
      <p:sp>
        <p:nvSpPr>
          <p:cNvPr id="17" name="TextBox 16"/>
          <p:cNvSpPr txBox="1"/>
          <p:nvPr/>
        </p:nvSpPr>
        <p:spPr>
          <a:xfrm>
            <a:off x="8915400" y="5874603"/>
            <a:ext cx="3124200" cy="830997"/>
          </a:xfrm>
          <a:prstGeom prst="rect">
            <a:avLst/>
          </a:prstGeom>
          <a:noFill/>
          <a:ln>
            <a:solidFill>
              <a:schemeClr val="tx1"/>
            </a:solidFill>
          </a:ln>
        </p:spPr>
        <p:txBody>
          <a:bodyPr wrap="square" rtlCol="0">
            <a:spAutoFit/>
          </a:bodyPr>
          <a:lstStyle/>
          <a:p>
            <a:r>
              <a:rPr lang="id-ID" sz="1600" dirty="0" smtClean="0"/>
              <a:t>Ketika menganalisa sebab-akibat, mempertimbangkan waktu kejadian</a:t>
            </a:r>
            <a:endParaRPr lang="id-ID" sz="1600" dirty="0"/>
          </a:p>
        </p:txBody>
      </p:sp>
      <p:sp>
        <p:nvSpPr>
          <p:cNvPr id="18" name="TextBox 17"/>
          <p:cNvSpPr txBox="1"/>
          <p:nvPr/>
        </p:nvSpPr>
        <p:spPr>
          <a:xfrm>
            <a:off x="8915400" y="5206425"/>
            <a:ext cx="3124200" cy="584775"/>
          </a:xfrm>
          <a:prstGeom prst="rect">
            <a:avLst/>
          </a:prstGeom>
          <a:noFill/>
          <a:ln>
            <a:solidFill>
              <a:schemeClr val="tx1"/>
            </a:solidFill>
          </a:ln>
        </p:spPr>
        <p:txBody>
          <a:bodyPr wrap="square" rtlCol="0">
            <a:spAutoFit/>
          </a:bodyPr>
          <a:lstStyle/>
          <a:p>
            <a:r>
              <a:rPr lang="id-ID" sz="1600" dirty="0" smtClean="0"/>
              <a:t>Memeriksa hasil dan melakukan perubahan jika dikehendaki</a:t>
            </a:r>
            <a:endParaRPr lang="id-ID" sz="1600" dirty="0"/>
          </a:p>
        </p:txBody>
      </p:sp>
      <p:cxnSp>
        <p:nvCxnSpPr>
          <p:cNvPr id="29" name="Straight Arrow Connector 28"/>
          <p:cNvCxnSpPr/>
          <p:nvPr/>
        </p:nvCxnSpPr>
        <p:spPr>
          <a:xfrm>
            <a:off x="3200400" y="533400"/>
            <a:ext cx="3429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00400" y="1600200"/>
            <a:ext cx="3429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200400" y="2438400"/>
            <a:ext cx="2438400" cy="1451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200400" y="3276600"/>
            <a:ext cx="3429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200400" y="4419600"/>
            <a:ext cx="3429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200400" y="4807803"/>
            <a:ext cx="2743200" cy="6023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200400" y="6248400"/>
            <a:ext cx="3429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572500" y="381000"/>
            <a:ext cx="342900" cy="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6553200" y="1219200"/>
            <a:ext cx="236220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534400" y="2209800"/>
            <a:ext cx="342900" cy="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8534400" y="3429000"/>
            <a:ext cx="342900" cy="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534400" y="4572000"/>
            <a:ext cx="342900" cy="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534400" y="5638800"/>
            <a:ext cx="342900" cy="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6553200" y="6248400"/>
            <a:ext cx="236220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5334000" y="2743200"/>
            <a:ext cx="1524000" cy="1295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883083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38101" y="1373414"/>
            <a:ext cx="8229600" cy="685800"/>
          </a:xfrm>
        </p:spPr>
        <p:txBody>
          <a:bodyPr/>
          <a:lstStyle/>
          <a:p>
            <a:pPr algn="l">
              <a:spcBef>
                <a:spcPct val="50000"/>
              </a:spcBef>
            </a:pPr>
            <a:r>
              <a:rPr lang="id-ID" sz="3200" b="1" dirty="0" smtClean="0">
                <a:latin typeface="Arial" panose="020B0604020202020204" pitchFamily="34" charset="0"/>
                <a:cs typeface="Arial" panose="020B0604020202020204" pitchFamily="34" charset="0"/>
              </a:rPr>
              <a:t>Berfikir sistem vs sistematik</a:t>
            </a:r>
            <a:endParaRPr lang="id-ID" sz="3200" b="1" dirty="0">
              <a:latin typeface="Arial" panose="020B0604020202020204" pitchFamily="34" charset="0"/>
              <a:cs typeface="Arial" panose="020B0604020202020204" pitchFamily="34" charset="0"/>
            </a:endParaRPr>
          </a:p>
        </p:txBody>
      </p:sp>
      <p:sp>
        <p:nvSpPr>
          <p:cNvPr id="5" name="TextBox 4"/>
          <p:cNvSpPr txBox="1"/>
          <p:nvPr/>
        </p:nvSpPr>
        <p:spPr>
          <a:xfrm>
            <a:off x="-228600" y="6019800"/>
            <a:ext cx="3352800" cy="276999"/>
          </a:xfrm>
          <a:prstGeom prst="rect">
            <a:avLst/>
          </a:prstGeom>
          <a:noFill/>
        </p:spPr>
        <p:txBody>
          <a:bodyPr wrap="square" rtlCol="0">
            <a:spAutoFit/>
          </a:bodyPr>
          <a:lstStyle/>
          <a:p>
            <a:pPr algn="r"/>
            <a:r>
              <a:rPr lang="id-ID" sz="1200" dirty="0" smtClean="0"/>
              <a:t>Hester &amp; Kevin (2014, hal. 39)</a:t>
            </a:r>
            <a:endParaRPr lang="id-ID" sz="12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2983" b="15319"/>
          <a:stretch/>
        </p:blipFill>
        <p:spPr>
          <a:xfrm>
            <a:off x="6248400" y="1572"/>
            <a:ext cx="5105400" cy="3660477"/>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3660456597"/>
              </p:ext>
            </p:extLst>
          </p:nvPr>
        </p:nvGraphicFramePr>
        <p:xfrm>
          <a:off x="3200400" y="3520440"/>
          <a:ext cx="8915400" cy="3337560"/>
        </p:xfrm>
        <a:graphic>
          <a:graphicData uri="http://schemas.openxmlformats.org/drawingml/2006/table">
            <a:tbl>
              <a:tblPr firstRow="1" bandRow="1">
                <a:tableStyleId>{5C22544A-7EE6-4342-B048-85BDC9FD1C3A}</a:tableStyleId>
              </a:tblPr>
              <a:tblGrid>
                <a:gridCol w="2895600"/>
                <a:gridCol w="2743200"/>
                <a:gridCol w="3276600"/>
              </a:tblGrid>
              <a:tr h="370840">
                <a:tc>
                  <a:txBody>
                    <a:bodyPr/>
                    <a:lstStyle/>
                    <a:p>
                      <a:r>
                        <a:rPr lang="id-ID" dirty="0" smtClean="0"/>
                        <a:t>ELEMEN</a:t>
                      </a:r>
                      <a:endParaRPr lang="id-ID" dirty="0"/>
                    </a:p>
                  </a:txBody>
                  <a:tcPr/>
                </a:tc>
                <a:tc>
                  <a:txBody>
                    <a:bodyPr/>
                    <a:lstStyle/>
                    <a:p>
                      <a:pPr algn="ctr"/>
                      <a:r>
                        <a:rPr lang="id-ID" dirty="0" smtClean="0"/>
                        <a:t>Berfikir Sistematik</a:t>
                      </a:r>
                      <a:endParaRPr lang="id-ID" dirty="0"/>
                    </a:p>
                  </a:txBody>
                  <a:tcPr/>
                </a:tc>
                <a:tc>
                  <a:txBody>
                    <a:bodyPr/>
                    <a:lstStyle/>
                    <a:p>
                      <a:pPr algn="ctr"/>
                      <a:r>
                        <a:rPr lang="id-ID" dirty="0" smtClean="0"/>
                        <a:t>Berfikir Sistem/Sistemik</a:t>
                      </a:r>
                      <a:endParaRPr lang="id-ID" dirty="0"/>
                    </a:p>
                  </a:txBody>
                  <a:tcPr/>
                </a:tc>
              </a:tr>
              <a:tr h="370840">
                <a:tc>
                  <a:txBody>
                    <a:bodyPr/>
                    <a:lstStyle/>
                    <a:p>
                      <a:r>
                        <a:rPr lang="id-ID" b="1" dirty="0" smtClean="0"/>
                        <a:t>Subyek</a:t>
                      </a:r>
                      <a:endParaRPr lang="id-ID" b="1" dirty="0"/>
                    </a:p>
                  </a:txBody>
                  <a:tcPr/>
                </a:tc>
                <a:tc>
                  <a:txBody>
                    <a:bodyPr/>
                    <a:lstStyle/>
                    <a:p>
                      <a:pPr algn="ctr"/>
                      <a:r>
                        <a:rPr lang="id-ID" dirty="0" smtClean="0"/>
                        <a:t>Alat/Mesin</a:t>
                      </a:r>
                      <a:endParaRPr lang="id-ID" dirty="0"/>
                    </a:p>
                  </a:txBody>
                  <a:tcPr/>
                </a:tc>
                <a:tc>
                  <a:txBody>
                    <a:bodyPr/>
                    <a:lstStyle/>
                    <a:p>
                      <a:pPr algn="ctr"/>
                      <a:r>
                        <a:rPr lang="id-ID" dirty="0" smtClean="0"/>
                        <a:t>Sistem</a:t>
                      </a:r>
                      <a:endParaRPr lang="id-ID" dirty="0"/>
                    </a:p>
                  </a:txBody>
                  <a:tcPr/>
                </a:tc>
              </a:tr>
              <a:tr h="370840">
                <a:tc>
                  <a:txBody>
                    <a:bodyPr/>
                    <a:lstStyle/>
                    <a:p>
                      <a:r>
                        <a:rPr lang="id-ID" b="1" dirty="0" smtClean="0"/>
                        <a:t>Unit analisis</a:t>
                      </a:r>
                      <a:endParaRPr lang="id-ID" b="1" dirty="0"/>
                    </a:p>
                  </a:txBody>
                  <a:tcPr/>
                </a:tc>
                <a:tc>
                  <a:txBody>
                    <a:bodyPr/>
                    <a:lstStyle/>
                    <a:p>
                      <a:pPr algn="ctr"/>
                      <a:r>
                        <a:rPr lang="id-ID" dirty="0" smtClean="0"/>
                        <a:t>Masalah</a:t>
                      </a:r>
                      <a:endParaRPr lang="id-ID" dirty="0"/>
                    </a:p>
                  </a:txBody>
                  <a:tcPr/>
                </a:tc>
                <a:tc>
                  <a:txBody>
                    <a:bodyPr/>
                    <a:lstStyle/>
                    <a:p>
                      <a:pPr algn="ctr"/>
                      <a:r>
                        <a:rPr lang="id-ID" dirty="0" smtClean="0"/>
                        <a:t>Kompleksitas</a:t>
                      </a:r>
                      <a:endParaRPr lang="id-ID" dirty="0"/>
                    </a:p>
                  </a:txBody>
                  <a:tcPr/>
                </a:tc>
              </a:tr>
              <a:tr h="370840">
                <a:tc>
                  <a:txBody>
                    <a:bodyPr/>
                    <a:lstStyle/>
                    <a:p>
                      <a:r>
                        <a:rPr lang="id-ID" b="1" dirty="0" smtClean="0"/>
                        <a:t>Proses</a:t>
                      </a:r>
                      <a:r>
                        <a:rPr lang="id-ID" b="1" baseline="0" dirty="0" smtClean="0"/>
                        <a:t> berfikir berhenti bila</a:t>
                      </a:r>
                      <a:endParaRPr lang="id-ID" b="1" dirty="0"/>
                    </a:p>
                  </a:txBody>
                  <a:tcPr/>
                </a:tc>
                <a:tc>
                  <a:txBody>
                    <a:bodyPr/>
                    <a:lstStyle/>
                    <a:p>
                      <a:pPr algn="ctr"/>
                      <a:r>
                        <a:rPr lang="id-ID" dirty="0" smtClean="0"/>
                        <a:t>Telah optimal</a:t>
                      </a:r>
                      <a:endParaRPr lang="id-ID" dirty="0"/>
                    </a:p>
                  </a:txBody>
                  <a:tcPr/>
                </a:tc>
                <a:tc>
                  <a:txBody>
                    <a:bodyPr/>
                    <a:lstStyle/>
                    <a:p>
                      <a:pPr algn="ctr"/>
                      <a:r>
                        <a:rPr lang="id-ID" dirty="0" smtClean="0"/>
                        <a:t>Telah memuaskan</a:t>
                      </a:r>
                      <a:endParaRPr lang="id-ID" dirty="0"/>
                    </a:p>
                  </a:txBody>
                  <a:tcPr/>
                </a:tc>
              </a:tr>
              <a:tr h="370840">
                <a:tc>
                  <a:txBody>
                    <a:bodyPr/>
                    <a:lstStyle/>
                    <a:p>
                      <a:r>
                        <a:rPr lang="id-ID" b="1" dirty="0" smtClean="0"/>
                        <a:t>Tujuan akhir</a:t>
                      </a:r>
                      <a:endParaRPr lang="id-ID" b="1" dirty="0"/>
                    </a:p>
                  </a:txBody>
                  <a:tcPr/>
                </a:tc>
                <a:tc>
                  <a:txBody>
                    <a:bodyPr/>
                    <a:lstStyle/>
                    <a:p>
                      <a:pPr algn="ctr"/>
                      <a:r>
                        <a:rPr lang="id-ID" dirty="0" smtClean="0"/>
                        <a:t>Memecahkan masalah</a:t>
                      </a:r>
                      <a:endParaRPr lang="id-ID" dirty="0"/>
                    </a:p>
                  </a:txBody>
                  <a:tcPr/>
                </a:tc>
                <a:tc>
                  <a:txBody>
                    <a:bodyPr/>
                    <a:lstStyle/>
                    <a:p>
                      <a:pPr algn="ctr"/>
                      <a:r>
                        <a:rPr lang="id-ID" dirty="0" smtClean="0"/>
                        <a:t>Meningkatkan pemahaman</a:t>
                      </a:r>
                      <a:endParaRPr lang="id-ID" dirty="0"/>
                    </a:p>
                  </a:txBody>
                  <a:tcPr/>
                </a:tc>
              </a:tr>
              <a:tr h="370840">
                <a:tc>
                  <a:txBody>
                    <a:bodyPr/>
                    <a:lstStyle/>
                    <a:p>
                      <a:r>
                        <a:rPr lang="id-ID" b="1" dirty="0" smtClean="0"/>
                        <a:t>Filosofi yang melandasi</a:t>
                      </a:r>
                      <a:endParaRPr lang="id-ID" b="1" dirty="0"/>
                    </a:p>
                  </a:txBody>
                  <a:tcPr/>
                </a:tc>
                <a:tc>
                  <a:txBody>
                    <a:bodyPr/>
                    <a:lstStyle/>
                    <a:p>
                      <a:pPr algn="ctr"/>
                      <a:r>
                        <a:rPr lang="id-ID" dirty="0" smtClean="0"/>
                        <a:t>Reduksionis</a:t>
                      </a:r>
                      <a:endParaRPr lang="id-ID" dirty="0"/>
                    </a:p>
                  </a:txBody>
                  <a:tcPr/>
                </a:tc>
                <a:tc>
                  <a:txBody>
                    <a:bodyPr/>
                    <a:lstStyle/>
                    <a:p>
                      <a:pPr algn="ctr"/>
                      <a:r>
                        <a:rPr lang="id-ID" dirty="0" smtClean="0"/>
                        <a:t>Konstrutivis dan reduksionis</a:t>
                      </a:r>
                      <a:endParaRPr lang="id-ID" dirty="0"/>
                    </a:p>
                  </a:txBody>
                  <a:tcPr/>
                </a:tc>
              </a:tr>
              <a:tr h="370840">
                <a:tc>
                  <a:txBody>
                    <a:bodyPr/>
                    <a:lstStyle/>
                    <a:p>
                      <a:r>
                        <a:rPr lang="id-ID" b="1" dirty="0" smtClean="0"/>
                        <a:t>Epistemologi</a:t>
                      </a:r>
                      <a:endParaRPr lang="id-ID" b="1" dirty="0"/>
                    </a:p>
                  </a:txBody>
                  <a:tcPr/>
                </a:tc>
                <a:tc>
                  <a:txBody>
                    <a:bodyPr/>
                    <a:lstStyle/>
                    <a:p>
                      <a:pPr algn="ctr"/>
                      <a:r>
                        <a:rPr lang="id-ID" dirty="0" smtClean="0"/>
                        <a:t>Analisis</a:t>
                      </a:r>
                      <a:endParaRPr lang="id-ID" dirty="0"/>
                    </a:p>
                  </a:txBody>
                  <a:tcPr/>
                </a:tc>
                <a:tc>
                  <a:txBody>
                    <a:bodyPr/>
                    <a:lstStyle/>
                    <a:p>
                      <a:pPr algn="ctr"/>
                      <a:r>
                        <a:rPr lang="id-ID" dirty="0" smtClean="0"/>
                        <a:t>Sintesis dan analisis</a:t>
                      </a:r>
                      <a:endParaRPr lang="id-ID" dirty="0"/>
                    </a:p>
                  </a:txBody>
                  <a:tcPr/>
                </a:tc>
              </a:tr>
              <a:tr h="370840">
                <a:tc>
                  <a:txBody>
                    <a:bodyPr/>
                    <a:lstStyle/>
                    <a:p>
                      <a:r>
                        <a:rPr lang="id-ID" b="1" dirty="0" smtClean="0"/>
                        <a:t>Lingkup disiplin</a:t>
                      </a:r>
                      <a:endParaRPr lang="id-ID" b="1" dirty="0"/>
                    </a:p>
                  </a:txBody>
                  <a:tcPr/>
                </a:tc>
                <a:tc>
                  <a:txBody>
                    <a:bodyPr/>
                    <a:lstStyle/>
                    <a:p>
                      <a:pPr algn="ctr"/>
                      <a:r>
                        <a:rPr lang="id-ID" dirty="0" smtClean="0"/>
                        <a:t>Multi dan Inter</a:t>
                      </a:r>
                      <a:r>
                        <a:rPr lang="id-ID" baseline="0" dirty="0" smtClean="0"/>
                        <a:t> Disiplin</a:t>
                      </a:r>
                      <a:endParaRPr lang="id-ID" dirty="0"/>
                    </a:p>
                  </a:txBody>
                  <a:tcPr/>
                </a:tc>
                <a:tc>
                  <a:txBody>
                    <a:bodyPr/>
                    <a:lstStyle/>
                    <a:p>
                      <a:pPr algn="ctr"/>
                      <a:r>
                        <a:rPr lang="id-ID" dirty="0" smtClean="0"/>
                        <a:t>Trans-Disiplin</a:t>
                      </a:r>
                      <a:endParaRPr lang="id-ID" dirty="0"/>
                    </a:p>
                  </a:txBody>
                  <a:tcPr/>
                </a:tc>
              </a:tr>
              <a:tr h="370840">
                <a:tc>
                  <a:txBody>
                    <a:bodyPr/>
                    <a:lstStyle/>
                    <a:p>
                      <a:r>
                        <a:rPr lang="id-ID" b="1" dirty="0" smtClean="0"/>
                        <a:t>Pendekatan</a:t>
                      </a:r>
                      <a:endParaRPr lang="id-ID" b="1" dirty="0"/>
                    </a:p>
                  </a:txBody>
                  <a:tcPr/>
                </a:tc>
                <a:tc>
                  <a:txBody>
                    <a:bodyPr/>
                    <a:lstStyle/>
                    <a:p>
                      <a:pPr algn="ctr"/>
                      <a:r>
                        <a:rPr lang="id-ID" dirty="0" smtClean="0"/>
                        <a:t>Perspektif</a:t>
                      </a:r>
                      <a:endParaRPr lang="id-ID" dirty="0"/>
                    </a:p>
                  </a:txBody>
                  <a:tcPr/>
                </a:tc>
                <a:tc>
                  <a:txBody>
                    <a:bodyPr/>
                    <a:lstStyle/>
                    <a:p>
                      <a:pPr algn="ctr"/>
                      <a:r>
                        <a:rPr lang="id-ID" dirty="0" smtClean="0"/>
                        <a:t>Eksploratori</a:t>
                      </a:r>
                      <a:endParaRPr lang="id-ID"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5"/>
          <p:cNvSpPr>
            <a:spLocks noGrp="1"/>
          </p:cNvSpPr>
          <p:nvPr>
            <p:ph type="title"/>
          </p:nvPr>
        </p:nvSpPr>
        <p:spPr>
          <a:xfrm>
            <a:off x="2057400" y="685800"/>
            <a:ext cx="8229600" cy="685800"/>
          </a:xfrm>
        </p:spPr>
        <p:txBody>
          <a:bodyPr/>
          <a:lstStyle/>
          <a:p>
            <a:pPr>
              <a:spcBef>
                <a:spcPct val="50000"/>
              </a:spcBef>
            </a:pPr>
            <a:r>
              <a:rPr lang="en-US" sz="3200" dirty="0" smtClean="0">
                <a:latin typeface="Arial" panose="020B0604020202020204" pitchFamily="34" charset="0"/>
                <a:cs typeface="Arial" panose="020B0604020202020204" pitchFamily="34" charset="0"/>
              </a:rPr>
              <a:t>K</a:t>
            </a:r>
            <a:r>
              <a:rPr lang="id-ID" sz="3200" dirty="0" smtClean="0">
                <a:latin typeface="Arial" panose="020B0604020202020204" pitchFamily="34" charset="0"/>
                <a:cs typeface="Arial" panose="020B0604020202020204" pitchFamily="34" charset="0"/>
              </a:rPr>
              <a:t>epustakaan</a:t>
            </a:r>
            <a:endParaRPr lang="en-US" sz="3200" dirty="0">
              <a:latin typeface="Arial" panose="020B0604020202020204" pitchFamily="34" charset="0"/>
              <a:cs typeface="Arial" panose="020B0604020202020204" pitchFamily="34" charset="0"/>
            </a:endParaRPr>
          </a:p>
        </p:txBody>
      </p:sp>
      <p:sp>
        <p:nvSpPr>
          <p:cNvPr id="3076" name="Content Placeholder 5"/>
          <p:cNvSpPr>
            <a:spLocks noGrp="1"/>
          </p:cNvSpPr>
          <p:nvPr>
            <p:ph idx="1"/>
          </p:nvPr>
        </p:nvSpPr>
        <p:spPr>
          <a:xfrm>
            <a:off x="381000" y="1371600"/>
            <a:ext cx="11430000" cy="4602163"/>
          </a:xfrm>
        </p:spPr>
        <p:txBody>
          <a:bodyPr/>
          <a:lstStyle/>
          <a:p>
            <a:pPr lvl="0"/>
            <a:r>
              <a:rPr lang="id-ID" sz="2400" dirty="0"/>
              <a:t>Hester, Patrick T., dan Kevin MacG. Adams. 2014. </a:t>
            </a:r>
            <a:r>
              <a:rPr lang="id-ID" sz="2400" i="1" dirty="0"/>
              <a:t>Systemic Thinking: Fundamentals for Understanding Problem and Messes</a:t>
            </a:r>
            <a:r>
              <a:rPr lang="id-ID" sz="2400" dirty="0"/>
              <a:t>. Switzerland: Springer International. [e-book]</a:t>
            </a:r>
          </a:p>
          <a:p>
            <a:pPr lvl="0"/>
            <a:r>
              <a:rPr lang="id-ID" sz="2400" dirty="0"/>
              <a:t>Batle-Fisher, Michele. 2015. </a:t>
            </a:r>
            <a:r>
              <a:rPr lang="id-ID" sz="2400" i="1" dirty="0"/>
              <a:t>Application of System Thinking to Health Policy &amp; Public Health Ethics: Public Health and Private Illness</a:t>
            </a:r>
            <a:r>
              <a:rPr lang="id-ID" sz="2400" dirty="0"/>
              <a:t>. Switzerland: Springer International Publishing [e-book]</a:t>
            </a:r>
          </a:p>
          <a:p>
            <a:pPr lvl="0"/>
            <a:r>
              <a:rPr lang="id-ID" sz="2400" dirty="0"/>
              <a:t>Leveson, Nancy G. 2011. </a:t>
            </a:r>
            <a:r>
              <a:rPr lang="id-ID" sz="2400" i="1" dirty="0"/>
              <a:t>Engineering A Safer World: Systems Thinking Applied to Safety</a:t>
            </a:r>
            <a:r>
              <a:rPr lang="id-ID" sz="2400" dirty="0"/>
              <a:t>. MIT Press [e-book]</a:t>
            </a:r>
          </a:p>
          <a:p>
            <a:pPr lvl="0"/>
            <a:r>
              <a:rPr lang="id-ID" sz="2400" dirty="0" smtClean="0"/>
              <a:t>World </a:t>
            </a:r>
            <a:r>
              <a:rPr lang="id-ID" sz="2400" dirty="0"/>
              <a:t>Health Organization. 2009. </a:t>
            </a:r>
            <a:r>
              <a:rPr lang="id-ID" sz="2400" i="1" dirty="0"/>
              <a:t>Systems Thinking for Health Systems Strengthening</a:t>
            </a:r>
            <a:r>
              <a:rPr lang="id-ID" sz="2400" dirty="0"/>
              <a:t>. WHO Press. [e-book</a:t>
            </a:r>
            <a:r>
              <a:rPr lang="id-ID" sz="2400" dirty="0" smtClean="0"/>
              <a:t>]</a:t>
            </a:r>
          </a:p>
          <a:p>
            <a:r>
              <a:rPr lang="id-ID" sz="2400" dirty="0"/>
              <a:t>Rowitz, Louis. 2011. </a:t>
            </a:r>
            <a:r>
              <a:rPr lang="id-ID" sz="2400" i="1" dirty="0"/>
              <a:t>Kepemimpinan Kesehatan Masyarakat: Aplikasi dalam Praktik</a:t>
            </a:r>
            <a:r>
              <a:rPr lang="id-ID" sz="2400" dirty="0"/>
              <a:t>. EGC</a:t>
            </a:r>
            <a:r>
              <a:rPr lang="id-ID" sz="2400" dirty="0" smtClean="0"/>
              <a:t>.</a:t>
            </a:r>
            <a:endParaRPr lang="id-ID" sz="2400" dirty="0"/>
          </a:p>
          <a:p>
            <a:endParaRPr lang="id-ID"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482933"/>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5"/>
          <p:cNvSpPr>
            <a:spLocks noGrp="1"/>
          </p:cNvSpPr>
          <p:nvPr>
            <p:ph type="title"/>
          </p:nvPr>
        </p:nvSpPr>
        <p:spPr>
          <a:xfrm>
            <a:off x="2057400" y="3124200"/>
            <a:ext cx="8229600" cy="685800"/>
          </a:xfrm>
        </p:spPr>
        <p:txBody>
          <a:bodyPr/>
          <a:lstStyle/>
          <a:p>
            <a:pPr>
              <a:spcBef>
                <a:spcPct val="50000"/>
              </a:spcBef>
            </a:pPr>
            <a:r>
              <a:rPr lang="id-ID" sz="3200" dirty="0" smtClean="0">
                <a:latin typeface="Arial" panose="020B0604020202020204" pitchFamily="34" charset="0"/>
                <a:cs typeface="Arial" panose="020B0604020202020204" pitchFamily="34" charset="0"/>
              </a:rPr>
              <a:t>TERIMA KASIH</a:t>
            </a:r>
            <a:endParaRPr lang="id-ID" sz="3200" dirty="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10972800" cy="1143000"/>
          </a:xfrm>
        </p:spPr>
        <p:txBody>
          <a:bodyPr/>
          <a:lstStyle/>
          <a:p>
            <a:r>
              <a:rPr lang="id-ID" b="1" dirty="0" smtClean="0">
                <a:solidFill>
                  <a:schemeClr val="accent6">
                    <a:lumMod val="75000"/>
                  </a:schemeClr>
                </a:solidFill>
              </a:rPr>
              <a:t>Apa yang bisa ditarik kesimpulan dari </a:t>
            </a:r>
            <a:br>
              <a:rPr lang="id-ID" b="1" dirty="0" smtClean="0">
                <a:solidFill>
                  <a:schemeClr val="accent6">
                    <a:lumMod val="75000"/>
                  </a:schemeClr>
                </a:solidFill>
              </a:rPr>
            </a:br>
            <a:r>
              <a:rPr lang="id-ID" b="1" dirty="0" smtClean="0">
                <a:solidFill>
                  <a:schemeClr val="accent6">
                    <a:lumMod val="75000"/>
                  </a:schemeClr>
                </a:solidFill>
              </a:rPr>
              <a:t>artikel berita PCC tadi?</a:t>
            </a:r>
            <a:endParaRPr lang="id-ID" b="1" dirty="0">
              <a:solidFill>
                <a:schemeClr val="accent6">
                  <a:lumMod val="75000"/>
                </a:schemeClr>
              </a:solidFill>
            </a:endParaRPr>
          </a:p>
        </p:txBody>
      </p:sp>
    </p:spTree>
    <p:extLst>
      <p:ext uri="{BB962C8B-B14F-4D97-AF65-F5344CB8AC3E}">
        <p14:creationId xmlns:p14="http://schemas.microsoft.com/office/powerpoint/2010/main" val="227854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rotWithShape="1">
          <a:blip r:embed="rId3">
            <a:extLst>
              <a:ext uri="{28A0092B-C50C-407E-A947-70E740481C1C}">
                <a14:useLocalDpi xmlns:a14="http://schemas.microsoft.com/office/drawing/2010/main" val="0"/>
              </a:ext>
            </a:extLst>
          </a:blip>
          <a:srcRect b="90000"/>
          <a:stretch/>
        </p:blipFill>
        <p:spPr bwMode="auto">
          <a:xfrm>
            <a:off x="0" y="0"/>
            <a:ext cx="9172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5"/>
          <p:cNvSpPr>
            <a:spLocks noGrp="1"/>
          </p:cNvSpPr>
          <p:nvPr>
            <p:ph type="title"/>
          </p:nvPr>
        </p:nvSpPr>
        <p:spPr>
          <a:xfrm>
            <a:off x="0" y="685800"/>
            <a:ext cx="8229600" cy="685800"/>
          </a:xfrm>
        </p:spPr>
        <p:txBody>
          <a:bodyPr/>
          <a:lstStyle/>
          <a:p>
            <a:pPr algn="l">
              <a:spcBef>
                <a:spcPct val="50000"/>
              </a:spcBef>
            </a:pPr>
            <a:r>
              <a:rPr lang="en-US" sz="3200" b="1" dirty="0" err="1" smtClean="0">
                <a:latin typeface="Arial" panose="020B0604020202020204" pitchFamily="34" charset="0"/>
                <a:cs typeface="Arial" panose="020B0604020202020204" pitchFamily="34" charset="0"/>
              </a:rPr>
              <a:t>Kemampuan</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akhir</a:t>
            </a:r>
            <a:r>
              <a:rPr lang="en-US" sz="3200" b="1" dirty="0" smtClean="0">
                <a:latin typeface="Arial" panose="020B0604020202020204" pitchFamily="34" charset="0"/>
                <a:cs typeface="Arial" panose="020B0604020202020204" pitchFamily="34" charset="0"/>
              </a:rPr>
              <a:t> yang </a:t>
            </a:r>
            <a:r>
              <a:rPr lang="en-US" sz="3200" b="1" dirty="0" err="1" smtClean="0">
                <a:latin typeface="Arial" panose="020B0604020202020204" pitchFamily="34" charset="0"/>
                <a:cs typeface="Arial" panose="020B0604020202020204" pitchFamily="34" charset="0"/>
              </a:rPr>
              <a:t>diharapkan</a:t>
            </a:r>
            <a:endParaRPr lang="en-US" sz="3200" b="1" dirty="0">
              <a:latin typeface="Arial" panose="020B0604020202020204" pitchFamily="34" charset="0"/>
              <a:cs typeface="Arial" panose="020B0604020202020204" pitchFamily="34" charset="0"/>
            </a:endParaRPr>
          </a:p>
        </p:txBody>
      </p:sp>
      <p:sp>
        <p:nvSpPr>
          <p:cNvPr id="3076" name="Content Placeholder 5"/>
          <p:cNvSpPr>
            <a:spLocks noGrp="1"/>
          </p:cNvSpPr>
          <p:nvPr>
            <p:ph idx="1"/>
          </p:nvPr>
        </p:nvSpPr>
        <p:spPr>
          <a:xfrm>
            <a:off x="457200" y="1722437"/>
            <a:ext cx="3059723" cy="4602163"/>
          </a:xfrm>
        </p:spPr>
        <p:txBody>
          <a:bodyPr/>
          <a:lstStyle/>
          <a:p>
            <a:pPr lvl="0"/>
            <a:r>
              <a:rPr lang="id-ID" sz="2400" dirty="0"/>
              <a:t>Memahami konsep sistem </a:t>
            </a:r>
          </a:p>
          <a:p>
            <a:pPr lvl="0"/>
            <a:r>
              <a:rPr lang="id-ID" sz="2400" dirty="0"/>
              <a:t>Memahami cara berfikir secara sistemik </a:t>
            </a:r>
            <a:r>
              <a:rPr lang="id-ID" sz="2400" i="1" dirty="0"/>
              <a:t>(system thinking)</a:t>
            </a:r>
            <a:endParaRPr lang="id-ID" sz="2400" dirty="0"/>
          </a:p>
          <a:p>
            <a:r>
              <a:rPr lang="id-ID" sz="2400" dirty="0"/>
              <a:t>Mengaplikasikan </a:t>
            </a:r>
            <a:r>
              <a:rPr lang="id-ID" sz="2400" i="1" dirty="0"/>
              <a:t>system thinking</a:t>
            </a:r>
            <a:r>
              <a:rPr lang="id-ID" sz="2400" dirty="0"/>
              <a:t> dalam kehidupan sehari-hari</a:t>
            </a:r>
            <a:endParaRPr lang="id-ID" sz="2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371600"/>
            <a:ext cx="8277225" cy="5428787"/>
          </a:xfrm>
          <a:prstGeom prst="rect">
            <a:avLst/>
          </a:prstGeo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47800"/>
            <a:ext cx="10972800" cy="1143000"/>
          </a:xfrm>
        </p:spPr>
        <p:txBody>
          <a:bodyPr/>
          <a:lstStyle/>
          <a:p>
            <a:r>
              <a:rPr lang="id-ID" b="1" dirty="0" smtClean="0">
                <a:solidFill>
                  <a:schemeClr val="accent6">
                    <a:lumMod val="75000"/>
                  </a:schemeClr>
                </a:solidFill>
              </a:rPr>
              <a:t>Hidup kita dikelilingi dengan SISTEM.</a:t>
            </a:r>
            <a:br>
              <a:rPr lang="id-ID" b="1" dirty="0" smtClean="0">
                <a:solidFill>
                  <a:schemeClr val="accent6">
                    <a:lumMod val="75000"/>
                  </a:schemeClr>
                </a:solidFill>
              </a:rPr>
            </a:br>
            <a:r>
              <a:rPr lang="id-ID" b="1" dirty="0" smtClean="0">
                <a:solidFill>
                  <a:schemeClr val="accent6">
                    <a:lumMod val="75000"/>
                  </a:schemeClr>
                </a:solidFill>
              </a:rPr>
              <a:t>Apakah SISTEM?</a:t>
            </a:r>
            <a:endParaRPr lang="id-ID" b="1" dirty="0">
              <a:solidFill>
                <a:schemeClr val="accent6">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124200"/>
            <a:ext cx="8305800" cy="2851658"/>
          </a:xfrm>
          <a:prstGeom prst="rect">
            <a:avLst/>
          </a:prstGeom>
        </p:spPr>
      </p:pic>
    </p:spTree>
    <p:extLst>
      <p:ext uri="{BB962C8B-B14F-4D97-AF65-F5344CB8AC3E}">
        <p14:creationId xmlns:p14="http://schemas.microsoft.com/office/powerpoint/2010/main" val="180629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4146793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5"/>
          <p:cNvSpPr>
            <a:spLocks noGrp="1"/>
          </p:cNvSpPr>
          <p:nvPr>
            <p:ph type="title"/>
          </p:nvPr>
        </p:nvSpPr>
        <p:spPr>
          <a:xfrm>
            <a:off x="3886200" y="609600"/>
            <a:ext cx="8229600" cy="685800"/>
          </a:xfrm>
        </p:spPr>
        <p:txBody>
          <a:bodyPr/>
          <a:lstStyle/>
          <a:p>
            <a:pPr algn="r">
              <a:spcBef>
                <a:spcPct val="50000"/>
              </a:spcBef>
            </a:pPr>
            <a:r>
              <a:rPr lang="id-ID" sz="3200" b="1" dirty="0" smtClean="0">
                <a:latin typeface="Arial" panose="020B0604020202020204" pitchFamily="34" charset="0"/>
                <a:cs typeface="Arial" panose="020B0604020202020204" pitchFamily="34" charset="0"/>
              </a:rPr>
              <a:t>Definisi SISTEM</a:t>
            </a:r>
            <a:endParaRPr lang="id-ID" sz="3200" b="1" dirty="0">
              <a:latin typeface="Arial" panose="020B0604020202020204" pitchFamily="34" charset="0"/>
              <a:cs typeface="Arial" panose="020B0604020202020204" pitchFamily="34" charset="0"/>
            </a:endParaRPr>
          </a:p>
        </p:txBody>
      </p:sp>
      <p:sp>
        <p:nvSpPr>
          <p:cNvPr id="5" name="TextBox 4"/>
          <p:cNvSpPr txBox="1"/>
          <p:nvPr/>
        </p:nvSpPr>
        <p:spPr>
          <a:xfrm>
            <a:off x="8813800" y="5791200"/>
            <a:ext cx="3352800" cy="523220"/>
          </a:xfrm>
          <a:prstGeom prst="rect">
            <a:avLst/>
          </a:prstGeom>
          <a:noFill/>
        </p:spPr>
        <p:txBody>
          <a:bodyPr wrap="square" rtlCol="0">
            <a:spAutoFit/>
          </a:bodyPr>
          <a:lstStyle/>
          <a:p>
            <a:pPr algn="r"/>
            <a:r>
              <a:rPr lang="id-ID" sz="1400" dirty="0" smtClean="0"/>
              <a:t>Battle-Fisher (2015, hal. 6)</a:t>
            </a:r>
          </a:p>
          <a:p>
            <a:pPr algn="r"/>
            <a:r>
              <a:rPr lang="id-ID" sz="1400" dirty="0" smtClean="0"/>
              <a:t>WHO (2009, hal. 33)</a:t>
            </a:r>
            <a:endParaRPr lang="id-ID" sz="1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638522"/>
            <a:ext cx="7394193" cy="5220153"/>
          </a:xfrm>
          <a:prstGeom prst="rect">
            <a:avLst/>
          </a:prstGeom>
        </p:spPr>
      </p:pic>
      <p:sp>
        <p:nvSpPr>
          <p:cNvPr id="4" name="TextBox 3"/>
          <p:cNvSpPr txBox="1"/>
          <p:nvPr/>
        </p:nvSpPr>
        <p:spPr>
          <a:xfrm>
            <a:off x="53977" y="1269190"/>
            <a:ext cx="6423023" cy="369332"/>
          </a:xfrm>
          <a:prstGeom prst="rect">
            <a:avLst/>
          </a:prstGeom>
          <a:noFill/>
        </p:spPr>
        <p:txBody>
          <a:bodyPr wrap="square" rtlCol="0">
            <a:spAutoFit/>
          </a:bodyPr>
          <a:lstStyle/>
          <a:p>
            <a:r>
              <a:rPr lang="id-ID" i="1" dirty="0" smtClean="0">
                <a:solidFill>
                  <a:schemeClr val="accent6">
                    <a:lumMod val="75000"/>
                  </a:schemeClr>
                </a:solidFill>
              </a:rPr>
              <a:t>Masalah sanitasi merupakan bagian dari masalah HSE</a:t>
            </a:r>
            <a:endParaRPr lang="id-ID" i="1" dirty="0">
              <a:solidFill>
                <a:schemeClr val="accent6">
                  <a:lumMod val="75000"/>
                </a:schemeClr>
              </a:solidFill>
            </a:endParaRPr>
          </a:p>
        </p:txBody>
      </p:sp>
      <p:sp>
        <p:nvSpPr>
          <p:cNvPr id="6" name="Oval 5"/>
          <p:cNvSpPr/>
          <p:nvPr/>
        </p:nvSpPr>
        <p:spPr>
          <a:xfrm>
            <a:off x="4343400" y="4114800"/>
            <a:ext cx="1143000" cy="762000"/>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2" name="Content Placeholder 1"/>
          <p:cNvSpPr>
            <a:spLocks noGrp="1"/>
          </p:cNvSpPr>
          <p:nvPr>
            <p:ph idx="1"/>
          </p:nvPr>
        </p:nvSpPr>
        <p:spPr>
          <a:xfrm>
            <a:off x="7315200" y="1143000"/>
            <a:ext cx="4724400" cy="1500982"/>
          </a:xfrm>
        </p:spPr>
        <p:txBody>
          <a:bodyPr/>
          <a:lstStyle/>
          <a:p>
            <a:pPr marL="0" indent="0">
              <a:buNone/>
            </a:pPr>
            <a:r>
              <a:rPr lang="id-ID" dirty="0" smtClean="0">
                <a:solidFill>
                  <a:schemeClr val="accent6">
                    <a:lumMod val="75000"/>
                  </a:schemeClr>
                </a:solidFill>
              </a:rPr>
              <a:t>“</a:t>
            </a:r>
            <a:r>
              <a:rPr lang="en-US" dirty="0" smtClean="0">
                <a:solidFill>
                  <a:schemeClr val="accent6">
                    <a:lumMod val="75000"/>
                  </a:schemeClr>
                </a:solidFill>
              </a:rPr>
              <a:t>an </a:t>
            </a:r>
            <a:r>
              <a:rPr lang="en-US" dirty="0">
                <a:solidFill>
                  <a:schemeClr val="accent6">
                    <a:lumMod val="75000"/>
                  </a:schemeClr>
                </a:solidFill>
              </a:rPr>
              <a:t>entity that maintains its existence through the mutual interaction </a:t>
            </a:r>
            <a:r>
              <a:rPr lang="en-US" dirty="0" smtClean="0">
                <a:solidFill>
                  <a:schemeClr val="accent6">
                    <a:lumMod val="75000"/>
                  </a:schemeClr>
                </a:solidFill>
              </a:rPr>
              <a:t>of</a:t>
            </a:r>
            <a:r>
              <a:rPr lang="id-ID" dirty="0" smtClean="0">
                <a:solidFill>
                  <a:schemeClr val="accent6">
                    <a:lumMod val="75000"/>
                  </a:schemeClr>
                </a:solidFill>
              </a:rPr>
              <a:t> its </a:t>
            </a:r>
            <a:r>
              <a:rPr lang="id-ID" dirty="0">
                <a:solidFill>
                  <a:schemeClr val="accent6">
                    <a:lumMod val="75000"/>
                  </a:schemeClr>
                </a:solidFill>
              </a:rPr>
              <a:t>parts to achieve</a:t>
            </a:r>
            <a:r>
              <a:rPr lang="id-ID" dirty="0" smtClean="0">
                <a:solidFill>
                  <a:schemeClr val="accent6">
                    <a:lumMod val="75000"/>
                  </a:schemeClr>
                </a:solidFill>
              </a:rPr>
              <a:t>” </a:t>
            </a:r>
            <a:r>
              <a:rPr lang="id-ID" sz="1400" b="1" dirty="0" smtClean="0"/>
              <a:t>(Ludwig </a:t>
            </a:r>
            <a:r>
              <a:rPr lang="id-ID" sz="1400" b="1" dirty="0"/>
              <a:t>von Bertalanffy, penggagas General Systems </a:t>
            </a:r>
            <a:r>
              <a:rPr lang="id-ID" sz="1400" b="1" dirty="0" smtClean="0"/>
              <a:t>Theory)</a:t>
            </a:r>
            <a:endParaRPr lang="id-ID" sz="1400" b="1" dirty="0"/>
          </a:p>
          <a:p>
            <a:pPr marL="0" indent="0">
              <a:buNone/>
            </a:pPr>
            <a:r>
              <a:rPr lang="id-ID" dirty="0" smtClean="0">
                <a:solidFill>
                  <a:schemeClr val="accent6">
                    <a:lumMod val="75000"/>
                  </a:schemeClr>
                </a:solidFill>
              </a:rPr>
              <a:t>“</a:t>
            </a:r>
            <a:r>
              <a:rPr lang="en-US" dirty="0" smtClean="0">
                <a:solidFill>
                  <a:schemeClr val="accent6">
                    <a:lumMod val="75000"/>
                  </a:schemeClr>
                </a:solidFill>
              </a:rPr>
              <a:t>an </a:t>
            </a:r>
            <a:r>
              <a:rPr lang="en-US" dirty="0">
                <a:solidFill>
                  <a:schemeClr val="accent6">
                    <a:lumMod val="75000"/>
                  </a:schemeClr>
                </a:solidFill>
              </a:rPr>
              <a:t>approach to </a:t>
            </a:r>
            <a:r>
              <a:rPr lang="en-US" dirty="0" smtClean="0">
                <a:solidFill>
                  <a:schemeClr val="accent6">
                    <a:lumMod val="75000"/>
                  </a:schemeClr>
                </a:solidFill>
              </a:rPr>
              <a:t>problem</a:t>
            </a:r>
            <a:r>
              <a:rPr lang="id-ID" dirty="0">
                <a:solidFill>
                  <a:schemeClr val="accent6">
                    <a:lumMod val="75000"/>
                  </a:schemeClr>
                </a:solidFill>
              </a:rPr>
              <a:t> </a:t>
            </a:r>
            <a:r>
              <a:rPr lang="en-US" dirty="0" smtClean="0">
                <a:solidFill>
                  <a:schemeClr val="accent6">
                    <a:lumMod val="75000"/>
                  </a:schemeClr>
                </a:solidFill>
              </a:rPr>
              <a:t>solving </a:t>
            </a:r>
            <a:r>
              <a:rPr lang="en-US" dirty="0">
                <a:solidFill>
                  <a:schemeClr val="accent6">
                    <a:lumMod val="75000"/>
                  </a:schemeClr>
                </a:solidFill>
              </a:rPr>
              <a:t>that views "problems" as part of a wider, </a:t>
            </a:r>
            <a:r>
              <a:rPr lang="id-ID" dirty="0" smtClean="0">
                <a:solidFill>
                  <a:schemeClr val="accent6">
                    <a:lumMod val="75000"/>
                  </a:schemeClr>
                </a:solidFill>
              </a:rPr>
              <a:t>dynamic system” </a:t>
            </a:r>
            <a:r>
              <a:rPr lang="id-ID" sz="1600" b="1" dirty="0" smtClean="0"/>
              <a:t>(WHO, 2009)</a:t>
            </a:r>
          </a:p>
        </p:txBody>
      </p:sp>
    </p:spTree>
    <p:extLst>
      <p:ext uri="{BB962C8B-B14F-4D97-AF65-F5344CB8AC3E}">
        <p14:creationId xmlns:p14="http://schemas.microsoft.com/office/powerpoint/2010/main" val="120898618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10972800" cy="1143000"/>
          </a:xfrm>
        </p:spPr>
        <p:txBody>
          <a:bodyPr/>
          <a:lstStyle/>
          <a:p>
            <a:r>
              <a:rPr lang="id-ID" b="1" dirty="0" smtClean="0">
                <a:solidFill>
                  <a:schemeClr val="accent6">
                    <a:lumMod val="75000"/>
                  </a:schemeClr>
                </a:solidFill>
              </a:rPr>
              <a:t>Sistem lahir karena... </a:t>
            </a:r>
            <a:br>
              <a:rPr lang="id-ID" b="1" dirty="0" smtClean="0">
                <a:solidFill>
                  <a:schemeClr val="accent6">
                    <a:lumMod val="75000"/>
                  </a:schemeClr>
                </a:solidFill>
              </a:rPr>
            </a:br>
            <a:r>
              <a:rPr lang="id-ID" b="1" dirty="0" smtClean="0">
                <a:solidFill>
                  <a:schemeClr val="accent6">
                    <a:lumMod val="75000"/>
                  </a:schemeClr>
                </a:solidFill>
              </a:rPr>
              <a:t>Kompleksitas masalah yang dihadapi</a:t>
            </a:r>
            <a:endParaRPr lang="id-ID" b="1" dirty="0">
              <a:solidFill>
                <a:schemeClr val="accent6">
                  <a:lumMod val="75000"/>
                </a:schemeClr>
              </a:solidFill>
            </a:endParaRPr>
          </a:p>
        </p:txBody>
      </p:sp>
    </p:spTree>
    <p:extLst>
      <p:ext uri="{BB962C8B-B14F-4D97-AF65-F5344CB8AC3E}">
        <p14:creationId xmlns:p14="http://schemas.microsoft.com/office/powerpoint/2010/main" val="1537346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0" y="274638"/>
            <a:ext cx="2895600" cy="1143000"/>
          </a:xfrm>
        </p:spPr>
        <p:txBody>
          <a:bodyPr/>
          <a:lstStyle/>
          <a:p>
            <a:r>
              <a:rPr lang="id-ID" sz="3200" b="1" dirty="0" smtClean="0">
                <a:solidFill>
                  <a:schemeClr val="accent6">
                    <a:lumMod val="75000"/>
                  </a:schemeClr>
                </a:solidFill>
              </a:rPr>
              <a:t>Kompleksitas Jabodetabek</a:t>
            </a:r>
            <a:endParaRPr lang="id-ID" sz="3200" b="1" dirty="0">
              <a:solidFill>
                <a:schemeClr val="accent6">
                  <a:lumMod val="75000"/>
                </a:schemeClr>
              </a:solidFill>
            </a:endParaRPr>
          </a:p>
        </p:txBody>
      </p:sp>
      <p:pic>
        <p:nvPicPr>
          <p:cNvPr id="5" name="Picture 4"/>
          <p:cNvPicPr>
            <a:picLocks noChangeAspect="1"/>
          </p:cNvPicPr>
          <p:nvPr/>
        </p:nvPicPr>
        <p:blipFill rotWithShape="1">
          <a:blip r:embed="rId2"/>
          <a:srcRect l="17789" t="14584" r="30088" b="11458"/>
          <a:stretch/>
        </p:blipFill>
        <p:spPr>
          <a:xfrm>
            <a:off x="76200" y="76200"/>
            <a:ext cx="8382000" cy="6686764"/>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7315200" y="1600200"/>
            <a:ext cx="2971800" cy="5162764"/>
          </a:xfrm>
          <a:solidFill>
            <a:schemeClr val="bg1"/>
          </a:solidFill>
        </p:spPr>
        <p:txBody>
          <a:bodyPr/>
          <a:lstStyle/>
          <a:p>
            <a:pPr marL="0" indent="0">
              <a:buNone/>
            </a:pPr>
            <a:r>
              <a:rPr lang="id-ID" sz="2400" dirty="0"/>
              <a:t>"Pak Wali (Rahmat Effendi) menyampaikan bahwa Bekasi akan tumbuh banyak permukiman baru, Summarecon juga bangun di sana, ini pentingnya bahwa Bekasi sama Jakarta harus terintegrasi sistem transportasinya," kata Djarot usai pertemuan</a:t>
            </a:r>
          </a:p>
        </p:txBody>
      </p:sp>
    </p:spTree>
    <p:extLst>
      <p:ext uri="{BB962C8B-B14F-4D97-AF65-F5344CB8AC3E}">
        <p14:creationId xmlns:p14="http://schemas.microsoft.com/office/powerpoint/2010/main" val="90867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2101</TotalTime>
  <Words>1388</Words>
  <Application>Microsoft Office PowerPoint</Application>
  <PresentationFormat>Widescreen</PresentationFormat>
  <Paragraphs>192</Paragraphs>
  <Slides>29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PowerPoint Presentation</vt:lpstr>
      <vt:lpstr>Peredaran PCC, sistemik?</vt:lpstr>
      <vt:lpstr>Apa yang bisa ditarik kesimpulan dari  artikel berita PCC tadi?</vt:lpstr>
      <vt:lpstr>Kemampuan akhir yang diharapkan</vt:lpstr>
      <vt:lpstr>Hidup kita dikelilingi dengan SISTEM. Apakah SISTEM?</vt:lpstr>
      <vt:lpstr>PowerPoint Presentation</vt:lpstr>
      <vt:lpstr>Definisi SISTEM</vt:lpstr>
      <vt:lpstr>Sistem lahir karena...  Kompleksitas masalah yang dihadapi</vt:lpstr>
      <vt:lpstr>Kompleksitas Jabodetabek</vt:lpstr>
      <vt:lpstr>Kompleksitas Masalah  (Hester &amp; Kevin, 2014, hal. 46-47)</vt:lpstr>
      <vt:lpstr>Kategori SISTEM (menurut Gerald Weinberg, 1975)</vt:lpstr>
      <vt:lpstr>Bagaimana manusia memandang sebuah Sistem?</vt:lpstr>
      <vt:lpstr>Setiap orang memilki sudut pandang yang berbeda tentang sistem</vt:lpstr>
      <vt:lpstr>Teori SISTEM</vt:lpstr>
      <vt:lpstr>Teori SISTEM</vt:lpstr>
      <vt:lpstr>Bagaimana karakter suatu sistem?</vt:lpstr>
      <vt:lpstr>Sistem =  elemen + tujuan</vt:lpstr>
      <vt:lpstr>Karakteristik Sistem (termasuk Sistem Kesehatan)</vt:lpstr>
      <vt:lpstr>Aksioma dalam Teori Sistem</vt:lpstr>
      <vt:lpstr>Mari berfikir secara Sistem !</vt:lpstr>
      <vt:lpstr>Berfikir sistem menjadi salah satu keunggulan</vt:lpstr>
      <vt:lpstr>Berfikir Sistem (System Thinking)</vt:lpstr>
      <vt:lpstr>Ciri-ciri Berfikir Sistem</vt:lpstr>
      <vt:lpstr>Berfikir tidak sistemik vs sistemik</vt:lpstr>
      <vt:lpstr>Ciri-ciri  Berfikir Sistem</vt:lpstr>
      <vt:lpstr>PowerPoint Presentation</vt:lpstr>
      <vt:lpstr>Berfikir sistem vs sistematik</vt:lpstr>
      <vt:lpstr>Kepustakaan</vt:lpstr>
      <vt:lpstr>TERIMA KASIH</vt:lpstr>
    </vt:vector>
  </TitlesOfParts>
  <Company>signDesign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ASUS</cp:lastModifiedBy>
  <cp:revision>288</cp:revision>
  <dcterms:created xsi:type="dcterms:W3CDTF">2010-08-24T06:47:44Z</dcterms:created>
  <dcterms:modified xsi:type="dcterms:W3CDTF">2017-10-04T03:21:10Z</dcterms:modified>
</cp:coreProperties>
</file>