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6" r:id="rId2"/>
    <p:sldId id="381" r:id="rId3"/>
    <p:sldId id="335" r:id="rId4"/>
    <p:sldId id="379" r:id="rId5"/>
    <p:sldId id="384" r:id="rId6"/>
    <p:sldId id="385" r:id="rId7"/>
    <p:sldId id="389" r:id="rId8"/>
    <p:sldId id="390" r:id="rId9"/>
    <p:sldId id="383" r:id="rId10"/>
    <p:sldId id="391" r:id="rId11"/>
    <p:sldId id="380" r:id="rId12"/>
    <p:sldId id="392" r:id="rId13"/>
    <p:sldId id="393" r:id="rId14"/>
    <p:sldId id="387" r:id="rId15"/>
    <p:sldId id="395" r:id="rId16"/>
    <p:sldId id="394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378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43B656-D412-4DFB-9FD6-2E278C0FF5BC}" type="datetimeFigureOut">
              <a:rPr lang="id-ID"/>
              <a:pPr>
                <a:defRPr/>
              </a:pPr>
              <a:t>10/09/2017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38A31C9-4BE0-4E38-A6DE-B07EB3C7D8D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7419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60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558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26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26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11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80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61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9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87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06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5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43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51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5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94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28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25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89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26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437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27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72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28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1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29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558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30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0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281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31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342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32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918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3FABC4-BC4F-4ACC-99CB-6C738C0BC9BD}" type="slidenum">
              <a:rPr lang="id-ID">
                <a:latin typeface="Calibri" panose="020F0502020204030204" pitchFamily="34" charset="0"/>
              </a:rPr>
              <a:pPr eaLnBrk="1" hangingPunct="1"/>
              <a:t>33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9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66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56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63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26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489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2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527D0-F08A-4D9D-99CD-3629C30D7A84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427D8-B701-4C28-96DD-F5F89E69A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1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8233-F6AD-4EED-8CB7-297AAB7D4317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1497D-F402-4761-BC5B-101D718EA3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F4196-A3DA-413B-842D-57E56044DDEB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EB658-3CF1-4167-8F14-6A2429071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5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0E15C-DF92-4951-B342-FD5A1B6B9261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07446-8BEF-43D0-AA73-6542A2B25D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6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2E98-FD6D-46FD-BD53-8EA1D0240ED6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A4339-90CC-4D9E-B850-4B7BA87A6A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8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33DD-4586-44EB-98E2-ED84BCC6EEBD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99B9-0A81-455A-AE4B-163A281AFC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3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7649-967C-43BA-BE80-21AF693D2EFB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A572F-9892-4BE5-AA2D-C1323E83D1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9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428B4-B29A-4AAF-91C4-1B5E912CEF06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9826E-507D-481F-AB2D-723B3522B2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7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6229-8738-46CC-A655-BA66485333C5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52918-4E12-4F3E-8F9C-690ECEDAB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1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66B4-A3E4-41BD-ABB3-50F4BDDCF966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99505-0D9C-4B3B-BD3A-FE043FDBB4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9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12979-B716-4151-8491-A4160DA28CD8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562FD-D5A3-4536-930D-568CFE75E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2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D6F3DE-15B7-496C-AF80-C3F6DBE3C188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484B007-826B-4F5D-9C0F-48F64785F6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746625" y="3657600"/>
            <a:ext cx="5638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rgbClr val="FFFF00"/>
                </a:solidFill>
              </a:rPr>
              <a:t>Teori Sistem - 1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SESI-4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Ade Heryana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Kesmas, FIKES Univ. Esa Unggul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CYBERNETICS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12115800" cy="4525963"/>
          </a:xfrm>
        </p:spPr>
        <p:txBody>
          <a:bodyPr/>
          <a:lstStyle/>
          <a:p>
            <a:r>
              <a:rPr lang="id-ID" sz="2400" dirty="0" smtClean="0"/>
              <a:t>Kontributor: Norbert Wiener (1894-1964) </a:t>
            </a:r>
          </a:p>
          <a:p>
            <a:r>
              <a:rPr lang="id-ID" sz="2400" dirty="0" smtClean="0"/>
              <a:t>Kata “cybernetics” berasal dari bahasa Yunani “kybernetes” yang artinya pilot atau pengemudi</a:t>
            </a:r>
          </a:p>
          <a:p>
            <a:r>
              <a:rPr lang="id-ID" sz="2400" dirty="0" smtClean="0"/>
              <a:t>Menggunakan konsep regulasi (kebijakan) dan komando (perintah) dalam menjelaskan sistem.</a:t>
            </a:r>
          </a:p>
          <a:p>
            <a:r>
              <a:rPr lang="id-ID" sz="2400" dirty="0" smtClean="0"/>
              <a:t>Regulasi dan komando dipahami penganut teori ini sebagai Komunikasi dan Kontrol, yang menghasilkan Umpan Balik (feedback)</a:t>
            </a:r>
          </a:p>
          <a:p>
            <a:r>
              <a:rPr lang="id-ID" sz="2400" dirty="0" smtClean="0"/>
              <a:t>Teori ini kemudian dikembangkan oleh:</a:t>
            </a:r>
          </a:p>
          <a:p>
            <a:pPr lvl="1"/>
            <a:r>
              <a:rPr lang="id-ID" sz="2000" dirty="0" smtClean="0"/>
              <a:t>Ashby (seorang dokter) dalam menjelaskan sistem tubuh manusia</a:t>
            </a:r>
          </a:p>
          <a:p>
            <a:pPr lvl="1"/>
            <a:r>
              <a:rPr lang="id-ID" sz="2000" dirty="0" smtClean="0"/>
              <a:t>Jay Forrester (dari MIT) dalam mengembangkan dinamika sistem (system dynamics) untuk menjelaskan sistem yang sangat kompleks.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8205" y="6030416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53)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1235697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10886" y="1001233"/>
            <a:ext cx="2039257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Kontribusi Cybernetics</a:t>
            </a:r>
            <a:endParaRPr lang="id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85800"/>
            <a:ext cx="10058400" cy="5889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39200" y="6537723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Pict: Nexus Mods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39875996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26714" y="6550223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53)</a:t>
            </a:r>
            <a:endParaRPr lang="id-ID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01" y="10885"/>
            <a:ext cx="7426599" cy="558187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6096000" cy="4525963"/>
          </a:xfrm>
        </p:spPr>
        <p:txBody>
          <a:bodyPr/>
          <a:lstStyle/>
          <a:p>
            <a:r>
              <a:rPr lang="id-ID" sz="2400" dirty="0" smtClean="0"/>
              <a:t>Kontributor: Talcott Parsons (1902-1979), Niklas Luhmann (1927-1988) </a:t>
            </a:r>
          </a:p>
          <a:p>
            <a:r>
              <a:rPr lang="id-ID" sz="2400" dirty="0" smtClean="0"/>
              <a:t>Menggunakan hubungan antar manusia (HAM) untuk membentuk elemen struktural sistem sosial.</a:t>
            </a:r>
          </a:p>
          <a:p>
            <a:r>
              <a:rPr lang="id-ID" sz="2400" dirty="0" smtClean="0"/>
              <a:t>Ada dua pandangan dalam teori ini:</a:t>
            </a:r>
          </a:p>
          <a:p>
            <a:pPr lvl="1"/>
            <a:r>
              <a:rPr lang="id-ID" sz="2000" dirty="0" smtClean="0"/>
              <a:t>Menurut Talcott: kegiatan/aktivitas manusia menentukan sistem sosial</a:t>
            </a:r>
          </a:p>
          <a:p>
            <a:pPr lvl="1"/>
            <a:r>
              <a:rPr lang="id-ID" sz="2000" dirty="0" smtClean="0"/>
              <a:t> Menurut Luhmann: proses komunikasi menentukan sistem sosial</a:t>
            </a:r>
          </a:p>
          <a:p>
            <a:r>
              <a:rPr lang="id-ID" sz="2400" dirty="0" smtClean="0"/>
              <a:t>Kontribusi teori ini adalah menghasilkan dasar-dasar untuk menganalisis hubungan manusia dengan organisasi berdasarkan sistem </a:t>
            </a:r>
            <a:r>
              <a:rPr lang="id-ID" sz="2400" i="1" dirty="0" smtClean="0"/>
              <a:t>(ecological system)</a:t>
            </a:r>
            <a:endParaRPr lang="id-ID" sz="2000" i="1" dirty="0" smtClean="0"/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SYSTEMS THEORY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6714" y="5449758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Pict: pinterest.com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5319467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PHILOSOPHICAL SYSTEMS THEORY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1771" y="1371600"/>
            <a:ext cx="12115800" cy="4525963"/>
          </a:xfrm>
        </p:spPr>
        <p:txBody>
          <a:bodyPr/>
          <a:lstStyle/>
          <a:p>
            <a:r>
              <a:rPr lang="id-ID" sz="2400" dirty="0" smtClean="0"/>
              <a:t>Kontributor: Ervin Laszlo, Mario Bunge</a:t>
            </a:r>
          </a:p>
          <a:p>
            <a:r>
              <a:rPr lang="id-ID" sz="2400" dirty="0" smtClean="0"/>
              <a:t>Kontribusi Laszlo:</a:t>
            </a:r>
          </a:p>
          <a:p>
            <a:pPr lvl="1"/>
            <a:r>
              <a:rPr lang="id-ID" sz="2400" dirty="0" smtClean="0"/>
              <a:t>mengembangkan “bahasa” sistem yang memudahkan pemahaman antar disiplin ilmu yang terbagi atas “konsep khusus” dan “terminologi khusus”</a:t>
            </a:r>
          </a:p>
          <a:p>
            <a:pPr lvl="1"/>
            <a:r>
              <a:rPr lang="id-ID" sz="2400" dirty="0" smtClean="0"/>
              <a:t>memastikan agar praktisi sistem tidak gagal dalam mengkomunikasikan idenya yang disebabkan oleh lemahnya pemahaman akan disiplin ilmu tertentu</a:t>
            </a:r>
          </a:p>
          <a:p>
            <a:r>
              <a:rPr lang="id-ID" sz="2400" dirty="0" smtClean="0"/>
              <a:t>Kontribusi Bunge:</a:t>
            </a:r>
          </a:p>
          <a:p>
            <a:pPr lvl="1"/>
            <a:r>
              <a:rPr lang="id-ID" sz="2400" dirty="0" smtClean="0"/>
              <a:t>memahami bahwa “mekanisme” merupakan bagian dari sistem dan tidak dapat dipisahkan (Bunge’s utilization of mechanism)</a:t>
            </a:r>
          </a:p>
          <a:p>
            <a:pPr lvl="1"/>
            <a:r>
              <a:rPr lang="id-ID" sz="2400" dirty="0" smtClean="0"/>
              <a:t>Mekanisme ini disebut dengan Proses dalam sistem.</a:t>
            </a:r>
          </a:p>
          <a:p>
            <a:pPr lvl="1"/>
            <a:r>
              <a:rPr lang="id-ID" sz="2400" dirty="0" smtClean="0"/>
              <a:t>Kontribusi pemikiran Bunge menguatkan pemikiran bahwa ‘Sistem’ merupakan sesuatu yang unik, dapat berkembang, dan filosofis. </a:t>
            </a:r>
          </a:p>
          <a:p>
            <a:pPr lvl="1"/>
            <a:endParaRPr lang="id-ID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52)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39259145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50471"/>
            <a:ext cx="9156544" cy="5562600"/>
          </a:xfrm>
        </p:spPr>
      </p:pic>
      <p:sp>
        <p:nvSpPr>
          <p:cNvPr id="5" name="TextBox 4"/>
          <p:cNvSpPr txBox="1"/>
          <p:nvPr/>
        </p:nvSpPr>
        <p:spPr>
          <a:xfrm>
            <a:off x="28577" y="6572575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Pict: biomatrixtheory.com</a:t>
            </a:r>
            <a:endParaRPr lang="id-ID" sz="1400" dirty="0"/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28577" y="553682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Where’s Public Health area?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9308944" y="2133600"/>
            <a:ext cx="520856" cy="3886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9982200" y="3962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PUBLIC HEALTH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8043059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Aksioma (axiom) dalam Teori Sistem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02230" y="1600201"/>
            <a:ext cx="7620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Centrality axiom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Contextual axiom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Goal axiom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Operatonal axiom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Viablity axiom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Design axiom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The Information axiom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7343776" y="5818387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Kevin (2014, hal. 55)</a:t>
            </a:r>
            <a:endParaRPr lang="id-ID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8229600" y="4389093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i="1" dirty="0" smtClean="0"/>
              <a:t>Aksioma = pernyataan yang setiap orang sudah mengakui kebenarannya dan tidak perlu dibuktikan lagi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38654982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Centrality axiom (Aksioma Terpusat) - 1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52)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10806113" cy="4525963"/>
          </a:xfrm>
        </p:spPr>
        <p:txBody>
          <a:bodyPr/>
          <a:lstStyle/>
          <a:p>
            <a:pPr marL="0" indent="0">
              <a:buNone/>
            </a:pPr>
            <a:r>
              <a:rPr lang="id-ID" sz="2400" dirty="0" smtClean="0"/>
              <a:t>Menganggap sistem terdiri dari dua hal yang terpisah yaitu: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sz="2400" dirty="0" smtClean="0"/>
              <a:t>Emergence dan hierarchy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sz="2400" dirty="0" smtClean="0"/>
              <a:t>Communication dan control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b="1" i="1" dirty="0" smtClean="0"/>
              <a:t>Prinsip Emergence</a:t>
            </a:r>
          </a:p>
          <a:p>
            <a:pPr lvl="1"/>
            <a:r>
              <a:rPr lang="id-ID" sz="2400" dirty="0" smtClean="0"/>
              <a:t>Menyatakan bahwa seluruh bagian dari sistem pada dasarnya merupakan penjumlahan dari sub sistem. </a:t>
            </a:r>
          </a:p>
          <a:p>
            <a:pPr lvl="1"/>
            <a:r>
              <a:rPr lang="id-ID" sz="2400" dirty="0" smtClean="0"/>
              <a:t>Suatu sub sistem akan memiliki arti bagi sistem bila ikut berkontribusi dalam sistem, bukan hanya bagian dari sistem</a:t>
            </a:r>
          </a:p>
          <a:p>
            <a:pPr lvl="1"/>
            <a:r>
              <a:rPr lang="id-ID" sz="2400" dirty="0" smtClean="0"/>
              <a:t>Misal: BPJS sebagai bagian dari sistem kesehatan</a:t>
            </a:r>
          </a:p>
          <a:p>
            <a:pPr lvl="1"/>
            <a:r>
              <a:rPr lang="id-ID" sz="2400" dirty="0" smtClean="0"/>
              <a:t>Prinsip ini telah berkontribusi pada berbagai fenomena alam (pola cuaca, simetrisitas pada bola salju, bukit pasir) hingga masalah sosial (bahasa, sistem lalu lintas, dan aplikasi/software open source). </a:t>
            </a:r>
          </a:p>
        </p:txBody>
      </p:sp>
    </p:spTree>
    <p:extLst>
      <p:ext uri="{BB962C8B-B14F-4D97-AF65-F5344CB8AC3E}">
        <p14:creationId xmlns:p14="http://schemas.microsoft.com/office/powerpoint/2010/main" val="12356451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25400" y="440871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Centrality axiom (Aksioma Terpusat) - 2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57-58)</a:t>
            </a:r>
            <a:endParaRPr lang="id-ID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5359" t="18749" r="9005" b="14584"/>
          <a:stretch/>
        </p:blipFill>
        <p:spPr>
          <a:xfrm>
            <a:off x="4934856" y="1126671"/>
            <a:ext cx="7239001" cy="4876800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1" y="1371600"/>
            <a:ext cx="5388542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id-ID" sz="2800" b="1" i="1" dirty="0"/>
              <a:t>Prinsip </a:t>
            </a:r>
            <a:r>
              <a:rPr lang="id-ID" sz="2800" b="1" i="1" dirty="0" smtClean="0"/>
              <a:t>Hierarchy</a:t>
            </a:r>
          </a:p>
          <a:p>
            <a:pPr lvl="1"/>
            <a:r>
              <a:rPr lang="id-ID" sz="2000" dirty="0" smtClean="0"/>
              <a:t>Keseluruhan sistem dibentuk dari subsistem, dimana subsistem tersebut terbentuk dari sub subsistem dan seterusnya</a:t>
            </a:r>
          </a:p>
          <a:p>
            <a:pPr lvl="1"/>
            <a:r>
              <a:rPr lang="id-ID" sz="2000" dirty="0" smtClean="0"/>
              <a:t>Berdasarkan prinsip ini, maka:</a:t>
            </a:r>
          </a:p>
          <a:p>
            <a:pPr lvl="2"/>
            <a:r>
              <a:rPr lang="id-ID" sz="2000" dirty="0" smtClean="0"/>
              <a:t>Dalam merancang sistem, sebaiknya dimulai dari sistem yang tertinggi hirarkinya</a:t>
            </a:r>
          </a:p>
          <a:p>
            <a:pPr lvl="2"/>
            <a:r>
              <a:rPr lang="id-ID" sz="2000" dirty="0" smtClean="0"/>
              <a:t>Dalam menganalisis sistem, sebaiknya sistem dipecah-pecah menjadi subsistem yang kecil, dipahami, dan dibentuk kembali dengan sistem </a:t>
            </a:r>
          </a:p>
        </p:txBody>
      </p:sp>
    </p:spTree>
    <p:extLst>
      <p:ext uri="{BB962C8B-B14F-4D97-AF65-F5344CB8AC3E}">
        <p14:creationId xmlns:p14="http://schemas.microsoft.com/office/powerpoint/2010/main" val="14198004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Centrality axiom (Aksioma Terpusat) - 3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58)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107442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id-ID" b="1" i="1" dirty="0" smtClean="0"/>
              <a:t>Prinsip Communication and Control</a:t>
            </a:r>
          </a:p>
          <a:p>
            <a:pPr lvl="1"/>
            <a:r>
              <a:rPr lang="id-ID" sz="3200" dirty="0" smtClean="0"/>
              <a:t>Kinerja operasional sistem dipengaruhi oleh Komunikasi dan Kontrol.</a:t>
            </a:r>
          </a:p>
          <a:p>
            <a:pPr lvl="1"/>
            <a:r>
              <a:rPr lang="id-ID" sz="3200" dirty="0" smtClean="0"/>
              <a:t>Tanpa ada komunikasi, maka kinerja operasional sistem tidak mungkin diperoleh</a:t>
            </a:r>
          </a:p>
          <a:p>
            <a:pPr lvl="1"/>
            <a:r>
              <a:rPr lang="id-ID" sz="3200" dirty="0" smtClean="0"/>
              <a:t>Prinsip Kontrol memungkinkan Sistem untuk dapat beradaptasi dengan lingkungan dan tetap layak beroperasi </a:t>
            </a:r>
          </a:p>
        </p:txBody>
      </p:sp>
    </p:spTree>
    <p:extLst>
      <p:ext uri="{BB962C8B-B14F-4D97-AF65-F5344CB8AC3E}">
        <p14:creationId xmlns:p14="http://schemas.microsoft.com/office/powerpoint/2010/main" val="37313052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8821057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Contextual axiom (Aksioma Kontekstual)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52)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10806113" cy="4525963"/>
          </a:xfrm>
        </p:spPr>
        <p:txBody>
          <a:bodyPr/>
          <a:lstStyle/>
          <a:p>
            <a:pPr marL="0" indent="0">
              <a:buNone/>
            </a:pPr>
            <a:r>
              <a:rPr lang="id-ID" sz="2400" dirty="0" smtClean="0"/>
              <a:t>Sistem mendapat informasi dari lingkungan dan faktor-faktor di sekelilingnya</a:t>
            </a:r>
          </a:p>
          <a:p>
            <a:pPr marL="0" indent="0">
              <a:buNone/>
            </a:pPr>
            <a:r>
              <a:rPr lang="id-ID" sz="2400" dirty="0" smtClean="0"/>
              <a:t>Terdiri dari 3 prinsip: Holism, Darkness, dan Complementary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b="1" i="1" dirty="0" smtClean="0"/>
              <a:t>Prinsip Holism (keseluruhan)</a:t>
            </a:r>
          </a:p>
          <a:p>
            <a:pPr lvl="1"/>
            <a:r>
              <a:rPr lang="id-ID" sz="2400" dirty="0" smtClean="0"/>
              <a:t>Untuk memahami sebuah sistem, jangan hanya melihat pada fungsi dari bagian-bagiannya, melainkan pada keseluruhan sistem tersebut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b="1" i="1" dirty="0" smtClean="0"/>
              <a:t>Prinsip Darkness (kegelapan)</a:t>
            </a:r>
          </a:p>
          <a:p>
            <a:pPr marL="711200" lvl="1" indent="-261938">
              <a:buFont typeface="Calibri" panose="020F0502020204030204" pitchFamily="34" charset="0"/>
              <a:buChar char="–"/>
            </a:pPr>
            <a:r>
              <a:rPr lang="id-ID" sz="2400" dirty="0" smtClean="0"/>
              <a:t>Tidak ada sistem yang dapat diketahui secara keseluruhan disebabkan keterbatasan daya observasi manusia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b="1" i="1" dirty="0" smtClean="0"/>
              <a:t>Prinsip Complementary (komplementer)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Untuk mempelajari sebuah sistem secara lengkap, tidak cukup hanya memahami satu sudut pandang dari sistem tersebut</a:t>
            </a:r>
            <a:endParaRPr lang="id-ID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912871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epustakaan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990600" y="1371600"/>
            <a:ext cx="10287000" cy="4602163"/>
          </a:xfrm>
        </p:spPr>
        <p:txBody>
          <a:bodyPr/>
          <a:lstStyle/>
          <a:p>
            <a:pPr lvl="0"/>
            <a:r>
              <a:rPr lang="id-ID" sz="2400" dirty="0"/>
              <a:t>Hester, Patrick T., dan Kevin MacG. Adams. 2014. </a:t>
            </a:r>
            <a:r>
              <a:rPr lang="id-ID" sz="2400" i="1" dirty="0"/>
              <a:t>Systemic Thinking: Fundamentals for Understanding Problem and Messes</a:t>
            </a:r>
            <a:r>
              <a:rPr lang="id-ID" sz="2400" dirty="0"/>
              <a:t>. Switzerland: Springer International. [e-book</a:t>
            </a:r>
            <a:r>
              <a:rPr lang="id-ID" sz="2400" dirty="0" smtClean="0"/>
              <a:t>]</a:t>
            </a:r>
            <a:endParaRPr lang="id-ID" sz="2400" dirty="0"/>
          </a:p>
          <a:p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003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8821057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Goal axiom (Aksioma Tujuan) - 1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60-61)</a:t>
            </a:r>
            <a:endParaRPr lang="id-ID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9458" t="34374" r="13104" b="17709"/>
          <a:stretch/>
        </p:blipFill>
        <p:spPr>
          <a:xfrm>
            <a:off x="5464944" y="2286000"/>
            <a:ext cx="6708913" cy="3810000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1" y="1371600"/>
            <a:ext cx="5638800" cy="4525963"/>
          </a:xfrm>
        </p:spPr>
        <p:txBody>
          <a:bodyPr/>
          <a:lstStyle/>
          <a:p>
            <a:pPr marL="0" indent="0">
              <a:buNone/>
            </a:pPr>
            <a:r>
              <a:rPr lang="id-ID" sz="2000" dirty="0" smtClean="0"/>
              <a:t>Sistem mencapai tujuan spesifik dengan perilaku tertentu dan menggunakan cara-cara tertentu. </a:t>
            </a:r>
          </a:p>
          <a:p>
            <a:pPr marL="0" indent="0">
              <a:buNone/>
            </a:pPr>
            <a:r>
              <a:rPr lang="id-ID" sz="2000" dirty="0" smtClean="0"/>
              <a:t>Terdiri dari 6 prinsip: Equifinality, Multifinality, Purposive behavior, Satisficing</a:t>
            </a:r>
            <a:r>
              <a:rPr lang="id-ID" sz="2000" dirty="0"/>
              <a:t>, Finite causality, dan </a:t>
            </a:r>
            <a:r>
              <a:rPr lang="id-ID" sz="2000" dirty="0" smtClean="0"/>
              <a:t>Viability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b="1" i="1" dirty="0" smtClean="0"/>
              <a:t>Prinsip Equifinality</a:t>
            </a:r>
          </a:p>
          <a:p>
            <a:pPr lvl="1"/>
            <a:r>
              <a:rPr lang="id-ID" sz="2000" dirty="0" smtClean="0"/>
              <a:t>Setiap sistem terbuka (mis: sistem kehidupan manusia) akan mencapai tujuan yang sama, meskipun berasal dari “tempat” yang berbeda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000" b="1" i="1" dirty="0" smtClean="0"/>
              <a:t>Prinsip Multifinality</a:t>
            </a:r>
          </a:p>
          <a:p>
            <a:pPr marL="711200" lvl="1" indent="-261938">
              <a:buFont typeface="Calibri" panose="020F0502020204030204" pitchFamily="34" charset="0"/>
              <a:buChar char="–"/>
            </a:pPr>
            <a:r>
              <a:rPr lang="id-ID" sz="2000" dirty="0" smtClean="0"/>
              <a:t>Setiap sistem tertutup (mis: sistem yang dibuat oleh manusia) akan mencapai tujuan yang berbeda, meskipun berasal dari “tempat” yang sama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752600"/>
            <a:ext cx="226785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Open systems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9324976" y="1752600"/>
            <a:ext cx="226785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Closed systems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027088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8821057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Goal axiom (Aksioma Tujuan) - 2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61)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630298"/>
            <a:ext cx="11734800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id-ID" sz="2400" b="1" i="1" dirty="0" smtClean="0"/>
              <a:t>Prinsip Purposive Behavior (Perilaku bertujuan)</a:t>
            </a:r>
          </a:p>
          <a:p>
            <a:pPr lvl="1"/>
            <a:r>
              <a:rPr lang="id-ID" sz="2400" dirty="0" smtClean="0"/>
              <a:t>Setiap sistem memiliki “perilaku” yang dilakukan untuk mencapai tujuan sistem</a:t>
            </a:r>
          </a:p>
          <a:p>
            <a:pPr lvl="1"/>
            <a:r>
              <a:rPr lang="id-ID" sz="2400" dirty="0" smtClean="0"/>
              <a:t>Pada sistem tertutup atau sistem yang dibuat manusia (seperti: sistem dalam organisasi), </a:t>
            </a:r>
            <a:r>
              <a:rPr lang="id-ID" sz="2400" i="1" dirty="0" smtClean="0"/>
              <a:t>purposive behavior</a:t>
            </a:r>
            <a:r>
              <a:rPr lang="id-ID" sz="2400" dirty="0" smtClean="0"/>
              <a:t> merupakan turunan dari misi, tujuan, dan sasaran.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id-ID" sz="2400" b="1" i="1" dirty="0" smtClean="0"/>
              <a:t>Prinsip Satisficing (Memuaskan)</a:t>
            </a:r>
          </a:p>
          <a:p>
            <a:pPr marL="711200" lvl="1" indent="-261938">
              <a:buFont typeface="Calibri" panose="020F0502020204030204" pitchFamily="34" charset="0"/>
              <a:buChar char="–"/>
            </a:pPr>
            <a:r>
              <a:rPr lang="id-ID" sz="2400" dirty="0" smtClean="0"/>
              <a:t>Setiap sistem terbuka (manusia) berusaha mencapai tujuan yang paling memuaskan, sedang siste tertutup berusaha mencapai tujuan yang optimal.</a:t>
            </a:r>
            <a:endParaRPr lang="id-ID" sz="2400" dirty="0"/>
          </a:p>
          <a:p>
            <a:pPr marL="514350" indent="-514350">
              <a:buFont typeface="+mj-lt"/>
              <a:buAutoNum type="arabicPeriod" startAt="5"/>
            </a:pPr>
            <a:r>
              <a:rPr lang="id-ID" sz="2400" b="1" i="1" dirty="0"/>
              <a:t>Prinsip Finite </a:t>
            </a:r>
            <a:r>
              <a:rPr lang="id-ID" sz="2400" b="1" i="1" dirty="0" smtClean="0"/>
              <a:t>Causality (Hasil yang terbatas)</a:t>
            </a:r>
            <a:endParaRPr lang="id-ID" sz="2400" b="1" i="1" dirty="0"/>
          </a:p>
          <a:p>
            <a:pPr lvl="1"/>
            <a:r>
              <a:rPr lang="id-ID" sz="2400" dirty="0"/>
              <a:t>Setiap produk/hasil yang dibuat oleh sistem akan terbatas karena terdapat batasan untuk mencapainya</a:t>
            </a:r>
          </a:p>
        </p:txBody>
      </p:sp>
    </p:spTree>
    <p:extLst>
      <p:ext uri="{BB962C8B-B14F-4D97-AF65-F5344CB8AC3E}">
        <p14:creationId xmlns:p14="http://schemas.microsoft.com/office/powerpoint/2010/main" val="11891442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8821057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Goal axiom (Aksioma Tujuan) - 3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62)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759680"/>
            <a:ext cx="11734800" cy="42672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id-ID" sz="2400" b="1" i="1" dirty="0" smtClean="0"/>
              <a:t>Prinsip Viability (Kelayakan)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Setiap sistem harus menyeimbangkan 2 dimensi yaitu perubahan </a:t>
            </a:r>
            <a:r>
              <a:rPr lang="id-ID" sz="2400" i="1" dirty="0" smtClean="0"/>
              <a:t>(change)</a:t>
            </a:r>
            <a:r>
              <a:rPr lang="id-ID" sz="2400" dirty="0" smtClean="0"/>
              <a:t> dan pengawasan </a:t>
            </a:r>
            <a:r>
              <a:rPr lang="id-ID" sz="2400" i="1" dirty="0" smtClean="0"/>
              <a:t>(control)</a:t>
            </a:r>
            <a:r>
              <a:rPr lang="id-ID" sz="2400" dirty="0" smtClean="0"/>
              <a:t>.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Perubahan (change) terdiri dari 2 kutub yaitu otonomi dan integrasi</a:t>
            </a:r>
          </a:p>
          <a:p>
            <a:pPr marL="1168400" lvl="1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Setiap sistem harus memiliki kemampuan untuk menyelesaikan tujuan (disebut Otonom), namun</a:t>
            </a:r>
          </a:p>
          <a:p>
            <a:pPr marL="1168400" lvl="1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Setiap sistem juga tidak bisa berjalan sendiri, dan harus bergabung dengan sistem lain untuk mencapai tujuan (disebut Integrasi)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Pengawasan (control) terdiri dari 2 kutub yaitu adaptasi dan stabilitas</a:t>
            </a:r>
          </a:p>
          <a:p>
            <a:pPr marL="1168400" lvl="1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Setiap sistem harus menyesuaikan diri dengan lingkungan (disebut Adaptasi), namun</a:t>
            </a:r>
          </a:p>
          <a:p>
            <a:pPr marL="1168400" lvl="1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Setiap sistem akan mengalami ketidakstabilan bila melakukan adaptasi (disebut Stabilitas)</a:t>
            </a:r>
          </a:p>
        </p:txBody>
      </p:sp>
    </p:spTree>
    <p:extLst>
      <p:ext uri="{BB962C8B-B14F-4D97-AF65-F5344CB8AC3E}">
        <p14:creationId xmlns:p14="http://schemas.microsoft.com/office/powerpoint/2010/main" val="19023615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9172576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axiom (Aksioma Operasional) - 1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63)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11734800" cy="4267200"/>
          </a:xfrm>
        </p:spPr>
        <p:txBody>
          <a:bodyPr/>
          <a:lstStyle/>
          <a:p>
            <a:pPr marL="0" indent="0">
              <a:buNone/>
            </a:pPr>
            <a:r>
              <a:rPr lang="id-ID" sz="2400" dirty="0" smtClean="0"/>
              <a:t>Setiap sistem ketika beroperasional atau menunjukkan kinerja harus dilihat secara natural (</a:t>
            </a:r>
            <a:r>
              <a:rPr lang="id-ID" sz="2400" i="1" dirty="0" smtClean="0"/>
              <a:t>in situ</a:t>
            </a:r>
            <a:r>
              <a:rPr lang="id-ID" sz="2400" dirty="0" smtClean="0"/>
              <a:t>)</a:t>
            </a:r>
          </a:p>
          <a:p>
            <a:pPr marL="0" indent="0">
              <a:buNone/>
            </a:pPr>
            <a:r>
              <a:rPr lang="id-ID" sz="2400" dirty="0" smtClean="0"/>
              <a:t>Terdiri dari 7 prinsip: Dynamic equilibrium, Relaxation time, Basins of stability, Self-organization, Homeostatis &amp; homeorhesis, Suboptimization, dan Redundancy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b="1" i="1" dirty="0" smtClean="0"/>
              <a:t>Prinsip Dynamic equilibrium (Keseimbangan dinamis)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Setiap sistem akan mengalami kondisi keseimbangan (kembali ke titik semula) dan akan bereaksi jika ada interaksi dari luar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Jika sistem mengalami keseimbangan, maka subsistem akan sama-sama mengalami keseimbangan</a:t>
            </a:r>
          </a:p>
          <a:p>
            <a:pPr marL="711200">
              <a:buFont typeface="Calibri" panose="020F0502020204030204" pitchFamily="34" charset="0"/>
              <a:buChar char="—"/>
            </a:pPr>
            <a:endParaRPr lang="id-ID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11" y="4495800"/>
            <a:ext cx="46098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440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9172576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axiom (Aksioma Operasional) - 2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63-65)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11734800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id-ID" sz="2400" b="1" i="1" dirty="0" smtClean="0"/>
              <a:t>Prinsip Relaxation time (waktu istirahat)</a:t>
            </a:r>
          </a:p>
          <a:p>
            <a:pPr lvl="1"/>
            <a:r>
              <a:rPr lang="id-ID" sz="2400" dirty="0" smtClean="0"/>
              <a:t>Setiap sistem akan berada pada posisi stabil (istirahat) bila waktu bagi sistem untuk berada dalam kondisi seimbang lebih pendek dibanding rata-rata waktu gangguan terhadap stabilitas sistem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id-ID" sz="2400" b="1" i="1" dirty="0" smtClean="0"/>
              <a:t>Prinsip Basins of stability (“wadah” stabilitas)</a:t>
            </a:r>
          </a:p>
          <a:p>
            <a:pPr marL="711200" lvl="1" indent="-261938">
              <a:buFont typeface="Calibri" panose="020F0502020204030204" pitchFamily="34" charset="0"/>
              <a:buChar char="–"/>
            </a:pPr>
            <a:r>
              <a:rPr lang="id-ID" sz="2400" dirty="0" smtClean="0"/>
              <a:t>Setiap sistem memiliki “tempat” untuk menampung stabilitas sistem yang digunakan untuk menghadapi kondisi tidak stabil </a:t>
            </a:r>
            <a:r>
              <a:rPr lang="id-ID" sz="2400" i="1" dirty="0" smtClean="0"/>
              <a:t>(chaos)</a:t>
            </a:r>
            <a:r>
              <a:rPr lang="id-ID" sz="2400" dirty="0" smtClean="0"/>
              <a:t>. Tempat atau wadah ini diperoleh dengan menjaga agar proses terjadi secara berurutan (</a:t>
            </a:r>
            <a:r>
              <a:rPr lang="id-ID" sz="2400" i="1" dirty="0" smtClean="0"/>
              <a:t>order)</a:t>
            </a:r>
            <a:r>
              <a:rPr lang="id-ID" sz="2400" dirty="0" smtClean="0"/>
              <a:t>. </a:t>
            </a:r>
            <a:endParaRPr lang="id-ID" sz="2400" dirty="0"/>
          </a:p>
          <a:p>
            <a:pPr marL="514350" indent="-514350">
              <a:buFont typeface="+mj-lt"/>
              <a:buAutoNum type="arabicPeriod" startAt="4"/>
            </a:pPr>
            <a:r>
              <a:rPr lang="id-ID" sz="2400" b="1" i="1" dirty="0"/>
              <a:t>Prinsip </a:t>
            </a:r>
            <a:r>
              <a:rPr lang="id-ID" sz="2400" b="1" i="1" dirty="0" smtClean="0"/>
              <a:t>Self-organization (Terorganisir secara mandiri)</a:t>
            </a:r>
            <a:endParaRPr lang="id-ID" sz="2400" b="1" i="1" dirty="0"/>
          </a:p>
          <a:p>
            <a:pPr lvl="1"/>
            <a:r>
              <a:rPr lang="id-ID" sz="2400" dirty="0"/>
              <a:t>Setiap </a:t>
            </a:r>
            <a:r>
              <a:rPr lang="id-ID" sz="2400" dirty="0" smtClean="0"/>
              <a:t>sistem mampu menentukan struktur dan tampilannya sendiri, sehingga sulit bagi praktisi sistem untuk mengubah sistem karena ada “kekuatan” </a:t>
            </a:r>
            <a:r>
              <a:rPr lang="id-ID" sz="2400" i="1" dirty="0" smtClean="0"/>
              <a:t>self-organization</a:t>
            </a:r>
            <a:r>
              <a:rPr lang="id-ID" sz="2400" dirty="0" smtClean="0"/>
              <a:t> dalam sistem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296145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9172576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axiom (Aksioma Operasional) - 3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63-65)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7391400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id-ID" sz="2400" b="1" i="1" dirty="0" smtClean="0"/>
              <a:t>Prinsip Homeostatis dan Homeorhesis</a:t>
            </a:r>
          </a:p>
          <a:p>
            <a:pPr lvl="1"/>
            <a:r>
              <a:rPr lang="id-ID" sz="2400" dirty="0" smtClean="0"/>
              <a:t>Setiap sistem (termasuk sistem pada manusia) akan bereaksi untuk menjaga agar sistem (atau tubuh) tetap stabil </a:t>
            </a:r>
          </a:p>
          <a:p>
            <a:pPr lvl="1"/>
            <a:r>
              <a:rPr lang="id-ID" sz="2400" dirty="0" smtClean="0"/>
              <a:t>Prinsip ini menjelaskan kenapa sistem secara sepintas terlihat sistem tidak berubah, padahal mengalami perubahan.</a:t>
            </a:r>
          </a:p>
          <a:p>
            <a:pPr lvl="1"/>
            <a:r>
              <a:rPr lang="id-ID" sz="2400" dirty="0" smtClean="0"/>
              <a:t>Homeostatis bersifat statis, sedangkan Homeorhesis bersifat dinamis</a:t>
            </a:r>
          </a:p>
          <a:p>
            <a:pPr lvl="1"/>
            <a:r>
              <a:rPr lang="id-ID" sz="2400" dirty="0" smtClean="0"/>
              <a:t>Sistem akan berusaha menjaga kestabilannya secara dinamis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0542" t="40626" r="7833" b="7291"/>
          <a:stretch/>
        </p:blipFill>
        <p:spPr>
          <a:xfrm>
            <a:off x="7848600" y="1429657"/>
            <a:ext cx="4114801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5945" t="40625" r="45900" b="48958"/>
          <a:stretch/>
        </p:blipFill>
        <p:spPr>
          <a:xfrm>
            <a:off x="8724900" y="5239657"/>
            <a:ext cx="23622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001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9172576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axiom (Aksioma Operasional) - 3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66-67)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11734800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id-ID" sz="2400" b="1" i="1" dirty="0" smtClean="0"/>
              <a:t>Prinsip Suboptimization (Sub optimasi)</a:t>
            </a:r>
          </a:p>
          <a:p>
            <a:pPr lvl="1"/>
            <a:r>
              <a:rPr lang="id-ID" sz="2400" dirty="0" smtClean="0"/>
              <a:t>Setiap sistem secara keseluruhan tidak akan mencapai optimalisasi yang sempurna, meskipun sub sistem yang ada dibawahnya telah mencapai hasil yang optimal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d-ID" sz="2400" b="1" i="1" dirty="0" smtClean="0"/>
              <a:t>Prinsip Redundancy (duplikasi)</a:t>
            </a:r>
          </a:p>
          <a:p>
            <a:pPr marL="711200" lvl="1" indent="-261938">
              <a:buFont typeface="Calibri" panose="020F0502020204030204" pitchFamily="34" charset="0"/>
              <a:buChar char="–"/>
            </a:pPr>
            <a:r>
              <a:rPr lang="id-ID" sz="2400" dirty="0" smtClean="0"/>
              <a:t>Setiap sistem memiliki/memerlukan “duplikasi” atau kelebihan sumberdaya supaya bisa beroperasi dengan sukses </a:t>
            </a:r>
          </a:p>
          <a:p>
            <a:pPr marL="711200" lvl="1" indent="-261938">
              <a:buFont typeface="Calibri" panose="020F0502020204030204" pitchFamily="34" charset="0"/>
              <a:buChar char="–"/>
            </a:pPr>
            <a:endParaRPr lang="id-ID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4067856"/>
            <a:ext cx="48958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952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9172576" cy="4572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Viability axiom (Aksioma Kelayakan) - 1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67-68)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11734800" cy="4267200"/>
          </a:xfrm>
        </p:spPr>
        <p:txBody>
          <a:bodyPr/>
          <a:lstStyle/>
          <a:p>
            <a:pPr marL="0" indent="0">
              <a:buNone/>
            </a:pPr>
            <a:r>
              <a:rPr lang="id-ID" sz="2400" dirty="0" smtClean="0"/>
              <a:t>Untuk menjamin agar sistem berjalan dengan baik (layak beroperasi), maka parameter kunci di dalam sistem tersebut harus dikendalikan</a:t>
            </a:r>
          </a:p>
          <a:p>
            <a:pPr marL="0" indent="0">
              <a:buNone/>
            </a:pPr>
            <a:r>
              <a:rPr lang="id-ID" sz="2400" dirty="0" smtClean="0"/>
              <a:t>Terdiri dari 5 prinsip: Requisite variety</a:t>
            </a:r>
            <a:r>
              <a:rPr lang="id-ID" sz="2400" dirty="0"/>
              <a:t>, Requisite </a:t>
            </a:r>
            <a:r>
              <a:rPr lang="id-ID" sz="2400" dirty="0" smtClean="0"/>
              <a:t>hierarchy, Feedback, Circular causality, dan Recursion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b="1" i="1" dirty="0" smtClean="0"/>
              <a:t>Prinsip Requisite variety (Kebutuhan akan variasi)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Setiap sistem memiliki variasi yang merupakan fungsi dari Input dan Output.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Pada sistem terbuka, jumlah viariasi tidak terbatas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Pada sistem tertutup, jumlah variasi terbatas. Salah satunya dihitung dengan formula V = Z</a:t>
            </a:r>
            <a:r>
              <a:rPr lang="id-ID" sz="2400" baseline="30000" dirty="0" smtClean="0"/>
              <a:t>n</a:t>
            </a:r>
            <a:r>
              <a:rPr lang="id-ID" sz="2400" dirty="0" smtClean="0"/>
              <a:t>, dimana V = variasi, Z = Jumlah kemungkinan kondisi siste, dan n = jumlah elemen dalam sistem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Cara membatasi variasi:</a:t>
            </a:r>
          </a:p>
          <a:p>
            <a:pPr marL="1168400" lvl="1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Menentukan batas-batas sistem</a:t>
            </a:r>
          </a:p>
          <a:p>
            <a:pPr marL="1168400" lvl="1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Membuat kebijakan</a:t>
            </a:r>
          </a:p>
          <a:p>
            <a:pPr marL="711200">
              <a:buFont typeface="Calibri" panose="020F0502020204030204" pitchFamily="34" charset="0"/>
              <a:buChar char="—"/>
            </a:pPr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36077870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9172576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Viability axiom (Aksioma Kelayakan) </a:t>
            </a: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- 2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63-65)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11734800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id-ID" sz="2000" b="1" i="1" dirty="0" smtClean="0"/>
              <a:t>Prinsip Requisite Hierarchy (kebutuhan akan hirarki)</a:t>
            </a:r>
          </a:p>
          <a:p>
            <a:pPr lvl="1"/>
            <a:r>
              <a:rPr lang="id-ID" sz="2000" dirty="0" smtClean="0"/>
              <a:t>Pada suatu sistem yang tidak terdapat regulasi/aturan untuk menentukan variasi sistem, maka dapat diatasi dengan menggunakan hirarki sistem</a:t>
            </a:r>
          </a:p>
          <a:p>
            <a:pPr lvl="1"/>
            <a:r>
              <a:rPr lang="id-ID" sz="2000" dirty="0" smtClean="0"/>
              <a:t>Variasi akan semakin tinggi pada hirarki sistem yang terbawah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id-ID" sz="2000" b="1" i="1" dirty="0" smtClean="0"/>
              <a:t>Prinsip Feedback (Umpan balik)</a:t>
            </a:r>
          </a:p>
          <a:p>
            <a:pPr marL="711200" lvl="1" indent="-261938">
              <a:buFont typeface="Calibri" panose="020F0502020204030204" pitchFamily="34" charset="0"/>
              <a:buChar char="–"/>
            </a:pPr>
            <a:r>
              <a:rPr lang="id-ID" sz="2000" dirty="0" smtClean="0"/>
              <a:t>Setiap sistem (tertutup dan terbuka) menggunakan feedback untuk mengontrol perilaku dalam sistem dan menangkal gangguan yang tidak diharapkan</a:t>
            </a:r>
          </a:p>
          <a:p>
            <a:pPr marL="711200" lvl="1" indent="-261938">
              <a:buFont typeface="Calibri" panose="020F0502020204030204" pitchFamily="34" charset="0"/>
              <a:buChar char="–"/>
            </a:pPr>
            <a:r>
              <a:rPr lang="id-ID" sz="2000" dirty="0" smtClean="0"/>
              <a:t>Feedback merupakan prinsip dasar sibernetik </a:t>
            </a:r>
            <a:endParaRPr lang="id-ID" sz="2000" dirty="0"/>
          </a:p>
          <a:p>
            <a:pPr marL="514350" indent="-514350">
              <a:buFont typeface="+mj-lt"/>
              <a:buAutoNum type="arabicPeriod" startAt="4"/>
            </a:pPr>
            <a:r>
              <a:rPr lang="id-ID" sz="2000" b="1" i="1" dirty="0"/>
              <a:t>Prinsip </a:t>
            </a:r>
            <a:r>
              <a:rPr lang="id-ID" sz="2000" b="1" i="1" dirty="0" smtClean="0"/>
              <a:t>Circular causality (Sebab Akibat yang berlanjut)</a:t>
            </a:r>
            <a:endParaRPr lang="id-ID" sz="2000" b="1" i="1" dirty="0"/>
          </a:p>
          <a:p>
            <a:pPr lvl="1"/>
            <a:r>
              <a:rPr lang="id-ID" sz="2000" dirty="0"/>
              <a:t>Setiap </a:t>
            </a:r>
            <a:r>
              <a:rPr lang="id-ID" sz="2000" dirty="0" smtClean="0"/>
              <a:t>sistem akan memberi dampak/pengaruh kepada sistem lainnya, dan seterusnya akan memberi dampak pada sistem yang lain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id-ID" sz="2000" b="1" i="1" dirty="0"/>
              <a:t>Prinsip Recursion (Proses balik)</a:t>
            </a:r>
          </a:p>
          <a:p>
            <a:pPr lvl="1"/>
            <a:r>
              <a:rPr lang="id-ID" sz="2000" dirty="0"/>
              <a:t>Karakteristik atau regulasi yang ada pada level lebih rendah akan mempengaruhi karakteristik pada level </a:t>
            </a:r>
            <a:r>
              <a:rPr lang="id-ID" sz="2000" dirty="0" smtClean="0"/>
              <a:t>selanjutnya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9770463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9172576" cy="4572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 axiom (Aksioma Rancangan) - 1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69-70)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28600" y="1627237"/>
            <a:ext cx="11811000" cy="4267200"/>
          </a:xfrm>
        </p:spPr>
        <p:txBody>
          <a:bodyPr/>
          <a:lstStyle/>
          <a:p>
            <a:pPr marL="0" indent="0">
              <a:buNone/>
            </a:pPr>
            <a:r>
              <a:rPr lang="id-ID" sz="2400" dirty="0" smtClean="0"/>
              <a:t>Suatu sistem tertutup dapat direncanakan, diarahkan dan dikembangkan dengan memodifikasi sumberdaya yang dimiliki dan hubungan antar elemen dalam sistem.</a:t>
            </a:r>
          </a:p>
          <a:p>
            <a:pPr marL="0" indent="0">
              <a:buNone/>
            </a:pPr>
            <a:r>
              <a:rPr lang="id-ID" sz="2400" dirty="0" smtClean="0"/>
              <a:t>Terdiri dari 5 prinsip: Requisite parsimony, </a:t>
            </a:r>
            <a:r>
              <a:rPr lang="id-ID" sz="2400" dirty="0"/>
              <a:t>Requisite </a:t>
            </a:r>
            <a:r>
              <a:rPr lang="id-ID" sz="2400" dirty="0" smtClean="0"/>
              <a:t>saliency, Minimum critical specification, dan Pareto.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b="1" i="1" dirty="0" smtClean="0"/>
              <a:t>Prinsip Requisite parsimony (Kebutuhan akan keterbatasan)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Setiap tujuan, sasaran, konsep, hirarki, konfigurasi, tingkat desain dan sebagainya yang ada dalam sistem sebaiknya berada dalam jumlah terbatas yaitu antara 5 s/d 9 </a:t>
            </a:r>
            <a:r>
              <a:rPr lang="id-ID" sz="2400" i="1" dirty="0" smtClean="0"/>
              <a:t>(Law of requisite parsimony)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Hal berdasarkan studi yang dilakukan oleh Miller yang menyatakan bahwa rata-rata batas jumlah obyek yang bisa diperhatikan, dan diingat secara cepat oleh manusia secara optimal adalah 7 (antara 5 s/d 9).   </a:t>
            </a:r>
          </a:p>
          <a:p>
            <a:pPr marL="711200">
              <a:buFont typeface="Calibri" panose="020F0502020204030204" pitchFamily="34" charset="0"/>
              <a:buChar char="—"/>
            </a:pPr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23261447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602163"/>
          </a:xfrm>
        </p:spPr>
        <p:txBody>
          <a:bodyPr/>
          <a:lstStyle/>
          <a:p>
            <a:pPr lvl="0"/>
            <a:r>
              <a:rPr lang="id-ID" sz="2400" dirty="0" smtClean="0"/>
              <a:t>Menjelaskan pengertian dari Teori Sistem</a:t>
            </a:r>
            <a:endParaRPr lang="id-ID" sz="2400" dirty="0"/>
          </a:p>
          <a:p>
            <a:r>
              <a:rPr lang="id-ID" sz="2400" dirty="0" smtClean="0"/>
              <a:t>Menjelaskan jenis-jenis teori sistem dan sudut pandang yang melatarbelakangi teori tersebut</a:t>
            </a:r>
            <a:endParaRPr lang="id-ID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9172576" cy="499737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axiom (Aksioma </a:t>
            </a: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Rancangan) - 2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69-71)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6199" y="1219200"/>
            <a:ext cx="9020175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id-ID" sz="2400" b="1" i="1" dirty="0" smtClean="0"/>
              <a:t>Prinsip Requisite Saliency (kebutuhan akan atribut yang spesifik)</a:t>
            </a:r>
          </a:p>
          <a:p>
            <a:pPr lvl="1"/>
            <a:r>
              <a:rPr lang="id-ID" sz="2400" dirty="0" smtClean="0"/>
              <a:t>Setiap sistem memiliki “atribut-atribut” yang merupakan ciri khasnya dan setiap atribut tersebut memiliki ranking yang berbeda-beda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id-ID" sz="2400" b="1" i="1" dirty="0" smtClean="0"/>
              <a:t>Prinsip Minimum Critical Specification (Spesifikasi kritis yang terendah)</a:t>
            </a:r>
          </a:p>
          <a:p>
            <a:pPr marL="711200" lvl="1" indent="-261938">
              <a:buFont typeface="Calibri" panose="020F0502020204030204" pitchFamily="34" charset="0"/>
              <a:buChar char="–"/>
            </a:pPr>
            <a:r>
              <a:rPr lang="id-ID" sz="2400" dirty="0" smtClean="0"/>
              <a:t>Sebuah sistem memiliki spesifikasi kritis (tujuan, sasaran, dsb) yang telah ditetapkan seminimal mungkin sesuai dengan kebutuhan sistem </a:t>
            </a:r>
            <a:endParaRPr lang="id-ID" sz="2400" dirty="0"/>
          </a:p>
          <a:p>
            <a:pPr marL="514350" indent="-514350">
              <a:buFont typeface="+mj-lt"/>
              <a:buAutoNum type="arabicPeriod" startAt="4"/>
            </a:pPr>
            <a:r>
              <a:rPr lang="id-ID" sz="2400" b="1" i="1" dirty="0"/>
              <a:t>Prinsip </a:t>
            </a:r>
            <a:r>
              <a:rPr lang="id-ID" sz="2400" b="1" i="1" dirty="0" smtClean="0"/>
              <a:t>Pareto</a:t>
            </a:r>
            <a:endParaRPr lang="id-ID" sz="2400" b="1" i="1" dirty="0"/>
          </a:p>
          <a:p>
            <a:pPr lvl="1"/>
            <a:r>
              <a:rPr lang="id-ID" sz="2400" dirty="0" smtClean="0"/>
              <a:t>Pada hampir seluruh sistem, 80% output sistem dihasilkan oleh 20% input, sebaliknya 20% output dihasilkan oleh 80% sumberdaya/input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057" y="3015507"/>
            <a:ext cx="3370943" cy="32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547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71-72)</a:t>
            </a:r>
            <a:endParaRPr lang="id-ID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889000"/>
            <a:ext cx="4820442" cy="3733800"/>
          </a:xfrm>
          <a:prstGeom prst="rect">
            <a:avLst/>
          </a:prstGeom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9172576" cy="4572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axiom (Aksioma Informasi) - 1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7620000" cy="4267200"/>
          </a:xfrm>
        </p:spPr>
        <p:txBody>
          <a:bodyPr/>
          <a:lstStyle/>
          <a:p>
            <a:pPr marL="0" indent="0">
              <a:buNone/>
            </a:pPr>
            <a:r>
              <a:rPr lang="id-ID" sz="2000" dirty="0" smtClean="0"/>
              <a:t>Suatu sistem akan menciptakan, memproses, mentransfer, dan memodifikasi informasi. Prinsip ini berupaya menjelaskan bagaimana informasi mempengaruhi sistem</a:t>
            </a:r>
          </a:p>
          <a:p>
            <a:pPr marL="0" indent="0">
              <a:buNone/>
            </a:pPr>
            <a:r>
              <a:rPr lang="id-ID" sz="2000" dirty="0" smtClean="0"/>
              <a:t>Terdiri dari 3 prinsip: Information redundancy, Redundancy of potential command, dan Finagle’s Laws of Information.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000" b="1" i="1" dirty="0" smtClean="0"/>
              <a:t>Prinsip Information redundancy (Duplikasi informasi)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000" dirty="0" smtClean="0"/>
              <a:t>Pada setiap sistem akan terjadi pengulangan/duplikasi informasi</a:t>
            </a:r>
            <a:endParaRPr lang="id-ID" sz="2000" i="1" dirty="0" smtClean="0"/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000" dirty="0" smtClean="0"/>
              <a:t>Efek negatif dari duplikasi informasi: terjadi pemborosan tempat (spamming)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000" dirty="0" smtClean="0"/>
              <a:t>Efek positif dari duplikasi informasi: dapat digunakan sebagai metode untuk mendeteksi kesalahan    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id-ID" sz="2000" b="1" i="1" dirty="0"/>
              <a:t>Prinsip </a:t>
            </a:r>
            <a:r>
              <a:rPr lang="id-ID" sz="2000" b="1" i="1" dirty="0" smtClean="0"/>
              <a:t>Redundacy of potential command </a:t>
            </a:r>
            <a:r>
              <a:rPr lang="id-ID" sz="2000" b="1" i="1" dirty="0"/>
              <a:t>(Duplikasi </a:t>
            </a:r>
            <a:r>
              <a:rPr lang="id-ID" sz="2000" b="1" i="1" dirty="0" smtClean="0"/>
              <a:t>perintah penting)</a:t>
            </a:r>
            <a:endParaRPr lang="id-ID" sz="2000" b="1" i="1" dirty="0"/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000" dirty="0" smtClean="0"/>
              <a:t>Pada setiap sistem akan terjadi duplikasi perintah yang terjadi secara serial, dan ini akan mengefektifkan kinerja sistem</a:t>
            </a:r>
            <a:endParaRPr lang="id-ID" sz="2000" i="1" dirty="0"/>
          </a:p>
          <a:p>
            <a:pPr marL="368300" indent="0">
              <a:buNone/>
            </a:pPr>
            <a:endParaRPr lang="id-ID" sz="2000" dirty="0" smtClean="0"/>
          </a:p>
          <a:p>
            <a:pPr marL="711200">
              <a:buFont typeface="Calibri" panose="020F0502020204030204" pitchFamily="34" charset="0"/>
              <a:buChar char="—"/>
            </a:pPr>
            <a:endParaRPr lang="id-ID" sz="2000" dirty="0" smtClean="0"/>
          </a:p>
        </p:txBody>
      </p:sp>
    </p:spTree>
    <p:extLst>
      <p:ext uri="{BB962C8B-B14F-4D97-AF65-F5344CB8AC3E}">
        <p14:creationId xmlns:p14="http://schemas.microsoft.com/office/powerpoint/2010/main" val="20047616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9172576" cy="499737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axiom (Aksioma </a:t>
            </a: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Informasi) - 2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69-71)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6199" y="1219200"/>
            <a:ext cx="11201401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id-ID" sz="2400" b="1" i="1" dirty="0" smtClean="0"/>
              <a:t>Prinsip Finagle’s Law of Information (Hukum Informasi dari Finagle)</a:t>
            </a:r>
          </a:p>
          <a:p>
            <a:pPr lvl="1"/>
            <a:r>
              <a:rPr lang="id-ID" sz="2400" dirty="0" smtClean="0"/>
              <a:t>Hukum ini sebenarnya adalah pepatah yang secara umum sudah diterima dan diaplikasikan oleh pada Ahli Kesehatan Masyarakat</a:t>
            </a:r>
          </a:p>
          <a:p>
            <a:pPr lvl="1"/>
            <a:r>
              <a:rPr lang="id-ID" sz="2400" dirty="0" smtClean="0"/>
              <a:t>Hukum Finagle menyatakan:</a:t>
            </a:r>
          </a:p>
          <a:p>
            <a:pPr lvl="2"/>
            <a:r>
              <a:rPr lang="id-ID" sz="2000" dirty="0" smtClean="0"/>
              <a:t>Informasi yang Anda miliki, pada dasarnya adalah informasi yang tidak Anda inginkan</a:t>
            </a:r>
          </a:p>
          <a:p>
            <a:pPr lvl="2"/>
            <a:r>
              <a:rPr lang="id-ID" sz="2000" dirty="0" smtClean="0"/>
              <a:t>Informasi yang Anda inginkan, pada dasarnya adalah informasi yang tidak Anda butuhkan</a:t>
            </a:r>
          </a:p>
          <a:p>
            <a:pPr lvl="2"/>
            <a:r>
              <a:rPr lang="id-ID" sz="2000" dirty="0" smtClean="0"/>
              <a:t>Informasi yang Anda butuhkan, pada dasarnya adalah informasi yang tidak dapat Anda peroleh</a:t>
            </a:r>
          </a:p>
          <a:p>
            <a:pPr lvl="2"/>
            <a:r>
              <a:rPr lang="id-ID" sz="2000" dirty="0" smtClean="0"/>
              <a:t>Informasi yang dapat Anda biayai, pada dasarnya lebih besar dari yang ingin Anda bayar</a:t>
            </a:r>
          </a:p>
          <a:p>
            <a:pPr lvl="1"/>
            <a:r>
              <a:rPr lang="id-ID" dirty="0" smtClean="0"/>
              <a:t>Pada sistem dengan kompleksitas/kekacauan yang tinggi, hampir tidak butuhkan data, informasi, dan literatur pengetahuan yang akurat untuk mengambil keputusan</a:t>
            </a:r>
          </a:p>
        </p:txBody>
      </p:sp>
    </p:spTree>
    <p:extLst>
      <p:ext uri="{BB962C8B-B14F-4D97-AF65-F5344CB8AC3E}">
        <p14:creationId xmlns:p14="http://schemas.microsoft.com/office/powerpoint/2010/main" val="34487184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2057400" y="3124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Definisi TEORI SISTEM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“</a:t>
            </a:r>
            <a:r>
              <a:rPr lang="en-US" dirty="0" smtClean="0"/>
              <a:t>a </a:t>
            </a:r>
            <a:r>
              <a:rPr lang="en-US" dirty="0"/>
              <a:t>unified group of specific propositions which are brought together to aid in </a:t>
            </a:r>
            <a:r>
              <a:rPr lang="en-US" dirty="0" smtClean="0"/>
              <a:t>understanding</a:t>
            </a:r>
            <a:r>
              <a:rPr lang="id-ID" dirty="0" smtClean="0"/>
              <a:t> </a:t>
            </a:r>
            <a:r>
              <a:rPr lang="en-US" dirty="0" smtClean="0"/>
              <a:t>systems</a:t>
            </a:r>
            <a:r>
              <a:rPr lang="en-US" dirty="0"/>
              <a:t>, thereby invoking improved explanatory power and interpretation with </a:t>
            </a:r>
            <a:r>
              <a:rPr lang="en-US" dirty="0" smtClean="0"/>
              <a:t>major</a:t>
            </a:r>
            <a:r>
              <a:rPr lang="id-ID" dirty="0" smtClean="0"/>
              <a:t> implications </a:t>
            </a:r>
            <a:r>
              <a:rPr lang="id-ID" dirty="0"/>
              <a:t>for systems </a:t>
            </a:r>
            <a:r>
              <a:rPr lang="id-ID" dirty="0" smtClean="0"/>
              <a:t>practitioners”</a:t>
            </a:r>
          </a:p>
          <a:p>
            <a:r>
              <a:rPr lang="id-ID" dirty="0" smtClean="0"/>
              <a:t>Terjemahan bebas: Sekumpulan pernyataan yang berfungsi membantu pemahaman tentang “Sistem”, sehingga dapat meningkatkan penjelasan dan pemahaman bagi praktisi di bidang sistem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6046988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Hester &amp; Adams (2015, hal. 54)</a:t>
            </a:r>
          </a:p>
        </p:txBody>
      </p:sp>
    </p:spTree>
    <p:extLst>
      <p:ext uri="{BB962C8B-B14F-4D97-AF65-F5344CB8AC3E}">
        <p14:creationId xmlns:p14="http://schemas.microsoft.com/office/powerpoint/2010/main" val="12089861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Teori SISTEM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8205" y="6030416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52)</a:t>
            </a:r>
            <a:endParaRPr lang="id-ID" sz="1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538333"/>
              </p:ext>
            </p:extLst>
          </p:nvPr>
        </p:nvGraphicFramePr>
        <p:xfrm>
          <a:off x="1531259" y="1905000"/>
          <a:ext cx="9172574" cy="32482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3689"/>
                <a:gridCol w="4023059"/>
                <a:gridCol w="4505826"/>
              </a:tblGrid>
              <a:tr h="424543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No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Teori Sistem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Kontributor</a:t>
                      </a:r>
                      <a:endParaRPr lang="id-ID" sz="2000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1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General systems theory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Bertalanffy,</a:t>
                      </a:r>
                      <a:r>
                        <a:rPr lang="id-ID" sz="2000" baseline="0" dirty="0" smtClean="0"/>
                        <a:t> Boulding</a:t>
                      </a:r>
                      <a:endParaRPr lang="id-ID" sz="2000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2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Living systems theory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Miller</a:t>
                      </a:r>
                      <a:endParaRPr lang="id-ID" sz="2000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3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Mathematical systems theory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Mesarovic, Wymore, Klir</a:t>
                      </a:r>
                      <a:endParaRPr lang="id-ID" sz="2000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4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Cybernetics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Rosenblueth dkk, Wiener, Ashby, Forrester</a:t>
                      </a:r>
                      <a:endParaRPr lang="id-ID" sz="2000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5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Social systems theory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Parsons, Buckley, Luhmann</a:t>
                      </a:r>
                      <a:endParaRPr lang="id-ID" sz="2000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6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Philosophical</a:t>
                      </a:r>
                      <a:r>
                        <a:rPr lang="id-ID" sz="2000" baseline="0" dirty="0" smtClean="0"/>
                        <a:t> systems theory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Laszlo, Bunge</a:t>
                      </a:r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6705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SYSTEMS THEORY (GST)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01018"/>
            <a:ext cx="12115800" cy="4525963"/>
          </a:xfrm>
        </p:spPr>
        <p:txBody>
          <a:bodyPr/>
          <a:lstStyle/>
          <a:p>
            <a:r>
              <a:rPr lang="id-ID" dirty="0" smtClean="0"/>
              <a:t>Kontributor: </a:t>
            </a:r>
            <a:r>
              <a:rPr lang="id-ID" dirty="0"/>
              <a:t>Ludwig von Bertalanffy, Kenneth Boulding, Anatol Rapport, </a:t>
            </a:r>
            <a:r>
              <a:rPr lang="id-ID" dirty="0" smtClean="0"/>
              <a:t>dan </a:t>
            </a:r>
            <a:r>
              <a:rPr lang="id-ID" dirty="0"/>
              <a:t>Ralph Gerard </a:t>
            </a:r>
            <a:endParaRPr lang="id-ID" dirty="0" smtClean="0"/>
          </a:p>
          <a:p>
            <a:r>
              <a:rPr lang="id-ID" dirty="0" smtClean="0"/>
              <a:t>Para penganut teori ini membentuk komunitas yang disebut International Society for System Science (ISSS)</a:t>
            </a:r>
          </a:p>
          <a:p>
            <a:r>
              <a:rPr lang="id-ID" dirty="0" smtClean="0"/>
              <a:t>Teori ini pada awalnya berfokus pada aplikasi praktis sistem untuk perencanaan dan pengambilan keputusan secara umum. </a:t>
            </a:r>
          </a:p>
          <a:p>
            <a:r>
              <a:rPr lang="id-ID" dirty="0" smtClean="0"/>
              <a:t>Dalam perjalanannya, konsep GST jauh melenceng dari pemikiran awal.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7398205" y="6030416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51-52)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42032801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LIVING SYSTEMS THEORY (LST)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01018"/>
            <a:ext cx="12115800" cy="4525963"/>
          </a:xfrm>
        </p:spPr>
        <p:txBody>
          <a:bodyPr/>
          <a:lstStyle/>
          <a:p>
            <a:r>
              <a:rPr lang="id-ID" dirty="0" smtClean="0"/>
              <a:t>Kontributor: James Grier Miller (1916-2002) </a:t>
            </a:r>
          </a:p>
          <a:p>
            <a:r>
              <a:rPr lang="id-ID" dirty="0" smtClean="0"/>
              <a:t>Mendeskripsikan sistem kehidupan dari aspek pengorganisasian, cara kerja, perkembangannya, hingga mati.</a:t>
            </a:r>
          </a:p>
          <a:p>
            <a:r>
              <a:rPr lang="id-ID" dirty="0" smtClean="0"/>
              <a:t>Menganggap sistem kehidupan sebagai sistem yang terbuka </a:t>
            </a:r>
            <a:r>
              <a:rPr lang="id-ID" i="1" dirty="0" smtClean="0"/>
              <a:t>(open system)</a:t>
            </a:r>
            <a:r>
              <a:rPr lang="id-ID" dirty="0" smtClean="0"/>
              <a:t> yaitu menerima umpan balik (masukan) dari lingkungan</a:t>
            </a:r>
          </a:p>
          <a:p>
            <a:r>
              <a:rPr lang="id-ID" dirty="0" smtClean="0"/>
              <a:t>Menghasilkan tabel sistem kehidupan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7398205" y="6030416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52)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33027793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21771" y="3124200"/>
            <a:ext cx="33528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Contribution of LIVING SYSTEMS THEORY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1883" cy="6856413"/>
          </a:xfrm>
        </p:spPr>
      </p:pic>
      <p:sp>
        <p:nvSpPr>
          <p:cNvPr id="7" name="TextBox 6"/>
          <p:cNvSpPr txBox="1"/>
          <p:nvPr/>
        </p:nvSpPr>
        <p:spPr>
          <a:xfrm>
            <a:off x="-315685" y="60198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Pict: slideshare.net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7778337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8143" y="768394"/>
            <a:ext cx="6342744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MATHEMATICAL SYSTEMS THEORY 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-838200" y="607268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Kevin (2014, hal. 52)</a:t>
            </a:r>
            <a:endParaRPr lang="id-ID" sz="14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" y="1801018"/>
            <a:ext cx="6324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Kontributor: Mesarovic, Wymore, dan Klir </a:t>
            </a:r>
          </a:p>
          <a:p>
            <a:r>
              <a:rPr lang="id-ID" dirty="0" smtClean="0"/>
              <a:t>Penggagas teori ini menggunakan model-model persamaan matematika yang kaku, untuk menjelaskan sebuah sistem</a:t>
            </a:r>
          </a:p>
          <a:p>
            <a:r>
              <a:rPr lang="id-ID" dirty="0" smtClean="0"/>
              <a:t>Memasukkan pendekatan aksioma matematika ke dalam teori sistem  </a:t>
            </a: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51" y="609600"/>
            <a:ext cx="6134149" cy="40857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9199" y="4687489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Pict: slideplayer.net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4691454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2581</Words>
  <Application>Microsoft Office PowerPoint</Application>
  <PresentationFormat>Widescreen</PresentationFormat>
  <Paragraphs>280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Kepustakaan</vt:lpstr>
      <vt:lpstr>KEMAMPUAN AKHIR YANG DIHARAPKAN</vt:lpstr>
      <vt:lpstr>Definisi TEORI SISTEM</vt:lpstr>
      <vt:lpstr>Teori SISTEM</vt:lpstr>
      <vt:lpstr>GENERAL SYSTEMS THEORY (GST)</vt:lpstr>
      <vt:lpstr>LIVING SYSTEMS THEORY (LST)</vt:lpstr>
      <vt:lpstr>Contribution of LIVING SYSTEMS THEORY</vt:lpstr>
      <vt:lpstr>MATHEMATICAL SYSTEMS THEORY </vt:lpstr>
      <vt:lpstr>CYBERNETICS</vt:lpstr>
      <vt:lpstr>Kontribusi Cybernetics</vt:lpstr>
      <vt:lpstr>SOCIAL SYSTEMS THEORY</vt:lpstr>
      <vt:lpstr>PHILOSOPHICAL SYSTEMS THEORY</vt:lpstr>
      <vt:lpstr>PowerPoint Presentation</vt:lpstr>
      <vt:lpstr>Aksioma (axiom) dalam Teori Sistem</vt:lpstr>
      <vt:lpstr>Centrality axiom (Aksioma Terpusat) - 1</vt:lpstr>
      <vt:lpstr>Centrality axiom (Aksioma Terpusat) - 2</vt:lpstr>
      <vt:lpstr>Centrality axiom (Aksioma Terpusat) - 3</vt:lpstr>
      <vt:lpstr>Contextual axiom (Aksioma Kontekstual)</vt:lpstr>
      <vt:lpstr>Goal axiom (Aksioma Tujuan) - 1</vt:lpstr>
      <vt:lpstr>Goal axiom (Aksioma Tujuan) - 2</vt:lpstr>
      <vt:lpstr>Goal axiom (Aksioma Tujuan) - 3</vt:lpstr>
      <vt:lpstr>Operational axiom (Aksioma Operasional) - 1</vt:lpstr>
      <vt:lpstr>Operational axiom (Aksioma Operasional) - 2</vt:lpstr>
      <vt:lpstr>Operational axiom (Aksioma Operasional) - 3</vt:lpstr>
      <vt:lpstr>Operational axiom (Aksioma Operasional) - 3</vt:lpstr>
      <vt:lpstr>Viability axiom (Aksioma Kelayakan) - 1</vt:lpstr>
      <vt:lpstr>Viability axiom (Aksioma Kelayakan) - 2</vt:lpstr>
      <vt:lpstr>Design axiom (Aksioma Rancangan) - 1</vt:lpstr>
      <vt:lpstr>Design axiom (Aksioma Rancangan) - 2</vt:lpstr>
      <vt:lpstr>Information axiom (Aksioma Informasi) - 1</vt:lpstr>
      <vt:lpstr>Information axiom (Aksioma Informasi) - 2</vt:lpstr>
      <vt:lpstr>TERIMA KASIH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ASUS</cp:lastModifiedBy>
  <cp:revision>297</cp:revision>
  <dcterms:created xsi:type="dcterms:W3CDTF">2010-08-24T06:47:44Z</dcterms:created>
  <dcterms:modified xsi:type="dcterms:W3CDTF">2017-09-10T08:10:50Z</dcterms:modified>
</cp:coreProperties>
</file>