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6" r:id="rId2"/>
    <p:sldId id="381" r:id="rId3"/>
    <p:sldId id="335" r:id="rId4"/>
    <p:sldId id="379" r:id="rId5"/>
    <p:sldId id="384" r:id="rId6"/>
    <p:sldId id="385" r:id="rId7"/>
    <p:sldId id="389" r:id="rId8"/>
    <p:sldId id="412" r:id="rId9"/>
    <p:sldId id="413" r:id="rId10"/>
    <p:sldId id="414" r:id="rId11"/>
    <p:sldId id="391" r:id="rId12"/>
    <p:sldId id="380" r:id="rId13"/>
    <p:sldId id="392" r:id="rId14"/>
    <p:sldId id="393" r:id="rId15"/>
    <p:sldId id="387" r:id="rId16"/>
    <p:sldId id="395" r:id="rId17"/>
    <p:sldId id="394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378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B33C6-00EE-4FFE-9317-724B924B04B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792A93-DA43-4152-8DC9-9AE6CCD22AFD}">
      <dgm:prSet phldrT="[Text]"/>
      <dgm:spPr/>
      <dgm:t>
        <a:bodyPr/>
        <a:lstStyle/>
        <a:p>
          <a:r>
            <a:rPr lang="id-ID" dirty="0" smtClean="0"/>
            <a:t>5W + 1H</a:t>
          </a:r>
          <a:endParaRPr lang="id-ID" dirty="0"/>
        </a:p>
      </dgm:t>
    </dgm:pt>
    <dgm:pt modelId="{AC2BE60E-1A68-4815-BA6F-49931601468D}" type="parTrans" cxnId="{C4BAD0BC-0F88-452E-8BAA-A4576FB68889}">
      <dgm:prSet/>
      <dgm:spPr/>
      <dgm:t>
        <a:bodyPr/>
        <a:lstStyle/>
        <a:p>
          <a:endParaRPr lang="id-ID"/>
        </a:p>
      </dgm:t>
    </dgm:pt>
    <dgm:pt modelId="{6F9CCA3E-7D17-4BAE-BDC7-813036616F35}" type="sibTrans" cxnId="{C4BAD0BC-0F88-452E-8BAA-A4576FB68889}">
      <dgm:prSet/>
      <dgm:spPr/>
      <dgm:t>
        <a:bodyPr/>
        <a:lstStyle/>
        <a:p>
          <a:endParaRPr lang="id-ID"/>
        </a:p>
      </dgm:t>
    </dgm:pt>
    <dgm:pt modelId="{B019C416-80D3-4BD8-9613-CFF0C8672548}">
      <dgm:prSet phldrT="[Text]"/>
      <dgm:spPr/>
      <dgm:t>
        <a:bodyPr/>
        <a:lstStyle/>
        <a:p>
          <a:r>
            <a:rPr lang="id-ID" dirty="0" smtClean="0"/>
            <a:t>Who</a:t>
          </a:r>
          <a:endParaRPr lang="id-ID" dirty="0"/>
        </a:p>
      </dgm:t>
    </dgm:pt>
    <dgm:pt modelId="{C312C0E4-6DC7-4BF0-A205-4DCFB4DD08F5}" type="parTrans" cxnId="{870D6264-0918-4E81-BEF7-4EF6378B479F}">
      <dgm:prSet/>
      <dgm:spPr/>
      <dgm:t>
        <a:bodyPr/>
        <a:lstStyle/>
        <a:p>
          <a:endParaRPr lang="id-ID"/>
        </a:p>
      </dgm:t>
    </dgm:pt>
    <dgm:pt modelId="{0BEFA193-882B-4FF2-AB42-5A8C99498F51}" type="sibTrans" cxnId="{870D6264-0918-4E81-BEF7-4EF6378B479F}">
      <dgm:prSet/>
      <dgm:spPr/>
      <dgm:t>
        <a:bodyPr/>
        <a:lstStyle/>
        <a:p>
          <a:endParaRPr lang="id-ID"/>
        </a:p>
      </dgm:t>
    </dgm:pt>
    <dgm:pt modelId="{D49BED84-C331-471B-A041-8094419C8CA4}">
      <dgm:prSet phldrT="[Text]"/>
      <dgm:spPr/>
      <dgm:t>
        <a:bodyPr/>
        <a:lstStyle/>
        <a:p>
          <a:r>
            <a:rPr lang="id-ID" dirty="0" smtClean="0"/>
            <a:t>Why</a:t>
          </a:r>
          <a:endParaRPr lang="id-ID" dirty="0"/>
        </a:p>
      </dgm:t>
    </dgm:pt>
    <dgm:pt modelId="{EAA11F3D-2DF3-4FD5-8E80-3DF2C4F0469E}" type="parTrans" cxnId="{CDD9C488-4764-414E-9A89-A82AD9895F67}">
      <dgm:prSet/>
      <dgm:spPr/>
      <dgm:t>
        <a:bodyPr/>
        <a:lstStyle/>
        <a:p>
          <a:endParaRPr lang="id-ID"/>
        </a:p>
      </dgm:t>
    </dgm:pt>
    <dgm:pt modelId="{18C70F1F-ED74-4890-84C8-06BD77443565}" type="sibTrans" cxnId="{CDD9C488-4764-414E-9A89-A82AD9895F67}">
      <dgm:prSet/>
      <dgm:spPr/>
      <dgm:t>
        <a:bodyPr/>
        <a:lstStyle/>
        <a:p>
          <a:endParaRPr lang="id-ID"/>
        </a:p>
      </dgm:t>
    </dgm:pt>
    <dgm:pt modelId="{6E90188C-A515-4035-B8FF-392ED7514125}">
      <dgm:prSet phldrT="[Text]"/>
      <dgm:spPr/>
      <dgm:t>
        <a:bodyPr/>
        <a:lstStyle/>
        <a:p>
          <a:r>
            <a:rPr lang="id-ID" dirty="0" smtClean="0"/>
            <a:t>Where</a:t>
          </a:r>
          <a:endParaRPr lang="id-ID" dirty="0"/>
        </a:p>
      </dgm:t>
    </dgm:pt>
    <dgm:pt modelId="{FF7F5CC4-64E2-4966-9181-BB8FB9FB62BD}" type="parTrans" cxnId="{445298D1-088D-4B93-8AC7-61268C50CEE5}">
      <dgm:prSet/>
      <dgm:spPr/>
      <dgm:t>
        <a:bodyPr/>
        <a:lstStyle/>
        <a:p>
          <a:endParaRPr lang="id-ID"/>
        </a:p>
      </dgm:t>
    </dgm:pt>
    <dgm:pt modelId="{AA7F639E-289F-48A4-9147-631FE317FFC5}" type="sibTrans" cxnId="{445298D1-088D-4B93-8AC7-61268C50CEE5}">
      <dgm:prSet/>
      <dgm:spPr/>
      <dgm:t>
        <a:bodyPr/>
        <a:lstStyle/>
        <a:p>
          <a:endParaRPr lang="id-ID"/>
        </a:p>
      </dgm:t>
    </dgm:pt>
    <dgm:pt modelId="{EEEC9523-EE8D-4D31-AAE0-8EC630E17F50}">
      <dgm:prSet phldrT="[Text]"/>
      <dgm:spPr/>
      <dgm:t>
        <a:bodyPr/>
        <a:lstStyle/>
        <a:p>
          <a:r>
            <a:rPr lang="id-ID" dirty="0" smtClean="0"/>
            <a:t>How</a:t>
          </a:r>
          <a:endParaRPr lang="id-ID" dirty="0"/>
        </a:p>
      </dgm:t>
    </dgm:pt>
    <dgm:pt modelId="{FAAD8E19-846B-4187-AEB2-972F85E367C8}" type="parTrans" cxnId="{C1CEC682-81A7-4A5C-B6BE-DD3B4156878D}">
      <dgm:prSet/>
      <dgm:spPr/>
      <dgm:t>
        <a:bodyPr/>
        <a:lstStyle/>
        <a:p>
          <a:endParaRPr lang="id-ID"/>
        </a:p>
      </dgm:t>
    </dgm:pt>
    <dgm:pt modelId="{4F61946A-165E-4837-B5C0-6CDE3D89B541}" type="sibTrans" cxnId="{C1CEC682-81A7-4A5C-B6BE-DD3B4156878D}">
      <dgm:prSet/>
      <dgm:spPr/>
      <dgm:t>
        <a:bodyPr/>
        <a:lstStyle/>
        <a:p>
          <a:endParaRPr lang="id-ID"/>
        </a:p>
      </dgm:t>
    </dgm:pt>
    <dgm:pt modelId="{E015A139-40A3-4448-A033-0988203CA02E}">
      <dgm:prSet phldrT="[Text]"/>
      <dgm:spPr/>
      <dgm:t>
        <a:bodyPr/>
        <a:lstStyle/>
        <a:p>
          <a:r>
            <a:rPr lang="id-ID" dirty="0" smtClean="0"/>
            <a:t>What</a:t>
          </a:r>
          <a:endParaRPr lang="id-ID" dirty="0"/>
        </a:p>
      </dgm:t>
    </dgm:pt>
    <dgm:pt modelId="{078714DB-CE50-45B8-BD12-0EB1BFDD56E5}" type="parTrans" cxnId="{99F2B639-5B2E-43FA-846F-A7B934D793F2}">
      <dgm:prSet/>
      <dgm:spPr/>
      <dgm:t>
        <a:bodyPr/>
        <a:lstStyle/>
        <a:p>
          <a:endParaRPr lang="id-ID"/>
        </a:p>
      </dgm:t>
    </dgm:pt>
    <dgm:pt modelId="{9F74C869-FE37-4969-9E09-C1A39CAC7854}" type="sibTrans" cxnId="{99F2B639-5B2E-43FA-846F-A7B934D793F2}">
      <dgm:prSet/>
      <dgm:spPr/>
      <dgm:t>
        <a:bodyPr/>
        <a:lstStyle/>
        <a:p>
          <a:endParaRPr lang="id-ID"/>
        </a:p>
      </dgm:t>
    </dgm:pt>
    <dgm:pt modelId="{F646ADCB-698B-4124-8AB4-3108E25E119D}">
      <dgm:prSet phldrT="[Text]"/>
      <dgm:spPr/>
      <dgm:t>
        <a:bodyPr/>
        <a:lstStyle/>
        <a:p>
          <a:r>
            <a:rPr lang="id-ID" dirty="0" smtClean="0"/>
            <a:t>When</a:t>
          </a:r>
          <a:endParaRPr lang="id-ID" dirty="0"/>
        </a:p>
      </dgm:t>
    </dgm:pt>
    <dgm:pt modelId="{A2848CBC-59C6-45EB-AD5D-352A6D21A628}" type="parTrans" cxnId="{FCBB1B7F-B7D2-47C3-B1A2-2C76308EAF29}">
      <dgm:prSet/>
      <dgm:spPr/>
      <dgm:t>
        <a:bodyPr/>
        <a:lstStyle/>
        <a:p>
          <a:endParaRPr lang="id-ID"/>
        </a:p>
      </dgm:t>
    </dgm:pt>
    <dgm:pt modelId="{8E19FE62-BF02-47FF-B66E-E362648DD22D}" type="sibTrans" cxnId="{FCBB1B7F-B7D2-47C3-B1A2-2C76308EAF29}">
      <dgm:prSet/>
      <dgm:spPr/>
      <dgm:t>
        <a:bodyPr/>
        <a:lstStyle/>
        <a:p>
          <a:endParaRPr lang="id-ID"/>
        </a:p>
      </dgm:t>
    </dgm:pt>
    <dgm:pt modelId="{9F2F6053-60CB-46DC-9A8A-078246BEEC73}" type="pres">
      <dgm:prSet presAssocID="{59CB33C6-00EE-4FFE-9317-724B924B04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8706C7-D032-4404-9595-22BDA807C7C6}" type="pres">
      <dgm:prSet presAssocID="{BC792A93-DA43-4152-8DC9-9AE6CCD22AFD}" presName="centerShape" presStyleLbl="node0" presStyleIdx="0" presStyleCnt="1"/>
      <dgm:spPr/>
    </dgm:pt>
    <dgm:pt modelId="{2B207D9B-0A90-4C08-9C7F-B2912FB3B0AA}" type="pres">
      <dgm:prSet presAssocID="{B019C416-80D3-4BD8-9613-CFF0C8672548}" presName="node" presStyleLbl="node1" presStyleIdx="0" presStyleCnt="6">
        <dgm:presLayoutVars>
          <dgm:bulletEnabled val="1"/>
        </dgm:presLayoutVars>
      </dgm:prSet>
      <dgm:spPr/>
    </dgm:pt>
    <dgm:pt modelId="{6E4788E9-5FE8-4603-8F0B-DDCA0CD33073}" type="pres">
      <dgm:prSet presAssocID="{B019C416-80D3-4BD8-9613-CFF0C8672548}" presName="dummy" presStyleCnt="0"/>
      <dgm:spPr/>
    </dgm:pt>
    <dgm:pt modelId="{05663485-32CD-4553-83CB-87067AF13C59}" type="pres">
      <dgm:prSet presAssocID="{0BEFA193-882B-4FF2-AB42-5A8C99498F51}" presName="sibTrans" presStyleLbl="sibTrans2D1" presStyleIdx="0" presStyleCnt="6"/>
      <dgm:spPr/>
    </dgm:pt>
    <dgm:pt modelId="{A1403FA7-A306-4523-9C1D-0CFE2DA3B16F}" type="pres">
      <dgm:prSet presAssocID="{E015A139-40A3-4448-A033-0988203CA02E}" presName="node" presStyleLbl="node1" presStyleIdx="1" presStyleCnt="6">
        <dgm:presLayoutVars>
          <dgm:bulletEnabled val="1"/>
        </dgm:presLayoutVars>
      </dgm:prSet>
      <dgm:spPr/>
    </dgm:pt>
    <dgm:pt modelId="{18F30B31-D9D1-407B-B680-3A79AE1D48E1}" type="pres">
      <dgm:prSet presAssocID="{E015A139-40A3-4448-A033-0988203CA02E}" presName="dummy" presStyleCnt="0"/>
      <dgm:spPr/>
    </dgm:pt>
    <dgm:pt modelId="{46FF65C6-8772-4A62-A4DD-B5389B1A4053}" type="pres">
      <dgm:prSet presAssocID="{9F74C869-FE37-4969-9E09-C1A39CAC7854}" presName="sibTrans" presStyleLbl="sibTrans2D1" presStyleIdx="1" presStyleCnt="6"/>
      <dgm:spPr/>
    </dgm:pt>
    <dgm:pt modelId="{3AECF80F-0292-4A53-9E99-4ECEEB0FFA39}" type="pres">
      <dgm:prSet presAssocID="{D49BED84-C331-471B-A041-8094419C8CA4}" presName="node" presStyleLbl="node1" presStyleIdx="2" presStyleCnt="6">
        <dgm:presLayoutVars>
          <dgm:bulletEnabled val="1"/>
        </dgm:presLayoutVars>
      </dgm:prSet>
      <dgm:spPr/>
    </dgm:pt>
    <dgm:pt modelId="{04150526-6BA7-48D9-80D9-14293A4FF3F0}" type="pres">
      <dgm:prSet presAssocID="{D49BED84-C331-471B-A041-8094419C8CA4}" presName="dummy" presStyleCnt="0"/>
      <dgm:spPr/>
    </dgm:pt>
    <dgm:pt modelId="{BEC52896-2F85-4414-834B-2D4F0C6B0524}" type="pres">
      <dgm:prSet presAssocID="{18C70F1F-ED74-4890-84C8-06BD77443565}" presName="sibTrans" presStyleLbl="sibTrans2D1" presStyleIdx="2" presStyleCnt="6"/>
      <dgm:spPr/>
    </dgm:pt>
    <dgm:pt modelId="{4C0CD51D-94DE-45F0-BE89-2E86293D03A1}" type="pres">
      <dgm:prSet presAssocID="{6E90188C-A515-4035-B8FF-392ED75141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7AEEFC-FCAD-45DF-A508-C2D0BA7E20E6}" type="pres">
      <dgm:prSet presAssocID="{6E90188C-A515-4035-B8FF-392ED7514125}" presName="dummy" presStyleCnt="0"/>
      <dgm:spPr/>
    </dgm:pt>
    <dgm:pt modelId="{E3DAEB1C-6EF0-4AA8-A36C-18341EE89450}" type="pres">
      <dgm:prSet presAssocID="{AA7F639E-289F-48A4-9147-631FE317FFC5}" presName="sibTrans" presStyleLbl="sibTrans2D1" presStyleIdx="3" presStyleCnt="6"/>
      <dgm:spPr/>
    </dgm:pt>
    <dgm:pt modelId="{9474F837-9C74-49BF-B775-C7350A6E4F63}" type="pres">
      <dgm:prSet presAssocID="{EEEC9523-EE8D-4D31-AAE0-8EC630E17F50}" presName="node" presStyleLbl="node1" presStyleIdx="4" presStyleCnt="6">
        <dgm:presLayoutVars>
          <dgm:bulletEnabled val="1"/>
        </dgm:presLayoutVars>
      </dgm:prSet>
      <dgm:spPr/>
    </dgm:pt>
    <dgm:pt modelId="{E374C6B9-EA96-4BCD-97A1-3F488D25510F}" type="pres">
      <dgm:prSet presAssocID="{EEEC9523-EE8D-4D31-AAE0-8EC630E17F50}" presName="dummy" presStyleCnt="0"/>
      <dgm:spPr/>
    </dgm:pt>
    <dgm:pt modelId="{DE9BFB2A-E64D-4508-967D-0C31649B3B55}" type="pres">
      <dgm:prSet presAssocID="{4F61946A-165E-4837-B5C0-6CDE3D89B541}" presName="sibTrans" presStyleLbl="sibTrans2D1" presStyleIdx="4" presStyleCnt="6"/>
      <dgm:spPr/>
    </dgm:pt>
    <dgm:pt modelId="{2CE1F448-E010-4A27-9932-255593CA714F}" type="pres">
      <dgm:prSet presAssocID="{F646ADCB-698B-4124-8AB4-3108E25E119D}" presName="node" presStyleLbl="node1" presStyleIdx="5" presStyleCnt="6">
        <dgm:presLayoutVars>
          <dgm:bulletEnabled val="1"/>
        </dgm:presLayoutVars>
      </dgm:prSet>
      <dgm:spPr/>
    </dgm:pt>
    <dgm:pt modelId="{07FD82E2-F693-44D9-8053-DED2AEB44D35}" type="pres">
      <dgm:prSet presAssocID="{F646ADCB-698B-4124-8AB4-3108E25E119D}" presName="dummy" presStyleCnt="0"/>
      <dgm:spPr/>
    </dgm:pt>
    <dgm:pt modelId="{AD158EA8-F68A-48CE-9BF6-2D8C57DEE9DC}" type="pres">
      <dgm:prSet presAssocID="{8E19FE62-BF02-47FF-B66E-E362648DD22D}" presName="sibTrans" presStyleLbl="sibTrans2D1" presStyleIdx="5" presStyleCnt="6"/>
      <dgm:spPr/>
    </dgm:pt>
  </dgm:ptLst>
  <dgm:cxnLst>
    <dgm:cxn modelId="{C1CEC682-81A7-4A5C-B6BE-DD3B4156878D}" srcId="{BC792A93-DA43-4152-8DC9-9AE6CCD22AFD}" destId="{EEEC9523-EE8D-4D31-AAE0-8EC630E17F50}" srcOrd="4" destOrd="0" parTransId="{FAAD8E19-846B-4187-AEB2-972F85E367C8}" sibTransId="{4F61946A-165E-4837-B5C0-6CDE3D89B541}"/>
    <dgm:cxn modelId="{CDD9C488-4764-414E-9A89-A82AD9895F67}" srcId="{BC792A93-DA43-4152-8DC9-9AE6CCD22AFD}" destId="{D49BED84-C331-471B-A041-8094419C8CA4}" srcOrd="2" destOrd="0" parTransId="{EAA11F3D-2DF3-4FD5-8E80-3DF2C4F0469E}" sibTransId="{18C70F1F-ED74-4890-84C8-06BD77443565}"/>
    <dgm:cxn modelId="{0BD0C122-F268-48EB-A321-9DD61CB82D23}" type="presOf" srcId="{BC792A93-DA43-4152-8DC9-9AE6CCD22AFD}" destId="{0C8706C7-D032-4404-9595-22BDA807C7C6}" srcOrd="0" destOrd="0" presId="urn:microsoft.com/office/officeart/2005/8/layout/radial6"/>
    <dgm:cxn modelId="{FCBB1B7F-B7D2-47C3-B1A2-2C76308EAF29}" srcId="{BC792A93-DA43-4152-8DC9-9AE6CCD22AFD}" destId="{F646ADCB-698B-4124-8AB4-3108E25E119D}" srcOrd="5" destOrd="0" parTransId="{A2848CBC-59C6-45EB-AD5D-352A6D21A628}" sibTransId="{8E19FE62-BF02-47FF-B66E-E362648DD22D}"/>
    <dgm:cxn modelId="{43C67E05-61DD-4D0B-BF35-6E938A8337CB}" type="presOf" srcId="{4F61946A-165E-4837-B5C0-6CDE3D89B541}" destId="{DE9BFB2A-E64D-4508-967D-0C31649B3B55}" srcOrd="0" destOrd="0" presId="urn:microsoft.com/office/officeart/2005/8/layout/radial6"/>
    <dgm:cxn modelId="{3C35683A-95F8-4576-AD70-2C6E01E13CEE}" type="presOf" srcId="{0BEFA193-882B-4FF2-AB42-5A8C99498F51}" destId="{05663485-32CD-4553-83CB-87067AF13C59}" srcOrd="0" destOrd="0" presId="urn:microsoft.com/office/officeart/2005/8/layout/radial6"/>
    <dgm:cxn modelId="{BF659A9A-7476-45C9-847A-9F617F0454FA}" type="presOf" srcId="{59CB33C6-00EE-4FFE-9317-724B924B04B0}" destId="{9F2F6053-60CB-46DC-9A8A-078246BEEC73}" srcOrd="0" destOrd="0" presId="urn:microsoft.com/office/officeart/2005/8/layout/radial6"/>
    <dgm:cxn modelId="{38E188B1-4C5F-4022-8C67-DCE8F949BBAA}" type="presOf" srcId="{6E90188C-A515-4035-B8FF-392ED7514125}" destId="{4C0CD51D-94DE-45F0-BE89-2E86293D03A1}" srcOrd="0" destOrd="0" presId="urn:microsoft.com/office/officeart/2005/8/layout/radial6"/>
    <dgm:cxn modelId="{A4FA07AB-B616-4F31-83A2-CE0592C26028}" type="presOf" srcId="{D49BED84-C331-471B-A041-8094419C8CA4}" destId="{3AECF80F-0292-4A53-9E99-4ECEEB0FFA39}" srcOrd="0" destOrd="0" presId="urn:microsoft.com/office/officeart/2005/8/layout/radial6"/>
    <dgm:cxn modelId="{F41B1868-5DA9-46A4-A2A1-4A2625796F6A}" type="presOf" srcId="{9F74C869-FE37-4969-9E09-C1A39CAC7854}" destId="{46FF65C6-8772-4A62-A4DD-B5389B1A4053}" srcOrd="0" destOrd="0" presId="urn:microsoft.com/office/officeart/2005/8/layout/radial6"/>
    <dgm:cxn modelId="{F78B83EF-E03E-45F3-A3FD-CF77476EF599}" type="presOf" srcId="{F646ADCB-698B-4124-8AB4-3108E25E119D}" destId="{2CE1F448-E010-4A27-9932-255593CA714F}" srcOrd="0" destOrd="0" presId="urn:microsoft.com/office/officeart/2005/8/layout/radial6"/>
    <dgm:cxn modelId="{C4BAD0BC-0F88-452E-8BAA-A4576FB68889}" srcId="{59CB33C6-00EE-4FFE-9317-724B924B04B0}" destId="{BC792A93-DA43-4152-8DC9-9AE6CCD22AFD}" srcOrd="0" destOrd="0" parTransId="{AC2BE60E-1A68-4815-BA6F-49931601468D}" sibTransId="{6F9CCA3E-7D17-4BAE-BDC7-813036616F35}"/>
    <dgm:cxn modelId="{0EBC630B-7A6C-4746-9385-8BDFA67F1190}" type="presOf" srcId="{AA7F639E-289F-48A4-9147-631FE317FFC5}" destId="{E3DAEB1C-6EF0-4AA8-A36C-18341EE89450}" srcOrd="0" destOrd="0" presId="urn:microsoft.com/office/officeart/2005/8/layout/radial6"/>
    <dgm:cxn modelId="{0299F78B-1369-4918-97C1-1B48CB446703}" type="presOf" srcId="{EEEC9523-EE8D-4D31-AAE0-8EC630E17F50}" destId="{9474F837-9C74-49BF-B775-C7350A6E4F63}" srcOrd="0" destOrd="0" presId="urn:microsoft.com/office/officeart/2005/8/layout/radial6"/>
    <dgm:cxn modelId="{4E87E48A-AD25-4787-B95E-FC265AD3B37F}" type="presOf" srcId="{E015A139-40A3-4448-A033-0988203CA02E}" destId="{A1403FA7-A306-4523-9C1D-0CFE2DA3B16F}" srcOrd="0" destOrd="0" presId="urn:microsoft.com/office/officeart/2005/8/layout/radial6"/>
    <dgm:cxn modelId="{01B36AB3-1920-4CF9-87D8-EA06122524F5}" type="presOf" srcId="{B019C416-80D3-4BD8-9613-CFF0C8672548}" destId="{2B207D9B-0A90-4C08-9C7F-B2912FB3B0AA}" srcOrd="0" destOrd="0" presId="urn:microsoft.com/office/officeart/2005/8/layout/radial6"/>
    <dgm:cxn modelId="{FC33F2DB-A0B8-4B85-8327-C9EBD63A2259}" type="presOf" srcId="{18C70F1F-ED74-4890-84C8-06BD77443565}" destId="{BEC52896-2F85-4414-834B-2D4F0C6B0524}" srcOrd="0" destOrd="0" presId="urn:microsoft.com/office/officeart/2005/8/layout/radial6"/>
    <dgm:cxn modelId="{445298D1-088D-4B93-8AC7-61268C50CEE5}" srcId="{BC792A93-DA43-4152-8DC9-9AE6CCD22AFD}" destId="{6E90188C-A515-4035-B8FF-392ED7514125}" srcOrd="3" destOrd="0" parTransId="{FF7F5CC4-64E2-4966-9181-BB8FB9FB62BD}" sibTransId="{AA7F639E-289F-48A4-9147-631FE317FFC5}"/>
    <dgm:cxn modelId="{870D6264-0918-4E81-BEF7-4EF6378B479F}" srcId="{BC792A93-DA43-4152-8DC9-9AE6CCD22AFD}" destId="{B019C416-80D3-4BD8-9613-CFF0C8672548}" srcOrd="0" destOrd="0" parTransId="{C312C0E4-6DC7-4BF0-A205-4DCFB4DD08F5}" sibTransId="{0BEFA193-882B-4FF2-AB42-5A8C99498F51}"/>
    <dgm:cxn modelId="{99F2B639-5B2E-43FA-846F-A7B934D793F2}" srcId="{BC792A93-DA43-4152-8DC9-9AE6CCD22AFD}" destId="{E015A139-40A3-4448-A033-0988203CA02E}" srcOrd="1" destOrd="0" parTransId="{078714DB-CE50-45B8-BD12-0EB1BFDD56E5}" sibTransId="{9F74C869-FE37-4969-9E09-C1A39CAC7854}"/>
    <dgm:cxn modelId="{74831DC8-429F-4F01-BF8F-74DA9DDD6E0F}" type="presOf" srcId="{8E19FE62-BF02-47FF-B66E-E362648DD22D}" destId="{AD158EA8-F68A-48CE-9BF6-2D8C57DEE9DC}" srcOrd="0" destOrd="0" presId="urn:microsoft.com/office/officeart/2005/8/layout/radial6"/>
    <dgm:cxn modelId="{6471AE9C-C079-4B9D-8125-EB52DB6AB65C}" type="presParOf" srcId="{9F2F6053-60CB-46DC-9A8A-078246BEEC73}" destId="{0C8706C7-D032-4404-9595-22BDA807C7C6}" srcOrd="0" destOrd="0" presId="urn:microsoft.com/office/officeart/2005/8/layout/radial6"/>
    <dgm:cxn modelId="{655F6947-997C-4FFA-BB80-F23F42F767D0}" type="presParOf" srcId="{9F2F6053-60CB-46DC-9A8A-078246BEEC73}" destId="{2B207D9B-0A90-4C08-9C7F-B2912FB3B0AA}" srcOrd="1" destOrd="0" presId="urn:microsoft.com/office/officeart/2005/8/layout/radial6"/>
    <dgm:cxn modelId="{2665AEBE-26F3-4B55-BFEE-EFFC231DDAD7}" type="presParOf" srcId="{9F2F6053-60CB-46DC-9A8A-078246BEEC73}" destId="{6E4788E9-5FE8-4603-8F0B-DDCA0CD33073}" srcOrd="2" destOrd="0" presId="urn:microsoft.com/office/officeart/2005/8/layout/radial6"/>
    <dgm:cxn modelId="{A88F58A3-AC6D-4252-8FBB-B8442A2762BC}" type="presParOf" srcId="{9F2F6053-60CB-46DC-9A8A-078246BEEC73}" destId="{05663485-32CD-4553-83CB-87067AF13C59}" srcOrd="3" destOrd="0" presId="urn:microsoft.com/office/officeart/2005/8/layout/radial6"/>
    <dgm:cxn modelId="{B2719959-84C9-4944-BC00-46107E144200}" type="presParOf" srcId="{9F2F6053-60CB-46DC-9A8A-078246BEEC73}" destId="{A1403FA7-A306-4523-9C1D-0CFE2DA3B16F}" srcOrd="4" destOrd="0" presId="urn:microsoft.com/office/officeart/2005/8/layout/radial6"/>
    <dgm:cxn modelId="{CD5111B8-B244-4D84-9D9F-82EBEB91C2AE}" type="presParOf" srcId="{9F2F6053-60CB-46DC-9A8A-078246BEEC73}" destId="{18F30B31-D9D1-407B-B680-3A79AE1D48E1}" srcOrd="5" destOrd="0" presId="urn:microsoft.com/office/officeart/2005/8/layout/radial6"/>
    <dgm:cxn modelId="{8979FE7B-1C9C-448F-8F38-3125005C40B5}" type="presParOf" srcId="{9F2F6053-60CB-46DC-9A8A-078246BEEC73}" destId="{46FF65C6-8772-4A62-A4DD-B5389B1A4053}" srcOrd="6" destOrd="0" presId="urn:microsoft.com/office/officeart/2005/8/layout/radial6"/>
    <dgm:cxn modelId="{2A015472-1239-42C8-B0D4-93704CF79D5A}" type="presParOf" srcId="{9F2F6053-60CB-46DC-9A8A-078246BEEC73}" destId="{3AECF80F-0292-4A53-9E99-4ECEEB0FFA39}" srcOrd="7" destOrd="0" presId="urn:microsoft.com/office/officeart/2005/8/layout/radial6"/>
    <dgm:cxn modelId="{EE3BB84C-95A3-4A48-9767-9752A3BD291C}" type="presParOf" srcId="{9F2F6053-60CB-46DC-9A8A-078246BEEC73}" destId="{04150526-6BA7-48D9-80D9-14293A4FF3F0}" srcOrd="8" destOrd="0" presId="urn:microsoft.com/office/officeart/2005/8/layout/radial6"/>
    <dgm:cxn modelId="{000EF1DB-574B-4F09-9836-AE9BC4198860}" type="presParOf" srcId="{9F2F6053-60CB-46DC-9A8A-078246BEEC73}" destId="{BEC52896-2F85-4414-834B-2D4F0C6B0524}" srcOrd="9" destOrd="0" presId="urn:microsoft.com/office/officeart/2005/8/layout/radial6"/>
    <dgm:cxn modelId="{F74E2754-2BAB-49F8-8DF0-8BBF30885260}" type="presParOf" srcId="{9F2F6053-60CB-46DC-9A8A-078246BEEC73}" destId="{4C0CD51D-94DE-45F0-BE89-2E86293D03A1}" srcOrd="10" destOrd="0" presId="urn:microsoft.com/office/officeart/2005/8/layout/radial6"/>
    <dgm:cxn modelId="{1931DE1B-5041-4046-BC53-F985CE4605BF}" type="presParOf" srcId="{9F2F6053-60CB-46DC-9A8A-078246BEEC73}" destId="{537AEEFC-FCAD-45DF-A508-C2D0BA7E20E6}" srcOrd="11" destOrd="0" presId="urn:microsoft.com/office/officeart/2005/8/layout/radial6"/>
    <dgm:cxn modelId="{9E12D7FE-8E7F-4985-9346-BF3CC767A5AB}" type="presParOf" srcId="{9F2F6053-60CB-46DC-9A8A-078246BEEC73}" destId="{E3DAEB1C-6EF0-4AA8-A36C-18341EE89450}" srcOrd="12" destOrd="0" presId="urn:microsoft.com/office/officeart/2005/8/layout/radial6"/>
    <dgm:cxn modelId="{BDEDDAAD-BB3F-4C4A-B7B9-F218449955CE}" type="presParOf" srcId="{9F2F6053-60CB-46DC-9A8A-078246BEEC73}" destId="{9474F837-9C74-49BF-B775-C7350A6E4F63}" srcOrd="13" destOrd="0" presId="urn:microsoft.com/office/officeart/2005/8/layout/radial6"/>
    <dgm:cxn modelId="{1216978C-03BC-44B6-8F92-A57FD89C0921}" type="presParOf" srcId="{9F2F6053-60CB-46DC-9A8A-078246BEEC73}" destId="{E374C6B9-EA96-4BCD-97A1-3F488D25510F}" srcOrd="14" destOrd="0" presId="urn:microsoft.com/office/officeart/2005/8/layout/radial6"/>
    <dgm:cxn modelId="{D4994740-609E-4637-A134-785BAF5C94AB}" type="presParOf" srcId="{9F2F6053-60CB-46DC-9A8A-078246BEEC73}" destId="{DE9BFB2A-E64D-4508-967D-0C31649B3B55}" srcOrd="15" destOrd="0" presId="urn:microsoft.com/office/officeart/2005/8/layout/radial6"/>
    <dgm:cxn modelId="{96725A94-8CB3-44BF-816C-078F9E7EA0A7}" type="presParOf" srcId="{9F2F6053-60CB-46DC-9A8A-078246BEEC73}" destId="{2CE1F448-E010-4A27-9932-255593CA714F}" srcOrd="16" destOrd="0" presId="urn:microsoft.com/office/officeart/2005/8/layout/radial6"/>
    <dgm:cxn modelId="{A3339C8B-A8A8-4BBB-AFCA-6426C40E8B8A}" type="presParOf" srcId="{9F2F6053-60CB-46DC-9A8A-078246BEEC73}" destId="{07FD82E2-F693-44D9-8053-DED2AEB44D35}" srcOrd="17" destOrd="0" presId="urn:microsoft.com/office/officeart/2005/8/layout/radial6"/>
    <dgm:cxn modelId="{2C4C8FDC-E4C6-410A-9462-265BD7808335}" type="presParOf" srcId="{9F2F6053-60CB-46DC-9A8A-078246BEEC73}" destId="{AD158EA8-F68A-48CE-9BF6-2D8C57DEE9D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9CE39-0820-496B-85D0-E2C935113D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D9179E3-8F92-448D-89C1-D51DF35D7FFD}">
      <dgm:prSet phldrT="[Text]"/>
      <dgm:spPr/>
      <dgm:t>
        <a:bodyPr/>
        <a:lstStyle/>
        <a:p>
          <a:r>
            <a:rPr lang="id-ID" dirty="0" smtClean="0"/>
            <a:t>Dormant (terabaikan) Stakeholder</a:t>
          </a:r>
          <a:endParaRPr lang="id-ID" dirty="0"/>
        </a:p>
      </dgm:t>
    </dgm:pt>
    <dgm:pt modelId="{A8065B9F-BE3D-4955-B52C-BB7E218F2C19}" type="parTrans" cxnId="{9F7DA163-3A82-4CF3-A723-3E082FB955DC}">
      <dgm:prSet/>
      <dgm:spPr/>
      <dgm:t>
        <a:bodyPr/>
        <a:lstStyle/>
        <a:p>
          <a:endParaRPr lang="id-ID"/>
        </a:p>
      </dgm:t>
    </dgm:pt>
    <dgm:pt modelId="{F49AE4B0-BFD6-4482-9803-0A2AF9BD20C5}" type="sibTrans" cxnId="{9F7DA163-3A82-4CF3-A723-3E082FB955DC}">
      <dgm:prSet/>
      <dgm:spPr/>
      <dgm:t>
        <a:bodyPr/>
        <a:lstStyle/>
        <a:p>
          <a:endParaRPr lang="id-ID"/>
        </a:p>
      </dgm:t>
    </dgm:pt>
    <dgm:pt modelId="{90DBED59-D5A8-4110-863E-9247151007D3}">
      <dgm:prSet phldrT="[Text]"/>
      <dgm:spPr/>
      <dgm:t>
        <a:bodyPr/>
        <a:lstStyle/>
        <a:p>
          <a:r>
            <a:rPr lang="id-ID" dirty="0" smtClean="0"/>
            <a:t>Discretionary (bijaksana) stakeholder</a:t>
          </a:r>
          <a:endParaRPr lang="id-ID" dirty="0"/>
        </a:p>
      </dgm:t>
    </dgm:pt>
    <dgm:pt modelId="{C6C7DB6A-8E68-4532-B57F-0865C2114733}" type="parTrans" cxnId="{DDD486E4-0B6E-4B6A-AC7F-B0E2137EA69C}">
      <dgm:prSet/>
      <dgm:spPr/>
      <dgm:t>
        <a:bodyPr/>
        <a:lstStyle/>
        <a:p>
          <a:endParaRPr lang="id-ID"/>
        </a:p>
      </dgm:t>
    </dgm:pt>
    <dgm:pt modelId="{A85133B7-F5AF-415F-8919-9301CAA723BC}" type="sibTrans" cxnId="{DDD486E4-0B6E-4B6A-AC7F-B0E2137EA69C}">
      <dgm:prSet/>
      <dgm:spPr/>
      <dgm:t>
        <a:bodyPr/>
        <a:lstStyle/>
        <a:p>
          <a:endParaRPr lang="id-ID"/>
        </a:p>
      </dgm:t>
    </dgm:pt>
    <dgm:pt modelId="{BCFE88D5-CA66-4504-B225-96FD04136044}">
      <dgm:prSet phldrT="[Text]"/>
      <dgm:spPr/>
      <dgm:t>
        <a:bodyPr/>
        <a:lstStyle/>
        <a:p>
          <a:r>
            <a:rPr lang="id-ID" dirty="0" smtClean="0"/>
            <a:t>Demanding (penuntut) stakeholder</a:t>
          </a:r>
          <a:endParaRPr lang="id-ID" dirty="0"/>
        </a:p>
      </dgm:t>
    </dgm:pt>
    <dgm:pt modelId="{8E39BF7F-D076-443B-BF88-C45F6F015B35}" type="parTrans" cxnId="{35B9B9CC-C878-4E2A-BD88-B58BD347E2EE}">
      <dgm:prSet/>
      <dgm:spPr/>
      <dgm:t>
        <a:bodyPr/>
        <a:lstStyle/>
        <a:p>
          <a:endParaRPr lang="id-ID"/>
        </a:p>
      </dgm:t>
    </dgm:pt>
    <dgm:pt modelId="{473C6F65-D40A-4943-8640-490405D60822}" type="sibTrans" cxnId="{35B9B9CC-C878-4E2A-BD88-B58BD347E2EE}">
      <dgm:prSet/>
      <dgm:spPr/>
      <dgm:t>
        <a:bodyPr/>
        <a:lstStyle/>
        <a:p>
          <a:endParaRPr lang="id-ID"/>
        </a:p>
      </dgm:t>
    </dgm:pt>
    <dgm:pt modelId="{E5949845-43CE-47E6-BE85-63CD896CDF59}" type="pres">
      <dgm:prSet presAssocID="{B519CE39-0820-496B-85D0-E2C935113D2B}" presName="compositeShape" presStyleCnt="0">
        <dgm:presLayoutVars>
          <dgm:chMax val="7"/>
          <dgm:dir/>
          <dgm:resizeHandles val="exact"/>
        </dgm:presLayoutVars>
      </dgm:prSet>
      <dgm:spPr/>
    </dgm:pt>
    <dgm:pt modelId="{BEC372C0-DD8F-4A7C-9994-D338B589267B}" type="pres">
      <dgm:prSet presAssocID="{ED9179E3-8F92-448D-89C1-D51DF35D7FFD}" presName="circ1" presStyleLbl="vennNode1" presStyleIdx="0" presStyleCnt="3"/>
      <dgm:spPr/>
    </dgm:pt>
    <dgm:pt modelId="{9542588A-5A45-4792-B321-CC76171967FA}" type="pres">
      <dgm:prSet presAssocID="{ED9179E3-8F92-448D-89C1-D51DF35D7F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3438B2-5989-4577-8C09-4BE28564A637}" type="pres">
      <dgm:prSet presAssocID="{90DBED59-D5A8-4110-863E-9247151007D3}" presName="circ2" presStyleLbl="vennNode1" presStyleIdx="1" presStyleCnt="3"/>
      <dgm:spPr/>
      <dgm:t>
        <a:bodyPr/>
        <a:lstStyle/>
        <a:p>
          <a:endParaRPr lang="id-ID"/>
        </a:p>
      </dgm:t>
    </dgm:pt>
    <dgm:pt modelId="{9F295AD1-AB0D-49F4-A3DC-F466E296AB09}" type="pres">
      <dgm:prSet presAssocID="{90DBED59-D5A8-4110-863E-9247151007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742EC4-E8A2-4EF9-8446-4D8496F4327A}" type="pres">
      <dgm:prSet presAssocID="{BCFE88D5-CA66-4504-B225-96FD04136044}" presName="circ3" presStyleLbl="vennNode1" presStyleIdx="2" presStyleCnt="3"/>
      <dgm:spPr/>
      <dgm:t>
        <a:bodyPr/>
        <a:lstStyle/>
        <a:p>
          <a:endParaRPr lang="id-ID"/>
        </a:p>
      </dgm:t>
    </dgm:pt>
    <dgm:pt modelId="{F3FC6B9D-1230-41B5-A87B-0AF5CED16E21}" type="pres">
      <dgm:prSet presAssocID="{BCFE88D5-CA66-4504-B225-96FD041360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7DA163-3A82-4CF3-A723-3E082FB955DC}" srcId="{B519CE39-0820-496B-85D0-E2C935113D2B}" destId="{ED9179E3-8F92-448D-89C1-D51DF35D7FFD}" srcOrd="0" destOrd="0" parTransId="{A8065B9F-BE3D-4955-B52C-BB7E218F2C19}" sibTransId="{F49AE4B0-BFD6-4482-9803-0A2AF9BD20C5}"/>
    <dgm:cxn modelId="{35B9B9CC-C878-4E2A-BD88-B58BD347E2EE}" srcId="{B519CE39-0820-496B-85D0-E2C935113D2B}" destId="{BCFE88D5-CA66-4504-B225-96FD04136044}" srcOrd="2" destOrd="0" parTransId="{8E39BF7F-D076-443B-BF88-C45F6F015B35}" sibTransId="{473C6F65-D40A-4943-8640-490405D60822}"/>
    <dgm:cxn modelId="{61320887-DE05-48CB-8DEA-6AB3F050E88D}" type="presOf" srcId="{ED9179E3-8F92-448D-89C1-D51DF35D7FFD}" destId="{9542588A-5A45-4792-B321-CC76171967FA}" srcOrd="1" destOrd="0" presId="urn:microsoft.com/office/officeart/2005/8/layout/venn1"/>
    <dgm:cxn modelId="{152DD5AB-D740-4D79-A0D8-296C00F18B34}" type="presOf" srcId="{BCFE88D5-CA66-4504-B225-96FD04136044}" destId="{BD742EC4-E8A2-4EF9-8446-4D8496F4327A}" srcOrd="0" destOrd="0" presId="urn:microsoft.com/office/officeart/2005/8/layout/venn1"/>
    <dgm:cxn modelId="{45A4A6CF-8436-489A-A9A1-7FA5B8C98A97}" type="presOf" srcId="{90DBED59-D5A8-4110-863E-9247151007D3}" destId="{9F295AD1-AB0D-49F4-A3DC-F466E296AB09}" srcOrd="1" destOrd="0" presId="urn:microsoft.com/office/officeart/2005/8/layout/venn1"/>
    <dgm:cxn modelId="{4CCFC37D-D8A7-4D53-BA33-E621099EBEA5}" type="presOf" srcId="{ED9179E3-8F92-448D-89C1-D51DF35D7FFD}" destId="{BEC372C0-DD8F-4A7C-9994-D338B589267B}" srcOrd="0" destOrd="0" presId="urn:microsoft.com/office/officeart/2005/8/layout/venn1"/>
    <dgm:cxn modelId="{1A54F6E0-D2B7-45AF-BF7E-E451CFB489F3}" type="presOf" srcId="{BCFE88D5-CA66-4504-B225-96FD04136044}" destId="{F3FC6B9D-1230-41B5-A87B-0AF5CED16E21}" srcOrd="1" destOrd="0" presId="urn:microsoft.com/office/officeart/2005/8/layout/venn1"/>
    <dgm:cxn modelId="{9E754C38-2314-4154-BCDE-2C68E94943F6}" type="presOf" srcId="{B519CE39-0820-496B-85D0-E2C935113D2B}" destId="{E5949845-43CE-47E6-BE85-63CD896CDF59}" srcOrd="0" destOrd="0" presId="urn:microsoft.com/office/officeart/2005/8/layout/venn1"/>
    <dgm:cxn modelId="{99571001-04A7-4DC0-9E0C-BEA0AADA7994}" type="presOf" srcId="{90DBED59-D5A8-4110-863E-9247151007D3}" destId="{5A3438B2-5989-4577-8C09-4BE28564A637}" srcOrd="0" destOrd="0" presId="urn:microsoft.com/office/officeart/2005/8/layout/venn1"/>
    <dgm:cxn modelId="{DDD486E4-0B6E-4B6A-AC7F-B0E2137EA69C}" srcId="{B519CE39-0820-496B-85D0-E2C935113D2B}" destId="{90DBED59-D5A8-4110-863E-9247151007D3}" srcOrd="1" destOrd="0" parTransId="{C6C7DB6A-8E68-4532-B57F-0865C2114733}" sibTransId="{A85133B7-F5AF-415F-8919-9301CAA723BC}"/>
    <dgm:cxn modelId="{2C090590-FEEE-4B70-845D-247DE5D4791D}" type="presParOf" srcId="{E5949845-43CE-47E6-BE85-63CD896CDF59}" destId="{BEC372C0-DD8F-4A7C-9994-D338B589267B}" srcOrd="0" destOrd="0" presId="urn:microsoft.com/office/officeart/2005/8/layout/venn1"/>
    <dgm:cxn modelId="{079C7925-7C53-48ED-874A-D6C206DB0E91}" type="presParOf" srcId="{E5949845-43CE-47E6-BE85-63CD896CDF59}" destId="{9542588A-5A45-4792-B321-CC76171967FA}" srcOrd="1" destOrd="0" presId="urn:microsoft.com/office/officeart/2005/8/layout/venn1"/>
    <dgm:cxn modelId="{BA84E695-41A8-4652-B589-18220115072D}" type="presParOf" srcId="{E5949845-43CE-47E6-BE85-63CD896CDF59}" destId="{5A3438B2-5989-4577-8C09-4BE28564A637}" srcOrd="2" destOrd="0" presId="urn:microsoft.com/office/officeart/2005/8/layout/venn1"/>
    <dgm:cxn modelId="{0C162E87-AE27-40FB-93D2-7D858E583762}" type="presParOf" srcId="{E5949845-43CE-47E6-BE85-63CD896CDF59}" destId="{9F295AD1-AB0D-49F4-A3DC-F466E296AB09}" srcOrd="3" destOrd="0" presId="urn:microsoft.com/office/officeart/2005/8/layout/venn1"/>
    <dgm:cxn modelId="{A0F91B63-A1CB-455D-A1A2-080776676DD6}" type="presParOf" srcId="{E5949845-43CE-47E6-BE85-63CD896CDF59}" destId="{BD742EC4-E8A2-4EF9-8446-4D8496F4327A}" srcOrd="4" destOrd="0" presId="urn:microsoft.com/office/officeart/2005/8/layout/venn1"/>
    <dgm:cxn modelId="{FC05E13A-53AC-4B24-9985-5C50A71D677E}" type="presParOf" srcId="{E5949845-43CE-47E6-BE85-63CD896CDF59}" destId="{F3FC6B9D-1230-41B5-A87B-0AF5CED16E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EBDD6-B0A2-47F2-9A87-C146E0E24CC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F80129-219A-42E9-8CB1-22B7965CDC9E}">
      <dgm:prSet phldrT="[Text]"/>
      <dgm:spPr/>
      <dgm:t>
        <a:bodyPr/>
        <a:lstStyle/>
        <a:p>
          <a:r>
            <a:rPr lang="id-ID" dirty="0" smtClean="0"/>
            <a:t>Mixed (gabungan)</a:t>
          </a:r>
          <a:endParaRPr lang="id-ID" dirty="0"/>
        </a:p>
      </dgm:t>
    </dgm:pt>
    <dgm:pt modelId="{C4270FE6-6B87-4DE8-8B8E-73C349A8C1A8}" type="parTrans" cxnId="{D1CB73C7-BDB0-4187-9265-DF61936A6CE4}">
      <dgm:prSet/>
      <dgm:spPr/>
      <dgm:t>
        <a:bodyPr/>
        <a:lstStyle/>
        <a:p>
          <a:endParaRPr lang="id-ID"/>
        </a:p>
      </dgm:t>
    </dgm:pt>
    <dgm:pt modelId="{CEA404B6-1ED5-4C3A-A1E5-CC737901158B}" type="sibTrans" cxnId="{D1CB73C7-BDB0-4187-9265-DF61936A6CE4}">
      <dgm:prSet/>
      <dgm:spPr/>
      <dgm:t>
        <a:bodyPr/>
        <a:lstStyle/>
        <a:p>
          <a:endParaRPr lang="id-ID"/>
        </a:p>
      </dgm:t>
    </dgm:pt>
    <dgm:pt modelId="{4AEE8EE2-8A93-46C2-BCAD-4388F745C9C4}">
      <dgm:prSet phldrT="[Text]"/>
      <dgm:spPr/>
      <dgm:t>
        <a:bodyPr/>
        <a:lstStyle/>
        <a:p>
          <a:r>
            <a:rPr lang="id-ID" dirty="0" smtClean="0"/>
            <a:t>Supportive (mendukung)</a:t>
          </a:r>
          <a:endParaRPr lang="id-ID" dirty="0"/>
        </a:p>
      </dgm:t>
    </dgm:pt>
    <dgm:pt modelId="{975BCDA5-D19F-4565-BB6F-FE5D619B29B1}" type="parTrans" cxnId="{C3802BA6-B3A1-4503-BDB0-988383F3E5FD}">
      <dgm:prSet/>
      <dgm:spPr/>
      <dgm:t>
        <a:bodyPr/>
        <a:lstStyle/>
        <a:p>
          <a:endParaRPr lang="id-ID"/>
        </a:p>
      </dgm:t>
    </dgm:pt>
    <dgm:pt modelId="{1D975D32-6C8A-46FC-B757-F7CC18A12289}" type="sibTrans" cxnId="{C3802BA6-B3A1-4503-BDB0-988383F3E5FD}">
      <dgm:prSet/>
      <dgm:spPr/>
      <dgm:t>
        <a:bodyPr/>
        <a:lstStyle/>
        <a:p>
          <a:endParaRPr lang="id-ID"/>
        </a:p>
      </dgm:t>
    </dgm:pt>
    <dgm:pt modelId="{3C03CA24-6A1F-4B57-B5D4-80ECFB4839B8}">
      <dgm:prSet phldrT="[Text]"/>
      <dgm:spPr/>
      <dgm:t>
        <a:bodyPr/>
        <a:lstStyle/>
        <a:p>
          <a:r>
            <a:rPr lang="id-ID" dirty="0" smtClean="0"/>
            <a:t>Non-supportive (tidak mendukung)</a:t>
          </a:r>
          <a:endParaRPr lang="id-ID" dirty="0"/>
        </a:p>
      </dgm:t>
    </dgm:pt>
    <dgm:pt modelId="{EC968211-41D1-4C6B-AA37-7462D96AD79F}" type="parTrans" cxnId="{E70AE3D6-86E5-4BDE-A687-41CC6B80F73B}">
      <dgm:prSet/>
      <dgm:spPr/>
      <dgm:t>
        <a:bodyPr/>
        <a:lstStyle/>
        <a:p>
          <a:endParaRPr lang="id-ID"/>
        </a:p>
      </dgm:t>
    </dgm:pt>
    <dgm:pt modelId="{5AE80B80-9076-4930-8B39-8172E2617268}" type="sibTrans" cxnId="{E70AE3D6-86E5-4BDE-A687-41CC6B80F73B}">
      <dgm:prSet/>
      <dgm:spPr/>
      <dgm:t>
        <a:bodyPr/>
        <a:lstStyle/>
        <a:p>
          <a:endParaRPr lang="id-ID"/>
        </a:p>
      </dgm:t>
    </dgm:pt>
    <dgm:pt modelId="{EA05A636-6FA7-4A29-886A-7129910C4BCA}">
      <dgm:prSet phldrT="[Text]"/>
      <dgm:spPr/>
      <dgm:t>
        <a:bodyPr/>
        <a:lstStyle/>
        <a:p>
          <a:r>
            <a:rPr lang="id-ID" dirty="0" smtClean="0"/>
            <a:t>Marginal (tersisihkan)</a:t>
          </a:r>
          <a:endParaRPr lang="id-ID" dirty="0"/>
        </a:p>
      </dgm:t>
    </dgm:pt>
    <dgm:pt modelId="{FF7FB75F-05BA-4CF0-B560-B116D8C783A2}" type="parTrans" cxnId="{725F2F25-CB59-4967-B87F-7646BB0606F8}">
      <dgm:prSet/>
      <dgm:spPr/>
      <dgm:t>
        <a:bodyPr/>
        <a:lstStyle/>
        <a:p>
          <a:endParaRPr lang="id-ID"/>
        </a:p>
      </dgm:t>
    </dgm:pt>
    <dgm:pt modelId="{0987DDE3-0AA1-4A3B-BE1E-3DB8C7ED45EF}" type="sibTrans" cxnId="{725F2F25-CB59-4967-B87F-7646BB0606F8}">
      <dgm:prSet/>
      <dgm:spPr/>
      <dgm:t>
        <a:bodyPr/>
        <a:lstStyle/>
        <a:p>
          <a:endParaRPr lang="id-ID"/>
        </a:p>
      </dgm:t>
    </dgm:pt>
    <dgm:pt modelId="{64F9B892-FCD8-4246-91DD-61ACB69CD18E}" type="pres">
      <dgm:prSet presAssocID="{EBBEBDD6-B0A2-47F2-9A87-C146E0E24CC6}" presName="matrix" presStyleCnt="0">
        <dgm:presLayoutVars>
          <dgm:chMax val="1"/>
          <dgm:dir/>
          <dgm:resizeHandles val="exact"/>
        </dgm:presLayoutVars>
      </dgm:prSet>
      <dgm:spPr/>
    </dgm:pt>
    <dgm:pt modelId="{1AA9392F-5CEB-49E4-9CDC-9F804D2CCF30}" type="pres">
      <dgm:prSet presAssocID="{EBBEBDD6-B0A2-47F2-9A87-C146E0E24CC6}" presName="axisShape" presStyleLbl="bgShp" presStyleIdx="0" presStyleCnt="1"/>
      <dgm:spPr/>
    </dgm:pt>
    <dgm:pt modelId="{A76A3BF9-119D-410E-8E8D-225C3C66A46C}" type="pres">
      <dgm:prSet presAssocID="{EBBEBDD6-B0A2-47F2-9A87-C146E0E24CC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9EEE53-808B-4B2F-8843-EE156B9653C1}" type="pres">
      <dgm:prSet presAssocID="{EBBEBDD6-B0A2-47F2-9A87-C146E0E24CC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A21068E-66C8-4C73-A623-64ED1815C306}" type="pres">
      <dgm:prSet presAssocID="{EBBEBDD6-B0A2-47F2-9A87-C146E0E24CC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D9D960-BA98-4A39-A1E9-F578D6A40EB9}" type="pres">
      <dgm:prSet presAssocID="{EBBEBDD6-B0A2-47F2-9A87-C146E0E24CC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EFCA22C-13DD-4D67-B444-A4D2E3EF2D67}" type="presOf" srcId="{EBBEBDD6-B0A2-47F2-9A87-C146E0E24CC6}" destId="{64F9B892-FCD8-4246-91DD-61ACB69CD18E}" srcOrd="0" destOrd="0" presId="urn:microsoft.com/office/officeart/2005/8/layout/matrix2"/>
    <dgm:cxn modelId="{C3802BA6-B3A1-4503-BDB0-988383F3E5FD}" srcId="{EBBEBDD6-B0A2-47F2-9A87-C146E0E24CC6}" destId="{4AEE8EE2-8A93-46C2-BCAD-4388F745C9C4}" srcOrd="1" destOrd="0" parTransId="{975BCDA5-D19F-4565-BB6F-FE5D619B29B1}" sibTransId="{1D975D32-6C8A-46FC-B757-F7CC18A12289}"/>
    <dgm:cxn modelId="{D1CB73C7-BDB0-4187-9265-DF61936A6CE4}" srcId="{EBBEBDD6-B0A2-47F2-9A87-C146E0E24CC6}" destId="{89F80129-219A-42E9-8CB1-22B7965CDC9E}" srcOrd="0" destOrd="0" parTransId="{C4270FE6-6B87-4DE8-8B8E-73C349A8C1A8}" sibTransId="{CEA404B6-1ED5-4C3A-A1E5-CC737901158B}"/>
    <dgm:cxn modelId="{E70AE3D6-86E5-4BDE-A687-41CC6B80F73B}" srcId="{EBBEBDD6-B0A2-47F2-9A87-C146E0E24CC6}" destId="{3C03CA24-6A1F-4B57-B5D4-80ECFB4839B8}" srcOrd="2" destOrd="0" parTransId="{EC968211-41D1-4C6B-AA37-7462D96AD79F}" sibTransId="{5AE80B80-9076-4930-8B39-8172E2617268}"/>
    <dgm:cxn modelId="{8C09E6FA-A464-4B8A-B436-47F7A6B1C4DA}" type="presOf" srcId="{EA05A636-6FA7-4A29-886A-7129910C4BCA}" destId="{14D9D960-BA98-4A39-A1E9-F578D6A40EB9}" srcOrd="0" destOrd="0" presId="urn:microsoft.com/office/officeart/2005/8/layout/matrix2"/>
    <dgm:cxn modelId="{E9D19EC7-A4DD-46BF-938D-AC6E88F65A40}" type="presOf" srcId="{4AEE8EE2-8A93-46C2-BCAD-4388F745C9C4}" destId="{C19EEE53-808B-4B2F-8843-EE156B9653C1}" srcOrd="0" destOrd="0" presId="urn:microsoft.com/office/officeart/2005/8/layout/matrix2"/>
    <dgm:cxn modelId="{A3A1103E-6CB2-4375-B1DE-0F28DCA32658}" type="presOf" srcId="{3C03CA24-6A1F-4B57-B5D4-80ECFB4839B8}" destId="{9A21068E-66C8-4C73-A623-64ED1815C306}" srcOrd="0" destOrd="0" presId="urn:microsoft.com/office/officeart/2005/8/layout/matrix2"/>
    <dgm:cxn modelId="{725F2F25-CB59-4967-B87F-7646BB0606F8}" srcId="{EBBEBDD6-B0A2-47F2-9A87-C146E0E24CC6}" destId="{EA05A636-6FA7-4A29-886A-7129910C4BCA}" srcOrd="3" destOrd="0" parTransId="{FF7FB75F-05BA-4CF0-B560-B116D8C783A2}" sibTransId="{0987DDE3-0AA1-4A3B-BE1E-3DB8C7ED45EF}"/>
    <dgm:cxn modelId="{006A7A62-FD3A-4134-9B2B-5AA46BBDADF0}" type="presOf" srcId="{89F80129-219A-42E9-8CB1-22B7965CDC9E}" destId="{A76A3BF9-119D-410E-8E8D-225C3C66A46C}" srcOrd="0" destOrd="0" presId="urn:microsoft.com/office/officeart/2005/8/layout/matrix2"/>
    <dgm:cxn modelId="{0AB23D3B-E6AA-418B-B438-04FA9F4EAEAD}" type="presParOf" srcId="{64F9B892-FCD8-4246-91DD-61ACB69CD18E}" destId="{1AA9392F-5CEB-49E4-9CDC-9F804D2CCF30}" srcOrd="0" destOrd="0" presId="urn:microsoft.com/office/officeart/2005/8/layout/matrix2"/>
    <dgm:cxn modelId="{DA00AD7E-4471-46F3-8CA0-383F6B7338F7}" type="presParOf" srcId="{64F9B892-FCD8-4246-91DD-61ACB69CD18E}" destId="{A76A3BF9-119D-410E-8E8D-225C3C66A46C}" srcOrd="1" destOrd="0" presId="urn:microsoft.com/office/officeart/2005/8/layout/matrix2"/>
    <dgm:cxn modelId="{994073F8-F44C-4690-9556-A2A1BC2B9A80}" type="presParOf" srcId="{64F9B892-FCD8-4246-91DD-61ACB69CD18E}" destId="{C19EEE53-808B-4B2F-8843-EE156B9653C1}" srcOrd="2" destOrd="0" presId="urn:microsoft.com/office/officeart/2005/8/layout/matrix2"/>
    <dgm:cxn modelId="{CBC8DCB2-B723-4DF8-9B22-C07F2FAB96FC}" type="presParOf" srcId="{64F9B892-FCD8-4246-91DD-61ACB69CD18E}" destId="{9A21068E-66C8-4C73-A623-64ED1815C306}" srcOrd="3" destOrd="0" presId="urn:microsoft.com/office/officeart/2005/8/layout/matrix2"/>
    <dgm:cxn modelId="{1E68E1E1-EE23-4A1E-99D9-1D6CC5F79ECF}" type="presParOf" srcId="{64F9B892-FCD8-4246-91DD-61ACB69CD18E}" destId="{14D9D960-BA98-4A39-A1E9-F578D6A40EB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A9D5C-98E0-49AC-AA1C-05C6239752EB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06CB4A4A-DCEB-4884-BF35-9061BA8C7A53}">
      <dgm:prSet phldrT="[Text]"/>
      <dgm:spPr/>
      <dgm:t>
        <a:bodyPr/>
        <a:lstStyle/>
        <a:p>
          <a:r>
            <a:rPr lang="id-ID" dirty="0" smtClean="0"/>
            <a:t>Problem</a:t>
          </a:r>
          <a:endParaRPr lang="id-ID" dirty="0"/>
        </a:p>
      </dgm:t>
    </dgm:pt>
    <dgm:pt modelId="{9F368C1F-9054-4090-BAD8-557C380B4A72}" type="parTrans" cxnId="{9240CCC6-CE1B-4221-91FC-ABC736008906}">
      <dgm:prSet/>
      <dgm:spPr/>
      <dgm:t>
        <a:bodyPr/>
        <a:lstStyle/>
        <a:p>
          <a:endParaRPr lang="id-ID"/>
        </a:p>
      </dgm:t>
    </dgm:pt>
    <dgm:pt modelId="{F6FE72C8-E948-4E5A-ABE2-6D515F5AE834}" type="sibTrans" cxnId="{9240CCC6-CE1B-4221-91FC-ABC736008906}">
      <dgm:prSet/>
      <dgm:spPr/>
      <dgm:t>
        <a:bodyPr/>
        <a:lstStyle/>
        <a:p>
          <a:endParaRPr lang="id-ID"/>
        </a:p>
      </dgm:t>
    </dgm:pt>
    <dgm:pt modelId="{075B1C03-9969-4165-A783-7CE10A88D4B5}">
      <dgm:prSet phldrT="[Text]"/>
      <dgm:spPr/>
      <dgm:t>
        <a:bodyPr/>
        <a:lstStyle/>
        <a:p>
          <a:r>
            <a:rPr lang="id-ID" dirty="0" smtClean="0"/>
            <a:t>Outcome</a:t>
          </a:r>
          <a:endParaRPr lang="id-ID" dirty="0"/>
        </a:p>
      </dgm:t>
    </dgm:pt>
    <dgm:pt modelId="{4D400EDF-84DD-4594-B576-1702058603ED}" type="parTrans" cxnId="{D8BA1E63-64E7-47A5-90B3-9DF271A37A9F}">
      <dgm:prSet/>
      <dgm:spPr/>
      <dgm:t>
        <a:bodyPr/>
        <a:lstStyle/>
        <a:p>
          <a:endParaRPr lang="id-ID"/>
        </a:p>
      </dgm:t>
    </dgm:pt>
    <dgm:pt modelId="{0A0595ED-AA35-4D7B-AC2D-D957D2CA9024}" type="sibTrans" cxnId="{D8BA1E63-64E7-47A5-90B3-9DF271A37A9F}">
      <dgm:prSet/>
      <dgm:spPr/>
      <dgm:t>
        <a:bodyPr/>
        <a:lstStyle/>
        <a:p>
          <a:endParaRPr lang="id-ID"/>
        </a:p>
      </dgm:t>
    </dgm:pt>
    <dgm:pt modelId="{EEE6F58A-0AA8-42F3-B70C-593760ABBFFB}">
      <dgm:prSet phldrT="[Text]"/>
      <dgm:spPr/>
      <dgm:t>
        <a:bodyPr/>
        <a:lstStyle/>
        <a:p>
          <a:r>
            <a:rPr lang="id-ID" dirty="0" smtClean="0"/>
            <a:t>Output</a:t>
          </a:r>
          <a:endParaRPr lang="id-ID" dirty="0"/>
        </a:p>
      </dgm:t>
    </dgm:pt>
    <dgm:pt modelId="{0DD2B086-26C2-4AA3-B94C-5A289C8DECD1}" type="parTrans" cxnId="{3427A6B3-0F68-442F-A450-82FADF5566ED}">
      <dgm:prSet/>
      <dgm:spPr/>
      <dgm:t>
        <a:bodyPr/>
        <a:lstStyle/>
        <a:p>
          <a:endParaRPr lang="id-ID"/>
        </a:p>
      </dgm:t>
    </dgm:pt>
    <dgm:pt modelId="{A3407E26-416A-48CB-AE29-2102AAD7DC6A}" type="sibTrans" cxnId="{3427A6B3-0F68-442F-A450-82FADF5566ED}">
      <dgm:prSet/>
      <dgm:spPr/>
      <dgm:t>
        <a:bodyPr/>
        <a:lstStyle/>
        <a:p>
          <a:endParaRPr lang="id-ID"/>
        </a:p>
      </dgm:t>
    </dgm:pt>
    <dgm:pt modelId="{5F40FC67-55EB-4870-9FC3-14B628AB4496}">
      <dgm:prSet phldrT="[Text]"/>
      <dgm:spPr/>
      <dgm:t>
        <a:bodyPr/>
        <a:lstStyle/>
        <a:p>
          <a:r>
            <a:rPr lang="id-ID" dirty="0" smtClean="0"/>
            <a:t>Goal</a:t>
          </a:r>
          <a:endParaRPr lang="id-ID" dirty="0"/>
        </a:p>
      </dgm:t>
    </dgm:pt>
    <dgm:pt modelId="{684F894A-15F0-4399-95BE-086083E8C623}" type="parTrans" cxnId="{BDB4B045-B2C6-4394-B14D-85E650CC55A1}">
      <dgm:prSet/>
      <dgm:spPr/>
      <dgm:t>
        <a:bodyPr/>
        <a:lstStyle/>
        <a:p>
          <a:endParaRPr lang="id-ID"/>
        </a:p>
      </dgm:t>
    </dgm:pt>
    <dgm:pt modelId="{C134AC96-889F-4AB2-9CA8-769BFBCC8E49}" type="sibTrans" cxnId="{BDB4B045-B2C6-4394-B14D-85E650CC55A1}">
      <dgm:prSet/>
      <dgm:spPr/>
      <dgm:t>
        <a:bodyPr/>
        <a:lstStyle/>
        <a:p>
          <a:endParaRPr lang="id-ID"/>
        </a:p>
      </dgm:t>
    </dgm:pt>
    <dgm:pt modelId="{044D20C9-CD7C-4447-9C48-46EC3A1FBB22}" type="pres">
      <dgm:prSet presAssocID="{779A9D5C-98E0-49AC-AA1C-05C6239752E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080F4CC-5F08-4011-B3E2-EBCFED23F6F2}" type="pres">
      <dgm:prSet presAssocID="{06CB4A4A-DCEB-4884-BF35-9061BA8C7A53}" presName="Accent1" presStyleCnt="0"/>
      <dgm:spPr/>
    </dgm:pt>
    <dgm:pt modelId="{275CD0E4-D0B4-4F7B-B637-E6D248CFD302}" type="pres">
      <dgm:prSet presAssocID="{06CB4A4A-DCEB-4884-BF35-9061BA8C7A53}" presName="Accent" presStyleLbl="node1" presStyleIdx="0" presStyleCnt="4"/>
      <dgm:spPr/>
    </dgm:pt>
    <dgm:pt modelId="{3829ABA0-E271-488F-BC42-5023E3FAD73C}" type="pres">
      <dgm:prSet presAssocID="{06CB4A4A-DCEB-4884-BF35-9061BA8C7A5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DDAF15A6-ECB4-4FC7-992B-655F33343D01}" type="pres">
      <dgm:prSet presAssocID="{075B1C03-9969-4165-A783-7CE10A88D4B5}" presName="Accent2" presStyleCnt="0"/>
      <dgm:spPr/>
    </dgm:pt>
    <dgm:pt modelId="{48E7C684-B479-4799-920A-2026607DA004}" type="pres">
      <dgm:prSet presAssocID="{075B1C03-9969-4165-A783-7CE10A88D4B5}" presName="Accent" presStyleLbl="node1" presStyleIdx="1" presStyleCnt="4"/>
      <dgm:spPr/>
    </dgm:pt>
    <dgm:pt modelId="{17BC0D00-B393-4D87-A42F-0676224C9564}" type="pres">
      <dgm:prSet presAssocID="{075B1C03-9969-4165-A783-7CE10A88D4B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BCACAFE2-2D95-4034-A2A5-9F84C80ABBC9}" type="pres">
      <dgm:prSet presAssocID="{EEE6F58A-0AA8-42F3-B70C-593760ABBFFB}" presName="Accent3" presStyleCnt="0"/>
      <dgm:spPr/>
    </dgm:pt>
    <dgm:pt modelId="{8183557E-5F29-4579-8943-73F2CEE652A0}" type="pres">
      <dgm:prSet presAssocID="{EEE6F58A-0AA8-42F3-B70C-593760ABBFFB}" presName="Accent" presStyleLbl="node1" presStyleIdx="2" presStyleCnt="4"/>
      <dgm:spPr/>
    </dgm:pt>
    <dgm:pt modelId="{5267D6FD-C4A6-4D7B-9052-A09418855878}" type="pres">
      <dgm:prSet presAssocID="{EEE6F58A-0AA8-42F3-B70C-593760ABBFF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46876ACD-741F-4C8F-AA99-9211FA0B9648}" type="pres">
      <dgm:prSet presAssocID="{5F40FC67-55EB-4870-9FC3-14B628AB4496}" presName="Accent4" presStyleCnt="0"/>
      <dgm:spPr/>
    </dgm:pt>
    <dgm:pt modelId="{FFA9E9E5-E7D8-4B17-B9C3-292AF638264C}" type="pres">
      <dgm:prSet presAssocID="{5F40FC67-55EB-4870-9FC3-14B628AB4496}" presName="Accent" presStyleLbl="node1" presStyleIdx="3" presStyleCnt="4"/>
      <dgm:spPr/>
    </dgm:pt>
    <dgm:pt modelId="{71A3C1FB-3B85-4F99-90BC-E64996FE4730}" type="pres">
      <dgm:prSet presAssocID="{5F40FC67-55EB-4870-9FC3-14B628AB449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DB4B045-B2C6-4394-B14D-85E650CC55A1}" srcId="{779A9D5C-98E0-49AC-AA1C-05C6239752EB}" destId="{5F40FC67-55EB-4870-9FC3-14B628AB4496}" srcOrd="3" destOrd="0" parTransId="{684F894A-15F0-4399-95BE-086083E8C623}" sibTransId="{C134AC96-889F-4AB2-9CA8-769BFBCC8E49}"/>
    <dgm:cxn modelId="{D8BA1E63-64E7-47A5-90B3-9DF271A37A9F}" srcId="{779A9D5C-98E0-49AC-AA1C-05C6239752EB}" destId="{075B1C03-9969-4165-A783-7CE10A88D4B5}" srcOrd="1" destOrd="0" parTransId="{4D400EDF-84DD-4594-B576-1702058603ED}" sibTransId="{0A0595ED-AA35-4D7B-AC2D-D957D2CA9024}"/>
    <dgm:cxn modelId="{790CA431-F8C7-4458-A8BD-7EE78112EE88}" type="presOf" srcId="{06CB4A4A-DCEB-4884-BF35-9061BA8C7A53}" destId="{3829ABA0-E271-488F-BC42-5023E3FAD73C}" srcOrd="0" destOrd="0" presId="urn:microsoft.com/office/officeart/2009/layout/CircleArrowProcess"/>
    <dgm:cxn modelId="{E2EE517A-5AF9-4CDB-AD31-FD3B44FB64CB}" type="presOf" srcId="{075B1C03-9969-4165-A783-7CE10A88D4B5}" destId="{17BC0D00-B393-4D87-A42F-0676224C9564}" srcOrd="0" destOrd="0" presId="urn:microsoft.com/office/officeart/2009/layout/CircleArrowProcess"/>
    <dgm:cxn modelId="{3427A6B3-0F68-442F-A450-82FADF5566ED}" srcId="{779A9D5C-98E0-49AC-AA1C-05C6239752EB}" destId="{EEE6F58A-0AA8-42F3-B70C-593760ABBFFB}" srcOrd="2" destOrd="0" parTransId="{0DD2B086-26C2-4AA3-B94C-5A289C8DECD1}" sibTransId="{A3407E26-416A-48CB-AE29-2102AAD7DC6A}"/>
    <dgm:cxn modelId="{403BD621-097F-4CC2-91FB-C3943FBD0067}" type="presOf" srcId="{779A9D5C-98E0-49AC-AA1C-05C6239752EB}" destId="{044D20C9-CD7C-4447-9C48-46EC3A1FBB22}" srcOrd="0" destOrd="0" presId="urn:microsoft.com/office/officeart/2009/layout/CircleArrowProcess"/>
    <dgm:cxn modelId="{DD276345-7F4E-448E-89CE-CCC6D28777D6}" type="presOf" srcId="{EEE6F58A-0AA8-42F3-B70C-593760ABBFFB}" destId="{5267D6FD-C4A6-4D7B-9052-A09418855878}" srcOrd="0" destOrd="0" presId="urn:microsoft.com/office/officeart/2009/layout/CircleArrowProcess"/>
    <dgm:cxn modelId="{2026F2BD-84D5-4919-B334-28094A2FA449}" type="presOf" srcId="{5F40FC67-55EB-4870-9FC3-14B628AB4496}" destId="{71A3C1FB-3B85-4F99-90BC-E64996FE4730}" srcOrd="0" destOrd="0" presId="urn:microsoft.com/office/officeart/2009/layout/CircleArrowProcess"/>
    <dgm:cxn modelId="{9240CCC6-CE1B-4221-91FC-ABC736008906}" srcId="{779A9D5C-98E0-49AC-AA1C-05C6239752EB}" destId="{06CB4A4A-DCEB-4884-BF35-9061BA8C7A53}" srcOrd="0" destOrd="0" parTransId="{9F368C1F-9054-4090-BAD8-557C380B4A72}" sibTransId="{F6FE72C8-E948-4E5A-ABE2-6D515F5AE834}"/>
    <dgm:cxn modelId="{4DBD90DD-C5D2-469F-BF2F-5159AB71A3A9}" type="presParOf" srcId="{044D20C9-CD7C-4447-9C48-46EC3A1FBB22}" destId="{7080F4CC-5F08-4011-B3E2-EBCFED23F6F2}" srcOrd="0" destOrd="0" presId="urn:microsoft.com/office/officeart/2009/layout/CircleArrowProcess"/>
    <dgm:cxn modelId="{FDDA4BA6-5638-4235-B93B-AFBB5766742D}" type="presParOf" srcId="{7080F4CC-5F08-4011-B3E2-EBCFED23F6F2}" destId="{275CD0E4-D0B4-4F7B-B637-E6D248CFD302}" srcOrd="0" destOrd="0" presId="urn:microsoft.com/office/officeart/2009/layout/CircleArrowProcess"/>
    <dgm:cxn modelId="{B45D137F-198E-475A-8EAA-8096FE9A4FF8}" type="presParOf" srcId="{044D20C9-CD7C-4447-9C48-46EC3A1FBB22}" destId="{3829ABA0-E271-488F-BC42-5023E3FAD73C}" srcOrd="1" destOrd="0" presId="urn:microsoft.com/office/officeart/2009/layout/CircleArrowProcess"/>
    <dgm:cxn modelId="{6DDF8F5B-A6D4-4464-9468-524D6F6DF616}" type="presParOf" srcId="{044D20C9-CD7C-4447-9C48-46EC3A1FBB22}" destId="{DDAF15A6-ECB4-4FC7-992B-655F33343D01}" srcOrd="2" destOrd="0" presId="urn:microsoft.com/office/officeart/2009/layout/CircleArrowProcess"/>
    <dgm:cxn modelId="{9BF432E1-525A-4775-8E0F-FB31E4FC6D4C}" type="presParOf" srcId="{DDAF15A6-ECB4-4FC7-992B-655F33343D01}" destId="{48E7C684-B479-4799-920A-2026607DA004}" srcOrd="0" destOrd="0" presId="urn:microsoft.com/office/officeart/2009/layout/CircleArrowProcess"/>
    <dgm:cxn modelId="{6A8FB536-1D7B-4D1F-B3D0-BF1C49FAD53B}" type="presParOf" srcId="{044D20C9-CD7C-4447-9C48-46EC3A1FBB22}" destId="{17BC0D00-B393-4D87-A42F-0676224C9564}" srcOrd="3" destOrd="0" presId="urn:microsoft.com/office/officeart/2009/layout/CircleArrowProcess"/>
    <dgm:cxn modelId="{0A2E9487-BEED-415B-9F69-0F9E45C6EE36}" type="presParOf" srcId="{044D20C9-CD7C-4447-9C48-46EC3A1FBB22}" destId="{BCACAFE2-2D95-4034-A2A5-9F84C80ABBC9}" srcOrd="4" destOrd="0" presId="urn:microsoft.com/office/officeart/2009/layout/CircleArrowProcess"/>
    <dgm:cxn modelId="{940C28BD-F4C6-4C16-8F4F-80D7DFCD6CF8}" type="presParOf" srcId="{BCACAFE2-2D95-4034-A2A5-9F84C80ABBC9}" destId="{8183557E-5F29-4579-8943-73F2CEE652A0}" srcOrd="0" destOrd="0" presId="urn:microsoft.com/office/officeart/2009/layout/CircleArrowProcess"/>
    <dgm:cxn modelId="{5A50E019-C600-426B-96F4-FE792A31C162}" type="presParOf" srcId="{044D20C9-CD7C-4447-9C48-46EC3A1FBB22}" destId="{5267D6FD-C4A6-4D7B-9052-A09418855878}" srcOrd="5" destOrd="0" presId="urn:microsoft.com/office/officeart/2009/layout/CircleArrowProcess"/>
    <dgm:cxn modelId="{C7FE0023-C71A-4B01-9E16-D0A6982D1BE4}" type="presParOf" srcId="{044D20C9-CD7C-4447-9C48-46EC3A1FBB22}" destId="{46876ACD-741F-4C8F-AA99-9211FA0B9648}" srcOrd="6" destOrd="0" presId="urn:microsoft.com/office/officeart/2009/layout/CircleArrowProcess"/>
    <dgm:cxn modelId="{73C56852-C6FB-4220-A213-B40BA9CB34F4}" type="presParOf" srcId="{46876ACD-741F-4C8F-AA99-9211FA0B9648}" destId="{FFA9E9E5-E7D8-4B17-B9C3-292AF638264C}" srcOrd="0" destOrd="0" presId="urn:microsoft.com/office/officeart/2009/layout/CircleArrowProcess"/>
    <dgm:cxn modelId="{333DA255-EC0A-4D42-BB6C-F26AC04E3CA4}" type="presParOf" srcId="{044D20C9-CD7C-4447-9C48-46EC3A1FBB22}" destId="{71A3C1FB-3B85-4F99-90BC-E64996FE473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8EA8-F68A-48CE-9BF6-2D8C57DEE9DC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FB2A-E64D-4508-967D-0C31649B3B55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AEB1C-6EF0-4AA8-A36C-18341EE89450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2896-2F85-4414-834B-2D4F0C6B0524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65C6-8772-4A62-A4DD-B5389B1A4053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63485-32CD-4553-83CB-87067AF13C59}">
      <dsp:nvSpPr>
        <dsp:cNvPr id="0" name=""/>
        <dsp:cNvSpPr/>
      </dsp:nvSpPr>
      <dsp:spPr>
        <a:xfrm>
          <a:off x="4040622" y="510916"/>
          <a:ext cx="3501154" cy="3501154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706C7-D032-4404-9595-22BDA807C7C6}">
      <dsp:nvSpPr>
        <dsp:cNvPr id="0" name=""/>
        <dsp:cNvSpPr/>
      </dsp:nvSpPr>
      <dsp:spPr>
        <a:xfrm>
          <a:off x="5005089" y="1475383"/>
          <a:ext cx="1572220" cy="1572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5W + 1H</a:t>
          </a:r>
          <a:endParaRPr lang="id-ID" sz="3600" kern="1200" dirty="0"/>
        </a:p>
      </dsp:txBody>
      <dsp:txXfrm>
        <a:off x="5235335" y="1705629"/>
        <a:ext cx="1111728" cy="1111728"/>
      </dsp:txXfrm>
    </dsp:sp>
    <dsp:sp modelId="{2B207D9B-0A90-4C08-9C7F-B2912FB3B0AA}">
      <dsp:nvSpPr>
        <dsp:cNvPr id="0" name=""/>
        <dsp:cNvSpPr/>
      </dsp:nvSpPr>
      <dsp:spPr>
        <a:xfrm>
          <a:off x="5240922" y="259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Who</a:t>
          </a:r>
          <a:endParaRPr lang="id-ID" sz="2000" kern="1200" dirty="0"/>
        </a:p>
      </dsp:txBody>
      <dsp:txXfrm>
        <a:off x="5402094" y="161431"/>
        <a:ext cx="778210" cy="778210"/>
      </dsp:txXfrm>
    </dsp:sp>
    <dsp:sp modelId="{A1403FA7-A306-4523-9C1D-0CFE2DA3B16F}">
      <dsp:nvSpPr>
        <dsp:cNvPr id="0" name=""/>
        <dsp:cNvSpPr/>
      </dsp:nvSpPr>
      <dsp:spPr>
        <a:xfrm>
          <a:off x="6722655" y="855738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What</a:t>
          </a:r>
          <a:endParaRPr lang="id-ID" sz="2000" kern="1200" dirty="0"/>
        </a:p>
      </dsp:txBody>
      <dsp:txXfrm>
        <a:off x="6883827" y="1016910"/>
        <a:ext cx="778210" cy="778210"/>
      </dsp:txXfrm>
    </dsp:sp>
    <dsp:sp modelId="{3AECF80F-0292-4A53-9E99-4ECEEB0FFA39}">
      <dsp:nvSpPr>
        <dsp:cNvPr id="0" name=""/>
        <dsp:cNvSpPr/>
      </dsp:nvSpPr>
      <dsp:spPr>
        <a:xfrm>
          <a:off x="6722655" y="2566695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Why</a:t>
          </a:r>
          <a:endParaRPr lang="id-ID" sz="2000" kern="1200" dirty="0"/>
        </a:p>
      </dsp:txBody>
      <dsp:txXfrm>
        <a:off x="6883827" y="2727867"/>
        <a:ext cx="778210" cy="778210"/>
      </dsp:txXfrm>
    </dsp:sp>
    <dsp:sp modelId="{4C0CD51D-94DE-45F0-BE89-2E86293D03A1}">
      <dsp:nvSpPr>
        <dsp:cNvPr id="0" name=""/>
        <dsp:cNvSpPr/>
      </dsp:nvSpPr>
      <dsp:spPr>
        <a:xfrm>
          <a:off x="5240922" y="3422174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Where</a:t>
          </a:r>
          <a:endParaRPr lang="id-ID" sz="2000" kern="1200" dirty="0"/>
        </a:p>
      </dsp:txBody>
      <dsp:txXfrm>
        <a:off x="5402094" y="3583346"/>
        <a:ext cx="778210" cy="778210"/>
      </dsp:txXfrm>
    </dsp:sp>
    <dsp:sp modelId="{9474F837-9C74-49BF-B775-C7350A6E4F63}">
      <dsp:nvSpPr>
        <dsp:cNvPr id="0" name=""/>
        <dsp:cNvSpPr/>
      </dsp:nvSpPr>
      <dsp:spPr>
        <a:xfrm>
          <a:off x="3759190" y="2566695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How</a:t>
          </a:r>
          <a:endParaRPr lang="id-ID" sz="2000" kern="1200" dirty="0"/>
        </a:p>
      </dsp:txBody>
      <dsp:txXfrm>
        <a:off x="3920362" y="2727867"/>
        <a:ext cx="778210" cy="778210"/>
      </dsp:txXfrm>
    </dsp:sp>
    <dsp:sp modelId="{2CE1F448-E010-4A27-9932-255593CA714F}">
      <dsp:nvSpPr>
        <dsp:cNvPr id="0" name=""/>
        <dsp:cNvSpPr/>
      </dsp:nvSpPr>
      <dsp:spPr>
        <a:xfrm>
          <a:off x="3759190" y="855738"/>
          <a:ext cx="1100554" cy="110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When</a:t>
          </a:r>
          <a:endParaRPr lang="id-ID" sz="2000" kern="1200" dirty="0"/>
        </a:p>
      </dsp:txBody>
      <dsp:txXfrm>
        <a:off x="3920362" y="1016910"/>
        <a:ext cx="778210" cy="778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72C0-DD8F-4A7C-9994-D338B589267B}">
      <dsp:nvSpPr>
        <dsp:cNvPr id="0" name=""/>
        <dsp:cNvSpPr/>
      </dsp:nvSpPr>
      <dsp:spPr>
        <a:xfrm>
          <a:off x="1793965" y="79012"/>
          <a:ext cx="3792582" cy="3792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Dormant (terabaikan) Stakeholder</a:t>
          </a:r>
          <a:endParaRPr lang="id-ID" sz="3300" kern="1200" dirty="0"/>
        </a:p>
      </dsp:txBody>
      <dsp:txXfrm>
        <a:off x="2299643" y="742713"/>
        <a:ext cx="2781226" cy="1706661"/>
      </dsp:txXfrm>
    </dsp:sp>
    <dsp:sp modelId="{5A3438B2-5989-4577-8C09-4BE28564A637}">
      <dsp:nvSpPr>
        <dsp:cNvPr id="0" name=""/>
        <dsp:cNvSpPr/>
      </dsp:nvSpPr>
      <dsp:spPr>
        <a:xfrm>
          <a:off x="3162455" y="2449375"/>
          <a:ext cx="3792582" cy="3792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Discretionary (bijaksana) stakeholder</a:t>
          </a:r>
          <a:endParaRPr lang="id-ID" sz="3300" kern="1200" dirty="0"/>
        </a:p>
      </dsp:txBody>
      <dsp:txXfrm>
        <a:off x="4322353" y="3429126"/>
        <a:ext cx="2275549" cy="2085920"/>
      </dsp:txXfrm>
    </dsp:sp>
    <dsp:sp modelId="{BD742EC4-E8A2-4EF9-8446-4D8496F4327A}">
      <dsp:nvSpPr>
        <dsp:cNvPr id="0" name=""/>
        <dsp:cNvSpPr/>
      </dsp:nvSpPr>
      <dsp:spPr>
        <a:xfrm>
          <a:off x="425475" y="2449375"/>
          <a:ext cx="3792582" cy="37925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Demanding (penuntut) stakeholder</a:t>
          </a:r>
          <a:endParaRPr lang="id-ID" sz="3300" kern="1200" dirty="0"/>
        </a:p>
      </dsp:txBody>
      <dsp:txXfrm>
        <a:off x="782610" y="3429126"/>
        <a:ext cx="2275549" cy="20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9392F-5CEB-49E4-9CDC-9F804D2CCF30}">
      <dsp:nvSpPr>
        <dsp:cNvPr id="0" name=""/>
        <dsp:cNvSpPr/>
      </dsp:nvSpPr>
      <dsp:spPr>
        <a:xfrm>
          <a:off x="397933" y="0"/>
          <a:ext cx="3547533" cy="354753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A3BF9-119D-410E-8E8D-225C3C66A46C}">
      <dsp:nvSpPr>
        <dsp:cNvPr id="0" name=""/>
        <dsp:cNvSpPr/>
      </dsp:nvSpPr>
      <dsp:spPr>
        <a:xfrm>
          <a:off x="628523" y="230589"/>
          <a:ext cx="1419013" cy="141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Mixed (gabungan)</a:t>
          </a:r>
          <a:endParaRPr lang="id-ID" sz="1600" kern="1200" dirty="0"/>
        </a:p>
      </dsp:txBody>
      <dsp:txXfrm>
        <a:off x="697794" y="299860"/>
        <a:ext cx="1280471" cy="1280471"/>
      </dsp:txXfrm>
    </dsp:sp>
    <dsp:sp modelId="{C19EEE53-808B-4B2F-8843-EE156B9653C1}">
      <dsp:nvSpPr>
        <dsp:cNvPr id="0" name=""/>
        <dsp:cNvSpPr/>
      </dsp:nvSpPr>
      <dsp:spPr>
        <a:xfrm>
          <a:off x="2295863" y="230589"/>
          <a:ext cx="1419013" cy="141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Supportive (mendukung)</a:t>
          </a:r>
          <a:endParaRPr lang="id-ID" sz="1600" kern="1200" dirty="0"/>
        </a:p>
      </dsp:txBody>
      <dsp:txXfrm>
        <a:off x="2365134" y="299860"/>
        <a:ext cx="1280471" cy="1280471"/>
      </dsp:txXfrm>
    </dsp:sp>
    <dsp:sp modelId="{9A21068E-66C8-4C73-A623-64ED1815C306}">
      <dsp:nvSpPr>
        <dsp:cNvPr id="0" name=""/>
        <dsp:cNvSpPr/>
      </dsp:nvSpPr>
      <dsp:spPr>
        <a:xfrm>
          <a:off x="628523" y="1897930"/>
          <a:ext cx="1419013" cy="141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Non-supportive (tidak mendukung)</a:t>
          </a:r>
          <a:endParaRPr lang="id-ID" sz="1600" kern="1200" dirty="0"/>
        </a:p>
      </dsp:txBody>
      <dsp:txXfrm>
        <a:off x="697794" y="1967201"/>
        <a:ext cx="1280471" cy="1280471"/>
      </dsp:txXfrm>
    </dsp:sp>
    <dsp:sp modelId="{14D9D960-BA98-4A39-A1E9-F578D6A40EB9}">
      <dsp:nvSpPr>
        <dsp:cNvPr id="0" name=""/>
        <dsp:cNvSpPr/>
      </dsp:nvSpPr>
      <dsp:spPr>
        <a:xfrm>
          <a:off x="2295863" y="1897930"/>
          <a:ext cx="1419013" cy="141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Marginal (tersisihkan)</a:t>
          </a:r>
          <a:endParaRPr lang="id-ID" sz="1600" kern="1200" dirty="0"/>
        </a:p>
      </dsp:txBody>
      <dsp:txXfrm>
        <a:off x="2365134" y="1967201"/>
        <a:ext cx="1280471" cy="1280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CD0E4-D0B4-4F7B-B637-E6D248CFD302}">
      <dsp:nvSpPr>
        <dsp:cNvPr id="0" name=""/>
        <dsp:cNvSpPr/>
      </dsp:nvSpPr>
      <dsp:spPr>
        <a:xfrm>
          <a:off x="990817" y="1151203"/>
          <a:ext cx="1717739" cy="17179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29ABA0-E271-488F-BC42-5023E3FAD73C}">
      <dsp:nvSpPr>
        <dsp:cNvPr id="0" name=""/>
        <dsp:cNvSpPr/>
      </dsp:nvSpPr>
      <dsp:spPr>
        <a:xfrm>
          <a:off x="1370067" y="1773041"/>
          <a:ext cx="958595" cy="47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Problem</a:t>
          </a:r>
          <a:endParaRPr lang="id-ID" sz="1900" kern="1200" dirty="0"/>
        </a:p>
      </dsp:txBody>
      <dsp:txXfrm>
        <a:off x="1370067" y="1773041"/>
        <a:ext cx="958595" cy="479248"/>
      </dsp:txXfrm>
    </dsp:sp>
    <dsp:sp modelId="{48E7C684-B479-4799-920A-2026607DA004}">
      <dsp:nvSpPr>
        <dsp:cNvPr id="0" name=""/>
        <dsp:cNvSpPr/>
      </dsp:nvSpPr>
      <dsp:spPr>
        <a:xfrm>
          <a:off x="513614" y="2138400"/>
          <a:ext cx="1717739" cy="17179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C0D00-B393-4D87-A42F-0676224C9564}">
      <dsp:nvSpPr>
        <dsp:cNvPr id="0" name=""/>
        <dsp:cNvSpPr/>
      </dsp:nvSpPr>
      <dsp:spPr>
        <a:xfrm>
          <a:off x="890930" y="2762061"/>
          <a:ext cx="958595" cy="47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Outcome</a:t>
          </a:r>
          <a:endParaRPr lang="id-ID" sz="1900" kern="1200" dirty="0"/>
        </a:p>
      </dsp:txBody>
      <dsp:txXfrm>
        <a:off x="890930" y="2762061"/>
        <a:ext cx="958595" cy="479248"/>
      </dsp:txXfrm>
    </dsp:sp>
    <dsp:sp modelId="{8183557E-5F29-4579-8943-73F2CEE652A0}">
      <dsp:nvSpPr>
        <dsp:cNvPr id="0" name=""/>
        <dsp:cNvSpPr/>
      </dsp:nvSpPr>
      <dsp:spPr>
        <a:xfrm>
          <a:off x="990817" y="3129241"/>
          <a:ext cx="1717739" cy="171791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67D6FD-C4A6-4D7B-9052-A09418855878}">
      <dsp:nvSpPr>
        <dsp:cNvPr id="0" name=""/>
        <dsp:cNvSpPr/>
      </dsp:nvSpPr>
      <dsp:spPr>
        <a:xfrm>
          <a:off x="1370067" y="3751080"/>
          <a:ext cx="958595" cy="47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Output</a:t>
          </a:r>
          <a:endParaRPr lang="id-ID" sz="1900" kern="1200" dirty="0"/>
        </a:p>
      </dsp:txBody>
      <dsp:txXfrm>
        <a:off x="1370067" y="3751080"/>
        <a:ext cx="958595" cy="479248"/>
      </dsp:txXfrm>
    </dsp:sp>
    <dsp:sp modelId="{FFA9E9E5-E7D8-4B17-B9C3-292AF638264C}">
      <dsp:nvSpPr>
        <dsp:cNvPr id="0" name=""/>
        <dsp:cNvSpPr/>
      </dsp:nvSpPr>
      <dsp:spPr>
        <a:xfrm>
          <a:off x="636056" y="4230328"/>
          <a:ext cx="1475754" cy="14764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A3C1FB-3B85-4F99-90BC-E64996FE4730}">
      <dsp:nvSpPr>
        <dsp:cNvPr id="0" name=""/>
        <dsp:cNvSpPr/>
      </dsp:nvSpPr>
      <dsp:spPr>
        <a:xfrm>
          <a:off x="890930" y="4740099"/>
          <a:ext cx="958595" cy="47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Goal</a:t>
          </a:r>
          <a:endParaRPr lang="id-ID" sz="1900" kern="1200" dirty="0"/>
        </a:p>
      </dsp:txBody>
      <dsp:txXfrm>
        <a:off x="890930" y="4740099"/>
        <a:ext cx="958595" cy="47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10/09/2017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0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2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5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2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1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8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61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8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50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51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5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94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28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89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43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7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1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5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28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05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34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1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6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5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6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Metodologi Berfikir Sistem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SESI-6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3" b="90000"/>
          <a:stretch/>
        </p:blipFill>
        <p:spPr bwMode="auto">
          <a:xfrm>
            <a:off x="1" y="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838201"/>
            <a:ext cx="6802957" cy="3962400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/>
              <a:t>Evaluate stakeholders attitudes (mengevaluas sikap pemangku kepentingan)</a:t>
            </a:r>
            <a:endParaRPr lang="id-ID" sz="2800" b="1" dirty="0" smtClean="0"/>
          </a:p>
          <a:p>
            <a:r>
              <a:rPr lang="id-ID" sz="2400" dirty="0" smtClean="0"/>
              <a:t>Bertujuan: menentukan strategi untuk “mengikat” pemangku kepentingan</a:t>
            </a:r>
            <a:endParaRPr lang="id-ID" sz="2400" dirty="0" smtClean="0"/>
          </a:p>
          <a:p>
            <a:r>
              <a:rPr lang="id-ID" sz="2400" dirty="0" smtClean="0"/>
              <a:t>Menurut Savage dkk, ada dua kriteria untuk mengevaluasi sikap stakeholder: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2000" i="1" dirty="0" smtClean="0"/>
              <a:t>Potential for threat </a:t>
            </a:r>
            <a:r>
              <a:rPr lang="id-ID" sz="2000" dirty="0" smtClean="0"/>
              <a:t>(potensi stakeholder yang mengancam organisasi)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2000" i="1" dirty="0" smtClean="0"/>
              <a:t>Potential for cooperation </a:t>
            </a:r>
            <a:r>
              <a:rPr lang="id-ID" sz="2000" dirty="0" smtClean="0"/>
              <a:t>(potensi stakeholder untuk bekerjasama dengan organisasi)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962400" y="18143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(6)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24480966"/>
              </p:ext>
            </p:extLst>
          </p:nvPr>
        </p:nvGraphicFramePr>
        <p:xfrm>
          <a:off x="7848600" y="1143000"/>
          <a:ext cx="4343400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7600" y="685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u="sng" dirty="0" smtClean="0"/>
              <a:t>Potensi stakeholder mengancam organisasi</a:t>
            </a:r>
            <a:endParaRPr lang="id-ID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1033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Tinggi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134600" y="1033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Rendah</a:t>
            </a:r>
            <a:endParaRPr lang="id-ID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890046" y="2479359"/>
            <a:ext cx="353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u="sng" dirty="0" smtClean="0"/>
              <a:t>Potensi stakeholder bekerjasama dengan organisasi</a:t>
            </a:r>
            <a:endParaRPr lang="id-ID" u="sng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522577" y="19262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Tinggi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522577" y="36788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Rendah</a:t>
            </a:r>
            <a:endParaRPr lang="id-ID" sz="16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0" y="4648200"/>
            <a:ext cx="1211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Strategi untuk melibatkan stakeholder: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1600" dirty="0" smtClean="0"/>
              <a:t>Bagi </a:t>
            </a:r>
            <a:r>
              <a:rPr lang="id-ID" sz="1600" i="1" dirty="0" smtClean="0"/>
              <a:t>Supportive stakeholder</a:t>
            </a:r>
            <a:r>
              <a:rPr lang="id-ID" sz="1600" dirty="0" smtClean="0"/>
              <a:t> = strategi </a:t>
            </a:r>
            <a:r>
              <a:rPr lang="id-ID" sz="1600" b="1" i="1" dirty="0" smtClean="0"/>
              <a:t>involve</a:t>
            </a:r>
            <a:r>
              <a:rPr lang="id-ID" sz="1600" dirty="0" smtClean="0"/>
              <a:t> (melibatkan) yaitu melibatkan dalam aktivitas organisasi yang penting dengan memanfaatkan hubungan dan jaringan stakeholder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1600" dirty="0" smtClean="0"/>
              <a:t>Bagi </a:t>
            </a:r>
            <a:r>
              <a:rPr lang="id-ID" sz="1600" i="1" dirty="0" smtClean="0"/>
              <a:t>Mixed stakeholder</a:t>
            </a:r>
            <a:r>
              <a:rPr lang="id-ID" sz="1600" dirty="0" smtClean="0"/>
              <a:t> = strategi </a:t>
            </a:r>
            <a:r>
              <a:rPr lang="id-ID" sz="1600" b="1" i="1" dirty="0" smtClean="0"/>
              <a:t>Collaborate</a:t>
            </a:r>
            <a:r>
              <a:rPr lang="id-ID" sz="1600" dirty="0" smtClean="0"/>
              <a:t> (kolaborasi) yaitu melibatkan dalam kemitraan, bila perlu diberi edukasi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1600" dirty="0" smtClean="0"/>
              <a:t>Bagi </a:t>
            </a:r>
            <a:r>
              <a:rPr lang="id-ID" sz="1600" i="1" dirty="0" smtClean="0"/>
              <a:t>Non-supportive stakeholder</a:t>
            </a:r>
            <a:r>
              <a:rPr lang="id-ID" sz="1600" dirty="0" smtClean="0"/>
              <a:t> = strategi </a:t>
            </a:r>
            <a:r>
              <a:rPr lang="id-ID" sz="1600" b="1" i="1" dirty="0" smtClean="0"/>
              <a:t>Defend</a:t>
            </a:r>
            <a:r>
              <a:rPr lang="id-ID" sz="1600" dirty="0" smtClean="0"/>
              <a:t> (bertahan) yaitu berusaha mengurangi ketergantungan terhadap stakeholder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d-ID" sz="1600" dirty="0" smtClean="0"/>
              <a:t>Bagi </a:t>
            </a:r>
            <a:r>
              <a:rPr lang="id-ID" sz="1600" i="1" dirty="0" smtClean="0"/>
              <a:t>Marginal stakeholder</a:t>
            </a:r>
            <a:r>
              <a:rPr lang="id-ID" sz="1600" dirty="0" smtClean="0"/>
              <a:t> = strategi </a:t>
            </a:r>
            <a:r>
              <a:rPr lang="id-ID" sz="1600" b="1" i="1" dirty="0" smtClean="0"/>
              <a:t>Monitor</a:t>
            </a:r>
            <a:r>
              <a:rPr lang="id-ID" sz="1600" dirty="0" smtClean="0"/>
              <a:t> (mengawasi) yaitu berusaha memperolah informasi dan melakukan observasi terhadap stakeholder</a:t>
            </a:r>
            <a:endParaRPr lang="id-ID" sz="1600" dirty="0" smtClean="0"/>
          </a:p>
        </p:txBody>
      </p:sp>
    </p:spTree>
    <p:extLst>
      <p:ext uri="{BB962C8B-B14F-4D97-AF65-F5344CB8AC3E}">
        <p14:creationId xmlns:p14="http://schemas.microsoft.com/office/powerpoint/2010/main" val="1419314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12858"/>
              </p:ext>
            </p:extLst>
          </p:nvPr>
        </p:nvGraphicFramePr>
        <p:xfrm>
          <a:off x="58057" y="1295400"/>
          <a:ext cx="121158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/>
                <a:gridCol w="2019300"/>
                <a:gridCol w="2019300"/>
                <a:gridCol w="2019300"/>
                <a:gridCol w="2019300"/>
                <a:gridCol w="2019300"/>
              </a:tblGrid>
              <a:tr h="5334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Strategi pendekatan berdasarkan Sikap dan Jenis Stakeholder (Mitchell dkk)</a:t>
                      </a:r>
                      <a:endParaRPr lang="id-ID" b="1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Stakeholder Classification</a:t>
                      </a:r>
                      <a:endParaRPr lang="id-ID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33400">
                <a:tc gridSpan="2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Undefined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Latent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Expectant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Definitive</a:t>
                      </a:r>
                      <a:endParaRPr lang="id-ID" b="1" dirty="0"/>
                    </a:p>
                  </a:txBody>
                  <a:tcPr/>
                </a:tc>
              </a:tr>
              <a:tr h="533400">
                <a:tc rowSpan="4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Stakeholder Attitudes</a:t>
                      </a:r>
                      <a:endParaRPr lang="id-ID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Supportive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 Action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Involve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Involve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Involve</a:t>
                      </a:r>
                      <a:endParaRPr lang="id-ID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Mixed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 Action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Defend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Collaborate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Involve</a:t>
                      </a:r>
                      <a:endParaRPr lang="id-ID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Non-supportive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No Action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Defend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Defend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Collaborate</a:t>
                      </a:r>
                      <a:endParaRPr lang="id-ID" dirty="0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Marginal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 Action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Monitor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Monitor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Defend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6513937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</a:t>
            </a:r>
            <a:r>
              <a:rPr lang="id-ID" sz="1400" dirty="0" smtClean="0"/>
              <a:t>88)</a:t>
            </a:r>
            <a:endParaRPr lang="id-ID" sz="1400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3962400" y="6096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(7)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572000"/>
            <a:ext cx="1211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Keterangan:</a:t>
            </a:r>
          </a:p>
          <a:p>
            <a:pPr marL="342900" indent="-342900">
              <a:buAutoNum type="arabicPeriod"/>
            </a:pPr>
            <a:r>
              <a:rPr lang="id-ID" dirty="0" smtClean="0"/>
              <a:t>No Action = tidak melakukan apapun</a:t>
            </a:r>
          </a:p>
          <a:p>
            <a:pPr marL="342900" indent="-342900">
              <a:buAutoNum type="arabicPeriod"/>
            </a:pPr>
            <a:r>
              <a:rPr lang="id-ID" dirty="0" smtClean="0"/>
              <a:t>Involve = melibatkan secara aktif dengan memanfaatkan jaringan dan hubungan stakeholder</a:t>
            </a:r>
          </a:p>
          <a:p>
            <a:pPr marL="342900" indent="-342900">
              <a:buAutoNum type="arabicPeriod"/>
            </a:pPr>
            <a:r>
              <a:rPr lang="id-ID" dirty="0" smtClean="0"/>
              <a:t>Defend = berusaha menghindari ketergantungan dengan stakeholder</a:t>
            </a:r>
          </a:p>
          <a:p>
            <a:pPr marL="342900" indent="-342900">
              <a:buAutoNum type="arabicPeriod"/>
            </a:pPr>
            <a:r>
              <a:rPr lang="id-ID" dirty="0" smtClean="0"/>
              <a:t>Collaborate = melibatkan dalam kemitraan, bila perlu diberikan edukasi</a:t>
            </a:r>
          </a:p>
          <a:p>
            <a:pPr marL="342900" indent="-342900">
              <a:buAutoNum type="arabicPeriod"/>
            </a:pPr>
            <a:r>
              <a:rPr lang="id-ID" dirty="0" smtClean="0"/>
              <a:t>Monitor = mengawasi, mencari informasi, dan mengobservasi tentang stakeholder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3569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152400" y="68580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“What” dalam Berfikir Sistem (1)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7391400" cy="4953000"/>
          </a:xfrm>
        </p:spPr>
        <p:txBody>
          <a:bodyPr/>
          <a:lstStyle/>
          <a:p>
            <a:r>
              <a:rPr lang="id-ID" sz="2400" dirty="0" smtClean="0"/>
              <a:t>Fokus dalam pertanyaan “What” adalah atribut dari masalah yang berusaha untuk dipahami</a:t>
            </a:r>
            <a:endParaRPr lang="id-ID" sz="2400" i="1" dirty="0" smtClean="0"/>
          </a:p>
          <a:p>
            <a:r>
              <a:rPr lang="id-ID" sz="2400" dirty="0" smtClean="0"/>
              <a:t>Taksonomi Problem (masalah)</a:t>
            </a:r>
          </a:p>
          <a:p>
            <a:pPr lvl="1"/>
            <a:r>
              <a:rPr lang="id-ID" sz="2000" i="1" dirty="0" smtClean="0"/>
              <a:t>Problem </a:t>
            </a:r>
            <a:r>
              <a:rPr lang="id-ID" sz="2000" dirty="0" smtClean="0">
                <a:sym typeface="Wingdings" panose="05000000000000000000" pitchFamily="2" charset="2"/>
              </a:rPr>
              <a:t> situasi yang tidak diinginkan atau masalah yang tidak dapat diselesaikan yang berpengaruh signifikan terhadap individu/kelompok, dan ada keinginan untuk ditangani/selesaikan</a:t>
            </a:r>
          </a:p>
          <a:p>
            <a:pPr lvl="1"/>
            <a:r>
              <a:rPr lang="id-ID" sz="2000" i="1" dirty="0" smtClean="0">
                <a:sym typeface="Wingdings" panose="05000000000000000000" pitchFamily="2" charset="2"/>
              </a:rPr>
              <a:t>Outcome </a:t>
            </a:r>
            <a:r>
              <a:rPr lang="id-ID" sz="2000" dirty="0" smtClean="0">
                <a:sym typeface="Wingdings" panose="05000000000000000000" pitchFamily="2" charset="2"/>
              </a:rPr>
              <a:t> karakteristik yang tidak terlihat dari suatu masalah yang harus dicapai oleh pemangku kepentingan</a:t>
            </a:r>
          </a:p>
          <a:p>
            <a:pPr lvl="1"/>
            <a:r>
              <a:rPr lang="id-ID" sz="2000" i="1" dirty="0" smtClean="0">
                <a:sym typeface="Wingdings" panose="05000000000000000000" pitchFamily="2" charset="2"/>
              </a:rPr>
              <a:t>Ouput</a:t>
            </a:r>
            <a:r>
              <a:rPr lang="id-ID" sz="2000" dirty="0" smtClean="0">
                <a:sym typeface="Wingdings" panose="05000000000000000000" pitchFamily="2" charset="2"/>
              </a:rPr>
              <a:t>  karakteristik yang jelas terlihat dan terukur untuk mengukur kinerja sistem </a:t>
            </a:r>
          </a:p>
          <a:p>
            <a:pPr lvl="1"/>
            <a:r>
              <a:rPr lang="id-ID" sz="2000" i="1" dirty="0" smtClean="0">
                <a:sym typeface="Wingdings" panose="05000000000000000000" pitchFamily="2" charset="2"/>
              </a:rPr>
              <a:t>Goal </a:t>
            </a:r>
            <a:r>
              <a:rPr lang="id-ID" sz="2000" dirty="0" smtClean="0">
                <a:sym typeface="Wingdings" panose="05000000000000000000" pitchFamily="2" charset="2"/>
              </a:rPr>
              <a:t> sekumpulan target yang harus dicapai berdasarkan output</a:t>
            </a:r>
            <a:endParaRPr lang="id-ID" sz="20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7569954"/>
              </p:ext>
            </p:extLst>
          </p:nvPr>
        </p:nvGraphicFramePr>
        <p:xfrm>
          <a:off x="8893629" y="0"/>
          <a:ext cx="32221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7599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6714" y="65502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53)</a:t>
            </a:r>
            <a:endParaRPr lang="id-ID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845" y="1941612"/>
            <a:ext cx="11816669" cy="2667000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/>
              <a:t>Menentukan/mendefinisikan </a:t>
            </a:r>
            <a:r>
              <a:rPr lang="id-ID" sz="2800" b="1" i="1" dirty="0" smtClean="0"/>
              <a:t>outcomes</a:t>
            </a:r>
            <a:r>
              <a:rPr lang="id-ID" sz="2800" b="1" dirty="0" smtClean="0"/>
              <a:t>:</a:t>
            </a:r>
          </a:p>
          <a:p>
            <a:r>
              <a:rPr lang="id-ID" sz="2800" dirty="0" smtClean="0"/>
              <a:t>Berdasarkan literatur yang relevan pada masalah yang sama</a:t>
            </a:r>
          </a:p>
          <a:p>
            <a:r>
              <a:rPr lang="id-ID" sz="2800" dirty="0" smtClean="0"/>
              <a:t>Berdasarkan studi analitik</a:t>
            </a:r>
          </a:p>
          <a:p>
            <a:r>
              <a:rPr lang="id-ID" sz="2800" dirty="0" smtClean="0"/>
              <a:t>Mengobservasi proses pengambil keputusan individual</a:t>
            </a:r>
          </a:p>
          <a:p>
            <a:r>
              <a:rPr lang="id-ID" sz="2800" dirty="0" smtClean="0"/>
              <a:t>Berkonsultasi dengan ahli</a:t>
            </a:r>
          </a:p>
          <a:p>
            <a:pPr marL="0" indent="0">
              <a:buNone/>
            </a:pPr>
            <a:r>
              <a:rPr lang="id-ID" sz="2800" dirty="0" smtClean="0"/>
              <a:t>Outcome sulit dievaluasi karena terdiri dari bermacam-macam output, misalnya Kualitas Desain terdiri dari output biaya, penjadwalan, dan kinerja)</a:t>
            </a:r>
            <a:endParaRPr lang="id-ID" sz="2800" dirty="0" smtClean="0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729343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“What” dalam Berfikir Sistem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46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“What” dalam Berfikir Sistem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2895600"/>
          </a:xfrm>
        </p:spPr>
        <p:txBody>
          <a:bodyPr/>
          <a:lstStyle/>
          <a:p>
            <a:pPr marL="182563" lvl="1" indent="0">
              <a:buNone/>
            </a:pPr>
            <a:r>
              <a:rPr lang="id-ID" b="1" dirty="0" smtClean="0"/>
              <a:t>Karakteristik OUTPUT yang baik: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i="1" dirty="0" smtClean="0"/>
              <a:t>Complete</a:t>
            </a:r>
            <a:r>
              <a:rPr lang="id-ID" sz="2000" dirty="0" smtClean="0"/>
              <a:t> (lengkap, meliputi seluruh aspek masalah)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i="1" dirty="0" smtClean="0"/>
              <a:t>Operational</a:t>
            </a:r>
            <a:r>
              <a:rPr lang="id-ID" sz="2000" dirty="0" smtClean="0"/>
              <a:t> (dapat dioperasionalisasikan dan dapat dianalisis)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i="1" dirty="0" smtClean="0"/>
              <a:t>Decomposable</a:t>
            </a:r>
            <a:r>
              <a:rPr lang="id-ID" sz="2000" dirty="0" smtClean="0"/>
              <a:t> (dapat dipecah-pecah menjadi output yang lebih kecil)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i="1" dirty="0" smtClean="0"/>
              <a:t>Nonredundant</a:t>
            </a:r>
            <a:r>
              <a:rPr lang="id-ID" sz="2000" dirty="0" smtClean="0"/>
              <a:t> (tidak ada duplikasi dampak)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i="1" dirty="0" smtClean="0"/>
              <a:t>Minimal</a:t>
            </a:r>
            <a:r>
              <a:rPr lang="id-ID" sz="2000" dirty="0" smtClean="0"/>
              <a:t> (dimensi masalah seminimal mungkin)</a:t>
            </a:r>
          </a:p>
          <a:p>
            <a:pPr marL="182563" lvl="1" indent="0">
              <a:buNone/>
            </a:pPr>
            <a:r>
              <a:rPr lang="id-ID" b="1" dirty="0" smtClean="0"/>
              <a:t>Karakteristik OUTPUT menurut Doran </a:t>
            </a:r>
            <a:r>
              <a:rPr lang="id-ID" b="1" dirty="0" smtClean="0">
                <a:sym typeface="Wingdings" panose="05000000000000000000" pitchFamily="2" charset="2"/>
              </a:rPr>
              <a:t> SMART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dirty="0" smtClean="0">
                <a:sym typeface="Wingdings" panose="05000000000000000000" pitchFamily="2" charset="2"/>
              </a:rPr>
              <a:t>Specific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dirty="0" smtClean="0">
                <a:sym typeface="Wingdings" panose="05000000000000000000" pitchFamily="2" charset="2"/>
              </a:rPr>
              <a:t>Measurable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dirty="0" smtClean="0">
                <a:sym typeface="Wingdings" panose="05000000000000000000" pitchFamily="2" charset="2"/>
              </a:rPr>
              <a:t>Assignable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dirty="0" smtClean="0">
                <a:sym typeface="Wingdings" panose="05000000000000000000" pitchFamily="2" charset="2"/>
              </a:rPr>
              <a:t>Realistic</a:t>
            </a:r>
          </a:p>
          <a:p>
            <a:pPr marL="639763" lvl="1" indent="-457200">
              <a:buFont typeface="+mj-lt"/>
              <a:buAutoNum type="arabicPeriod"/>
            </a:pPr>
            <a:r>
              <a:rPr lang="id-ID" sz="2000" dirty="0" smtClean="0">
                <a:sym typeface="Wingdings" panose="05000000000000000000" pitchFamily="2" charset="2"/>
              </a:rPr>
              <a:t>Time physical mechanism-related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925914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7" y="6572575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Pict: biomatrixtheory.com</a:t>
            </a:r>
            <a:endParaRPr lang="id-ID" sz="14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28577" y="553682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Why”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dalam Berfikir Sistem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/>
            <a:r>
              <a:rPr lang="id-ID" sz="3200" dirty="0" smtClean="0"/>
              <a:t>Pertanyaan “Why” berusaha mendapatkan:</a:t>
            </a:r>
          </a:p>
          <a:p>
            <a:pPr marL="685800" lvl="3"/>
            <a:r>
              <a:rPr lang="id-ID" sz="3200" dirty="0" smtClean="0"/>
              <a:t>Alasan dan tujuan dalam menjalankan suatu hal (Motivasi)</a:t>
            </a:r>
          </a:p>
          <a:p>
            <a:pPr marL="685800" lvl="3"/>
            <a:r>
              <a:rPr lang="id-ID" sz="3200" dirty="0" smtClean="0"/>
              <a:t>Hubungan sebab akibat antara kejadian dengan aktivitas seseorang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804305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Where”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dalam Berfikir Sistem (1)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65943"/>
            <a:ext cx="11506200" cy="4525963"/>
          </a:xfrm>
        </p:spPr>
        <p:txBody>
          <a:bodyPr/>
          <a:lstStyle/>
          <a:p>
            <a:r>
              <a:rPr lang="id-ID" dirty="0" smtClean="0"/>
              <a:t>Pertanyaan “Where” tidak hanya berhubungan dengan lokasi, namun juga menerangkan: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Ruang lingkup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Faktor-faktor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Kondisi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Nilai-nilai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Pola-pola</a:t>
            </a:r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3810000" y="2743200"/>
            <a:ext cx="6858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4532086" y="35249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Yang melingkupi masalah, yang disebut dengan </a:t>
            </a:r>
            <a:r>
              <a:rPr lang="id-ID" b="1" dirty="0" smtClean="0"/>
              <a:t>KONTEKSTUAL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65498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“Where” dalam Berfikir Sistem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806113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400" b="1" dirty="0" smtClean="0"/>
              <a:t>Kontekstual dalam Sistem</a:t>
            </a:r>
            <a:endParaRPr lang="id-ID" sz="24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30930"/>
              </p:ext>
            </p:extLst>
          </p:nvPr>
        </p:nvGraphicFramePr>
        <p:xfrm>
          <a:off x="228600" y="1981200"/>
          <a:ext cx="11506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9436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Konteks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Perspektif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Bidang</a:t>
                      </a:r>
                      <a:r>
                        <a:rPr lang="id-ID" baseline="0" dirty="0" smtClean="0"/>
                        <a:t> studi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Individu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Motivasi, kepribadian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Psikologi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Kelompok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organisasi,</a:t>
                      </a:r>
                      <a:r>
                        <a:rPr lang="id-ID" baseline="0" dirty="0" smtClean="0"/>
                        <a:t> pengawasan, keuangan, dan lain-lain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Sosiologi, Manajemen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Politik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Kekuasaan, kebijakan, dll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Ilmu Politik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Penelitian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Ontologi, Epistemologi, Aksiologi, Metodologi, dll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Ilmu Filsafat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Rekayasa/Teknik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Metodologi</a:t>
                      </a:r>
                      <a:r>
                        <a:rPr lang="id-ID" baseline="0" dirty="0" smtClean="0"/>
                        <a:t> berdasarkan sistem, Model Daur Hidup, dll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Ilmu Sistem, Rekayasa sistem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Ilmu</a:t>
                      </a:r>
                      <a:r>
                        <a:rPr lang="id-ID" baseline="0" dirty="0" smtClean="0"/>
                        <a:t> Pengetahuan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Logika, Hirarki, Termodinamika, dll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Matematika, Fisika, Kimia, Biologi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645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5400" y="440871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Centrality axiom (Aksioma Terpusat)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57-58)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359" t="18749" r="9005" b="14584"/>
          <a:stretch/>
        </p:blipFill>
        <p:spPr>
          <a:xfrm>
            <a:off x="4934856" y="1126671"/>
            <a:ext cx="7239001" cy="48768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1" y="1371600"/>
            <a:ext cx="5388542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sz="2800" b="1" i="1" dirty="0"/>
              <a:t>Prinsip </a:t>
            </a:r>
            <a:r>
              <a:rPr lang="id-ID" sz="2800" b="1" i="1" dirty="0" smtClean="0"/>
              <a:t>Hierarchy</a:t>
            </a:r>
          </a:p>
          <a:p>
            <a:pPr lvl="1"/>
            <a:r>
              <a:rPr lang="id-ID" sz="2000" dirty="0" smtClean="0"/>
              <a:t>Keseluruhan sistem dibentuk dari subsistem, dimana subsistem tersebut terbentuk dari sub subsistem dan seterusnya</a:t>
            </a:r>
          </a:p>
          <a:p>
            <a:pPr lvl="1"/>
            <a:r>
              <a:rPr lang="id-ID" sz="2000" dirty="0" smtClean="0"/>
              <a:t>Berdasarkan prinsip ini, maka:</a:t>
            </a:r>
          </a:p>
          <a:p>
            <a:pPr lvl="2"/>
            <a:r>
              <a:rPr lang="id-ID" sz="2000" dirty="0" smtClean="0"/>
              <a:t>Dalam merancang sistem, sebaiknya dimulai dari sistem yang tertinggi hirarkinya</a:t>
            </a:r>
          </a:p>
          <a:p>
            <a:pPr lvl="2"/>
            <a:r>
              <a:rPr lang="id-ID" sz="2000" dirty="0" smtClean="0"/>
              <a:t>Dalam menganalisis sistem, sebaiknya sistem dipecah-pecah menjadi subsistem yang kecil, dipahami, dan dibentuk kembali dengan sistem </a:t>
            </a:r>
          </a:p>
        </p:txBody>
      </p:sp>
    </p:spTree>
    <p:extLst>
      <p:ext uri="{BB962C8B-B14F-4D97-AF65-F5344CB8AC3E}">
        <p14:creationId xmlns:p14="http://schemas.microsoft.com/office/powerpoint/2010/main" val="1419800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Centrality axiom (Aksioma Terpusat)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58)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744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b="1" i="1" dirty="0" smtClean="0"/>
              <a:t>Prinsip Communication and Control</a:t>
            </a:r>
          </a:p>
          <a:p>
            <a:pPr lvl="1"/>
            <a:r>
              <a:rPr lang="id-ID" sz="3200" dirty="0" smtClean="0"/>
              <a:t>Kinerja operasional sistem dipengaruhi oleh Komunikasi dan Kontrol.</a:t>
            </a:r>
          </a:p>
          <a:p>
            <a:pPr lvl="1"/>
            <a:r>
              <a:rPr lang="id-ID" sz="3200" dirty="0" smtClean="0"/>
              <a:t>Tanpa ada komunikasi, maka kinerja operasional sistem tidak mungkin diperoleh</a:t>
            </a:r>
          </a:p>
          <a:p>
            <a:pPr lvl="1"/>
            <a:r>
              <a:rPr lang="id-ID" sz="3200" dirty="0" smtClean="0"/>
              <a:t>Prinsip Kontrol memungkinkan Sistem untuk dapat beradaptasi dengan lingkungan dan tetap layak beroperasi </a:t>
            </a:r>
          </a:p>
        </p:txBody>
      </p:sp>
    </p:spTree>
    <p:extLst>
      <p:ext uri="{BB962C8B-B14F-4D97-AF65-F5344CB8AC3E}">
        <p14:creationId xmlns:p14="http://schemas.microsoft.com/office/powerpoint/2010/main" val="3731305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epustakaan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990600" y="1371600"/>
            <a:ext cx="10287000" cy="4602163"/>
          </a:xfrm>
        </p:spPr>
        <p:txBody>
          <a:bodyPr/>
          <a:lstStyle/>
          <a:p>
            <a:pPr lvl="0"/>
            <a:r>
              <a:rPr lang="id-ID" sz="2400" dirty="0"/>
              <a:t>Hester, Patrick T., dan Kevin MacG. Adams. 2014. </a:t>
            </a:r>
            <a:r>
              <a:rPr lang="id-ID" sz="2400" i="1" dirty="0"/>
              <a:t>Systemic Thinking: Fundamentals for Understanding Problem and Messes</a:t>
            </a:r>
            <a:r>
              <a:rPr lang="id-ID" sz="2400" dirty="0"/>
              <a:t>. Switzerland: Springer International. [e-book</a:t>
            </a:r>
            <a:r>
              <a:rPr lang="id-ID" sz="2400" dirty="0" smtClean="0"/>
              <a:t>]</a:t>
            </a:r>
            <a:endParaRPr lang="id-ID" sz="2400" dirty="0"/>
          </a:p>
          <a:p>
            <a:pPr lvl="0"/>
            <a:r>
              <a:rPr lang="id-ID" sz="2400" dirty="0"/>
              <a:t>Haines, Stephen (editor). 2004. </a:t>
            </a:r>
            <a:r>
              <a:rPr lang="id-ID" sz="2400" i="1" dirty="0"/>
              <a:t>50 One-minute Tips for Leader: Using the Systems Thinking Approach</a:t>
            </a:r>
            <a:r>
              <a:rPr lang="id-ID" sz="2400" dirty="0"/>
              <a:t>. California: System Thinking Press [e-book]</a:t>
            </a:r>
          </a:p>
          <a:p>
            <a:pPr lvl="0"/>
            <a:r>
              <a:rPr lang="id-ID" sz="2400" dirty="0"/>
              <a:t>World Health Organization. 2009. </a:t>
            </a:r>
            <a:r>
              <a:rPr lang="id-ID" sz="2400" i="1" dirty="0"/>
              <a:t>Systems Thinking for Health Systems Strengthening</a:t>
            </a:r>
            <a:r>
              <a:rPr lang="id-ID" sz="2400" dirty="0"/>
              <a:t>. WHO Press. [e-book</a:t>
            </a:r>
            <a:r>
              <a:rPr lang="id-ID" sz="2400" dirty="0" smtClean="0"/>
              <a:t>]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00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axiom (Aksioma Kontekstual)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10806113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Sistem mendapat informasi dari lingkungan dan faktor-faktor di sekelilingnya</a:t>
            </a:r>
          </a:p>
          <a:p>
            <a:pPr marL="0" indent="0">
              <a:buNone/>
            </a:pPr>
            <a:r>
              <a:rPr lang="id-ID" sz="2400" dirty="0" smtClean="0"/>
              <a:t>Terdiri dari 3 prinsip: Holism, Darkness, dan Complementary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b="1" i="1" dirty="0" smtClean="0"/>
              <a:t>Prinsip Holism (keseluruhan)</a:t>
            </a:r>
          </a:p>
          <a:p>
            <a:pPr lvl="1"/>
            <a:r>
              <a:rPr lang="id-ID" sz="2400" dirty="0" smtClean="0"/>
              <a:t>Untuk memahami sebuah sistem, jangan hanya melihat pada fungsi dari bagian-bagiannya, melainkan pada keseluruhan sistem tersebut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Darkness (kegelapan)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Tidak ada sistem yang dapat diketahui secara keseluruhan disebabkan keterbatasan daya observasi manusia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Complementary (komplementer)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Untuk mempelajari sebuah sistem secara lengkap, tidak cukup hanya memahami satu sudut pandang dari sistem tersebut</a:t>
            </a:r>
            <a:endParaRPr lang="id-ID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91287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60-61)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458" t="34374" r="13104" b="17709"/>
          <a:stretch/>
        </p:blipFill>
        <p:spPr>
          <a:xfrm>
            <a:off x="5464944" y="2286000"/>
            <a:ext cx="6708913" cy="381000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1" y="1371600"/>
            <a:ext cx="5638800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/>
              <a:t>Sistem mencapai tujuan spesifik dengan perilaku tertentu dan menggunakan cara-cara tertentu. </a:t>
            </a:r>
          </a:p>
          <a:p>
            <a:pPr marL="0" indent="0">
              <a:buNone/>
            </a:pPr>
            <a:r>
              <a:rPr lang="id-ID" sz="2000" dirty="0" smtClean="0"/>
              <a:t>Terdiri dari 6 prinsip: Equifinality, Multifinality, Purposive behavior, Satisficing</a:t>
            </a:r>
            <a:r>
              <a:rPr lang="id-ID" sz="2000" dirty="0"/>
              <a:t>, Finite causality, dan </a:t>
            </a:r>
            <a:r>
              <a:rPr lang="id-ID" sz="2000" dirty="0" smtClean="0"/>
              <a:t>Viability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i="1" dirty="0" smtClean="0"/>
              <a:t>Prinsip Equifinality</a:t>
            </a:r>
          </a:p>
          <a:p>
            <a:pPr lvl="1"/>
            <a:r>
              <a:rPr lang="id-ID" sz="2000" dirty="0" smtClean="0"/>
              <a:t>Setiap sistem terbuka (mis: sistem kehidupan manusia) akan mencapai tujuan yang sama, meskipun berasal dari “tempat” yang berbeda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i="1" dirty="0" smtClean="0"/>
              <a:t>Prinsip Multifinality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Setiap sistem tertutup (mis: sistem yang dibuat oleh manusia) akan mencapai tujuan yang berbeda, meskipun berasal dari “tempat” yang sama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752600"/>
            <a:ext cx="22678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Open systems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9324976" y="1752600"/>
            <a:ext cx="22678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Closed systems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2708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630298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id-ID" sz="2400" b="1" i="1" dirty="0" smtClean="0"/>
              <a:t>Prinsip Purposive Behavior (Perilaku bertujuan)</a:t>
            </a:r>
          </a:p>
          <a:p>
            <a:pPr lvl="1"/>
            <a:r>
              <a:rPr lang="id-ID" sz="2400" dirty="0" smtClean="0"/>
              <a:t>Setiap sistem memiliki “perilaku” yang dilakukan untuk mencapai tujuan sistem</a:t>
            </a:r>
          </a:p>
          <a:p>
            <a:pPr lvl="1"/>
            <a:r>
              <a:rPr lang="id-ID" sz="2400" dirty="0" smtClean="0"/>
              <a:t>Pada sistem tertutup atau sistem yang dibuat manusia (seperti: sistem dalam organisasi), </a:t>
            </a:r>
            <a:r>
              <a:rPr lang="id-ID" sz="2400" i="1" dirty="0" smtClean="0"/>
              <a:t>purposive behavior</a:t>
            </a:r>
            <a:r>
              <a:rPr lang="id-ID" sz="2400" dirty="0" smtClean="0"/>
              <a:t> merupakan turunan dari misi, tujuan, dan sasaran.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sz="2400" b="1" i="1" dirty="0" smtClean="0"/>
              <a:t>Prinsip Satisficing (Memuaskan)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terbuka (manusia) berusaha mencapai tujuan yang paling memuaskan, sedang siste tertutup berusaha mencapai tujuan yang optimal.</a:t>
            </a:r>
            <a:endParaRPr lang="id-ID" sz="2400" dirty="0"/>
          </a:p>
          <a:p>
            <a:pPr marL="514350" indent="-514350">
              <a:buFont typeface="+mj-lt"/>
              <a:buAutoNum type="arabicPeriod" startAt="5"/>
            </a:pPr>
            <a:r>
              <a:rPr lang="id-ID" sz="2400" b="1" i="1" dirty="0"/>
              <a:t>Prinsip Finite </a:t>
            </a:r>
            <a:r>
              <a:rPr lang="id-ID" sz="2400" b="1" i="1" dirty="0" smtClean="0"/>
              <a:t>Causality (Hasil yang terbatas)</a:t>
            </a:r>
            <a:endParaRPr lang="id-ID" sz="2400" b="1" i="1" dirty="0"/>
          </a:p>
          <a:p>
            <a:pPr lvl="1"/>
            <a:r>
              <a:rPr lang="id-ID" sz="2400" dirty="0"/>
              <a:t>Setiap produk/hasil yang dibuat oleh sistem akan terbatas karena terdapat batasan untuk mencapainya</a:t>
            </a:r>
          </a:p>
        </p:txBody>
      </p:sp>
    </p:spTree>
    <p:extLst>
      <p:ext uri="{BB962C8B-B14F-4D97-AF65-F5344CB8AC3E}">
        <p14:creationId xmlns:p14="http://schemas.microsoft.com/office/powerpoint/2010/main" val="1189144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8821057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axiom (Aksioma Tujuan)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62)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759680"/>
            <a:ext cx="117348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id-ID" sz="2400" b="1" i="1" dirty="0" smtClean="0"/>
              <a:t>Prinsip Viability (Kelayakan)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harus menyeimbangkan 2 dimensi yaitu perubahan </a:t>
            </a:r>
            <a:r>
              <a:rPr lang="id-ID" sz="2400" i="1" dirty="0" smtClean="0"/>
              <a:t>(change)</a:t>
            </a:r>
            <a:r>
              <a:rPr lang="id-ID" sz="2400" dirty="0" smtClean="0"/>
              <a:t> dan pengawasan </a:t>
            </a:r>
            <a:r>
              <a:rPr lang="id-ID" sz="2400" i="1" dirty="0" smtClean="0"/>
              <a:t>(control)</a:t>
            </a:r>
            <a:r>
              <a:rPr lang="id-ID" sz="2400" dirty="0" smtClean="0"/>
              <a:t>.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Perubahan (change) terdiri dari 2 kutub yaitu otonomi dan integrasi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harus memiliki kemampuan untuk menyelesaikan tujuan (disebut Otonom), namun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juga tidak bisa berjalan sendiri, dan harus bergabung dengan sistem lain untuk mencapai tujuan (disebut Integrasi)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Pengawasan (control) terdiri dari 2 kutub yaitu adaptasi dan stabilitas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harus menyesuaikan diri dengan lingkungan (disebut Adaptasi), namun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Setiap sistem akan mengalami ketidakstabilan bila melakukan adaptasi (disebut Stabilitas)</a:t>
            </a:r>
          </a:p>
        </p:txBody>
      </p:sp>
    </p:spTree>
    <p:extLst>
      <p:ext uri="{BB962C8B-B14F-4D97-AF65-F5344CB8AC3E}">
        <p14:creationId xmlns:p14="http://schemas.microsoft.com/office/powerpoint/2010/main" val="1902361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Setiap sistem ketika beroperasional atau menunjukkan kinerja harus dilihat secara natural (</a:t>
            </a:r>
            <a:r>
              <a:rPr lang="id-ID" sz="2400" i="1" dirty="0" smtClean="0"/>
              <a:t>in situ</a:t>
            </a:r>
            <a:r>
              <a:rPr lang="id-ID" sz="2400" dirty="0" smtClean="0"/>
              <a:t>)</a:t>
            </a:r>
          </a:p>
          <a:p>
            <a:pPr marL="0" indent="0">
              <a:buNone/>
            </a:pPr>
            <a:r>
              <a:rPr lang="id-ID" sz="2400" dirty="0" smtClean="0"/>
              <a:t>Terdiri dari 7 prinsip: Dynamic equilibrium, Relaxation time, Basins of stability, Self-organization, Homeostatis &amp; homeorhesis, Suboptimization, dan Redundancy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Dynamic equilibrium (Keseimbangan dinamis)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akan mengalami kondisi keseimbangan (kembali ke titik semula) dan akan bereaksi jika ada interaksi dari luar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Jika sistem mengalami keseimbangan, maka subsistem akan sama-sama mengalami keseimbangan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11" y="4495800"/>
            <a:ext cx="46098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Relaxation time (waktu istirahat)</a:t>
            </a:r>
          </a:p>
          <a:p>
            <a:pPr lvl="1"/>
            <a:r>
              <a:rPr lang="id-ID" sz="2400" dirty="0" smtClean="0"/>
              <a:t>Setiap sistem akan berada pada posisi stabil (istirahat) bila waktu bagi sistem untuk berada dalam kondisi seimbang lebih pendek dibanding rata-rata waktu gangguan terhadap stabilitas sistem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400" b="1" i="1" dirty="0" smtClean="0"/>
              <a:t>Prinsip Basins of stability (“wadah” stabilitas)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memiliki “tempat” untuk menampung stabilitas sistem yang digunakan untuk menghadapi kondisi tidak stabil </a:t>
            </a:r>
            <a:r>
              <a:rPr lang="id-ID" sz="2400" i="1" dirty="0" smtClean="0"/>
              <a:t>(chaos)</a:t>
            </a:r>
            <a:r>
              <a:rPr lang="id-ID" sz="2400" dirty="0" smtClean="0"/>
              <a:t>. Tempat atau wadah ini diperoleh dengan menjaga agar proses terjadi secara berurutan (</a:t>
            </a:r>
            <a:r>
              <a:rPr lang="id-ID" sz="2400" i="1" dirty="0" smtClean="0"/>
              <a:t>order)</a:t>
            </a:r>
            <a:r>
              <a:rPr lang="id-ID" sz="2400" dirty="0" smtClean="0"/>
              <a:t>. </a:t>
            </a:r>
            <a:endParaRPr lang="id-ID" sz="24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400" b="1" i="1" dirty="0"/>
              <a:t>Prinsip </a:t>
            </a:r>
            <a:r>
              <a:rPr lang="id-ID" sz="2400" b="1" i="1" dirty="0" smtClean="0"/>
              <a:t>Self-organization (Terorganisir secara mandiri)</a:t>
            </a:r>
            <a:endParaRPr lang="id-ID" sz="2400" b="1" i="1" dirty="0"/>
          </a:p>
          <a:p>
            <a:pPr lvl="1"/>
            <a:r>
              <a:rPr lang="id-ID" sz="2400" dirty="0"/>
              <a:t>Setiap </a:t>
            </a:r>
            <a:r>
              <a:rPr lang="id-ID" sz="2400" dirty="0" smtClean="0"/>
              <a:t>sistem mampu menentukan struktur dan tampilannya sendiri, sehingga sulit bagi praktisi sistem untuk mengubah sistem karena ada “kekuatan” </a:t>
            </a:r>
            <a:r>
              <a:rPr lang="id-ID" sz="2400" i="1" dirty="0" smtClean="0"/>
              <a:t>self-organization</a:t>
            </a:r>
            <a:r>
              <a:rPr lang="id-ID" sz="2400" dirty="0" smtClean="0"/>
              <a:t> dalam sistem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961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73914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id-ID" sz="2400" b="1" i="1" dirty="0" smtClean="0"/>
              <a:t>Prinsip Homeostatis dan Homeorhesis</a:t>
            </a:r>
          </a:p>
          <a:p>
            <a:pPr lvl="1"/>
            <a:r>
              <a:rPr lang="id-ID" sz="2400" dirty="0" smtClean="0"/>
              <a:t>Setiap sistem (termasuk sistem pada manusia) akan bereaksi untuk menjaga agar sistem (atau tubuh) tetap stabil </a:t>
            </a:r>
          </a:p>
          <a:p>
            <a:pPr lvl="1"/>
            <a:r>
              <a:rPr lang="id-ID" sz="2400" dirty="0" smtClean="0"/>
              <a:t>Prinsip ini menjelaskan kenapa sistem secara sepintas terlihat sistem tidak berubah, padahal mengalami perubahan.</a:t>
            </a:r>
          </a:p>
          <a:p>
            <a:pPr lvl="1"/>
            <a:r>
              <a:rPr lang="id-ID" sz="2400" dirty="0" smtClean="0"/>
              <a:t>Homeostatis bersifat statis, sedangkan Homeorhesis bersifat dinamis</a:t>
            </a:r>
          </a:p>
          <a:p>
            <a:pPr lvl="1"/>
            <a:r>
              <a:rPr lang="id-ID" sz="2400" dirty="0" smtClean="0"/>
              <a:t>Sistem akan berusaha menjaga kestabilannya secara dinamis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542" t="40626" r="7833" b="7291"/>
          <a:stretch/>
        </p:blipFill>
        <p:spPr>
          <a:xfrm>
            <a:off x="7848600" y="1429657"/>
            <a:ext cx="4114801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945" t="40625" r="45900" b="48958"/>
          <a:stretch/>
        </p:blipFill>
        <p:spPr>
          <a:xfrm>
            <a:off x="8724900" y="5239657"/>
            <a:ext cx="2362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0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axiom (Aksioma Operasional) - 3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66-67)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id-ID" sz="2400" b="1" i="1" dirty="0" smtClean="0"/>
              <a:t>Prinsip Suboptimization (Sub optimasi)</a:t>
            </a:r>
          </a:p>
          <a:p>
            <a:pPr lvl="1"/>
            <a:r>
              <a:rPr lang="id-ID" sz="2400" dirty="0" smtClean="0"/>
              <a:t>Setiap sistem secara keseluruhan tidak akan mencapai optimalisasi yang sempurna, meskipun sub sistem yang ada dibawahnya telah mencapai hasil yang optimal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2400" b="1" i="1" dirty="0" smtClean="0"/>
              <a:t>Prinsip Redundancy (duplikasi)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Setiap sistem memiliki/memerlukan “duplikasi” atau kelebihan sumberdaya supaya bisa beroperasi dengan sukses 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endParaRPr lang="id-ID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4067856"/>
            <a:ext cx="4895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5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Viability axiom (Aksioma Kelayakan)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67-68)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117348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Untuk menjamin agar sistem berjalan dengan baik (layak beroperasi), maka parameter kunci di dalam sistem tersebut harus dikendalikan</a:t>
            </a:r>
          </a:p>
          <a:p>
            <a:pPr marL="0" indent="0">
              <a:buNone/>
            </a:pPr>
            <a:r>
              <a:rPr lang="id-ID" sz="2400" dirty="0" smtClean="0"/>
              <a:t>Terdiri dari 5 prinsip: Requisite variety</a:t>
            </a:r>
            <a:r>
              <a:rPr lang="id-ID" sz="2400" dirty="0"/>
              <a:t>, Requisite </a:t>
            </a:r>
            <a:r>
              <a:rPr lang="id-ID" sz="2400" dirty="0" smtClean="0"/>
              <a:t>hierarchy, Feedback, Circular causality, dan Recursion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Requisite variety (Kebutuhan akan variasi)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sistem memiliki variasi yang merupakan fungsi dari Input dan Output.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Pada sistem terbuka, jumlah viariasi tidak terbatas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Pada sistem tertutup, jumlah variasi terbatas. Salah satunya dihitung dengan formula V = Z</a:t>
            </a:r>
            <a:r>
              <a:rPr lang="id-ID" sz="2400" baseline="30000" dirty="0" smtClean="0"/>
              <a:t>n</a:t>
            </a:r>
            <a:r>
              <a:rPr lang="id-ID" sz="2400" dirty="0" smtClean="0"/>
              <a:t>, dimana V = variasi, Z = Jumlah kemungkinan kondisi siste, dan n = jumlah elemen dalam sistem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Cara membatasi variasi: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Menentukan batas-batas sistem</a:t>
            </a:r>
          </a:p>
          <a:p>
            <a:pPr marL="1168400" lvl="1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Membuat kebijakan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607787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Viability axiom (Aksioma Kelayakan)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63-65)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11734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000" b="1" i="1" dirty="0" smtClean="0"/>
              <a:t>Prinsip Requisite Hierarchy (kebutuhan akan hirarki)</a:t>
            </a:r>
          </a:p>
          <a:p>
            <a:pPr lvl="1"/>
            <a:r>
              <a:rPr lang="id-ID" sz="2000" dirty="0" smtClean="0"/>
              <a:t>Pada suatu sistem yang tidak terdapat regulasi/aturan untuk menentukan variasi sistem, maka dapat diatasi dengan menggunakan hirarki sistem</a:t>
            </a:r>
          </a:p>
          <a:p>
            <a:pPr lvl="1"/>
            <a:r>
              <a:rPr lang="id-ID" sz="2000" dirty="0" smtClean="0"/>
              <a:t>Variasi akan semakin tinggi pada hirarki sistem yang terbawah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000" b="1" i="1" dirty="0" smtClean="0"/>
              <a:t>Prinsip Feedback (Umpan balik)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Setiap sistem (tertutup dan terbuka) menggunakan feedback untuk mengontrol perilaku dalam sistem dan menangkal gangguan yang tidak diharapkan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000" dirty="0" smtClean="0"/>
              <a:t>Feedback merupakan prinsip dasar sibernetik </a:t>
            </a:r>
            <a:endParaRPr lang="id-ID" sz="20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000" b="1" i="1" dirty="0"/>
              <a:t>Prinsip </a:t>
            </a:r>
            <a:r>
              <a:rPr lang="id-ID" sz="2000" b="1" i="1" dirty="0" smtClean="0"/>
              <a:t>Circular causality (Sebab Akibat yang berlanjut)</a:t>
            </a:r>
            <a:endParaRPr lang="id-ID" sz="2000" b="1" i="1" dirty="0"/>
          </a:p>
          <a:p>
            <a:pPr lvl="1"/>
            <a:r>
              <a:rPr lang="id-ID" sz="2000" dirty="0"/>
              <a:t>Setiap </a:t>
            </a:r>
            <a:r>
              <a:rPr lang="id-ID" sz="2000" dirty="0" smtClean="0"/>
              <a:t>sistem akan memberi dampak/pengaruh kepada sistem lainnya, dan seterusnya akan memberi dampak pada sistem yang lain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d-ID" sz="2000" b="1" i="1" dirty="0"/>
              <a:t>Prinsip Recursion (Proses balik)</a:t>
            </a:r>
          </a:p>
          <a:p>
            <a:pPr lvl="1"/>
            <a:r>
              <a:rPr lang="id-ID" sz="2000" dirty="0"/>
              <a:t>Karakteristik atau regulasi yang ada pada level lebih rendah akan mempengaruhi karakteristik pada level </a:t>
            </a:r>
            <a:r>
              <a:rPr lang="id-ID" sz="2000" dirty="0" smtClean="0"/>
              <a:t>selanjutnya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77046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pPr lvl="0"/>
            <a:r>
              <a:rPr lang="id-ID" sz="2400" dirty="0" smtClean="0"/>
              <a:t>Menjelaskan metodologi yang digunakan dalam berfikir sistem</a:t>
            </a:r>
            <a:endParaRPr lang="id-ID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axiom (Aksioma Rancangan)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69-70)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627237"/>
            <a:ext cx="118110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Suatu sistem tertutup dapat direncanakan, diarahkan dan dikembangkan dengan memodifikasi sumberdaya yang dimiliki dan hubungan antar elemen dalam sistem.</a:t>
            </a:r>
          </a:p>
          <a:p>
            <a:pPr marL="0" indent="0">
              <a:buNone/>
            </a:pPr>
            <a:r>
              <a:rPr lang="id-ID" sz="2400" dirty="0" smtClean="0"/>
              <a:t>Terdiri dari 5 prinsip: Requisite parsimony, </a:t>
            </a:r>
            <a:r>
              <a:rPr lang="id-ID" sz="2400" dirty="0"/>
              <a:t>Requisite </a:t>
            </a:r>
            <a:r>
              <a:rPr lang="id-ID" sz="2400" dirty="0" smtClean="0"/>
              <a:t>saliency, Minimum critical specification, dan Pareto.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b="1" i="1" dirty="0" smtClean="0"/>
              <a:t>Prinsip Requisite parsimony (Kebutuhan akan keterbatasan)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Setiap tujuan, sasaran, konsep, hirarki, konfigurasi, tingkat desain dan sebagainya yang ada dalam sistem sebaiknya berada dalam jumlah terbatas yaitu antara 5 s/d 9 </a:t>
            </a:r>
            <a:r>
              <a:rPr lang="id-ID" sz="2400" i="1" dirty="0" smtClean="0"/>
              <a:t>(Law of requisite parsimony)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400" dirty="0" smtClean="0"/>
              <a:t>Hal berdasarkan studi yang dilakukan oleh Miller yang menyatakan bahwa rata-rata batas jumlah obyek yang bisa diperhatikan, dan diingat secara cepat oleh manusia secara optimal adalah 7 (antara 5 s/d 9).   </a:t>
            </a:r>
          </a:p>
          <a:p>
            <a:pPr marL="711200">
              <a:buFont typeface="Calibri" panose="020F0502020204030204" pitchFamily="34" charset="0"/>
              <a:buChar char="—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326144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99737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axiom (Aksioma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Rancangan)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199" y="1219200"/>
            <a:ext cx="9020175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Requisite Saliency (kebutuhan akan atribut yang spesifik)</a:t>
            </a:r>
          </a:p>
          <a:p>
            <a:pPr lvl="1"/>
            <a:r>
              <a:rPr lang="id-ID" sz="2400" dirty="0" smtClean="0"/>
              <a:t>Setiap sistem memiliki “atribut-atribut” yang merupakan ciri khasnya dan setiap atribut tersebut memiliki ranking yang berbeda-beda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400" b="1" i="1" dirty="0" smtClean="0"/>
              <a:t>Prinsip Minimum Critical Specification (Spesifikasi kritis yang terendah)</a:t>
            </a:r>
          </a:p>
          <a:p>
            <a:pPr marL="711200" lvl="1" indent="-261938">
              <a:buFont typeface="Calibri" panose="020F0502020204030204" pitchFamily="34" charset="0"/>
              <a:buChar char="–"/>
            </a:pPr>
            <a:r>
              <a:rPr lang="id-ID" sz="2400" dirty="0" smtClean="0"/>
              <a:t>Sebuah sistem memiliki spesifikasi kritis (tujuan, sasaran, dsb) yang telah ditetapkan seminimal mungkin sesuai dengan kebutuhan sistem </a:t>
            </a:r>
            <a:endParaRPr lang="id-ID" sz="2400" dirty="0"/>
          </a:p>
          <a:p>
            <a:pPr marL="514350" indent="-514350">
              <a:buFont typeface="+mj-lt"/>
              <a:buAutoNum type="arabicPeriod" startAt="4"/>
            </a:pPr>
            <a:r>
              <a:rPr lang="id-ID" sz="2400" b="1" i="1" dirty="0"/>
              <a:t>Prinsip </a:t>
            </a:r>
            <a:r>
              <a:rPr lang="id-ID" sz="2400" b="1" i="1" dirty="0" smtClean="0"/>
              <a:t>Pareto</a:t>
            </a:r>
            <a:endParaRPr lang="id-ID" sz="2400" b="1" i="1" dirty="0"/>
          </a:p>
          <a:p>
            <a:pPr lvl="1"/>
            <a:r>
              <a:rPr lang="id-ID" sz="2400" dirty="0" smtClean="0"/>
              <a:t>Pada hampir seluruh sistem, 80% output sistem dihasilkan oleh 20% input, sebaliknya 20% output dihasilkan oleh 80% sumberdaya/input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57" y="3015507"/>
            <a:ext cx="3370943" cy="32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54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71-72)</a:t>
            </a:r>
            <a:endParaRPr lang="id-ID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89000"/>
            <a:ext cx="4820442" cy="3733800"/>
          </a:xfrm>
          <a:prstGeom prst="rect">
            <a:avLst/>
          </a:prstGeom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572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axiom (Aksioma Informasi) - 1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 smtClean="0"/>
              <a:t>Suatu sistem akan menciptakan, memproses, mentransfer, dan memodifikasi informasi. Prinsip ini berupaya menjelaskan bagaimana informasi mempengaruhi sistem</a:t>
            </a:r>
          </a:p>
          <a:p>
            <a:pPr marL="0" indent="0">
              <a:buNone/>
            </a:pPr>
            <a:r>
              <a:rPr lang="id-ID" sz="2000" dirty="0" smtClean="0"/>
              <a:t>Terdiri dari 3 prinsip: Information redundancy, Redundancy of potential command, dan Finagle’s Laws of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b="1" i="1" dirty="0" smtClean="0"/>
              <a:t>Prinsip Information redundancy (Duplikasi informasi)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Pada setiap sistem akan terjadi pengulangan/duplikasi informasi</a:t>
            </a:r>
            <a:endParaRPr lang="id-ID" sz="2000" i="1" dirty="0" smtClean="0"/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Efek negatif dari duplikasi informasi: terjadi pemborosan tempat (spamming)</a:t>
            </a:r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Efek positif dari duplikasi informasi: dapat digunakan sebagai metode untuk mendeteksi kesalahan   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sz="2000" b="1" i="1" dirty="0"/>
              <a:t>Prinsip </a:t>
            </a:r>
            <a:r>
              <a:rPr lang="id-ID" sz="2000" b="1" i="1" dirty="0" smtClean="0"/>
              <a:t>Redundacy of potential command </a:t>
            </a:r>
            <a:r>
              <a:rPr lang="id-ID" sz="2000" b="1" i="1" dirty="0"/>
              <a:t>(Duplikasi </a:t>
            </a:r>
            <a:r>
              <a:rPr lang="id-ID" sz="2000" b="1" i="1" dirty="0" smtClean="0"/>
              <a:t>perintah penting)</a:t>
            </a:r>
            <a:endParaRPr lang="id-ID" sz="2000" b="1" i="1" dirty="0"/>
          </a:p>
          <a:p>
            <a:pPr marL="711200">
              <a:buFont typeface="Calibri" panose="020F0502020204030204" pitchFamily="34" charset="0"/>
              <a:buChar char="—"/>
            </a:pPr>
            <a:r>
              <a:rPr lang="id-ID" sz="2000" dirty="0" smtClean="0"/>
              <a:t>Pada setiap sistem akan terjadi duplikasi perintah yang terjadi secara serial, dan ini akan mengefektifkan kinerja sistem</a:t>
            </a:r>
            <a:endParaRPr lang="id-ID" sz="2000" i="1" dirty="0"/>
          </a:p>
          <a:p>
            <a:pPr marL="368300" indent="0">
              <a:buNone/>
            </a:pPr>
            <a:endParaRPr lang="id-ID" sz="2000" dirty="0" smtClean="0"/>
          </a:p>
          <a:p>
            <a:pPr marL="711200">
              <a:buFont typeface="Calibri" panose="020F0502020204030204" pitchFamily="34" charset="0"/>
              <a:buChar char="—"/>
            </a:pP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2004761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-1" y="685800"/>
            <a:ext cx="9172576" cy="499737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axiom (Aksioma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Informasi) - 2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057" y="6429474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69-71)</a:t>
            </a:r>
            <a:endParaRPr lang="id-ID" sz="14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199" y="1219200"/>
            <a:ext cx="11201401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id-ID" sz="2400" b="1" i="1" dirty="0" smtClean="0"/>
              <a:t>Prinsip Finagle’s Law of Information (Hukum Informasi dari Finagle)</a:t>
            </a:r>
          </a:p>
          <a:p>
            <a:pPr lvl="1"/>
            <a:r>
              <a:rPr lang="id-ID" sz="2400" dirty="0" smtClean="0"/>
              <a:t>Hukum ini sebenarnya adalah pepatah yang secara umum sudah diterima dan diaplikasikan oleh pada Ahli Kesehatan Masyarakat</a:t>
            </a:r>
          </a:p>
          <a:p>
            <a:pPr lvl="1"/>
            <a:r>
              <a:rPr lang="id-ID" sz="2400" dirty="0" smtClean="0"/>
              <a:t>Hukum Finagle menyatakan:</a:t>
            </a:r>
          </a:p>
          <a:p>
            <a:pPr lvl="2"/>
            <a:r>
              <a:rPr lang="id-ID" sz="2000" dirty="0" smtClean="0"/>
              <a:t>Informasi yang Anda miliki, pada dasarnya adalah informasi yang tidak Anda inginkan</a:t>
            </a:r>
          </a:p>
          <a:p>
            <a:pPr lvl="2"/>
            <a:r>
              <a:rPr lang="id-ID" sz="2000" dirty="0" smtClean="0"/>
              <a:t>Informasi yang Anda inginkan, pada dasarnya adalah informasi yang tidak Anda butuhkan</a:t>
            </a:r>
          </a:p>
          <a:p>
            <a:pPr lvl="2"/>
            <a:r>
              <a:rPr lang="id-ID" sz="2000" dirty="0" smtClean="0"/>
              <a:t>Informasi yang Anda butuhkan, pada dasarnya adalah informasi yang tidak dapat Anda peroleh</a:t>
            </a:r>
          </a:p>
          <a:p>
            <a:pPr lvl="2"/>
            <a:r>
              <a:rPr lang="id-ID" sz="2000" dirty="0" smtClean="0"/>
              <a:t>Informasi yang dapat Anda biayai, pada dasarnya lebih besar dari yang ingin Anda bayar</a:t>
            </a:r>
          </a:p>
          <a:p>
            <a:pPr lvl="1"/>
            <a:r>
              <a:rPr lang="id-ID" dirty="0" smtClean="0"/>
              <a:t>Pada sistem dengan kompleksitas/kekacauan yang tinggi, hampir tidak butuhkan data, informasi, dan literatur pengetahuan yang akurat untuk mengambil keputusan</a:t>
            </a:r>
          </a:p>
        </p:txBody>
      </p:sp>
    </p:spTree>
    <p:extLst>
      <p:ext uri="{BB962C8B-B14F-4D97-AF65-F5344CB8AC3E}">
        <p14:creationId xmlns:p14="http://schemas.microsoft.com/office/powerpoint/2010/main" val="3448718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 Berfikir Sistem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04698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/>
              <a:t>Hester &amp; Adams (2015, hal. </a:t>
            </a:r>
            <a:r>
              <a:rPr lang="id-ID" sz="1400" dirty="0" smtClean="0"/>
              <a:t>80)</a:t>
            </a:r>
            <a:endParaRPr lang="id-ID" sz="1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048466"/>
              </p:ext>
            </p:extLst>
          </p:nvPr>
        </p:nvGraphicFramePr>
        <p:xfrm>
          <a:off x="381000" y="1371600"/>
          <a:ext cx="11582400" cy="452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8986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(1)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</a:t>
            </a:r>
            <a:r>
              <a:rPr lang="id-ID" sz="1400" dirty="0" smtClean="0"/>
              <a:t>81)</a:t>
            </a:r>
            <a:endParaRPr lang="id-ID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“Who” merupakan pertanyaan terhadap pihak-pihak yang berkepentingan dengan sistem </a:t>
            </a:r>
            <a:r>
              <a:rPr lang="id-ID" i="1" dirty="0" smtClean="0"/>
              <a:t>(stakeholder analysis)</a:t>
            </a:r>
          </a:p>
          <a:p>
            <a:r>
              <a:rPr lang="id-ID" i="1" dirty="0" smtClean="0"/>
              <a:t>Stakeholder </a:t>
            </a:r>
            <a:r>
              <a:rPr lang="id-ID" dirty="0" smtClean="0"/>
              <a:t>pada organisasi bisnis =</a:t>
            </a:r>
          </a:p>
          <a:p>
            <a:pPr lvl="1"/>
            <a:r>
              <a:rPr lang="id-ID" i="1" dirty="0" smtClean="0"/>
              <a:t>Customers/Users/Clients</a:t>
            </a:r>
            <a:r>
              <a:rPr lang="id-ID" dirty="0" smtClean="0"/>
              <a:t>/pelanggan/konsumen/pasien</a:t>
            </a:r>
          </a:p>
          <a:p>
            <a:pPr lvl="1"/>
            <a:r>
              <a:rPr lang="id-ID" i="1" dirty="0" smtClean="0"/>
              <a:t>Suppliers</a:t>
            </a:r>
            <a:r>
              <a:rPr lang="id-ID" dirty="0" smtClean="0"/>
              <a:t>/pemasok/distributor/pedagang besar</a:t>
            </a:r>
          </a:p>
          <a:p>
            <a:pPr lvl="1"/>
            <a:r>
              <a:rPr lang="id-ID" i="1" dirty="0" smtClean="0"/>
              <a:t>Employees</a:t>
            </a:r>
            <a:r>
              <a:rPr lang="id-ID" dirty="0" smtClean="0"/>
              <a:t>/pegawai/karyawan</a:t>
            </a:r>
          </a:p>
          <a:p>
            <a:pPr lvl="1"/>
            <a:r>
              <a:rPr lang="id-ID" i="1" dirty="0" smtClean="0"/>
              <a:t>Regulators</a:t>
            </a:r>
            <a:r>
              <a:rPr lang="id-ID" dirty="0" smtClean="0"/>
              <a:t>/pemerintah/penentu kebijakan</a:t>
            </a:r>
          </a:p>
          <a:p>
            <a:pPr lvl="1"/>
            <a:r>
              <a:rPr lang="id-ID" i="1" dirty="0" smtClean="0"/>
              <a:t>Team members</a:t>
            </a:r>
            <a:r>
              <a:rPr lang="id-ID" dirty="0" smtClean="0"/>
              <a:t>/anggota tim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643670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8205" y="603041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/>
              <a:t>Hester &amp; Adams (2014, hal. 51-52)</a:t>
            </a:r>
            <a:endParaRPr lang="id-ID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944" t="22917" r="8418" b="5208"/>
          <a:stretch/>
        </p:blipFill>
        <p:spPr>
          <a:xfrm>
            <a:off x="4800600" y="1080393"/>
            <a:ext cx="7239001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77576"/>
            <a:ext cx="7162800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Analisis Pemangku Kepentingan </a:t>
            </a:r>
            <a:r>
              <a:rPr lang="id-ID" sz="2400" i="1" dirty="0" smtClean="0"/>
              <a:t>(Stakeholder analysis):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b="1" dirty="0" smtClean="0"/>
              <a:t>Brainstorming (bertukar pendapat)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b="1" dirty="0" smtClean="0"/>
              <a:t>Classification (pengelompokkan)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b="1" dirty="0" smtClean="0"/>
              <a:t>Attitude evaluation (evaluasi sikap)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dirty="0" smtClean="0"/>
              <a:t>Engagement priority (menentukan prioritas ikatan)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dirty="0" smtClean="0"/>
              <a:t>Develop stakeholder management plan (mengembangkan rencana pengelolaan pemangku kepentingan)</a:t>
            </a:r>
          </a:p>
          <a:p>
            <a:pPr marL="623888" lvl="1" indent="-514350">
              <a:buFont typeface="+mj-lt"/>
              <a:buAutoNum type="arabicPeriod"/>
            </a:pPr>
            <a:r>
              <a:rPr lang="id-ID" sz="2400" dirty="0" smtClean="0"/>
              <a:t>Management (pengelolaan)</a:t>
            </a:r>
            <a:endParaRPr lang="id-ID" sz="2400" dirty="0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0" y="1080393"/>
            <a:ext cx="8229600" cy="685800"/>
          </a:xfrm>
          <a:solidFill>
            <a:schemeClr val="bg1"/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(2)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80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3" b="90000"/>
          <a:stretch/>
        </p:blipFill>
        <p:spPr bwMode="auto">
          <a:xfrm>
            <a:off x="1" y="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12115800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/>
              <a:t>Brainstorming stakeholders</a:t>
            </a:r>
            <a:endParaRPr lang="id-ID" sz="2800" b="1" dirty="0" smtClean="0"/>
          </a:p>
          <a:p>
            <a:r>
              <a:rPr lang="id-ID" sz="2400" dirty="0" smtClean="0"/>
              <a:t>Bertujuan: mengetahui berbagai hal yang dikehendaki oleh pihak-pihak yang berkepentingan terhadap sistem</a:t>
            </a:r>
            <a:endParaRPr lang="id-ID" sz="2400" dirty="0" smtClean="0"/>
          </a:p>
          <a:p>
            <a:r>
              <a:rPr lang="id-ID" sz="2400" dirty="0" smtClean="0"/>
              <a:t>Contoh hasil brainstorming stakeholder mengenai pencegahan HIV/Aids dengan metode kondom di lokalisasi:</a:t>
            </a:r>
          </a:p>
          <a:p>
            <a:pPr lvl="1"/>
            <a:r>
              <a:rPr lang="id-ID" sz="2000" dirty="0" smtClean="0"/>
              <a:t>Pihak Dinas Kesehatan ingin: angka prevalensi HIV berkurang</a:t>
            </a:r>
          </a:p>
          <a:p>
            <a:pPr lvl="1"/>
            <a:r>
              <a:rPr lang="id-ID" sz="2000" dirty="0" smtClean="0"/>
              <a:t>Pihak Dinas Sosial ingin: masalah sosial pada WPS berkurang, tidak menganggur, dan memiliki keterampilan</a:t>
            </a:r>
          </a:p>
          <a:p>
            <a:pPr lvl="1"/>
            <a:r>
              <a:rPr lang="id-ID" sz="2000" dirty="0" smtClean="0"/>
              <a:t>Pihak tokoh agama ingin: para WPS berhenti dan kembali ke jalan yang benar</a:t>
            </a:r>
          </a:p>
          <a:p>
            <a:pPr lvl="1"/>
            <a:r>
              <a:rPr lang="id-ID" sz="2000" dirty="0" smtClean="0"/>
              <a:t>Pihak tokoh masyarakat ingin: ketenteraman dan ketertiban wilayah terjaga</a:t>
            </a:r>
          </a:p>
          <a:p>
            <a:pPr lvl="1"/>
            <a:r>
              <a:rPr lang="id-ID" sz="2000" dirty="0" smtClean="0"/>
              <a:t>Pihak LSM HIV Aids ingin: tidak ada stigma negatif terhadap penderita Aids</a:t>
            </a:r>
          </a:p>
          <a:p>
            <a:pPr lvl="1"/>
            <a:r>
              <a:rPr lang="id-ID" sz="2000" dirty="0" smtClean="0"/>
              <a:t>Pihak LSM Kewanitaan ingin: ada perlindungan terhadap para WPS</a:t>
            </a:r>
          </a:p>
          <a:p>
            <a:pPr lvl="1"/>
            <a:r>
              <a:rPr lang="id-ID" sz="2000" dirty="0" smtClean="0"/>
              <a:t>Pihak Puskesmas ingin: program Promkes dan layanan pengobatan HIV-Aids berjalan lancar</a:t>
            </a:r>
            <a:r>
              <a:rPr lang="id-ID" sz="2000" dirty="0" smtClean="0"/>
              <a:t> </a:t>
            </a:r>
          </a:p>
          <a:p>
            <a:pPr lvl="1"/>
            <a:r>
              <a:rPr lang="id-ID" sz="2000" dirty="0" smtClean="0"/>
              <a:t>Pihak Lokalisasi ingin: kesejahteraan WPS (termasuk pengelola) terpenuhi</a:t>
            </a:r>
          </a:p>
          <a:p>
            <a:pPr lvl="1"/>
            <a:r>
              <a:rPr lang="id-ID" sz="2000" dirty="0" smtClean="0"/>
              <a:t>Pihak Produsen kondom ingin: produknya terjual dengan cara-cara yang etis</a:t>
            </a:r>
          </a:p>
          <a:p>
            <a:pPr lvl="1"/>
            <a:r>
              <a:rPr lang="id-ID" sz="2000" dirty="0" smtClean="0"/>
              <a:t>Dan sebagainya...</a:t>
            </a:r>
            <a:endParaRPr lang="id-ID" sz="2000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886200" y="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(3)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79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33" b="90000"/>
          <a:stretch/>
        </p:blipFill>
        <p:spPr bwMode="auto">
          <a:xfrm>
            <a:off x="1" y="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600200"/>
            <a:ext cx="12115800" cy="4525963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/>
              <a:t>Classify stakeholders</a:t>
            </a:r>
            <a:endParaRPr lang="id-ID" sz="2800" b="1" dirty="0" smtClean="0"/>
          </a:p>
          <a:p>
            <a:r>
              <a:rPr lang="id-ID" sz="2400" dirty="0" smtClean="0"/>
              <a:t>Bertujuan: mengetahui seberapa besar tingkat perhatian pemangku kepentingan oleh organisasi</a:t>
            </a:r>
            <a:endParaRPr lang="id-ID" sz="2400" dirty="0" smtClean="0"/>
          </a:p>
          <a:p>
            <a:r>
              <a:rPr lang="id-ID" sz="2400" dirty="0" smtClean="0"/>
              <a:t>Menurut Mitchell dkk, ada tiga unsur penting untuk menilai stakeholder: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2000" i="1" dirty="0" smtClean="0"/>
              <a:t>Power</a:t>
            </a:r>
            <a:r>
              <a:rPr lang="id-ID" sz="2000" dirty="0" smtClean="0"/>
              <a:t> (kekuasaan) yaitu kemampuan stakeholder membina hubungan dengan pihak lain, namun pihak lain tersebut tidak dapat melakukannya. Misalnya: si A mampu membina hubungan dengan B, namun si B tidak dapat.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2000" i="1" dirty="0" smtClean="0"/>
              <a:t>Legitimacy</a:t>
            </a:r>
            <a:r>
              <a:rPr lang="id-ID" sz="2000" dirty="0" smtClean="0"/>
              <a:t> (legitimasi) yaitu persepi atau asumsi orang lain tentang aktivitas stakeholder yang dapat diterima, sesuai atau selaras dengan norma-norma, kepercayaan, dan pemahaman dalam sistem.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2000" i="1" dirty="0" smtClean="0"/>
              <a:t>Urgency</a:t>
            </a:r>
            <a:r>
              <a:rPr lang="id-ID" sz="2000" dirty="0" smtClean="0"/>
              <a:t> (prioritas) yaitu tingkat perhatian stakeholder terhadap masalah-masalah penting</a:t>
            </a:r>
            <a:endParaRPr lang="id-ID" sz="2000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886200" y="0"/>
            <a:ext cx="82296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(4)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25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23" b="92222"/>
          <a:stretch/>
        </p:blipFill>
        <p:spPr bwMode="auto">
          <a:xfrm>
            <a:off x="1" y="0"/>
            <a:ext cx="167639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8200" y="5811157"/>
            <a:ext cx="3581400" cy="515257"/>
          </a:xfrm>
        </p:spPr>
        <p:txBody>
          <a:bodyPr/>
          <a:lstStyle/>
          <a:p>
            <a:pPr marL="0" indent="0" algn="r">
              <a:buNone/>
            </a:pPr>
            <a:r>
              <a:rPr lang="id-ID" sz="2800" b="1" dirty="0" smtClean="0"/>
              <a:t>Classify stakeholders</a:t>
            </a:r>
            <a:endParaRPr lang="id-ID" sz="2800" b="1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5794827" y="6371771"/>
            <a:ext cx="640443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“Who” dalam Berfikir Sistem (5)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7656109"/>
              </p:ext>
            </p:extLst>
          </p:nvPr>
        </p:nvGraphicFramePr>
        <p:xfrm>
          <a:off x="10887" y="533400"/>
          <a:ext cx="7380513" cy="632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942" y="4045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POWER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64596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LEGITIMACY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4596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URGENCY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163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Dominant stakeholder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Dependent stakeholder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163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Dangerous stakeholder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7660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/>
              <a:t>Definitive </a:t>
            </a:r>
          </a:p>
          <a:p>
            <a:pPr algn="ctr"/>
            <a:r>
              <a:rPr lang="id-ID" sz="1200" dirty="0" smtClean="0"/>
              <a:t>stakeholder</a:t>
            </a:r>
            <a:endParaRPr lang="id-ID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7453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Non-stakeholder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94570"/>
              </p:ext>
            </p:extLst>
          </p:nvPr>
        </p:nvGraphicFramePr>
        <p:xfrm>
          <a:off x="7086600" y="0"/>
          <a:ext cx="5029200" cy="524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533400"/>
                <a:gridCol w="609600"/>
                <a:gridCol w="533400"/>
                <a:gridCol w="1828800"/>
              </a:tblGrid>
              <a:tr h="494489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Power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Legitimacy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Urgency</a:t>
                      </a:r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Kalsifikasi stakeholder</a:t>
                      </a:r>
                      <a:endParaRPr lang="id-ID" sz="1200" dirty="0"/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Dormant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FFC000"/>
                          </a:solidFill>
                        </a:rPr>
                        <a:t>Latent (Tersembunyi)</a:t>
                      </a:r>
                      <a:endParaRPr lang="id-ID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Discretionary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FFC000"/>
                          </a:solidFill>
                        </a:rPr>
                        <a:t>Latent (Tersembunyi)</a:t>
                      </a:r>
                      <a:endParaRPr lang="id-ID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Demanding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FFC000"/>
                          </a:solidFill>
                        </a:rPr>
                        <a:t>Latent (Tersembunyi)</a:t>
                      </a:r>
                      <a:endParaRPr lang="id-ID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Dominant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Expectant (Ada harapan)</a:t>
                      </a:r>
                      <a:endParaRPr lang="id-ID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Dangerous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Expectant (Ada harapan)</a:t>
                      </a:r>
                      <a:endParaRPr lang="id-ID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Dependent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Expectant (Ada harapan)</a:t>
                      </a:r>
                      <a:endParaRPr lang="id-ID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4489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Definitive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Ya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00B050"/>
                          </a:solidFill>
                        </a:rPr>
                        <a:t>Definitive (Sesungguhnya)</a:t>
                      </a:r>
                      <a:endParaRPr lang="id-ID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92285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chemeClr val="tx1"/>
                          </a:solidFill>
                        </a:rPr>
                        <a:t>Non-stakeholder</a:t>
                      </a:r>
                      <a:endParaRPr lang="id-ID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</a:rPr>
                        <a:t>Tidak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solidFill>
                            <a:srgbClr val="FF0000"/>
                          </a:solidFill>
                        </a:rPr>
                        <a:t>Undefined (Bukan</a:t>
                      </a:r>
                      <a:r>
                        <a:rPr lang="id-ID" sz="1600" b="1" baseline="0" dirty="0" smtClean="0">
                          <a:solidFill>
                            <a:srgbClr val="FF0000"/>
                          </a:solidFill>
                        </a:rPr>
                        <a:t> stakeholder)</a:t>
                      </a:r>
                      <a:endParaRPr lang="id-ID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75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2991</Words>
  <Application>Microsoft Office PowerPoint</Application>
  <PresentationFormat>Widescreen</PresentationFormat>
  <Paragraphs>413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PowerPoint Presentation</vt:lpstr>
      <vt:lpstr>Kepustakaan</vt:lpstr>
      <vt:lpstr>KEMAMPUAN AKHIR YANG DIHARAPKAN</vt:lpstr>
      <vt:lpstr>Metodologi Berfikir Sistem</vt:lpstr>
      <vt:lpstr>“Who” dalam Berfikir Sistem (1)</vt:lpstr>
      <vt:lpstr>“Who” dalam Berfikir Sistem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“What” dalam Berfikir Sistem (2)</vt:lpstr>
      <vt:lpstr>“What” dalam Berfikir Sistem (3)</vt:lpstr>
      <vt:lpstr>PowerPoint Presentation</vt:lpstr>
      <vt:lpstr>“Where” dalam Berfikir Sistem (1)</vt:lpstr>
      <vt:lpstr>“Where” dalam Berfikir Sistem (2)</vt:lpstr>
      <vt:lpstr>Centrality axiom (Aksioma Terpusat) - 2</vt:lpstr>
      <vt:lpstr>Centrality axiom (Aksioma Terpusat) - 3</vt:lpstr>
      <vt:lpstr>Contextual axiom (Aksioma Kontekstual)</vt:lpstr>
      <vt:lpstr>Goal axiom (Aksioma Tujuan) - 1</vt:lpstr>
      <vt:lpstr>Goal axiom (Aksioma Tujuan) - 2</vt:lpstr>
      <vt:lpstr>Goal axiom (Aksioma Tujuan) - 3</vt:lpstr>
      <vt:lpstr>Operational axiom (Aksioma Operasional) - 1</vt:lpstr>
      <vt:lpstr>Operational axiom (Aksioma Operasional) - 2</vt:lpstr>
      <vt:lpstr>Operational axiom (Aksioma Operasional) - 3</vt:lpstr>
      <vt:lpstr>Operational axiom (Aksioma Operasional) - 3</vt:lpstr>
      <vt:lpstr>Viability axiom (Aksioma Kelayakan) - 1</vt:lpstr>
      <vt:lpstr>Viability axiom (Aksioma Kelayakan) - 2</vt:lpstr>
      <vt:lpstr>Design axiom (Aksioma Rancangan) - 1</vt:lpstr>
      <vt:lpstr>Design axiom (Aksioma Rancangan) - 2</vt:lpstr>
      <vt:lpstr>Information axiom (Aksioma Informasi) - 1</vt:lpstr>
      <vt:lpstr>Information axiom (Aksioma Informasi) - 2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324</cp:revision>
  <dcterms:created xsi:type="dcterms:W3CDTF">2010-08-24T06:47:44Z</dcterms:created>
  <dcterms:modified xsi:type="dcterms:W3CDTF">2017-09-10T12:15:48Z</dcterms:modified>
</cp:coreProperties>
</file>