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90" r:id="rId4"/>
    <p:sldId id="291" r:id="rId5"/>
    <p:sldId id="292" r:id="rId6"/>
    <p:sldId id="264" r:id="rId7"/>
    <p:sldId id="293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88" r:id="rId16"/>
    <p:sldId id="289" r:id="rId17"/>
    <p:sldId id="275" r:id="rId18"/>
    <p:sldId id="298" r:id="rId19"/>
    <p:sldId id="30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84149" autoAdjust="0"/>
  </p:normalViewPr>
  <p:slideViewPr>
    <p:cSldViewPr>
      <p:cViewPr>
        <p:scale>
          <a:sx n="50" d="100"/>
          <a:sy n="50" d="100"/>
        </p:scale>
        <p:origin x="-198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9DB773-73EB-4242-9B5D-8EC5DB3CE474}" type="datetimeFigureOut">
              <a:rPr lang="id-ID"/>
              <a:pPr>
                <a:defRPr/>
              </a:pPr>
              <a:t>08/04/2018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5AB4AC-0812-4FC8-AAE2-69CD985F079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6FF76D-943D-411F-A20C-45A538522274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2DD8E-C1B0-496C-98CF-92B04F9940D2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1867A2-BCDE-4815-975B-F6BD347E108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707E9-720B-4907-9EF3-46C6DF67F4A0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3C3994-E15D-4975-8A84-DD6CDC20BE72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811225-7E09-401E-8D76-312C180682C8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681E8A-F538-4F9C-8E3D-EE5BBC6CA993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573C08-A35A-4240-B2F8-D7272839546F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8E958A-B7BC-4D4B-92C9-EA8A5B2B7B07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8E958A-B7BC-4D4B-92C9-EA8A5B2B7B07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2DDEE-C2F8-43C2-A051-F45ABEF33866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2DDEE-C2F8-43C2-A051-F45ABEF3386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2DDEE-C2F8-43C2-A051-F45ABEF3386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2DDEE-C2F8-43C2-A051-F45ABEF3386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2DDEE-C2F8-43C2-A051-F45ABEF3386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8947C-9FBC-445D-B2C5-22B14365FEAE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D2A18B-649A-4318-A676-CEFD0D5FD2D6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1A73E5-BA0C-4DBF-A45F-34BE23A8D7BE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7C13-66F4-48CD-B6E1-9463B709837B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98EB-0D05-422C-A8A2-9C4B5021B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4A34-C018-46EF-8588-F59308B178E9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D496-F96B-4011-BF6E-BEA973209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0394-43F1-433D-9FD0-723A859A6E54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0C96-2407-4D1F-99CD-5A5809C7D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222A-E4AA-467A-B319-053D790FF8A2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FAA40-AB76-428E-9CC8-1C0AF7BBC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EA56-F63A-4450-B525-246311835718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3C39-7FF6-4D74-8E44-11C13C7AE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ADCE-5359-4053-A7B8-4E848AB7C5EB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EB6F-1F71-47EB-A96A-FED39319A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1C8B-E24C-4B7A-A44C-46F203A24B7A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E6AF-1889-41AD-A286-A3D568F9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93D10-B618-4801-93AA-601350576618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19F5-AE60-4B4A-AA94-C707D38EB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1F92C-93E7-4CA1-B0B9-476F4589FF3D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DFB9-4AFA-4E1A-BA66-CD93C5BC0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C52E-5AA6-4D0E-935C-346C4AFD1850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930D5-FADF-4D1A-9085-2EC254917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8722-0697-4970-B81B-6311556AAB1E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8CDA1-B64E-43C1-93EF-8E168ECF7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3BE8A6-55D0-4DB5-B459-EED53C7F624C}" type="datetime1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EDA618C-36CF-4582-B4C1-FA94FA631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>
                <a:solidFill>
                  <a:schemeClr val="bg1"/>
                </a:solidFill>
              </a:rPr>
              <a:t>SURVEILANS TB PARU</a:t>
            </a:r>
            <a:endParaRPr lang="en-US" sz="2000" b="1">
              <a:solidFill>
                <a:schemeClr val="bg1"/>
              </a:solidFill>
            </a:endParaRP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PERTEMUAN </a:t>
            </a:r>
            <a:r>
              <a:rPr lang="id-ID" sz="2000" b="1">
                <a:solidFill>
                  <a:schemeClr val="bg1"/>
                </a:solidFill>
              </a:rPr>
              <a:t>10</a:t>
            </a:r>
            <a:endParaRPr lang="en-US" sz="2000" b="1">
              <a:solidFill>
                <a:schemeClr val="bg1"/>
              </a:solidFill>
            </a:endParaRPr>
          </a:p>
          <a:p>
            <a:pPr algn="ctr"/>
            <a:r>
              <a:rPr lang="id-ID" sz="2000" b="1">
                <a:solidFill>
                  <a:schemeClr val="bg1"/>
                </a:solidFill>
              </a:rPr>
              <a:t>IRA MARTI AYU</a:t>
            </a:r>
            <a:endParaRPr lang="en-US" sz="2000" b="1">
              <a:solidFill>
                <a:schemeClr val="bg1"/>
              </a:solidFill>
            </a:endParaRPr>
          </a:p>
          <a:p>
            <a:pPr algn="ctr"/>
            <a:r>
              <a:rPr lang="id-ID" sz="2000" b="1">
                <a:solidFill>
                  <a:schemeClr val="bg1"/>
                </a:solidFill>
              </a:rPr>
              <a:t>KESMAS/ FIKES</a:t>
            </a:r>
            <a:endParaRPr lang="en-US" sz="2000" b="1">
              <a:solidFill>
                <a:schemeClr val="bg1"/>
              </a:solidFill>
            </a:endParaRPr>
          </a:p>
          <a:p>
            <a:pPr algn="ctr"/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smtClean="0"/>
              <a:t>Tujuan surveilans TB</a:t>
            </a:r>
            <a:endParaRPr lang="id-ID" sz="3200" b="1" smtClean="0">
              <a:latin typeface="Arial" charset="0"/>
              <a:cs typeface="Arial" charset="0"/>
            </a:endParaRPr>
          </a:p>
        </p:txBody>
      </p:sp>
      <p:sp>
        <p:nvSpPr>
          <p:cNvPr id="1843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d-ID" sz="2400" smtClean="0"/>
              <a:t>2) Memantau perkembangan program</a:t>
            </a:r>
          </a:p>
          <a:p>
            <a:pPr>
              <a:buFont typeface="Arial" charset="0"/>
              <a:buNone/>
            </a:pPr>
            <a:r>
              <a:rPr lang="fi-FI" sz="2400" smtClean="0"/>
              <a:t>3) Memprediksi letusan karena sistem surveilans mampu memperkirakan suatu </a:t>
            </a:r>
            <a:r>
              <a:rPr lang="id-ID" sz="2400" smtClean="0"/>
              <a:t>penyakit atau masalah secara ilmiah dan alami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 smtClean="0">
                <a:latin typeface="Arial" charset="0"/>
                <a:cs typeface="Arial" charset="0"/>
              </a:rPr>
              <a:t>Pelaksanaan kegiatan surveilans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defRPr/>
            </a:pPr>
            <a:r>
              <a:rPr lang="id-ID" sz="2800" dirty="0" smtClean="0"/>
              <a:t>Surveilans TB mempunyai kegiatan :</a:t>
            </a:r>
          </a:p>
          <a:p>
            <a:pPr marL="723900" indent="-457200">
              <a:buFont typeface="+mj-lt"/>
              <a:buAutoNum type="arabicPeriod"/>
              <a:defRPr/>
            </a:pPr>
            <a:r>
              <a:rPr lang="it-IT" sz="2800" dirty="0" smtClean="0"/>
              <a:t>Pengumpulan data penderita TB,</a:t>
            </a:r>
            <a:endParaRPr lang="id-ID" sz="2800" dirty="0" smtClean="0"/>
          </a:p>
          <a:p>
            <a:pPr marL="723900" indent="-457200">
              <a:buFont typeface="+mj-lt"/>
              <a:buAutoNum type="arabicPeriod"/>
              <a:defRPr/>
            </a:pPr>
            <a:r>
              <a:rPr lang="it-IT" sz="2800" dirty="0" smtClean="0"/>
              <a:t>Pengolahan </a:t>
            </a:r>
            <a:r>
              <a:rPr lang="id-ID" sz="2800" dirty="0" smtClean="0"/>
              <a:t> </a:t>
            </a:r>
            <a:r>
              <a:rPr lang="it-IT" sz="2800" dirty="0" smtClean="0"/>
              <a:t>data, </a:t>
            </a:r>
            <a:endParaRPr lang="id-ID" sz="2800" dirty="0" smtClean="0"/>
          </a:p>
          <a:p>
            <a:pPr marL="723900" indent="-457200">
              <a:buFont typeface="+mj-lt"/>
              <a:buAutoNum type="arabicPeriod"/>
              <a:defRPr/>
            </a:pPr>
            <a:r>
              <a:rPr lang="it-IT" sz="2800" dirty="0" smtClean="0"/>
              <a:t>Analisis data, </a:t>
            </a:r>
            <a:endParaRPr lang="id-ID" sz="2800" dirty="0" smtClean="0"/>
          </a:p>
          <a:p>
            <a:pPr marL="723900" indent="-457200">
              <a:buFont typeface="+mj-lt"/>
              <a:buAutoNum type="arabicPeriod"/>
              <a:defRPr/>
            </a:pPr>
            <a:r>
              <a:rPr lang="it-IT" sz="2800" dirty="0" smtClean="0"/>
              <a:t>Interpretasi data,</a:t>
            </a:r>
            <a:r>
              <a:rPr lang="id-ID" sz="2800" dirty="0" smtClean="0"/>
              <a:t> </a:t>
            </a:r>
          </a:p>
          <a:p>
            <a:pPr marL="723900" indent="-457200">
              <a:buFont typeface="+mj-lt"/>
              <a:buAutoNum type="arabicPeriod"/>
              <a:defRPr/>
            </a:pPr>
            <a:r>
              <a:rPr lang="id-ID" sz="2800" dirty="0" smtClean="0"/>
              <a:t>Penyebarluasan informasi. </a:t>
            </a:r>
          </a:p>
          <a:p>
            <a:pPr>
              <a:defRPr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smtClean="0"/>
              <a:t>Pengumpulan dan Pengolahan Data TB</a:t>
            </a: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defRPr/>
            </a:pPr>
            <a:r>
              <a:rPr lang="id-ID" sz="2400" dirty="0" smtClean="0"/>
              <a:t>Pengumpulan data TB dikerjakan di tingkat puskesmas/rumah sakit dan di  tingkat kabupaten/kota, sehingga instrumennya terbagi dua</a:t>
            </a:r>
          </a:p>
          <a:p>
            <a:pPr>
              <a:defRPr/>
            </a:pPr>
            <a:r>
              <a:rPr lang="id-ID" sz="2400" dirty="0" smtClean="0"/>
              <a:t>Tahapan-tahapan </a:t>
            </a:r>
            <a:r>
              <a:rPr lang="sv-SE" sz="2400" dirty="0" smtClean="0"/>
              <a:t>dalam mengumpulkan dan mengolah data TB yaitu sebagai berikut:</a:t>
            </a:r>
            <a:endParaRPr lang="id-ID" sz="2400" dirty="0" smtClean="0"/>
          </a:p>
          <a:p>
            <a:pPr marL="723900" indent="-457200">
              <a:buFont typeface="Arial" charset="0"/>
              <a:buAutoNum type="arabicPeriod"/>
              <a:defRPr/>
            </a:pPr>
            <a:r>
              <a:rPr lang="id-ID" sz="2400" dirty="0" smtClean="0"/>
              <a:t>Instrumen Pengumpulan Data TB</a:t>
            </a:r>
          </a:p>
          <a:p>
            <a:pPr marL="723900" indent="-457200">
              <a:buFont typeface="Arial" charset="0"/>
              <a:buAutoNum type="arabicPeriod"/>
              <a:defRPr/>
            </a:pPr>
            <a:r>
              <a:rPr lang="id-ID" sz="2400" dirty="0" smtClean="0"/>
              <a:t>Cara Pengumpulan Data TB</a:t>
            </a:r>
          </a:p>
          <a:p>
            <a:pPr marL="723900" indent="-457200">
              <a:buFont typeface="Arial" charset="0"/>
              <a:buAutoNum type="arabicPeriod"/>
              <a:defRPr/>
            </a:pPr>
            <a:r>
              <a:rPr lang="id-ID" sz="2400" dirty="0" smtClean="0"/>
              <a:t>Pengolahan Data TB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smtClean="0"/>
              <a:t>Instrumen Pengumpulan Data TB</a:t>
            </a:r>
            <a:endParaRPr lang="id-ID" sz="3200" b="1" smtClean="0">
              <a:latin typeface="Arial" charset="0"/>
              <a:cs typeface="Arial" charset="0"/>
            </a:endParaRPr>
          </a:p>
        </p:txBody>
      </p:sp>
      <p:sp>
        <p:nvSpPr>
          <p:cNvPr id="2150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d-ID" sz="2000" smtClean="0"/>
              <a:t>Formulir tersebut yang dikerjakan pada level puskesmas/rumah sakit yaitu :</a:t>
            </a:r>
          </a:p>
          <a:p>
            <a:pPr>
              <a:buFont typeface="Arial" charset="0"/>
              <a:buNone/>
            </a:pPr>
            <a:r>
              <a:rPr lang="id-ID" sz="2000" smtClean="0"/>
              <a:t>a) TB-01 adalah kartu pengobatan pasien TB yang diisi oleh petugas TB. </a:t>
            </a:r>
          </a:p>
          <a:p>
            <a:pPr>
              <a:buFont typeface="Arial" charset="0"/>
              <a:buNone/>
            </a:pPr>
            <a:r>
              <a:rPr lang="fi-FI" sz="2000" smtClean="0"/>
              <a:t>b) TB-02 merupakan kartu identitas pasien. </a:t>
            </a:r>
          </a:p>
          <a:p>
            <a:pPr>
              <a:buFont typeface="Arial" charset="0"/>
              <a:buNone/>
            </a:pPr>
            <a:r>
              <a:rPr lang="id-ID" sz="2000" smtClean="0"/>
              <a:t>c) TB-04 merupakan register laboratorium TB yang diisi oleh petugas laboratorium. </a:t>
            </a:r>
          </a:p>
          <a:p>
            <a:pPr>
              <a:buFont typeface="Arial" charset="0"/>
              <a:buNone/>
            </a:pPr>
            <a:r>
              <a:rPr lang="id-ID" sz="2000" smtClean="0"/>
              <a:t>d) TB-05 merupakan formulir permohonan laboratorium TB untuk  pemeriksaan dahak yang diisi oleh petugas BP dan kemudian dijawab oleh  petugas laboratorium mengenai hasil laboratorium. </a:t>
            </a:r>
          </a:p>
          <a:p>
            <a:pPr>
              <a:buFont typeface="Arial" charset="0"/>
              <a:buNone/>
            </a:pPr>
            <a:r>
              <a:rPr lang="id-ID" sz="2000" smtClean="0"/>
              <a:t>e) TB-06 merupakan daftar tersangka atau suspek yang diperiksa dahak SPS  dan diisi oleh petugas di poliklinik/BP guna menjaring suspek TB. </a:t>
            </a:r>
          </a:p>
          <a:p>
            <a:pPr>
              <a:buFont typeface="Arial" charset="0"/>
              <a:buNone/>
            </a:pPr>
            <a:r>
              <a:rPr lang="id-ID" sz="2000" smtClean="0"/>
              <a:t>f) TB-09 merupakan formulir rujukan/pindah pasien dan diisi oleh petugas TB. </a:t>
            </a:r>
          </a:p>
          <a:p>
            <a:pPr>
              <a:buFont typeface="Arial" charset="0"/>
              <a:buNone/>
            </a:pPr>
            <a:r>
              <a:rPr lang="id-ID" sz="2000" smtClean="0"/>
              <a:t>g) TB-10 merupakan formulir hasil akhir pengobatan dari pasien TB rujukan/pindahan. </a:t>
            </a:r>
            <a:endParaRPr lang="id-ID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defRPr/>
            </a:pPr>
            <a:r>
              <a:rPr lang="id-ID" sz="2400" dirty="0" smtClean="0"/>
              <a:t>Formulir yang digunakan oleh petugas wasor di Dinkes  kabupaten/kota dalam mencatat dan melaporkan :</a:t>
            </a:r>
          </a:p>
          <a:p>
            <a:pPr marL="533400" indent="-361950">
              <a:buFont typeface="Arial" charset="0"/>
              <a:buNone/>
              <a:defRPr/>
            </a:pPr>
            <a:r>
              <a:rPr lang="id-ID" sz="2400" dirty="0" smtClean="0"/>
              <a:t>a) TB-03 merupakan register TB kabupaten. </a:t>
            </a:r>
          </a:p>
          <a:p>
            <a:pPr marL="533400" indent="-361950">
              <a:buFont typeface="Arial" charset="0"/>
              <a:buNone/>
              <a:defRPr/>
            </a:pPr>
            <a:r>
              <a:rPr lang="es-ES" sz="2400" dirty="0" smtClean="0"/>
              <a:t>b) TB-07 </a:t>
            </a:r>
            <a:r>
              <a:rPr lang="es-ES" sz="2400" dirty="0" err="1" smtClean="0"/>
              <a:t>merupakan</a:t>
            </a:r>
            <a:r>
              <a:rPr lang="es-ES" sz="2400" dirty="0" smtClean="0"/>
              <a:t> </a:t>
            </a:r>
            <a:r>
              <a:rPr lang="es-ES" sz="2400" dirty="0" err="1" smtClean="0"/>
              <a:t>laporan</a:t>
            </a:r>
            <a:r>
              <a:rPr lang="es-ES" sz="2400" dirty="0" smtClean="0"/>
              <a:t> </a:t>
            </a:r>
            <a:r>
              <a:rPr lang="es-ES" sz="2400" dirty="0" err="1" smtClean="0"/>
              <a:t>triwulan</a:t>
            </a:r>
            <a:r>
              <a:rPr lang="es-ES" sz="2400" dirty="0" smtClean="0"/>
              <a:t> </a:t>
            </a:r>
            <a:r>
              <a:rPr lang="es-ES" sz="2400" dirty="0" err="1" smtClean="0"/>
              <a:t>penemuan</a:t>
            </a:r>
            <a:r>
              <a:rPr lang="es-ES" sz="2400" dirty="0" smtClean="0"/>
              <a:t> dan </a:t>
            </a:r>
            <a:r>
              <a:rPr lang="es-ES" sz="2400" dirty="0" err="1" smtClean="0"/>
              <a:t>pengobatan</a:t>
            </a:r>
            <a:r>
              <a:rPr lang="es-ES" sz="2400" dirty="0" smtClean="0"/>
              <a:t> </a:t>
            </a:r>
            <a:r>
              <a:rPr lang="es-ES" sz="2400" dirty="0" err="1" smtClean="0"/>
              <a:t>pasien</a:t>
            </a:r>
            <a:r>
              <a:rPr lang="es-ES" sz="2400" dirty="0" smtClean="0"/>
              <a:t> TB. </a:t>
            </a:r>
          </a:p>
          <a:p>
            <a:pPr marL="533400" indent="-361950">
              <a:buFont typeface="Arial" charset="0"/>
              <a:buNone/>
              <a:defRPr/>
            </a:pPr>
            <a:r>
              <a:rPr lang="es-ES" sz="2400" dirty="0" smtClean="0"/>
              <a:t>c) TB-08 </a:t>
            </a:r>
            <a:r>
              <a:rPr lang="es-ES" sz="2400" dirty="0" err="1" smtClean="0"/>
              <a:t>merupakan</a:t>
            </a:r>
            <a:r>
              <a:rPr lang="es-ES" sz="2400" dirty="0" smtClean="0"/>
              <a:t> </a:t>
            </a:r>
            <a:r>
              <a:rPr lang="es-ES" sz="2400" dirty="0" err="1" smtClean="0"/>
              <a:t>laporan</a:t>
            </a:r>
            <a:r>
              <a:rPr lang="es-ES" sz="2400" dirty="0" smtClean="0"/>
              <a:t> </a:t>
            </a:r>
            <a:r>
              <a:rPr lang="es-ES" sz="2400" dirty="0" err="1" smtClean="0"/>
              <a:t>triwulan</a:t>
            </a:r>
            <a:r>
              <a:rPr lang="es-ES" sz="2400" dirty="0" smtClean="0"/>
              <a:t> </a:t>
            </a:r>
            <a:r>
              <a:rPr lang="es-ES" sz="2400" dirty="0" err="1" smtClean="0"/>
              <a:t>hasil</a:t>
            </a:r>
            <a:r>
              <a:rPr lang="es-ES" sz="2400" dirty="0" smtClean="0"/>
              <a:t> </a:t>
            </a:r>
            <a:r>
              <a:rPr lang="es-ES" sz="2400" dirty="0" err="1" smtClean="0"/>
              <a:t>pengobatan</a:t>
            </a:r>
            <a:r>
              <a:rPr lang="es-ES" sz="2400" dirty="0" smtClean="0"/>
              <a:t> TB. </a:t>
            </a:r>
          </a:p>
          <a:p>
            <a:pPr marL="533400" indent="-361950">
              <a:buFont typeface="Arial" charset="0"/>
              <a:buNone/>
              <a:defRPr/>
            </a:pPr>
            <a:r>
              <a:rPr lang="nb-NO" sz="2400" dirty="0" smtClean="0"/>
              <a:t>d) TB-11 merupakan laporan triwulan hasil konversi dahak akhir tahap </a:t>
            </a:r>
            <a:r>
              <a:rPr lang="id-ID" sz="2400" dirty="0" smtClean="0"/>
              <a:t>intensif. </a:t>
            </a:r>
          </a:p>
          <a:p>
            <a:pPr marL="533400" indent="-361950">
              <a:buFont typeface="Arial" charset="0"/>
              <a:buNone/>
              <a:defRPr/>
            </a:pPr>
            <a:r>
              <a:rPr lang="id-ID" sz="2400" dirty="0" smtClean="0"/>
              <a:t>e) TB-12 merupakan formulir pemeiksaan sediaan untuk uji silang dan  analisis hasil uji silang kabupaten. </a:t>
            </a:r>
          </a:p>
          <a:p>
            <a:pPr marL="533400" indent="-361950">
              <a:buFont typeface="Arial" charset="0"/>
              <a:buNone/>
              <a:defRPr/>
            </a:pPr>
            <a:r>
              <a:rPr lang="id-ID" sz="2400" dirty="0" smtClean="0"/>
              <a:t>f) TB-13 berisi laporan OAT.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smtClean="0"/>
              <a:t>Cara Pengumpulan Data TB</a:t>
            </a:r>
            <a:endParaRPr lang="id-ID" sz="3200" b="1" smtClean="0">
              <a:latin typeface="Arial" charset="0"/>
              <a:cs typeface="Arial" charset="0"/>
            </a:endParaRPr>
          </a:p>
        </p:txBody>
      </p:sp>
      <p:sp>
        <p:nvSpPr>
          <p:cNvPr id="2355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id-ID" sz="2400" smtClean="0"/>
              <a:t>surveilans pasif melalui penjaringan di BP puskesmas, puskesmas pembantu, atau bidan desa 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id-ID" sz="2400" smtClean="0"/>
              <a:t>Surveilans  aktif dilakukan bila petugas mengunjungi masyarakat ketika melakukan  penjaringan penemuan penderita melalui gerakan di masyarakat yang  diregulasikan dalam peraturan desa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smtClean="0"/>
              <a:t>Pengolahan Data TB</a:t>
            </a:r>
            <a:endParaRPr lang="id-ID" sz="3200" b="1" smtClean="0">
              <a:latin typeface="Arial" charset="0"/>
              <a:cs typeface="Arial" charset="0"/>
            </a:endParaRPr>
          </a:p>
        </p:txBody>
      </p:sp>
      <p:sp>
        <p:nvSpPr>
          <p:cNvPr id="2458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smtClean="0"/>
              <a:t>Pengolahan data TB di tingkat kabupaten/kota dilakukan oleh wasor TB. </a:t>
            </a:r>
          </a:p>
          <a:p>
            <a:r>
              <a:rPr lang="id-ID" sz="2400" smtClean="0"/>
              <a:t>Data yang diolah yaitu data yang bersumber dari TB-03 dan dikelola sesuai kebutuhan. </a:t>
            </a:r>
          </a:p>
          <a:p>
            <a:r>
              <a:rPr lang="id-ID" sz="2400" smtClean="0"/>
              <a:t>Untuk memudahkan dalam pengolahan data, wasor mengembangkan formulir untuk mengklasifikasi data menurut orang lengkap  dengan jenis kelamin dan kelompok usia, menurut waktu dan tempat yang  dirinci menurut sumber data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smtClean="0"/>
              <a:t>Penyajian Data TB</a:t>
            </a: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81400"/>
          </a:xfrm>
        </p:spPr>
        <p:txBody>
          <a:bodyPr/>
          <a:lstStyle/>
          <a:p>
            <a:pPr>
              <a:defRPr/>
            </a:pPr>
            <a:r>
              <a:rPr lang="id-ID" sz="2400" dirty="0" smtClean="0"/>
              <a:t>Penyajian data TB yang  baik disajikan dalam bentuk grafik dengan menggunakan indikator program TB  yaitu</a:t>
            </a:r>
          </a:p>
          <a:p>
            <a:pPr marL="723900" indent="-457200">
              <a:buFont typeface="Arial" charset="0"/>
              <a:buAutoNum type="arabicParenBoth"/>
              <a:defRPr/>
            </a:pPr>
            <a:r>
              <a:rPr lang="en-US" sz="2400" i="1" dirty="0" smtClean="0"/>
              <a:t>Case Notification Rate (CNR) TB </a:t>
            </a:r>
            <a:endParaRPr lang="id-ID" sz="2400" i="1" dirty="0" smtClean="0"/>
          </a:p>
          <a:p>
            <a:pPr marL="723900" indent="-457200">
              <a:buFont typeface="Arial" charset="0"/>
              <a:buAutoNum type="arabicParenBoth"/>
              <a:defRPr/>
            </a:pPr>
            <a:r>
              <a:rPr lang="en-US" sz="2400" i="1" dirty="0" smtClean="0"/>
              <a:t>Case Detection Rate (CDR) TB</a:t>
            </a:r>
            <a:endParaRPr lang="id-ID" sz="2400" i="1" dirty="0" smtClean="0"/>
          </a:p>
          <a:p>
            <a:pPr marL="723900" indent="-457200">
              <a:buFont typeface="Arial" charset="0"/>
              <a:buAutoNum type="arabicParenBoth"/>
              <a:defRPr/>
            </a:pPr>
            <a:r>
              <a:rPr lang="id-ID" sz="2400" i="1" dirty="0" smtClean="0"/>
              <a:t>Proporsi pasien baru TB Paru terkonfirmasi bakteriologis diantara terduga TB</a:t>
            </a:r>
          </a:p>
          <a:p>
            <a:pPr marL="723900" indent="-457200">
              <a:buFont typeface="Arial" charset="0"/>
              <a:buAutoNum type="arabicParenBoth"/>
              <a:defRPr/>
            </a:pPr>
            <a:r>
              <a:rPr lang="id-ID" sz="2400" i="1" dirty="0" smtClean="0"/>
              <a:t>Cure Rate TB</a:t>
            </a:r>
          </a:p>
          <a:p>
            <a:pPr marL="457200" indent="-457200">
              <a:buNone/>
              <a:defRPr/>
            </a:pPr>
            <a:r>
              <a:rPr lang="id-ID" sz="2400" i="1" dirty="0" smtClean="0"/>
              <a:t> </a:t>
            </a:r>
          </a:p>
          <a:p>
            <a:pPr marL="457200" indent="-457200">
              <a:buFont typeface="Arial" charset="0"/>
              <a:buAutoNum type="arabicParenBoth"/>
              <a:defRPr/>
            </a:pPr>
            <a:endParaRPr lang="id-ID" sz="2400" i="1" dirty="0" smtClean="0"/>
          </a:p>
          <a:p>
            <a:pPr marL="457200" indent="-457200">
              <a:buFont typeface="Arial" charset="0"/>
              <a:buAutoNum type="arabicParenBoth"/>
              <a:defRPr/>
            </a:pPr>
            <a:endParaRPr lang="id-ID" sz="2400" i="1" dirty="0" smtClean="0"/>
          </a:p>
          <a:p>
            <a:pPr>
              <a:buFont typeface="Arial" charset="0"/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t-IT" sz="3200" b="1" smtClean="0"/>
              <a:t>Analisis dan Interpretasi Data TB</a:t>
            </a: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297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fi-FI" sz="2400" smtClean="0"/>
              <a:t>Analisis mengemukakan kenapa temuan tersebut timbul, </a:t>
            </a:r>
            <a:r>
              <a:rPr lang="id-ID" sz="2400" smtClean="0"/>
              <a:t> faktor apa yang dominan menyebabkan hal demikian</a:t>
            </a:r>
          </a:p>
          <a:p>
            <a:r>
              <a:rPr lang="id-ID" sz="2400" smtClean="0"/>
              <a:t>Interpretasi  menggambarkan pandangan, asumsi temuan terhadap perkembangan program  yang dibandingkan dengan beberapa hasil penelitian lain atau berkenaan dengan  teori yang mendukung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 smtClean="0"/>
              <a:t>Data surveilans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4" descr="IMG-20170524-WA0002.jpg"/>
          <p:cNvPicPr>
            <a:picLocks noGrp="1" noChangeAspect="1"/>
          </p:cNvPicPr>
          <p:nvPr>
            <p:ph idx="1"/>
          </p:nvPr>
        </p:nvPicPr>
        <p:blipFill>
          <a:blip r:embed="rId4"/>
          <a:srcRect l="20754" t="24550" r="14910" b="1279"/>
          <a:stretch>
            <a:fillRect/>
          </a:stretch>
        </p:blipFill>
        <p:spPr>
          <a:xfrm rot="5400000">
            <a:off x="2400301" y="-571498"/>
            <a:ext cx="4419599" cy="830580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smtClean="0">
                <a:latin typeface="Arial" charset="0"/>
                <a:cs typeface="Arial" charset="0"/>
              </a:rPr>
              <a:t>Surveilans TB Paru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fr-FR" sz="2400" dirty="0" err="1" smtClean="0"/>
              <a:t>Surveilans</a:t>
            </a:r>
            <a:r>
              <a:rPr lang="fr-FR" sz="2400" dirty="0" smtClean="0"/>
              <a:t> TB </a:t>
            </a:r>
            <a:r>
              <a:rPr lang="fr-FR" sz="2400" dirty="0" err="1" smtClean="0"/>
              <a:t>adalah</a:t>
            </a:r>
            <a:r>
              <a:rPr lang="fr-FR" sz="2400" dirty="0" smtClean="0"/>
              <a:t> </a:t>
            </a:r>
            <a:r>
              <a:rPr lang="fr-FR" sz="2400" dirty="0" err="1" smtClean="0"/>
              <a:t>suatu</a:t>
            </a:r>
            <a:r>
              <a:rPr lang="fr-FR" sz="2400" dirty="0" smtClean="0"/>
              <a:t> </a:t>
            </a:r>
            <a:r>
              <a:rPr lang="fr-FR" sz="2400" dirty="0" err="1" smtClean="0"/>
              <a:t>rangkaian</a:t>
            </a:r>
            <a:r>
              <a:rPr lang="fr-FR" sz="2400" dirty="0" smtClean="0"/>
              <a:t> </a:t>
            </a:r>
            <a:r>
              <a:rPr lang="fr-FR" sz="2400" dirty="0" err="1" smtClean="0"/>
              <a:t>kegiatan</a:t>
            </a:r>
            <a:r>
              <a:rPr lang="fr-FR" sz="2400" dirty="0" smtClean="0"/>
              <a:t> </a:t>
            </a:r>
            <a:r>
              <a:rPr lang="fr-FR" sz="2400" dirty="0" err="1" smtClean="0"/>
              <a:t>mulai</a:t>
            </a:r>
            <a:r>
              <a:rPr lang="fr-FR" sz="2400" dirty="0" smtClean="0"/>
              <a:t> dari </a:t>
            </a:r>
            <a:r>
              <a:rPr lang="fr-FR" sz="2400" dirty="0" err="1" smtClean="0"/>
              <a:t>pengumpulan</a:t>
            </a:r>
            <a:r>
              <a:rPr lang="fr-FR" sz="2400" dirty="0" smtClean="0"/>
              <a:t> data </a:t>
            </a:r>
            <a:r>
              <a:rPr lang="fr-FR" sz="2400" dirty="0" err="1" smtClean="0"/>
              <a:t>penyakit</a:t>
            </a:r>
            <a:r>
              <a:rPr lang="id-ID" sz="2400" dirty="0" smtClean="0"/>
              <a:t> </a:t>
            </a:r>
            <a:r>
              <a:rPr lang="es-ES" sz="2400" dirty="0" smtClean="0"/>
              <a:t>secara </a:t>
            </a:r>
            <a:r>
              <a:rPr lang="es-ES" sz="2400" dirty="0" err="1" smtClean="0"/>
              <a:t>sistematik</a:t>
            </a:r>
            <a:r>
              <a:rPr lang="es-ES" sz="2400" dirty="0" smtClean="0"/>
              <a:t>, </a:t>
            </a:r>
            <a:r>
              <a:rPr lang="es-ES" sz="2400" dirty="0" err="1" smtClean="0"/>
              <a:t>lalu</a:t>
            </a:r>
            <a:r>
              <a:rPr lang="es-ES" sz="2400" dirty="0" smtClean="0"/>
              <a:t> </a:t>
            </a:r>
            <a:r>
              <a:rPr lang="es-ES" sz="2400" dirty="0" err="1" smtClean="0"/>
              <a:t>dilakukan</a:t>
            </a:r>
            <a:r>
              <a:rPr lang="es-ES" sz="2400" dirty="0" smtClean="0"/>
              <a:t> </a:t>
            </a:r>
            <a:r>
              <a:rPr lang="es-ES" sz="2400" dirty="0" err="1" smtClean="0"/>
              <a:t>analisis</a:t>
            </a:r>
            <a:r>
              <a:rPr lang="es-ES" sz="2400" dirty="0" smtClean="0"/>
              <a:t>, dan </a:t>
            </a:r>
            <a:r>
              <a:rPr lang="es-ES" sz="2400" dirty="0" err="1" smtClean="0"/>
              <a:t>interpretasi</a:t>
            </a:r>
            <a:r>
              <a:rPr lang="es-ES" sz="2400" dirty="0" smtClean="0"/>
              <a:t> data. </a:t>
            </a:r>
            <a:endParaRPr lang="id-ID" sz="2400" dirty="0" smtClean="0"/>
          </a:p>
          <a:p>
            <a:r>
              <a:rPr lang="es-ES" sz="2400" dirty="0" err="1" smtClean="0"/>
              <a:t>Hasil</a:t>
            </a:r>
            <a:r>
              <a:rPr lang="es-ES" sz="2400" dirty="0" smtClean="0"/>
              <a:t> </a:t>
            </a:r>
            <a:r>
              <a:rPr lang="es-ES" sz="2400" dirty="0" err="1" smtClean="0"/>
              <a:t>analisis</a:t>
            </a:r>
            <a:r>
              <a:rPr lang="id-ID" sz="2400" dirty="0" smtClean="0"/>
              <a:t> didiseminasikan untuk kepentingan tindakan kesehatan masyarakat dalam upaya  menurunkan angka kesakitan dan angka kematian TB serta untuk peningkatan derajat kesehatan masyarakat</a:t>
            </a:r>
          </a:p>
          <a:p>
            <a:r>
              <a:rPr lang="id-ID" sz="2400" dirty="0" smtClean="0"/>
              <a:t>Ada 2 macam metode surveilans TB, yaitu: </a:t>
            </a:r>
          </a:p>
          <a:p>
            <a:pPr marL="628650" indent="-361950">
              <a:buFont typeface="+mj-lt"/>
              <a:buAutoNum type="arabicPeriod"/>
            </a:pPr>
            <a:r>
              <a:rPr lang="id-ID" sz="2400" dirty="0" smtClean="0"/>
              <a:t>Surveilans Rutin (berdasarkan data pelaporan), dan</a:t>
            </a:r>
          </a:p>
          <a:p>
            <a:pPr marL="628650" indent="-361950">
              <a:buFont typeface="+mj-lt"/>
              <a:buAutoNum type="arabicPeriod"/>
            </a:pPr>
            <a:r>
              <a:rPr lang="id-ID" sz="2400" dirty="0" smtClean="0"/>
              <a:t>Surveilans Non Rutin (berupa survei: periodik dan sentinel).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 smtClean="0"/>
              <a:t>Surveilans Rutin.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000" dirty="0" smtClean="0"/>
              <a:t>Dilaksanakan dengan menggunakan data layanan rutin yang dilakukan pada pasien TB</a:t>
            </a:r>
          </a:p>
          <a:p>
            <a:r>
              <a:rPr lang="id-ID" sz="2000" dirty="0" smtClean="0"/>
              <a:t>Sistem surveilans ini merupakan </a:t>
            </a:r>
            <a:r>
              <a:rPr lang="id-ID" sz="2000" b="1" dirty="0" smtClean="0"/>
              <a:t>sistem terbaik </a:t>
            </a:r>
            <a:r>
              <a:rPr lang="id-ID" sz="2000" dirty="0" smtClean="0"/>
              <a:t>(mudah dan murah) untuk memperoleh informasi tentang prevalensi TB, meskipun kemungkinan terjadinya bias cukup besar</a:t>
            </a:r>
          </a:p>
          <a:p>
            <a:r>
              <a:rPr lang="id-ID" sz="2000" dirty="0" smtClean="0"/>
              <a:t>Misalnya dalam layanan kolaborasi TB-HIV, jika jumlah pasien yang menolak untuk di tes HIV cukup besar maka surveilans berdasar data rutin ini interpretasinya kurang akurat</a:t>
            </a:r>
          </a:p>
          <a:p>
            <a:r>
              <a:rPr lang="id-ID" sz="2000" dirty="0" smtClean="0"/>
              <a:t>Surveilans berdasarkan data rutin ini tidak memerlukan biaya khusus tapi mutlak memerlukan suatu pencatatan dan pelaporan  yang berjalan baik. </a:t>
            </a:r>
          </a:p>
          <a:p>
            <a:r>
              <a:rPr lang="id-ID" sz="2000" dirty="0" smtClean="0"/>
              <a:t>Hasil surveilans berdasarkan data rutin ini perlu dikalibrasi dengan hasil dari </a:t>
            </a:r>
            <a:r>
              <a:rPr lang="fr-FR" sz="2000" dirty="0" err="1" smtClean="0"/>
              <a:t>surveilans</a:t>
            </a:r>
            <a:r>
              <a:rPr lang="fr-FR" sz="2000" dirty="0" smtClean="0"/>
              <a:t> </a:t>
            </a:r>
            <a:r>
              <a:rPr lang="fr-FR" sz="2000" dirty="0" err="1" smtClean="0"/>
              <a:t>periodik</a:t>
            </a:r>
            <a:r>
              <a:rPr lang="fr-FR" sz="2000" dirty="0" smtClean="0"/>
              <a:t> </a:t>
            </a:r>
            <a:r>
              <a:rPr lang="fr-FR" sz="2000" dirty="0" err="1" smtClean="0"/>
              <a:t>atau</a:t>
            </a:r>
            <a:r>
              <a:rPr lang="fr-FR" sz="2000" dirty="0" smtClean="0"/>
              <a:t> </a:t>
            </a:r>
            <a:r>
              <a:rPr lang="fr-FR" sz="2000" dirty="0" err="1" smtClean="0"/>
              <a:t>surveilans</a:t>
            </a:r>
            <a:r>
              <a:rPr lang="fr-FR" sz="2000" dirty="0" smtClean="0"/>
              <a:t> </a:t>
            </a:r>
            <a:r>
              <a:rPr lang="fr-FR" sz="2000" dirty="0" err="1" smtClean="0"/>
              <a:t>sentinel</a:t>
            </a:r>
            <a:endParaRPr lang="id-ID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 smtClean="0"/>
              <a:t>Surveilans Non Rutin.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fr-FR" sz="2400" b="1" dirty="0" err="1" smtClean="0"/>
              <a:t>Surveilans</a:t>
            </a:r>
            <a:r>
              <a:rPr lang="fr-FR" sz="2400" b="1" dirty="0" smtClean="0"/>
              <a:t> non </a:t>
            </a:r>
            <a:r>
              <a:rPr lang="fr-FR" sz="2400" b="1" dirty="0" err="1" smtClean="0"/>
              <a:t>rutin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khusus</a:t>
            </a:r>
            <a:endParaRPr lang="id-ID" sz="2400" b="1" dirty="0" smtClean="0">
              <a:sym typeface="Wingdings" pitchFamily="2" charset="2"/>
            </a:endParaRPr>
          </a:p>
          <a:p>
            <a:pPr marL="533400" indent="-266700"/>
            <a:r>
              <a:rPr lang="id-ID" sz="2400" dirty="0" smtClean="0"/>
              <a:t>Dilakukan melalui kegiatan survei baik secara periodik maupun sentinel yang bertujuan untuk mendapatkan data yang tidak diperoleh dari kegiatan pengumpulan data rutin</a:t>
            </a:r>
          </a:p>
          <a:p>
            <a:pPr marL="533400" indent="-266700"/>
            <a:r>
              <a:rPr lang="id-ID" sz="2400" dirty="0" smtClean="0"/>
              <a:t>Kegiatan ini dilakukan secara </a:t>
            </a:r>
            <a:r>
              <a:rPr lang="id-ID" sz="2400" b="1" i="1" dirty="0" smtClean="0"/>
              <a:t>cross-sectional pada kelompok pasien TB yang </a:t>
            </a:r>
            <a:r>
              <a:rPr lang="id-ID" sz="2400" dirty="0" smtClean="0"/>
              <a:t>dianggap dapat mewakili suatu wilayah tertentu</a:t>
            </a:r>
            <a:endParaRPr lang="id-ID" sz="2200" dirty="0" smtClean="0">
              <a:latin typeface="Arial" charset="0"/>
              <a:cs typeface="Arial" charset="0"/>
            </a:endParaRPr>
          </a:p>
          <a:p>
            <a:pPr marL="533400" indent="-266700"/>
            <a:r>
              <a:rPr lang="it-IT" sz="2400" dirty="0" smtClean="0"/>
              <a:t>Kegiatan ini memerlukan biaya yang</a:t>
            </a:r>
            <a:r>
              <a:rPr lang="id-ID" sz="2400" dirty="0" smtClean="0"/>
              <a:t> mahal dan memerlukan keahlian khusus. </a:t>
            </a:r>
          </a:p>
          <a:p>
            <a:pPr marL="533400" indent="-266700"/>
            <a:r>
              <a:rPr lang="id-ID" sz="2400" dirty="0" smtClean="0"/>
              <a:t>Hasil dari kegiatan ini dapat digunakan untuk mengkalibrasi hasil surveilans berdasar data rutin.</a:t>
            </a:r>
          </a:p>
          <a:p>
            <a:pPr marL="457200" indent="-285750"/>
            <a:endParaRPr lang="id-ID" sz="24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marL="457200" indent="-457200"/>
            <a:r>
              <a:rPr lang="fr-FR" sz="3200" b="1" dirty="0" err="1" smtClean="0"/>
              <a:t>Surveilans</a:t>
            </a:r>
            <a:r>
              <a:rPr lang="fr-FR" sz="3200" b="1" dirty="0" smtClean="0"/>
              <a:t> non </a:t>
            </a:r>
            <a:r>
              <a:rPr lang="fr-FR" sz="3200" b="1" dirty="0" err="1" smtClean="0"/>
              <a:t>rutin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khusus</a:t>
            </a:r>
            <a:endParaRPr lang="id-ID" sz="3200" b="1" dirty="0" smtClean="0">
              <a:sym typeface="Wingdings" pitchFamily="2" charset="2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Contoh: survei prevalensi TB Nasional, sero survei prevalensi HIV diantara pasien TB, survei sentinel TB diantara ODHA, survei resistensi OAT, survei </a:t>
            </a:r>
            <a:r>
              <a:rPr lang="id-ID" sz="2400" i="1" dirty="0" smtClean="0"/>
              <a:t>Knowledge Attitude  Practice (KAP) untuk pasien TB dan dokter praktek mandiri (DPM), dan survei lain-</a:t>
            </a:r>
            <a:r>
              <a:rPr lang="id-ID" sz="2400" dirty="0" smtClean="0"/>
              <a:t>lain.</a:t>
            </a:r>
          </a:p>
          <a:p>
            <a:r>
              <a:rPr lang="id-ID" sz="2400" dirty="0" smtClean="0"/>
              <a:t>Pemilihan metode surveilans yang akan dilaksanakan disuatu daerah/wilayah tergantung pada tingkat epidemi TB di daerah/wilayah tersebut, kinerja program TB secara keseluruhan, dan sumber daya (dana dan keahlian) yang tersedia</a:t>
            </a:r>
            <a:endParaRPr lang="id-ID" sz="24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marL="457200" indent="-457200"/>
            <a:r>
              <a:rPr lang="fr-FR" sz="3200" b="1" dirty="0" err="1" smtClean="0"/>
              <a:t>Surveilans</a:t>
            </a:r>
            <a:r>
              <a:rPr lang="fr-FR" sz="3200" b="1" dirty="0" smtClean="0"/>
              <a:t> </a:t>
            </a:r>
            <a:r>
              <a:rPr lang="fr-FR" sz="3200" b="1" dirty="0" smtClean="0"/>
              <a:t>non </a:t>
            </a:r>
            <a:r>
              <a:rPr lang="fr-FR" sz="3200" b="1" dirty="0" err="1" smtClean="0"/>
              <a:t>rutin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luar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biasa</a:t>
            </a:r>
            <a:endParaRPr lang="fr-FR" sz="3200" b="1" dirty="0" smtClean="0"/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Meliputi surveilans untuk kasus-kasus TB lintas negara terutama bagi warga negara Indonesia yang akan berangkat maupun yang akan kembali ke Indonesia (haji dan </a:t>
            </a:r>
            <a:r>
              <a:rPr lang="sv-SE" sz="2400" dirty="0" smtClean="0"/>
              <a:t>TKI). </a:t>
            </a:r>
            <a:endParaRPr lang="id-ID" sz="2400" dirty="0" smtClean="0"/>
          </a:p>
          <a:p>
            <a:r>
              <a:rPr lang="sv-SE" sz="2400" dirty="0" smtClean="0"/>
              <a:t>Hal ini dilakukan karena mobilisasi penduduk yang sangat cepat dalam jumlah</a:t>
            </a:r>
            <a:r>
              <a:rPr lang="id-ID" sz="2400" dirty="0" smtClean="0"/>
              <a:t> besar setiap tahunnya tidak menguntungkan ditinjau dari pengendalian penyakit tuberkulosis. </a:t>
            </a:r>
          </a:p>
          <a:p>
            <a:r>
              <a:rPr lang="id-ID" sz="2400" dirty="0" smtClean="0"/>
              <a:t>Hal ini bisa menyebabkan terjadinya penyebaran penyakit dari satu wilayah ke wilayah lain dan/atau dari satu negara ke negara lain dalam waktu yang  cepat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marL="457200" indent="-457200"/>
            <a:r>
              <a:rPr lang="fr-FR" sz="3200" b="1" dirty="0" err="1" smtClean="0"/>
              <a:t>Surveilans</a:t>
            </a:r>
            <a:r>
              <a:rPr lang="fr-FR" sz="3200" b="1" dirty="0" smtClean="0"/>
              <a:t> </a:t>
            </a:r>
            <a:r>
              <a:rPr lang="fr-FR" sz="3200" b="1" dirty="0" smtClean="0"/>
              <a:t>non </a:t>
            </a:r>
            <a:r>
              <a:rPr lang="fr-FR" sz="3200" b="1" dirty="0" err="1" smtClean="0"/>
              <a:t>rutin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luar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biasa</a:t>
            </a:r>
            <a:endParaRPr lang="fr-FR" sz="3200" b="1" dirty="0" smtClean="0"/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Upaya pengawasan pasien TB yang akan menunaikan ibadah haji atau TKI yang akan berangkat keluar negeri maupun kembali ke Indonesia memerlukan sistem surveilans yang tepat.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smtClean="0">
                <a:latin typeface="Arial" charset="0"/>
                <a:cs typeface="Arial" charset="0"/>
              </a:rPr>
              <a:t>Defenisi kasus</a:t>
            </a: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d-ID" sz="2400" smtClean="0"/>
              <a:t>1) Kasus TB ialah pasien TB yang telah dibuktikan secara mikroskopis. </a:t>
            </a:r>
          </a:p>
          <a:p>
            <a:pPr>
              <a:buFont typeface="Arial" charset="0"/>
              <a:buNone/>
            </a:pPr>
            <a:r>
              <a:rPr lang="sv-SE" sz="2400" smtClean="0"/>
              <a:t>2) Kasus TB pasti (definitif) ialah pasien dengan biakan positif untuk kuman TB </a:t>
            </a:r>
            <a:r>
              <a:rPr lang="id-ID" sz="2400" smtClean="0"/>
              <a:t>atau tidak ada biakan, sekurang-kurangnya 2 dari 3 spesimen dahak SPS  diperoleh hasil BTA positif.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 smtClean="0"/>
              <a:t>Tujuan surveilans TB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Font typeface="Arial" charset="0"/>
              <a:buAutoNum type="arabicParenR"/>
              <a:defRPr/>
            </a:pPr>
            <a:r>
              <a:rPr lang="nl-NL" sz="2400" dirty="0" smtClean="0"/>
              <a:t>Mengevaluasi intervensi program untuk menilai kemajuan program dan </a:t>
            </a:r>
            <a:r>
              <a:rPr lang="id-ID" sz="2400" dirty="0" smtClean="0"/>
              <a:t>seberapa jauh pengaruhnya terhadap status kesehatan masyarakat dengan  membandingkan antara indikator yang telah ditetapkan dengan capaian  program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id-ID" sz="2400" dirty="0" smtClean="0"/>
              <a:t>	Indikatornya : </a:t>
            </a:r>
          </a:p>
          <a:p>
            <a:pPr marL="723900" indent="-361950">
              <a:buFont typeface="Arial" charset="0"/>
              <a:buNone/>
              <a:defRPr/>
            </a:pPr>
            <a:r>
              <a:rPr lang="id-ID" sz="2400" dirty="0" smtClean="0"/>
              <a:t>a) Proporsi suspek diantara perkiraan suspek dengan target 70% </a:t>
            </a:r>
          </a:p>
          <a:p>
            <a:pPr marL="723900" indent="-361950">
              <a:buFont typeface="Arial" charset="0"/>
              <a:buNone/>
              <a:defRPr/>
            </a:pPr>
            <a:r>
              <a:rPr lang="id-ID" sz="2400" dirty="0" smtClean="0"/>
              <a:t>b) Konversi BTA negatif, dengan target 80% </a:t>
            </a:r>
          </a:p>
          <a:p>
            <a:pPr marL="723900" indent="-361950">
              <a:buFont typeface="Arial" charset="0"/>
              <a:buNone/>
              <a:defRPr/>
            </a:pPr>
            <a:r>
              <a:rPr lang="nb-NO" sz="2400" dirty="0" smtClean="0"/>
              <a:t>c) Kesembuhan dengan target 85% </a:t>
            </a:r>
          </a:p>
          <a:p>
            <a:pPr marL="723900" indent="-361950">
              <a:buFont typeface="Arial" charset="0"/>
              <a:buNone/>
              <a:defRPr/>
            </a:pPr>
            <a:r>
              <a:rPr lang="id-ID" sz="2400" dirty="0" smtClean="0"/>
              <a:t>d) </a:t>
            </a:r>
            <a:r>
              <a:rPr lang="id-ID" sz="2400" i="1" dirty="0" smtClean="0"/>
              <a:t>Error rate &lt;5% </a:t>
            </a:r>
          </a:p>
          <a:p>
            <a:pPr marL="723900" indent="-361950">
              <a:buFont typeface="Arial" charset="0"/>
              <a:buNone/>
              <a:defRPr/>
            </a:pPr>
            <a:r>
              <a:rPr lang="en-US" sz="2400" dirty="0" smtClean="0"/>
              <a:t>e)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i="1" dirty="0" smtClean="0"/>
              <a:t>drop out &lt;10%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1029</Words>
  <Application>Microsoft Office PowerPoint</Application>
  <PresentationFormat>On-screen Show (4:3)</PresentationFormat>
  <Paragraphs>111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Surveilans TB Paru</vt:lpstr>
      <vt:lpstr>Surveilans Rutin.</vt:lpstr>
      <vt:lpstr>Surveilans Non Rutin.</vt:lpstr>
      <vt:lpstr>Surveilans non rutin khusus</vt:lpstr>
      <vt:lpstr>Surveilans non rutin luar biasa</vt:lpstr>
      <vt:lpstr>Surveilans non rutin luar biasa</vt:lpstr>
      <vt:lpstr>Defenisi kasus</vt:lpstr>
      <vt:lpstr>Tujuan surveilans TB</vt:lpstr>
      <vt:lpstr>Tujuan surveilans TB</vt:lpstr>
      <vt:lpstr>Pelaksanaan kegiatan surveilans</vt:lpstr>
      <vt:lpstr>Pengumpulan dan Pengolahan Data TB</vt:lpstr>
      <vt:lpstr>Instrumen Pengumpulan Data TB</vt:lpstr>
      <vt:lpstr>Slide 14</vt:lpstr>
      <vt:lpstr>Cara Pengumpulan Data TB</vt:lpstr>
      <vt:lpstr>Pengolahan Data TB</vt:lpstr>
      <vt:lpstr>Penyajian Data TB</vt:lpstr>
      <vt:lpstr>Analisis dan Interpretasi Data TB</vt:lpstr>
      <vt:lpstr>Data surveilans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Zannendesu</cp:lastModifiedBy>
  <cp:revision>298</cp:revision>
  <dcterms:created xsi:type="dcterms:W3CDTF">2010-08-24T06:47:44Z</dcterms:created>
  <dcterms:modified xsi:type="dcterms:W3CDTF">2018-04-08T14:11:22Z</dcterms:modified>
</cp:coreProperties>
</file>