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7"/>
  </p:notesMasterIdLst>
  <p:sldIdLst>
    <p:sldId id="256" r:id="rId2"/>
    <p:sldId id="271" r:id="rId3"/>
    <p:sldId id="272" r:id="rId4"/>
    <p:sldId id="259" r:id="rId5"/>
    <p:sldId id="266" r:id="rId6"/>
    <p:sldId id="260" r:id="rId7"/>
    <p:sldId id="275" r:id="rId8"/>
    <p:sldId id="276" r:id="rId9"/>
    <p:sldId id="277" r:id="rId10"/>
    <p:sldId id="263" r:id="rId11"/>
    <p:sldId id="264" r:id="rId12"/>
    <p:sldId id="270" r:id="rId13"/>
    <p:sldId id="278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1" autoAdjust="0"/>
    <p:restoredTop sz="88869" autoAdjust="0"/>
  </p:normalViewPr>
  <p:slideViewPr>
    <p:cSldViewPr snapToGrid="0">
      <p:cViewPr varScale="1">
        <p:scale>
          <a:sx n="62" d="100"/>
          <a:sy n="62" d="100"/>
        </p:scale>
        <p:origin x="-1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F50D-383D-4CB3-B552-6956E827D50F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554A9-F3F9-425D-BDAB-3FF8F1E0560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8772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1560" y="3369292"/>
            <a:ext cx="8180439" cy="1305948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PRINSIP DAN KONSEP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SURVEILANS </a:t>
            </a:r>
            <a:r>
              <a:rPr lang="id-ID" dirty="0" smtClean="0">
                <a:solidFill>
                  <a:schemeClr val="bg1"/>
                </a:solidFill>
              </a:rPr>
              <a:t>KESEHATAN MASYARAKAT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9694" y="4630994"/>
            <a:ext cx="5717458" cy="963561"/>
          </a:xfrm>
        </p:spPr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100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432" t="23240" r="29247" b="22377"/>
          <a:stretch/>
        </p:blipFill>
        <p:spPr>
          <a:xfrm>
            <a:off x="1569770" y="1047138"/>
            <a:ext cx="9182637" cy="49849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12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026" t="17561" r="29741" b="24188"/>
          <a:stretch/>
        </p:blipFill>
        <p:spPr>
          <a:xfrm>
            <a:off x="1545466" y="1061883"/>
            <a:ext cx="8783391" cy="4687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05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52" y="781663"/>
            <a:ext cx="10972800" cy="827703"/>
          </a:xfrm>
        </p:spPr>
        <p:txBody>
          <a:bodyPr>
            <a:noAutofit/>
          </a:bodyPr>
          <a:lstStyle/>
          <a:p>
            <a:r>
              <a:rPr lang="id-ID" sz="3200" dirty="0" smtClean="0"/>
              <a:t>PENYELENGGARAAN SISTEM SURVEILANS </a:t>
            </a:r>
            <a:br>
              <a:rPr lang="id-ID" sz="3200" dirty="0" smtClean="0"/>
            </a:br>
            <a:r>
              <a:rPr lang="id-ID" sz="3200" dirty="0" smtClean="0"/>
              <a:t>EPIDEMIOLOGI KESEHATAN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97" y="1924666"/>
            <a:ext cx="10972800" cy="425490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IDENTIFIKASI KASUS DAN MASALAH KESEHATAN SERTA INFORMASI TERKAIT LAINNYA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PEREKAMAN, PELAPORAN DAN PENGOLAHAN DATA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ANALISIS DAN INTERPRETASI DATA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STUDI EPIDEMIOLOGI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PENYEBARAN INFORMASI KEPADA UNIT YANG MEMBUTUHKANNYA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MEMBUAT REKOMENDASI DAN ALTERNATIF TINDAK LANJUT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/>
              <a:t>UMPAN BALIK</a:t>
            </a:r>
          </a:p>
        </p:txBody>
      </p:sp>
    </p:spTree>
    <p:extLst>
      <p:ext uri="{BB962C8B-B14F-4D97-AF65-F5344CB8AC3E}">
        <p14:creationId xmlns="" xmlns:p14="http://schemas.microsoft.com/office/powerpoint/2010/main" val="8741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58"/>
            <a:ext cx="10972800" cy="842451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Hal Penting yang perlu diperhatikan dalam </a:t>
            </a:r>
            <a:br>
              <a:rPr lang="id-ID" sz="3600" b="1" dirty="0" smtClean="0"/>
            </a:br>
            <a:r>
              <a:rPr lang="id-ID" sz="3600" b="1" dirty="0" smtClean="0"/>
              <a:t>kegiatan Surveilans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1925"/>
            <a:ext cx="109728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Surveilans merupakan suatu kegiatan yang dilakukan secara </a:t>
            </a:r>
            <a:r>
              <a:rPr lang="id-ID" dirty="0" smtClean="0">
                <a:solidFill>
                  <a:srgbClr val="FF0000"/>
                </a:solidFill>
              </a:rPr>
              <a:t>berkesinambungan</a:t>
            </a:r>
            <a:r>
              <a:rPr lang="id-ID" dirty="0" smtClean="0"/>
              <a:t>, bukan suatu kegiatan yang hanya dilakukan pada suatu waktu.</a:t>
            </a:r>
          </a:p>
          <a:p>
            <a:r>
              <a:rPr lang="id-ID" dirty="0" smtClean="0"/>
              <a:t>Kegiatan surveilans bukan hanya berhenti pada proses pengumpulan data, namun yang jauh lebih penting dari itu perlu adanya suatu analisis, interpretasi data serta pengambilan kebijakan berdasarkan data tersebut, </a:t>
            </a:r>
            <a:r>
              <a:rPr lang="id-ID" dirty="0" smtClean="0">
                <a:solidFill>
                  <a:srgbClr val="FF0000"/>
                </a:solidFill>
              </a:rPr>
              <a:t>sampai kepada evaluasinya.</a:t>
            </a:r>
          </a:p>
          <a:p>
            <a:r>
              <a:rPr lang="id-ID" dirty="0" smtClean="0"/>
              <a:t>Data yang dihasilkan dalam sistem surveilans haruslah memiliki </a:t>
            </a:r>
            <a:r>
              <a:rPr lang="id-ID" dirty="0" smtClean="0">
                <a:solidFill>
                  <a:srgbClr val="FF0000"/>
                </a:solidFill>
              </a:rPr>
              <a:t>kualitas yang baik</a:t>
            </a:r>
            <a:r>
              <a:rPr lang="id-ID" dirty="0" smtClean="0"/>
              <a:t> karena data ini merupakan dasar yang esensial dalam menghasilkan </a:t>
            </a:r>
            <a:r>
              <a:rPr lang="id-ID" dirty="0" smtClean="0">
                <a:solidFill>
                  <a:srgbClr val="FF0000"/>
                </a:solidFill>
              </a:rPr>
              <a:t>kebijakan/ tindakan yang efektif dan efisien.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4354"/>
            <a:ext cx="10972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</a:t>
            </a:r>
            <a:r>
              <a:rPr lang="id-ID" sz="3200" dirty="0" smtClean="0"/>
              <a:t>erbeda dengan pencatatan dan pelaporan, karena dalam surveilans memiliki substansi dasar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364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Jaringan kerja yang berkesinambungan</a:t>
            </a:r>
          </a:p>
          <a:p>
            <a:pPr>
              <a:defRPr/>
            </a:pPr>
            <a:r>
              <a:rPr lang="id-ID" dirty="0" smtClean="0"/>
              <a:t>Definisi kasus yang jelas dan mekanisme pelaporannya </a:t>
            </a:r>
          </a:p>
          <a:p>
            <a:pPr>
              <a:defRPr/>
            </a:pPr>
            <a:r>
              <a:rPr lang="id-ID" dirty="0" smtClean="0"/>
              <a:t>Sistem komunikasi yang efektif</a:t>
            </a:r>
          </a:p>
          <a:p>
            <a:pPr>
              <a:defRPr/>
            </a:pPr>
            <a:r>
              <a:rPr lang="id-ID" dirty="0" smtClean="0"/>
              <a:t>Pengetahuan epidemiologi dasar </a:t>
            </a:r>
          </a:p>
          <a:p>
            <a:pPr>
              <a:defRPr/>
            </a:pPr>
            <a:r>
              <a:rPr lang="id-ID" dirty="0" smtClean="0"/>
              <a:t>Dukungan laboratorium</a:t>
            </a:r>
          </a:p>
          <a:p>
            <a:pPr>
              <a:defRPr/>
            </a:pPr>
            <a:r>
              <a:rPr lang="id-ID" dirty="0" smtClean="0"/>
              <a:t>Umpan balik dan respon yang cepat dan efektif.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119063">
              <a:defRPr/>
            </a:pPr>
            <a:endParaRPr lang="id-ID" sz="2400" dirty="0" smtClean="0"/>
          </a:p>
          <a:p>
            <a:pPr marL="517525" lvl="2" indent="-288925" defTabSz="119063">
              <a:defRPr/>
            </a:pPr>
            <a:r>
              <a:rPr lang="id-ID" dirty="0" smtClean="0"/>
              <a:t>Peningkatan mutu data dan informasi epidemiologi.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Desentratisasi penyelenggaraan surveilans.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Peningkatan profesionalisme tenaga epidemiologi.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Peningkatan jaringan komunikasi, informasi elektromedia yang terintegrasi dan interaktif kepada lintas program dan lintas sektor.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Pengembangan tim epidemiologi (fungsional) yang handal.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Pengembangan sistem surveilans yang sesuai dengan kebutuhan masing-masing tingkat administrasi kesehatan.</a:t>
            </a:r>
          </a:p>
          <a:p>
            <a:pPr marL="517525" lvl="2" indent="-288925" defTabSz="119063">
              <a:defRPr/>
            </a:pPr>
            <a:r>
              <a:rPr lang="id-ID" dirty="0" smtClean="0"/>
              <a:t>Penyebaran informasi yang </a:t>
            </a:r>
            <a:r>
              <a:rPr lang="id-ID" i="1" dirty="0" smtClean="0"/>
              <a:t>uptodate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PERKEMBANGAN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/>
              <a:t>MULAI MUNCUL DI EROPA </a:t>
            </a:r>
            <a:r>
              <a:rPr lang="id-ID" sz="2200" dirty="0" smtClean="0">
                <a:sym typeface="Wingdings" panose="05000000000000000000" pitchFamily="2" charset="2"/>
              </a:rPr>
              <a:t> AMERIKA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>
                <a:sym typeface="Wingdings" panose="05000000000000000000" pitchFamily="2" charset="2"/>
              </a:rPr>
              <a:t>ABAD KE 14 -15  PNEUMONIA (BLACK DEATH)  PENDATANG  PENAHANAN SELAMA 40 HARI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>
                <a:sym typeface="Wingdings" panose="05000000000000000000" pitchFamily="2" charset="2"/>
              </a:rPr>
              <a:t>ABAD KE-16  PENCACATAN KEMATIAN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>
                <a:sym typeface="Wingdings" panose="05000000000000000000" pitchFamily="2" charset="2"/>
              </a:rPr>
              <a:t>ABAD KE-17  PENCATATAN KEMATIAN DILAKUKAN SAAT HANYA ADA WABAH PES.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>
                <a:sym typeface="Wingdings" panose="05000000000000000000" pitchFamily="2" charset="2"/>
              </a:rPr>
              <a:t>ABAD KE-18  PEMBENTUKAN POLISI KESEHATAN : PENGAWASAN KESEHATAN ANAK SEKOLAH.  MULAI PENCATATAN DAN PELAPORAN PENDERITA CACAR, DEMAM KUNING, KOLERA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200" dirty="0" smtClean="0">
                <a:sym typeface="Wingdings" panose="05000000000000000000" pitchFamily="2" charset="2"/>
              </a:rPr>
              <a:t>ABAD KE-19  (WILLIAM FARR) MENGUMPULKAN, MENGOLAH, MENGANALISA, DAN MENGINTERPRETASI STATISTIK  DALAM BENTUK LAPORAN MINGGUAN, BULANAN DAN TAHUNAN  MENGHUBUNGKAN KONDISI LINGKUNGAN DAN PENYAKIT</a:t>
            </a:r>
          </a:p>
          <a:p>
            <a:pPr>
              <a:buFont typeface="Wingdings" panose="05000000000000000000" pitchFamily="2" charset="2"/>
              <a:buChar char="Ø"/>
            </a:pPr>
            <a:endParaRPr lang="id-ID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8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SEJARAH PERKEMBANGAN SURVEILANS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6498656"/>
              </p:ext>
            </p:extLst>
          </p:nvPr>
        </p:nvGraphicFramePr>
        <p:xfrm>
          <a:off x="609600" y="1600200"/>
          <a:ext cx="10972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237"/>
                <a:gridCol w="8828563"/>
              </a:tblGrid>
              <a:tr h="30185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PERKEMBANGAN</a:t>
                      </a:r>
                      <a:endParaRPr lang="id-ID" dirty="0"/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1888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WAJIB LAPOR PENDERITA DAN YANG</a:t>
                      </a:r>
                      <a:r>
                        <a:rPr lang="id-ID" baseline="0" dirty="0" smtClean="0"/>
                        <a:t> MENINGGAL KARENA PENYAKIT MENULAR DI ITALIA</a:t>
                      </a:r>
                      <a:endParaRPr lang="id-ID" dirty="0"/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1893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PUBLIKASI INTERNASIONAL PENYEBAB PENYAKIT OLEH INTERNASIONAL STATISTICAL INSTITUTION LONDON</a:t>
                      </a:r>
                      <a:endParaRPr lang="id-ID" dirty="0"/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1911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PENGGUNAAN</a:t>
                      </a:r>
                      <a:r>
                        <a:rPr lang="id-ID" baseline="0" dirty="0" smtClean="0"/>
                        <a:t> DATA SURVEILANS DAN SISTEM ASURANSI NASIONAL DI INGGRIS</a:t>
                      </a:r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1935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SURVEI KESEHATAN NASIONAL DI USA</a:t>
                      </a:r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1943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PENCATATAN PERTAMA PENYAKIT KANKER DAN SURVEILANS MORBIDITAS YANG PERTAMA KALI DI INGGRIS</a:t>
                      </a:r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1965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DIDIRIKAN UNIT SURVEILANS EPIDEMIOLOGI PADA DIVISI PENYAKIT MENULAR DI WHO PUSAT, GENEVA</a:t>
                      </a:r>
                    </a:p>
                  </a:txBody>
                  <a:tcPr marL="99753" marR="9975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1966</a:t>
                      </a:r>
                      <a:endParaRPr lang="id-ID" dirty="0"/>
                    </a:p>
                  </a:txBody>
                  <a:tcPr marL="99753" marR="99753"/>
                </a:tc>
                <a:tc>
                  <a:txBody>
                    <a:bodyPr/>
                    <a:lstStyle/>
                    <a:p>
                      <a:r>
                        <a:rPr lang="id-ID" baseline="0" dirty="0" smtClean="0"/>
                        <a:t>PENGEMBANGAN SISTEM SENTINEL UNTUK DOKTOR (GENERAL PRACTICE) DI INGGRIS DAN BELANDA)</a:t>
                      </a:r>
                    </a:p>
                  </a:txBody>
                  <a:tcPr marL="99753" marR="99753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22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Surveilans (WHO)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5342" y="1600201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	suatu kegiatan sistematis berkesinambungan, mulai dari kegiatan mengumpulkan, menganalisis dan menginterpretasikan data yang untuk selanjutnya dijadikan landasan yang esensial dalam membuat rencana, implementasi dan evaluasi suatu kebijakan kesehatan masyarakat. 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30196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243" t="17561" r="28357" b="10960"/>
          <a:stretch/>
        </p:blipFill>
        <p:spPr>
          <a:xfrm>
            <a:off x="2216621" y="851907"/>
            <a:ext cx="7473069" cy="51424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47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839" t="18266" r="28651" b="24899"/>
          <a:stretch/>
        </p:blipFill>
        <p:spPr>
          <a:xfrm>
            <a:off x="1681525" y="1175160"/>
            <a:ext cx="8422783" cy="4679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3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Berdasarkan Pengumpulan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Aktif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Pasif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Berdasarkan Ruang Lingkup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Masyarakat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Penduduk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Rumah Sakit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Surveilans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Berdasarkan Metode Pemeriksaan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Sindromik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id-ID" b="1" dirty="0" smtClean="0"/>
              <a:t>Menekankan pada aspek tanda dan gejala penyakit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b="1" dirty="0" smtClean="0"/>
              <a:t>Surveilans Laboratory</a:t>
            </a:r>
          </a:p>
          <a:p>
            <a:pPr marL="1371600" lvl="2" indent="-514350">
              <a:buFont typeface="Wingdings" pitchFamily="2" charset="2"/>
              <a:buChar char="Ø"/>
            </a:pPr>
            <a:r>
              <a:rPr lang="id-ID" b="1" dirty="0" smtClean="0"/>
              <a:t>Menekankan pada aspek pemeriksaak laboratorium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658</TotalTime>
  <Words>463</Words>
  <Application>Microsoft Office PowerPoint</Application>
  <PresentationFormat>Custom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esa unggul</vt:lpstr>
      <vt:lpstr>PRINSIP DAN KONSEP  SURVEILANS KESEHATAN MASYARAKAT</vt:lpstr>
      <vt:lpstr>SEJARAH PERKEMBANGAN SURVEILANS</vt:lpstr>
      <vt:lpstr>SEJARAH PERKEMBANGAN SURVEILANS</vt:lpstr>
      <vt:lpstr>Definisi Surveilans (WHO)</vt:lpstr>
      <vt:lpstr>Slide 5</vt:lpstr>
      <vt:lpstr>Slide 6</vt:lpstr>
      <vt:lpstr>Jenis Surveilans</vt:lpstr>
      <vt:lpstr>Jenis Surveilans</vt:lpstr>
      <vt:lpstr>Jenis Surveilans</vt:lpstr>
      <vt:lpstr>Slide 10</vt:lpstr>
      <vt:lpstr>Slide 11</vt:lpstr>
      <vt:lpstr>PENYELENGGARAAN SISTEM SURVEILANS  EPIDEMIOLOGI KESEHATAN</vt:lpstr>
      <vt:lpstr>Hal Penting yang perlu diperhatikan dalam  kegiatan Surveilans</vt:lpstr>
      <vt:lpstr>Berbeda dengan pencatatan dan pelaporan, karena dalam surveilans memiliki substansi dasar</vt:lpstr>
      <vt:lpstr>Strategi Surveilans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SURVEILANS EPIDEMIOLOGI</dc:title>
  <dc:creator>user</dc:creator>
  <cp:lastModifiedBy>Zannendesu</cp:lastModifiedBy>
  <cp:revision>25</cp:revision>
  <dcterms:created xsi:type="dcterms:W3CDTF">2017-03-15T03:29:09Z</dcterms:created>
  <dcterms:modified xsi:type="dcterms:W3CDTF">2018-03-14T08:21:06Z</dcterms:modified>
</cp:coreProperties>
</file>