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4170" y="3358334"/>
            <a:ext cx="8207829" cy="1383483"/>
          </a:xfrm>
        </p:spPr>
        <p:txBody>
          <a:bodyPr>
            <a:normAutofit fontScale="90000"/>
          </a:bodyPr>
          <a:lstStyle/>
          <a:p>
            <a:r>
              <a:rPr lang="id-ID" dirty="0"/>
              <a:t>PERENCANAAN DAN EVALUASI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SISTEM </a:t>
            </a:r>
            <a:r>
              <a:rPr lang="id-ID" dirty="0"/>
              <a:t>SURVEILENS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109" y="4715690"/>
            <a:ext cx="8220890" cy="896983"/>
          </a:xfrm>
        </p:spPr>
        <p:txBody>
          <a:bodyPr/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591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3" y="117597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Beberapa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faktor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dapat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mempengaruhi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akseptibilitas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dari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suatu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sistem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63" y="2658294"/>
            <a:ext cx="10972800" cy="3167742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sz="2800" i="1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segi</a:t>
            </a:r>
            <a:r>
              <a:rPr lang="en-US" sz="2800" i="1" dirty="0"/>
              <a:t> </a:t>
            </a:r>
            <a:r>
              <a:rPr lang="en-US" sz="2800" i="1" dirty="0" err="1"/>
              <a:t>kesmas</a:t>
            </a:r>
            <a:endParaRPr lang="en-US" sz="2800" i="1" dirty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sz="2800" i="1" dirty="0"/>
              <a:t>Tingkat </a:t>
            </a:r>
            <a:r>
              <a:rPr lang="en-US" sz="2800" i="1" dirty="0" err="1"/>
              <a:t>responsif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saran-saran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komentar</a:t>
            </a:r>
            <a:endParaRPr lang="en-US" sz="2800" dirty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sz="2800" i="1" dirty="0" err="1"/>
              <a:t>Keterbatasan</a:t>
            </a:r>
            <a:r>
              <a:rPr lang="en-US" sz="2800" dirty="0"/>
              <a:t> yang </a:t>
            </a:r>
            <a:r>
              <a:rPr lang="en-US" sz="2800" dirty="0" err="1"/>
              <a:t>diakibatkan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i="1" dirty="0" err="1"/>
              <a:t>peraturan-peraturan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ditingkat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pengumpulan</a:t>
            </a:r>
            <a:r>
              <a:rPr lang="en-US" sz="2800" dirty="0"/>
              <a:t> 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jaminan</a:t>
            </a:r>
            <a:r>
              <a:rPr lang="en-US" sz="2800" dirty="0"/>
              <a:t> </a:t>
            </a:r>
            <a:r>
              <a:rPr lang="en-US" sz="2800" dirty="0" err="1"/>
              <a:t>kerahasiaan</a:t>
            </a:r>
            <a:r>
              <a:rPr lang="en-US" sz="2800" dirty="0"/>
              <a:t> data.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sz="2800" i="1" dirty="0" err="1"/>
              <a:t>Kewajiban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melaporkan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27348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Sensitifity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/>
              <a:t>Sensitifitas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surveilens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menemukan</a:t>
            </a:r>
            <a:r>
              <a:rPr lang="en-US" sz="2800" dirty="0"/>
              <a:t> true positive (orang yang </a:t>
            </a:r>
            <a:r>
              <a:rPr lang="en-US" sz="2800" dirty="0" err="1"/>
              <a:t>benar-benar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yang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surveilens</a:t>
            </a:r>
            <a:r>
              <a:rPr lang="en-US" sz="2800" dirty="0"/>
              <a:t> (Sensitivity = A/A+C).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 smtClean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sensitivitas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surveilens</a:t>
            </a:r>
            <a:r>
              <a:rPr lang="en-US" sz="2800" dirty="0"/>
              <a:t>: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/>
              <a:t>Case reporting: </a:t>
            </a:r>
            <a:r>
              <a:rPr lang="en-US" sz="2800" dirty="0" err="1"/>
              <a:t>proporsi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/mas</a:t>
            </a:r>
            <a:r>
              <a:rPr lang="id-ID" sz="2800" dirty="0"/>
              <a:t>ala</a:t>
            </a:r>
            <a:r>
              <a:rPr lang="en-US" sz="2800" dirty="0"/>
              <a:t>h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dideteksi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surveilens</a:t>
            </a:r>
            <a:endParaRPr lang="en-US" sz="2800" dirty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Epidemik</a:t>
            </a:r>
            <a:r>
              <a:rPr lang="en-US" sz="2800" dirty="0"/>
              <a:t>: </a:t>
            </a:r>
            <a:r>
              <a:rPr lang="en-US" sz="2800" dirty="0" err="1"/>
              <a:t>proporsi</a:t>
            </a:r>
            <a:r>
              <a:rPr lang="en-US" sz="2800" dirty="0"/>
              <a:t> KLB di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dideteksi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surveilens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1091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3554466"/>
              </p:ext>
            </p:extLst>
          </p:nvPr>
        </p:nvGraphicFramePr>
        <p:xfrm>
          <a:off x="3237614" y="1573028"/>
          <a:ext cx="4800600" cy="3200400"/>
        </p:xfrm>
        <a:graphic>
          <a:graphicData uri="http://schemas.openxmlformats.org/drawingml/2006/table">
            <a:tbl>
              <a:tblPr/>
              <a:tblGrid>
                <a:gridCol w="1223963"/>
                <a:gridCol w="1787525"/>
                <a:gridCol w="1789112"/>
              </a:tblGrid>
              <a:tr h="410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 positive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 positive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 negative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A+C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B+D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75298" y="1052624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Condition Present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2952319"/>
            <a:ext cx="1626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Detected by </a:t>
            </a:r>
          </a:p>
          <a:p>
            <a:pPr>
              <a:buFont typeface="Wingdings" pitchFamily="2" charset="2"/>
              <a:buNone/>
            </a:pPr>
            <a:r>
              <a:rPr lang="en-US" dirty="0" err="1"/>
              <a:t>Surveilens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91539" y="543146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/>
              <a:t>Sensitivity = A/A+C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Predictive Value Positive = A/A+B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1502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967483" cy="1456267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Sensitifitas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sistem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surveilens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dipengaruhi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id-ID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583475" y="2201094"/>
            <a:ext cx="10972800" cy="329837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800" dirty="0"/>
              <a:t>Orang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/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Penyakit</a:t>
            </a:r>
            <a:r>
              <a:rPr lang="en-US" sz="2800" dirty="0"/>
              <a:t>/</a:t>
            </a:r>
            <a:r>
              <a:rPr lang="en-US" sz="2800" dirty="0" err="1"/>
              <a:t>keadaan</a:t>
            </a:r>
            <a:r>
              <a:rPr lang="en-US" sz="2800" dirty="0"/>
              <a:t> yang </a:t>
            </a:r>
            <a:r>
              <a:rPr lang="en-US" sz="2800" dirty="0" err="1"/>
              <a:t>didiagnosa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; </a:t>
            </a:r>
            <a:r>
              <a:rPr lang="en-US" sz="2800" dirty="0" err="1"/>
              <a:t>dipengaruhi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:</a:t>
            </a:r>
          </a:p>
          <a:p>
            <a:pPr marL="1371600" lvl="2" indent="-457200">
              <a:buFontTx/>
              <a:buChar char="-"/>
            </a:pP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petugas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marL="1371600" lvl="2" indent="-457200">
              <a:buFontTx/>
              <a:buChar char="-"/>
            </a:pPr>
            <a:r>
              <a:rPr lang="en-US" sz="2400" dirty="0" err="1"/>
              <a:t>akurasi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diagnosis</a:t>
            </a:r>
            <a:endParaRPr lang="en-GB" sz="2400" dirty="0"/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Kasus</a:t>
            </a:r>
            <a:r>
              <a:rPr lang="en-US" sz="2800" dirty="0"/>
              <a:t> yang </a:t>
            </a:r>
            <a:r>
              <a:rPr lang="en-US" sz="2800" dirty="0" err="1"/>
              <a:t>didiagnosis</a:t>
            </a:r>
            <a:r>
              <a:rPr lang="en-US" sz="2800" dirty="0"/>
              <a:t> </a:t>
            </a:r>
            <a:r>
              <a:rPr lang="en-US" sz="2800" dirty="0" err="1"/>
              <a:t>dilaporkan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506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Predictive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err="1"/>
              <a:t>Proporsi</a:t>
            </a:r>
            <a:r>
              <a:rPr lang="en-US" sz="2800" dirty="0"/>
              <a:t> orang yang </a:t>
            </a:r>
            <a:r>
              <a:rPr lang="en-US" sz="2800" dirty="0" err="1"/>
              <a:t>diidentifikasi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surveilens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kenyataannya</a:t>
            </a:r>
            <a:r>
              <a:rPr lang="en-US" sz="2800" dirty="0"/>
              <a:t> </a:t>
            </a:r>
            <a:r>
              <a:rPr lang="en-US" sz="2800" dirty="0" err="1"/>
              <a:t>benar-benar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(</a:t>
            </a:r>
            <a:r>
              <a:rPr lang="en-US" sz="2000" dirty="0"/>
              <a:t>Predictive Value Positive = A/A+B)</a:t>
            </a:r>
            <a:r>
              <a:rPr lang="en-US" sz="2800" dirty="0"/>
              <a:t>. </a:t>
            </a:r>
            <a:endParaRPr lang="id-ID" sz="2800" dirty="0" smtClean="0"/>
          </a:p>
          <a:p>
            <a:pPr marL="539496" indent="-457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PVP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marL="996696" lvl="1" indent="-457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600" dirty="0" err="1" smtClean="0"/>
              <a:t>banyak</a:t>
            </a:r>
            <a:r>
              <a:rPr lang="en-US" sz="2600" dirty="0" smtClean="0"/>
              <a:t> </a:t>
            </a:r>
            <a:r>
              <a:rPr lang="en-US" sz="2600" dirty="0"/>
              <a:t>“</a:t>
            </a:r>
            <a:r>
              <a:rPr lang="en-US" sz="2600" dirty="0" err="1"/>
              <a:t>kasus</a:t>
            </a:r>
            <a:r>
              <a:rPr lang="en-US" sz="2600" dirty="0"/>
              <a:t>” yang </a:t>
            </a:r>
            <a:r>
              <a:rPr lang="en-US" sz="2600" dirty="0" err="1"/>
              <a:t>dilacak</a:t>
            </a:r>
            <a:r>
              <a:rPr lang="en-US" sz="2600" dirty="0"/>
              <a:t> yang </a:t>
            </a:r>
            <a:r>
              <a:rPr lang="en-US" sz="2600" dirty="0" err="1"/>
              <a:t>sebenarnya</a:t>
            </a:r>
            <a:r>
              <a:rPr lang="en-US" sz="2600" dirty="0"/>
              <a:t>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kasus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false </a:t>
            </a:r>
            <a:r>
              <a:rPr lang="en-US" sz="2600" dirty="0" err="1"/>
              <a:t>positifnya</a:t>
            </a:r>
            <a:r>
              <a:rPr lang="en-US" sz="2600" dirty="0"/>
              <a:t> </a:t>
            </a:r>
            <a:r>
              <a:rPr lang="en-US" sz="2600" dirty="0" err="1" smtClean="0"/>
              <a:t>tinggi</a:t>
            </a:r>
            <a:endParaRPr lang="id-ID" sz="2600" dirty="0" smtClean="0"/>
          </a:p>
          <a:p>
            <a:pPr marL="996696" lvl="1" indent="-457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intervensi</a:t>
            </a:r>
            <a:r>
              <a:rPr lang="en-US" sz="2800" dirty="0"/>
              <a:t> yang </a:t>
            </a:r>
            <a:r>
              <a:rPr lang="en-US" sz="2800" dirty="0" err="1"/>
              <a:t>seharusnya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 smtClean="0"/>
              <a:t>dilakukan</a:t>
            </a:r>
            <a:endParaRPr lang="id-ID" sz="2800" dirty="0" smtClean="0"/>
          </a:p>
          <a:p>
            <a:pPr marL="996696" lvl="1" indent="-457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Ada </a:t>
            </a:r>
            <a:r>
              <a:rPr lang="en-US" sz="2800" dirty="0" err="1"/>
              <a:t>kesalahan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 </a:t>
            </a:r>
            <a:r>
              <a:rPr lang="en-US" sz="2800" dirty="0" smtClean="0"/>
              <a:t>KLB</a:t>
            </a:r>
            <a:endParaRPr lang="id-ID" sz="2800" dirty="0" smtClean="0"/>
          </a:p>
          <a:p>
            <a:pPr marL="996696" lvl="1" indent="-457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pelacakan</a:t>
            </a:r>
            <a:r>
              <a:rPr lang="en-US" sz="2800" dirty="0"/>
              <a:t> yang </a:t>
            </a:r>
            <a:r>
              <a:rPr lang="en-US" sz="2800" dirty="0" err="1"/>
              <a:t>sebenarnya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33275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predictive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PVP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r>
              <a:rPr lang="en-US" sz="2800" dirty="0"/>
              <a:t>:</a:t>
            </a:r>
          </a:p>
          <a:p>
            <a:pPr>
              <a:buFontTx/>
              <a:buChar char="-"/>
            </a:pP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yang </a:t>
            </a:r>
            <a:r>
              <a:rPr lang="en-US" sz="2800" dirty="0" err="1"/>
              <a:t>terbuang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yang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spesifik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orang yang </a:t>
            </a:r>
            <a:r>
              <a:rPr lang="en-US" sz="2800" dirty="0" err="1"/>
              <a:t>melaporkan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yang </a:t>
            </a:r>
            <a:r>
              <a:rPr lang="en-US" sz="2800" dirty="0" err="1"/>
              <a:t>menerima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sensitifitas</a:t>
            </a:r>
            <a:r>
              <a:rPr lang="en-US" sz="2800" dirty="0"/>
              <a:t>, </a:t>
            </a:r>
            <a:r>
              <a:rPr lang="en-US" sz="2800" dirty="0" err="1"/>
              <a:t>spesifisitas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prevalens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6813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Representativeness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surveilens</a:t>
            </a:r>
            <a:r>
              <a:rPr lang="en-US" sz="2600" dirty="0"/>
              <a:t> yang </a:t>
            </a:r>
            <a:r>
              <a:rPr lang="en-US" sz="2600" dirty="0" err="1"/>
              <a:t>representatif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mengambarkan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akurat</a:t>
            </a:r>
            <a:r>
              <a:rPr lang="en-US" sz="2600" dirty="0"/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sz="2600" dirty="0" err="1"/>
              <a:t>Kejadian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peristiwa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periode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600" dirty="0" err="1"/>
              <a:t>Distribusi</a:t>
            </a:r>
            <a:r>
              <a:rPr lang="en-US" sz="2600" dirty="0"/>
              <a:t> </a:t>
            </a:r>
            <a:r>
              <a:rPr lang="en-US" sz="2600" dirty="0" err="1"/>
              <a:t>peristiwa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menurut</a:t>
            </a:r>
            <a:r>
              <a:rPr lang="en-US" sz="2600" dirty="0"/>
              <a:t> 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orang.</a:t>
            </a:r>
          </a:p>
          <a:p>
            <a:pPr marL="609600" indent="-609600">
              <a:buFontTx/>
              <a:buNone/>
            </a:pPr>
            <a:r>
              <a:rPr lang="id-ID" sz="2600" dirty="0"/>
              <a:t>	</a:t>
            </a:r>
            <a:r>
              <a:rPr lang="en-US" sz="2600" dirty="0" err="1"/>
              <a:t>Kerepresentatifan</a:t>
            </a:r>
            <a:r>
              <a:rPr lang="en-US" sz="2600" dirty="0"/>
              <a:t> </a:t>
            </a:r>
            <a:r>
              <a:rPr lang="en-US" sz="2600" dirty="0" err="1"/>
              <a:t>dinilai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membandingkan</a:t>
            </a:r>
            <a:r>
              <a:rPr lang="en-US" sz="2600" dirty="0"/>
              <a:t> </a:t>
            </a:r>
            <a:r>
              <a:rPr lang="en-US" sz="2600" dirty="0" err="1"/>
              <a:t>karakteristik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kejadian</a:t>
            </a:r>
            <a:r>
              <a:rPr lang="en-US" sz="2600" dirty="0"/>
              <a:t> yang </a:t>
            </a:r>
            <a:r>
              <a:rPr lang="en-US" sz="2600" dirty="0" err="1"/>
              <a:t>dilaporkan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kejadian</a:t>
            </a:r>
            <a:r>
              <a:rPr lang="en-US" sz="2600" dirty="0"/>
              <a:t> yang </a:t>
            </a:r>
            <a:r>
              <a:rPr lang="en-US" sz="2600" dirty="0" err="1"/>
              <a:t>ada</a:t>
            </a:r>
            <a:r>
              <a:rPr lang="en-US" sz="2600" dirty="0"/>
              <a:t>, </a:t>
            </a:r>
            <a:r>
              <a:rPr lang="en-US" sz="2600" dirty="0" err="1"/>
              <a:t>walaupun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mengenai</a:t>
            </a:r>
            <a:r>
              <a:rPr lang="en-US" sz="2600" dirty="0"/>
              <a:t> </a:t>
            </a:r>
            <a:r>
              <a:rPr lang="en-US" sz="2600" dirty="0" err="1"/>
              <a:t>kejadian</a:t>
            </a:r>
            <a:r>
              <a:rPr lang="en-US" sz="2600" dirty="0"/>
              <a:t> </a:t>
            </a:r>
            <a:r>
              <a:rPr lang="en-US" sz="2600" dirty="0" err="1"/>
              <a:t>sebenarnya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="" xmlns:p14="http://schemas.microsoft.com/office/powerpoint/2010/main" val="3897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26" y="64039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Kerepresentatifan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surveilens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menurut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64" y="2383973"/>
            <a:ext cx="10972800" cy="3350622"/>
          </a:xfrm>
        </p:spPr>
        <p:txBody>
          <a:bodyPr>
            <a:norm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; </a:t>
            </a:r>
            <a:r>
              <a:rPr lang="en-US" sz="2800" dirty="0" err="1"/>
              <a:t>mis</a:t>
            </a:r>
            <a:r>
              <a:rPr lang="en-US" sz="2800" dirty="0"/>
              <a:t>: </a:t>
            </a:r>
            <a:r>
              <a:rPr lang="en-US" sz="2800" dirty="0" err="1"/>
              <a:t>umur</a:t>
            </a:r>
            <a:r>
              <a:rPr lang="en-US" sz="2800" dirty="0"/>
              <a:t>, status </a:t>
            </a:r>
            <a:r>
              <a:rPr lang="en-US" sz="2800" dirty="0" err="1"/>
              <a:t>sosek</a:t>
            </a:r>
            <a:r>
              <a:rPr lang="en-US" sz="2800" dirty="0"/>
              <a:t>, </a:t>
            </a:r>
            <a:r>
              <a:rPr lang="en-US" sz="2800" dirty="0" err="1"/>
              <a:t>lokasi</a:t>
            </a:r>
            <a:r>
              <a:rPr lang="en-US" sz="2800" dirty="0"/>
              <a:t> </a:t>
            </a:r>
            <a:r>
              <a:rPr lang="en-US" sz="2800" dirty="0" err="1"/>
              <a:t>geografi</a:t>
            </a:r>
            <a:endParaRPr lang="en-US" sz="28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mis</a:t>
            </a:r>
            <a:r>
              <a:rPr lang="en-US" sz="2800" dirty="0"/>
              <a:t>: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laten</a:t>
            </a:r>
            <a:r>
              <a:rPr lang="en-US" sz="2800" dirty="0"/>
              <a:t>,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penyebaran</a:t>
            </a:r>
            <a:r>
              <a:rPr lang="en-US" sz="2800" dirty="0"/>
              <a:t>, fatal outcome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tersedia</a:t>
            </a:r>
            <a:r>
              <a:rPr lang="en-US" sz="2800" dirty="0"/>
              <a:t>, </a:t>
            </a:r>
            <a:r>
              <a:rPr lang="en-US" sz="2800" dirty="0" err="1"/>
              <a:t>mis</a:t>
            </a:r>
            <a:r>
              <a:rPr lang="en-US" sz="2800" dirty="0"/>
              <a:t>: </a:t>
            </a:r>
            <a:r>
              <a:rPr lang="en-US" sz="2800" dirty="0" err="1"/>
              <a:t>tes</a:t>
            </a:r>
            <a:r>
              <a:rPr lang="en-US" sz="2800" dirty="0"/>
              <a:t> diagnosis di </a:t>
            </a:r>
            <a:r>
              <a:rPr lang="en-US" sz="2800" dirty="0" err="1"/>
              <a:t>tempat</a:t>
            </a:r>
            <a:r>
              <a:rPr lang="en-US" sz="2800" dirty="0"/>
              <a:t>,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endParaRPr lang="en-US" sz="28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Sumber-sumber</a:t>
            </a:r>
            <a:r>
              <a:rPr lang="en-US" sz="2800" dirty="0"/>
              <a:t> data, </a:t>
            </a:r>
            <a:r>
              <a:rPr lang="en-US" sz="2800" dirty="0" err="1"/>
              <a:t>mis</a:t>
            </a:r>
            <a:r>
              <a:rPr lang="en-US" sz="2800" dirty="0"/>
              <a:t>: </a:t>
            </a:r>
            <a:r>
              <a:rPr lang="en-US" sz="2800" dirty="0" err="1"/>
              <a:t>angka</a:t>
            </a:r>
            <a:r>
              <a:rPr lang="en-US" sz="2800" dirty="0"/>
              <a:t> </a:t>
            </a:r>
            <a:r>
              <a:rPr lang="en-US" sz="2800" dirty="0" err="1"/>
              <a:t>mortalitas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data </a:t>
            </a:r>
            <a:r>
              <a:rPr lang="en-US" sz="2800" dirty="0" err="1"/>
              <a:t>insiden</a:t>
            </a:r>
            <a:r>
              <a:rPr lang="en-US" sz="2800" dirty="0"/>
              <a:t>, lab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9023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37" y="392204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Timelines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1" y="1628362"/>
            <a:ext cx="10131425" cy="3649133"/>
          </a:xfrm>
        </p:spPr>
        <p:txBody>
          <a:bodyPr>
            <a:noAutofit/>
          </a:bodyPr>
          <a:lstStyle/>
          <a:p>
            <a:pPr marL="425196" indent="-3429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 err="1"/>
              <a:t>Ketepatan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menggambarkan</a:t>
            </a:r>
            <a:r>
              <a:rPr lang="en-US" sz="3200" dirty="0"/>
              <a:t> </a:t>
            </a:r>
            <a:r>
              <a:rPr lang="en-US" sz="3200" dirty="0" err="1"/>
              <a:t>kecepatan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kelambatan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langkah-langkah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surveilens</a:t>
            </a:r>
            <a:r>
              <a:rPr lang="en-US" sz="3200" dirty="0" smtClean="0"/>
              <a:t>.</a:t>
            </a:r>
            <a:endParaRPr lang="en-US" sz="3200" dirty="0"/>
          </a:p>
          <a:p>
            <a:pPr marL="425196" indent="-3429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 err="1"/>
              <a:t>Ketepatan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surveilens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dinilai</a:t>
            </a:r>
            <a:r>
              <a:rPr lang="en-US" sz="3200" dirty="0"/>
              <a:t>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:</a:t>
            </a:r>
            <a:endParaRPr lang="id-ID" sz="3200" dirty="0" smtClean="0"/>
          </a:p>
          <a:p>
            <a:pPr marL="882396" lvl="1" indent="-3429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err="1" smtClean="0"/>
              <a:t>Ketersediaan</a:t>
            </a:r>
            <a:r>
              <a:rPr lang="en-US" sz="2800" dirty="0" smtClean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:-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, - </a:t>
            </a:r>
            <a:r>
              <a:rPr lang="en-US" sz="2800" dirty="0" err="1"/>
              <a:t>perencanaan</a:t>
            </a:r>
            <a:r>
              <a:rPr lang="en-US" sz="2800" dirty="0"/>
              <a:t> program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882396" lvl="1" indent="-3429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/>
              <a:t>antara</a:t>
            </a:r>
            <a:r>
              <a:rPr lang="en-US" sz="3200" dirty="0"/>
              <a:t>: - </a:t>
            </a:r>
            <a:r>
              <a:rPr lang="en-US" sz="3200" dirty="0" err="1"/>
              <a:t>permulaan</a:t>
            </a:r>
            <a:r>
              <a:rPr lang="en-US" sz="3200" dirty="0"/>
              <a:t> </a:t>
            </a:r>
            <a:r>
              <a:rPr lang="en-US" sz="3200" dirty="0" err="1"/>
              <a:t>kejadian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pelaporan</a:t>
            </a:r>
            <a:r>
              <a:rPr lang="en-US" sz="3200" dirty="0"/>
              <a:t> </a:t>
            </a:r>
            <a:r>
              <a:rPr lang="en-US" sz="3200" dirty="0" err="1"/>
              <a:t>kejadian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dinas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endParaRPr lang="id-ID" sz="3200" b="1" dirty="0">
              <a:cs typeface="Arial" panose="020B0604020202020204" pitchFamily="34" charset="0"/>
            </a:endParaRPr>
          </a:p>
          <a:p>
            <a:endParaRPr lang="id-ID" sz="3200" dirty="0"/>
          </a:p>
        </p:txBody>
      </p:sp>
    </p:spTree>
    <p:extLst>
      <p:ext uri="{BB962C8B-B14F-4D97-AF65-F5344CB8AC3E}">
        <p14:creationId xmlns="" xmlns:p14="http://schemas.microsoft.com/office/powerpoint/2010/main" val="41974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89" y="718775"/>
            <a:ext cx="10972800" cy="1143000"/>
          </a:xfrm>
        </p:spPr>
        <p:txBody>
          <a:bodyPr/>
          <a:lstStyle/>
          <a:p>
            <a:r>
              <a:rPr lang="id-ID" dirty="0"/>
              <a:t>EVALUASI SISTEM SURVEILENS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74" y="2266407"/>
            <a:ext cx="10972800" cy="3768633"/>
          </a:xfrm>
        </p:spPr>
        <p:txBody>
          <a:bodyPr>
            <a:normAutofit/>
          </a:bodyPr>
          <a:lstStyle/>
          <a:p>
            <a:pPr marL="365760" indent="-283464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:</a:t>
            </a:r>
          </a:p>
          <a:p>
            <a:pPr marL="365760" indent="-283464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(resources)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masalah-masalah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disurveilens</a:t>
            </a:r>
            <a:r>
              <a:rPr lang="en-US" sz="2800" dirty="0"/>
              <a:t>.</a:t>
            </a:r>
          </a:p>
          <a:p>
            <a:pPr marL="365760" indent="-283464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/>
              <a:t>Mencakup</a:t>
            </a:r>
            <a:r>
              <a:rPr lang="en-US" sz="2800" dirty="0"/>
              <a:t> saran-saran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efisiensi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menghilangkan</a:t>
            </a:r>
            <a:r>
              <a:rPr lang="en-US" sz="2800" dirty="0"/>
              <a:t> </a:t>
            </a:r>
            <a:r>
              <a:rPr lang="en-US" sz="2800" dirty="0" err="1"/>
              <a:t>duplikasi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.</a:t>
            </a:r>
          </a:p>
          <a:p>
            <a:pPr marL="365760" indent="-283464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bermanfaat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s</a:t>
            </a:r>
            <a:r>
              <a:rPr lang="id-ID" sz="2800" dirty="0"/>
              <a:t>e</a:t>
            </a:r>
            <a:r>
              <a:rPr lang="en-US" sz="2800" dirty="0" err="1"/>
              <a:t>gi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1940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38" y="522832"/>
            <a:ext cx="10972800" cy="1143000"/>
          </a:xfrm>
        </p:spPr>
        <p:txBody>
          <a:bodyPr/>
          <a:lstStyle/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Uraian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Sistem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862" y="1970122"/>
            <a:ext cx="10131425" cy="36491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Buat</a:t>
            </a:r>
            <a:r>
              <a:rPr lang="en-US" sz="3200" dirty="0"/>
              <a:t> </a:t>
            </a:r>
            <a:r>
              <a:rPr lang="en-US" sz="3200" dirty="0" err="1"/>
              <a:t>daftar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err="1"/>
              <a:t>Uraikan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diamati</a:t>
            </a:r>
            <a:r>
              <a:rPr lang="en-US" sz="3200" dirty="0"/>
              <a:t>. </a:t>
            </a:r>
            <a:r>
              <a:rPr lang="en-US" sz="3200" dirty="0" err="1"/>
              <a:t>Nyatakan</a:t>
            </a:r>
            <a:r>
              <a:rPr lang="en-US" sz="3200" dirty="0"/>
              <a:t> </a:t>
            </a:r>
            <a:r>
              <a:rPr lang="en-US" sz="3200" dirty="0" err="1"/>
              <a:t>definisi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 err="1"/>
              <a:t>Uraikan</a:t>
            </a:r>
            <a:r>
              <a:rPr lang="en-US" sz="3200" dirty="0"/>
              <a:t> </a:t>
            </a:r>
            <a:r>
              <a:rPr lang="en-US" sz="3200" dirty="0" err="1"/>
              <a:t>komponen-komponen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pelaksanaan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err="1"/>
              <a:t>Gambar</a:t>
            </a:r>
            <a:r>
              <a:rPr lang="en-US" sz="3200" dirty="0"/>
              <a:t> diagram </a:t>
            </a:r>
            <a:r>
              <a:rPr lang="en-US" sz="3200" dirty="0" err="1"/>
              <a:t>alur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dievaluasi</a:t>
            </a:r>
            <a:r>
              <a:rPr lang="en-US" sz="3200" dirty="0"/>
              <a:t>.</a:t>
            </a:r>
            <a:endParaRPr lang="en-GB" sz="3200" dirty="0"/>
          </a:p>
          <a:p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200" dirty="0"/>
          </a:p>
        </p:txBody>
      </p:sp>
    </p:spTree>
    <p:extLst>
      <p:ext uri="{BB962C8B-B14F-4D97-AF65-F5344CB8AC3E}">
        <p14:creationId xmlns="" xmlns:p14="http://schemas.microsoft.com/office/powerpoint/2010/main" val="2174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851" y="100615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Langkah-langkah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dalam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mengevaluasi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suatu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sistem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surveilens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74" y="2619105"/>
            <a:ext cx="10972800" cy="3076302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AutoNum type="alphaUcPeriod"/>
            </a:pPr>
            <a:r>
              <a:rPr lang="en-US" sz="2400" dirty="0" err="1"/>
              <a:t>Uraikan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lphaUcPeriod"/>
            </a:pPr>
            <a:r>
              <a:rPr lang="en-US" sz="2400" dirty="0" err="1"/>
              <a:t>Uraikan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dievaluasi</a:t>
            </a:r>
            <a:r>
              <a:rPr lang="en-US" sz="2400" dirty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lphaUcPeriod"/>
            </a:pPr>
            <a:r>
              <a:rPr lang="en-US" sz="2400" dirty="0" err="1"/>
              <a:t>Tunjukkan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/</a:t>
            </a:r>
            <a:r>
              <a:rPr lang="en-US" sz="2400" dirty="0" err="1"/>
              <a:t>kegunaannya</a:t>
            </a:r>
            <a:r>
              <a:rPr lang="en-US" sz="2400" dirty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lphaUcPeriod"/>
            </a:pP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lphaUcPeriod"/>
            </a:pPr>
            <a:r>
              <a:rPr lang="en-US" sz="2400" dirty="0" err="1"/>
              <a:t>Uraikan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(resources)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lphaUcPeriod"/>
            </a:pPr>
            <a:r>
              <a:rPr lang="en-US" sz="2400" dirty="0" err="1"/>
              <a:t>Uraikan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saran</a:t>
            </a:r>
            <a:r>
              <a:rPr lang="en-US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2875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Populasi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diamati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data?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dikumpulkan</a:t>
            </a:r>
            <a:endParaRPr lang="en-US" sz="20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Siapa</a:t>
            </a:r>
            <a:r>
              <a:rPr lang="en-US" sz="2000" dirty="0"/>
              <a:t> yang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surveilens</a:t>
            </a:r>
            <a:endParaRPr lang="en-US" sz="20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dikirim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disimpan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Siapa</a:t>
            </a:r>
            <a:r>
              <a:rPr lang="en-US" sz="2000" dirty="0"/>
              <a:t> yang </a:t>
            </a:r>
            <a:r>
              <a:rPr lang="en-US" sz="2000" dirty="0" err="1"/>
              <a:t>menganalisa</a:t>
            </a:r>
            <a:r>
              <a:rPr lang="en-US" sz="2000" dirty="0"/>
              <a:t> data?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Bagaimana</a:t>
            </a:r>
            <a:r>
              <a:rPr lang="en-US" sz="2000" dirty="0"/>
              <a:t> data </a:t>
            </a:r>
            <a:r>
              <a:rPr lang="en-US" sz="2000" dirty="0" err="1"/>
              <a:t>dianalisa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Apakah</a:t>
            </a:r>
            <a:r>
              <a:rPr lang="en-US" sz="2000" dirty="0"/>
              <a:t> data </a:t>
            </a:r>
            <a:r>
              <a:rPr lang="en-US" sz="2000" dirty="0" err="1"/>
              <a:t>tabulasi</a:t>
            </a:r>
            <a:r>
              <a:rPr lang="en-US" sz="2000" dirty="0"/>
              <a:t>, </a:t>
            </a:r>
            <a:r>
              <a:rPr lang="en-US" sz="2000" dirty="0" err="1"/>
              <a:t>analisa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pelaporan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disebarluaskan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disebarluaskan</a:t>
            </a:r>
            <a:r>
              <a:rPr lang="en-US" sz="2000" dirty="0"/>
              <a:t>?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lphaLcPeriod"/>
              <a:defRPr/>
            </a:pP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disebarluaskan</a:t>
            </a:r>
            <a:r>
              <a:rPr lang="en-US" sz="2000" dirty="0" smtClean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19700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1393"/>
            <a:ext cx="10972800" cy="1143000"/>
          </a:xfrm>
        </p:spPr>
        <p:txBody>
          <a:bodyPr/>
          <a:lstStyle/>
          <a:p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Kepentingan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dari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segi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kesehatan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309" y="1592515"/>
            <a:ext cx="10600508" cy="4298833"/>
          </a:xfrm>
        </p:spPr>
        <p:txBody>
          <a:bodyPr>
            <a:no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smtClean="0"/>
              <a:t>Parameter </a:t>
            </a:r>
            <a:r>
              <a:rPr lang="en-US" sz="2600" dirty="0"/>
              <a:t>yang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mengukur</a:t>
            </a:r>
            <a:r>
              <a:rPr lang="en-US" sz="2600" dirty="0"/>
              <a:t> </a:t>
            </a:r>
            <a:r>
              <a:rPr lang="en-US" sz="2600" dirty="0" err="1"/>
              <a:t>pentingnya</a:t>
            </a:r>
            <a:r>
              <a:rPr lang="en-US" sz="2600" dirty="0"/>
              <a:t> </a:t>
            </a:r>
            <a:r>
              <a:rPr lang="en-US" sz="2600" dirty="0" err="1" smtClean="0"/>
              <a:t>suatu</a:t>
            </a:r>
            <a:endParaRPr lang="id-ID" sz="2600" dirty="0" smtClean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err="1" smtClean="0"/>
              <a:t>peristiwa</a:t>
            </a:r>
            <a:r>
              <a:rPr lang="en-US" sz="2600" dirty="0" smtClean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yaitu</a:t>
            </a:r>
            <a:r>
              <a:rPr lang="en-US" sz="2600" dirty="0"/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kasus</a:t>
            </a:r>
            <a:r>
              <a:rPr lang="en-US" sz="2600" dirty="0"/>
              <a:t>, </a:t>
            </a:r>
            <a:r>
              <a:rPr lang="en-US" sz="2600" dirty="0" err="1"/>
              <a:t>insidens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prevalens</a:t>
            </a:r>
            <a:endParaRPr lang="en-US" sz="26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Indikator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berat</a:t>
            </a:r>
            <a:r>
              <a:rPr lang="en-US" sz="2600" dirty="0"/>
              <a:t> </a:t>
            </a:r>
            <a:r>
              <a:rPr lang="en-US" sz="2600" dirty="0" err="1"/>
              <a:t>ringan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penyakit</a:t>
            </a:r>
            <a:r>
              <a:rPr lang="en-US" sz="2600" dirty="0"/>
              <a:t>,  </a:t>
            </a:r>
            <a:endParaRPr lang="id-ID" sz="2600" dirty="0" smtClean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id-ID" sz="2600" dirty="0" smtClean="0"/>
              <a:t>	</a:t>
            </a:r>
            <a:r>
              <a:rPr lang="en-US" sz="2600" dirty="0" err="1" smtClean="0"/>
              <a:t>mis</a:t>
            </a:r>
            <a:r>
              <a:rPr lang="en-US" sz="2600" dirty="0"/>
              <a:t>: case fatality rate (CFR)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Angka</a:t>
            </a:r>
            <a:r>
              <a:rPr lang="en-US" sz="2600" dirty="0"/>
              <a:t> </a:t>
            </a:r>
            <a:r>
              <a:rPr lang="en-US" sz="2600" dirty="0" err="1"/>
              <a:t>kematian</a:t>
            </a:r>
            <a:endParaRPr lang="en-US" sz="26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Indeks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hilangnya</a:t>
            </a:r>
            <a:r>
              <a:rPr lang="en-US" sz="2600" dirty="0"/>
              <a:t> </a:t>
            </a:r>
            <a:r>
              <a:rPr lang="en-US" sz="2600" dirty="0" err="1"/>
              <a:t>produktivitas</a:t>
            </a:r>
            <a:r>
              <a:rPr lang="en-US" sz="2600" dirty="0"/>
              <a:t>, </a:t>
            </a:r>
            <a:r>
              <a:rPr lang="en-US" sz="2600" dirty="0" err="1"/>
              <a:t>mis</a:t>
            </a:r>
            <a:r>
              <a:rPr lang="en-US" sz="2600" dirty="0"/>
              <a:t>: bed disability days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Indeks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kematian</a:t>
            </a:r>
            <a:r>
              <a:rPr lang="en-US" sz="2600" dirty="0"/>
              <a:t> </a:t>
            </a:r>
            <a:r>
              <a:rPr lang="en-US" sz="2600" dirty="0" err="1"/>
              <a:t>dini</a:t>
            </a:r>
            <a:r>
              <a:rPr lang="en-US" sz="2600" dirty="0"/>
              <a:t> ( </a:t>
            </a:r>
            <a:r>
              <a:rPr lang="en-US" sz="2600" dirty="0" err="1"/>
              <a:t>prematur</a:t>
            </a:r>
            <a:r>
              <a:rPr lang="en-US" sz="2600" dirty="0"/>
              <a:t> mortality), </a:t>
            </a:r>
            <a:r>
              <a:rPr lang="en-US" sz="2600" dirty="0" err="1"/>
              <a:t>mis</a:t>
            </a:r>
            <a:r>
              <a:rPr lang="en-US" sz="2600" dirty="0"/>
              <a:t>: years of potential life lost (YPLL)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medik</a:t>
            </a:r>
            <a:endParaRPr lang="id-ID" sz="26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600" dirty="0" err="1"/>
              <a:t>Preventabilitas</a:t>
            </a:r>
            <a:endParaRPr lang="en-US" sz="2600" dirty="0"/>
          </a:p>
          <a:p>
            <a:pPr marL="0" indent="0">
              <a:buNone/>
            </a:pPr>
            <a:endParaRPr lang="id-ID" sz="2600" dirty="0"/>
          </a:p>
        </p:txBody>
      </p:sp>
    </p:spTree>
    <p:extLst>
      <p:ext uri="{BB962C8B-B14F-4D97-AF65-F5344CB8AC3E}">
        <p14:creationId xmlns="" xmlns:p14="http://schemas.microsoft.com/office/powerpoint/2010/main" val="16965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537" y="1195253"/>
            <a:ext cx="109728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Preventabilitas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U</a:t>
            </a:r>
            <a:r>
              <a:rPr lang="en-US" sz="2800" dirty="0" err="1"/>
              <a:t>paya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timbulnya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(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primer)</a:t>
            </a:r>
            <a:endParaRPr lang="id-ID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dini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intervensi</a:t>
            </a:r>
            <a:r>
              <a:rPr lang="en-US" sz="2800" dirty="0"/>
              <a:t> yang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menyembuhkan</a:t>
            </a:r>
            <a:r>
              <a:rPr lang="en-US" sz="2800" dirty="0"/>
              <a:t>, </a:t>
            </a:r>
            <a:r>
              <a:rPr lang="en-US" sz="2800" dirty="0" err="1"/>
              <a:t>menghentikan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sekurang-kurangnya</a:t>
            </a:r>
            <a:r>
              <a:rPr lang="en-US" sz="2800" dirty="0"/>
              <a:t> </a:t>
            </a:r>
            <a:r>
              <a:rPr lang="en-US" sz="2800" dirty="0" err="1"/>
              <a:t>menghambat</a:t>
            </a:r>
            <a:r>
              <a:rPr lang="en-US" sz="2800" dirty="0"/>
              <a:t> </a:t>
            </a:r>
            <a:r>
              <a:rPr lang="en-US" sz="2800" dirty="0" err="1"/>
              <a:t>progesifitas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(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)</a:t>
            </a:r>
            <a:endParaRPr lang="id-ID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menekan</a:t>
            </a:r>
            <a:r>
              <a:rPr lang="en-US" sz="2800" dirty="0"/>
              <a:t> </a:t>
            </a:r>
            <a:r>
              <a:rPr lang="en-US" sz="2800" dirty="0" err="1"/>
              <a:t>sekecil-kecilnya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kecacatan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(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tertier</a:t>
            </a:r>
            <a:r>
              <a:rPr lang="en-US" sz="2800" dirty="0"/>
              <a:t>).</a:t>
            </a:r>
            <a:endParaRPr lang="en-GB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35817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4" y="483644"/>
            <a:ext cx="10972800" cy="1143000"/>
          </a:xfrm>
        </p:spPr>
        <p:txBody>
          <a:bodyPr/>
          <a:lstStyle/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ATRIBUT SURVEILENS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5" y="1623501"/>
            <a:ext cx="10131425" cy="3649133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lphaLcPeriod"/>
            </a:pPr>
            <a:r>
              <a:rPr lang="en-US" sz="2800" dirty="0"/>
              <a:t>Simplicity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/>
              <a:t>Flexibility 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/>
              <a:t>Acceptability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/>
              <a:t>Sensitivity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/>
              <a:t>Predictive value </a:t>
            </a:r>
            <a:r>
              <a:rPr lang="en-US" sz="2800" dirty="0" err="1"/>
              <a:t>positif</a:t>
            </a:r>
            <a:r>
              <a:rPr lang="en-US" sz="2800" dirty="0"/>
              <a:t> (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prediktif</a:t>
            </a:r>
            <a:r>
              <a:rPr lang="en-US" sz="2800" dirty="0"/>
              <a:t> +)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/>
              <a:t>Representativeness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smtClean="0"/>
              <a:t>Timelines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29412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26" y="575084"/>
            <a:ext cx="10972800" cy="1143000"/>
          </a:xfrm>
        </p:spPr>
        <p:txBody>
          <a:bodyPr/>
          <a:lstStyle/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Simplicity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64" y="1869925"/>
            <a:ext cx="10131425" cy="3649133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Kesederhanaan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</a:t>
            </a:r>
            <a:r>
              <a:rPr lang="en-US" sz="2400" dirty="0" err="1">
                <a:solidFill>
                  <a:srgbClr val="FF0000"/>
                </a:solidFill>
              </a:rPr>
              <a:t>Rancangan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sederhana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orang yang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pemroses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data.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</a:t>
            </a:r>
            <a:r>
              <a:rPr lang="en-US" sz="2400" dirty="0" err="1">
                <a:solidFill>
                  <a:srgbClr val="FF0000"/>
                </a:solidFill>
              </a:rPr>
              <a:t>Rancangan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kompleks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membutuhkan</a:t>
            </a:r>
            <a:r>
              <a:rPr lang="en-US" sz="2400" dirty="0"/>
              <a:t>: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1.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smtClean="0"/>
              <a:t>lab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mengkonfirmasi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endParaRPr lang="en-US" sz="2400" dirty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2.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telfon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kunjungan</a:t>
            </a:r>
            <a:r>
              <a:rPr lang="en-US" sz="2400" dirty="0"/>
              <a:t> </a:t>
            </a:r>
            <a:r>
              <a:rPr lang="en-US" sz="2400" dirty="0" err="1"/>
              <a:t>kerumah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</a:t>
            </a:r>
            <a:r>
              <a:rPr lang="en-US" sz="2400" dirty="0" err="1"/>
              <a:t>mengumpulkan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rinci</a:t>
            </a:r>
            <a:r>
              <a:rPr lang="en-US" sz="2400" dirty="0"/>
              <a:t>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3.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“notifiable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disease reporting </a:t>
            </a:r>
            <a:r>
              <a:rPr lang="en-US" sz="2400" dirty="0" smtClean="0"/>
              <a:t>system</a:t>
            </a:r>
            <a:endParaRPr lang="id-ID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48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165" y="601209"/>
            <a:ext cx="10972800" cy="1143000"/>
          </a:xfrm>
        </p:spPr>
        <p:txBody>
          <a:bodyPr/>
          <a:lstStyle/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8660"/>
            <a:ext cx="10972800" cy="3664130"/>
          </a:xfrm>
        </p:spPr>
        <p:txBody>
          <a:bodyPr>
            <a:noAutofit/>
          </a:bodyPr>
          <a:lstStyle/>
          <a:p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menyesuaikan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yang </a:t>
            </a:r>
            <a:r>
              <a:rPr lang="en-US" sz="3600" dirty="0" err="1"/>
              <a:t>dibutuhkan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situasi</a:t>
            </a:r>
            <a:r>
              <a:rPr lang="en-US" sz="3600" dirty="0"/>
              <a:t> </a:t>
            </a:r>
            <a:r>
              <a:rPr lang="en-US" sz="3600" dirty="0" err="1"/>
              <a:t>pelaksanaan</a:t>
            </a:r>
            <a:r>
              <a:rPr lang="en-US" sz="3600" dirty="0"/>
              <a:t> </a:t>
            </a:r>
            <a:r>
              <a:rPr lang="en-US" sz="3600" i="1" dirty="0" err="1"/>
              <a:t>tanpa</a:t>
            </a:r>
            <a:r>
              <a:rPr lang="en-US" sz="3600" i="1" dirty="0"/>
              <a:t> </a:t>
            </a:r>
            <a:r>
              <a:rPr lang="en-US" sz="3600" i="1" dirty="0" err="1"/>
              <a:t>disertai</a:t>
            </a:r>
            <a:r>
              <a:rPr lang="en-US" sz="3600" i="1" dirty="0"/>
              <a:t> </a:t>
            </a:r>
            <a:r>
              <a:rPr lang="en-US" sz="3600" i="1" dirty="0" err="1"/>
              <a:t>peningkatan</a:t>
            </a:r>
            <a:r>
              <a:rPr lang="en-US" sz="3600" i="1" dirty="0"/>
              <a:t> yang </a:t>
            </a:r>
            <a:r>
              <a:rPr lang="en-US" sz="3600" i="1" dirty="0" err="1"/>
              <a:t>berarti</a:t>
            </a:r>
            <a:r>
              <a:rPr lang="en-US" sz="3600" i="1" dirty="0"/>
              <a:t> </a:t>
            </a:r>
            <a:r>
              <a:rPr lang="en-US" sz="3600" i="1" dirty="0" err="1"/>
              <a:t>akan</a:t>
            </a:r>
            <a:r>
              <a:rPr lang="en-US" sz="3600" i="1" dirty="0"/>
              <a:t> </a:t>
            </a:r>
            <a:r>
              <a:rPr lang="en-US" sz="3600" i="1" dirty="0" err="1"/>
              <a:t>biaya</a:t>
            </a:r>
            <a:r>
              <a:rPr lang="en-US" sz="3600" i="1" dirty="0"/>
              <a:t>, </a:t>
            </a:r>
            <a:r>
              <a:rPr lang="en-US" sz="3600" i="1" dirty="0" err="1"/>
              <a:t>tenaga</a:t>
            </a:r>
            <a:r>
              <a:rPr lang="en-US" sz="3600" i="1" dirty="0"/>
              <a:t> </a:t>
            </a:r>
            <a:r>
              <a:rPr lang="en-US" sz="3600" i="1" dirty="0" err="1"/>
              <a:t>dan</a:t>
            </a:r>
            <a:r>
              <a:rPr lang="en-US" sz="3600" i="1" dirty="0"/>
              <a:t> </a:t>
            </a:r>
            <a:r>
              <a:rPr lang="en-US" sz="3600" i="1" dirty="0" err="1"/>
              <a:t>waktu</a:t>
            </a:r>
            <a:r>
              <a:rPr lang="en-US" sz="3600" dirty="0"/>
              <a:t>. </a:t>
            </a:r>
            <a:r>
              <a:rPr lang="en-US" sz="3600" dirty="0" err="1"/>
              <a:t>Perubahan</a:t>
            </a:r>
            <a:r>
              <a:rPr lang="en-US" sz="3600" dirty="0"/>
              <a:t> yang </a:t>
            </a:r>
            <a:r>
              <a:rPr lang="en-US" sz="3600" dirty="0" err="1"/>
              <a:t>dimaksud</a:t>
            </a:r>
            <a:r>
              <a:rPr lang="en-US" sz="3600" dirty="0"/>
              <a:t>: </a:t>
            </a:r>
            <a:r>
              <a:rPr lang="en-US" sz="3600" dirty="0" err="1"/>
              <a:t>penyakit</a:t>
            </a:r>
            <a:r>
              <a:rPr lang="en-US" sz="3600" dirty="0"/>
              <a:t>/ </a:t>
            </a:r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yang </a:t>
            </a:r>
            <a:r>
              <a:rPr lang="en-US" sz="3600" i="1" dirty="0" err="1"/>
              <a:t>baru</a:t>
            </a:r>
            <a:r>
              <a:rPr lang="en-US" sz="3600" i="1" dirty="0"/>
              <a:t> </a:t>
            </a:r>
            <a:r>
              <a:rPr lang="en-US" sz="3600" i="1" dirty="0" err="1"/>
              <a:t>diidentifikasi</a:t>
            </a:r>
            <a:r>
              <a:rPr lang="en-US" sz="3600" i="1" dirty="0"/>
              <a:t>, </a:t>
            </a:r>
            <a:r>
              <a:rPr lang="en-US" sz="3600" i="1" dirty="0" err="1"/>
              <a:t>definisi</a:t>
            </a:r>
            <a:r>
              <a:rPr lang="en-US" sz="3600" i="1" dirty="0"/>
              <a:t> </a:t>
            </a:r>
            <a:r>
              <a:rPr lang="en-US" sz="3600" i="1" dirty="0" err="1"/>
              <a:t>kasus</a:t>
            </a:r>
            <a:r>
              <a:rPr lang="en-US" sz="3600" i="1" dirty="0"/>
              <a:t>, </a:t>
            </a:r>
            <a:r>
              <a:rPr lang="en-US" sz="3600" i="1" dirty="0" err="1"/>
              <a:t>variasi</a:t>
            </a:r>
            <a:r>
              <a:rPr lang="en-US" sz="3600" i="1" dirty="0"/>
              <a:t> </a:t>
            </a:r>
            <a:r>
              <a:rPr lang="en-US" sz="3600" i="1" dirty="0" err="1"/>
              <a:t>sumber</a:t>
            </a:r>
            <a:r>
              <a:rPr lang="en-US" sz="3600" i="1" dirty="0"/>
              <a:t> </a:t>
            </a:r>
            <a:r>
              <a:rPr lang="en-US" sz="3600" i="1" dirty="0" err="1"/>
              <a:t>pelaporan</a:t>
            </a:r>
            <a:r>
              <a:rPr lang="en-US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="" xmlns:p14="http://schemas.microsoft.com/office/powerpoint/2010/main" val="4394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37" y="483643"/>
            <a:ext cx="10972800" cy="1143000"/>
          </a:xfrm>
        </p:spPr>
        <p:txBody>
          <a:bodyPr/>
          <a:lstStyle/>
          <a:p>
            <a:r>
              <a:rPr lang="en-US" dirty="0" err="1"/>
              <a:t>Acceptibility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813" y="1600718"/>
            <a:ext cx="10131425" cy="3649133"/>
          </a:xfrm>
        </p:spPr>
        <p:txBody>
          <a:bodyPr>
            <a:no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/>
              <a:t>kemauan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endParaRPr lang="id-ID" sz="2800" dirty="0" smtClean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 smtClean="0"/>
              <a:t>berpartisipasi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 smtClean="0"/>
              <a:t>siste</a:t>
            </a:r>
            <a:r>
              <a:rPr lang="id-ID" sz="2800" dirty="0" smtClean="0"/>
              <a:t>m </a:t>
            </a:r>
            <a:r>
              <a:rPr lang="en-US" sz="2800" dirty="0" err="1" smtClean="0"/>
              <a:t>surveilens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/>
              <a:t>kuantitatif</a:t>
            </a:r>
            <a:r>
              <a:rPr lang="en-US" sz="2800" dirty="0"/>
              <a:t> </a:t>
            </a:r>
            <a:r>
              <a:rPr lang="en-US" sz="2800" dirty="0" err="1"/>
              <a:t>akseptabilitas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Angka</a:t>
            </a:r>
            <a:r>
              <a:rPr lang="en-US" sz="2800" dirty="0"/>
              <a:t> </a:t>
            </a:r>
            <a:r>
              <a:rPr lang="en-US" sz="2800" dirty="0" err="1"/>
              <a:t>keikutsertaan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perorangan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endParaRPr lang="en-US" sz="28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 </a:t>
            </a:r>
            <a:r>
              <a:rPr lang="en-US" sz="2800" dirty="0" err="1"/>
              <a:t>keikutsertaan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seberapa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tercapai</a:t>
            </a:r>
            <a:endParaRPr lang="en-US" sz="28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Kelengkapan</a:t>
            </a:r>
            <a:r>
              <a:rPr lang="en-US" sz="2800" dirty="0"/>
              <a:t> </a:t>
            </a:r>
            <a:r>
              <a:rPr lang="en-US" sz="2800" dirty="0" err="1"/>
              <a:t>formulir</a:t>
            </a:r>
            <a:r>
              <a:rPr lang="en-US" sz="2800" dirty="0"/>
              <a:t> </a:t>
            </a:r>
            <a:r>
              <a:rPr lang="en-US" sz="2800" dirty="0" err="1"/>
              <a:t>pelaporan</a:t>
            </a:r>
            <a:endParaRPr lang="en-US" sz="28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Angka</a:t>
            </a:r>
            <a:r>
              <a:rPr lang="en-US" sz="2800" dirty="0"/>
              <a:t> </a:t>
            </a:r>
            <a:r>
              <a:rPr lang="en-US" sz="2800" dirty="0" err="1"/>
              <a:t>pelaporan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, </a:t>
            </a:r>
            <a:r>
              <a:rPr lang="en-US" sz="2800" dirty="0" err="1"/>
              <a:t>laboratorium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/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endParaRPr lang="en-US" sz="28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/>
              <a:t>Ketepatan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pelaporan</a:t>
            </a:r>
            <a:endParaRPr lang="en-US" sz="2800" dirty="0"/>
          </a:p>
          <a:p>
            <a:pPr>
              <a:buFont typeface="Arial" panose="020B0604020202020204" pitchFamily="34" charset="0"/>
              <a:buNone/>
              <a:defRPr/>
            </a:pPr>
            <a:endParaRPr lang="en-US" sz="2000" b="1" dirty="0"/>
          </a:p>
          <a:p>
            <a:pPr>
              <a:defRPr/>
            </a:pPr>
            <a:endParaRPr lang="id-ID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33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176</TotalTime>
  <Words>965</Words>
  <Application>Microsoft Office PowerPoint</Application>
  <PresentationFormat>Custom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esa unggul</vt:lpstr>
      <vt:lpstr>PERENCANAAN DAN EVALUASI  SISTEM SURVEILENS</vt:lpstr>
      <vt:lpstr>Uraian Sistem surveilans</vt:lpstr>
      <vt:lpstr>Komponen-komponen dan pelaksanaan sistem</vt:lpstr>
      <vt:lpstr>Kepentingan dari segi kesehatan masyarakat</vt:lpstr>
      <vt:lpstr>Slide 5</vt:lpstr>
      <vt:lpstr>ATRIBUT SURVEILENS</vt:lpstr>
      <vt:lpstr>Simplicity</vt:lpstr>
      <vt:lpstr>Flexibility</vt:lpstr>
      <vt:lpstr>Acceptibility</vt:lpstr>
      <vt:lpstr>Beberapa faktor yang dapat mempengaruhi akseptibilitas dari suatu sistem:</vt:lpstr>
      <vt:lpstr>Sensitifity</vt:lpstr>
      <vt:lpstr>Slide 12</vt:lpstr>
      <vt:lpstr>Sensitifitas sistem surveilens dipengaruhi oleh:</vt:lpstr>
      <vt:lpstr>Predictive</vt:lpstr>
      <vt:lpstr>predictive</vt:lpstr>
      <vt:lpstr>Representativeness</vt:lpstr>
      <vt:lpstr>Kerepresentatifan dari sistem surveilens dapat dinilai menurut</vt:lpstr>
      <vt:lpstr>Timelines</vt:lpstr>
      <vt:lpstr>EVALUASI SISTEM SURVEILENS</vt:lpstr>
      <vt:lpstr>Langkah-langkah dalam mengevaluasi suatu sistem surveilens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DAN EVALUASI SISTEM SURVEILENS</dc:title>
  <dc:creator>user</dc:creator>
  <cp:lastModifiedBy>Zannendesu</cp:lastModifiedBy>
  <cp:revision>5</cp:revision>
  <dcterms:created xsi:type="dcterms:W3CDTF">2017-03-22T10:28:34Z</dcterms:created>
  <dcterms:modified xsi:type="dcterms:W3CDTF">2018-03-21T08:30:05Z</dcterms:modified>
</cp:coreProperties>
</file>