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22"/>
  </p:notesMasterIdLst>
  <p:sldIdLst>
    <p:sldId id="256" r:id="rId2"/>
    <p:sldId id="258" r:id="rId3"/>
    <p:sldId id="267" r:id="rId4"/>
    <p:sldId id="259" r:id="rId5"/>
    <p:sldId id="280" r:id="rId6"/>
    <p:sldId id="281" r:id="rId7"/>
    <p:sldId id="282" r:id="rId8"/>
    <p:sldId id="260" r:id="rId9"/>
    <p:sldId id="261" r:id="rId10"/>
    <p:sldId id="263" r:id="rId11"/>
    <p:sldId id="264" r:id="rId12"/>
    <p:sldId id="265" r:id="rId13"/>
    <p:sldId id="266" r:id="rId14"/>
    <p:sldId id="268" r:id="rId15"/>
    <p:sldId id="269" r:id="rId16"/>
    <p:sldId id="283" r:id="rId17"/>
    <p:sldId id="284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5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C6627-10F8-48CC-81B2-7C4027B8D6C1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65DE2-01B9-48BF-8008-D5C1615C09F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3979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90AA4E72-6284-4AD7-A5EE-A8D95BB3FF41}" type="slidenum">
              <a:rPr 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01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30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E5371EF-77B5-4879-B716-6776026D6A22}" type="slidenum">
              <a:rPr 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529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53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417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1267302-DD45-4297-BF68-49A7AE63147B}" type="slidenum">
              <a:rPr 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632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63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378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0C67CF9-43AE-4CA6-8212-80C36AD2E8C7}" type="slidenum">
              <a:rPr 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73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73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338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6407609-A299-43A3-B7BA-2DC282259DDC}" type="slidenum">
              <a:rPr lang="en-US" sz="120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41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04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27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9B6EB314-21E5-4E00-B1B9-1023CD61371B}" type="slidenum">
              <a:rPr 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4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14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150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6BE27750-8624-4AC5-B661-DD165463CDF3}" type="slidenum">
              <a:rPr lang="en-US" sz="1200">
                <a:solidFill>
                  <a:srgbClr val="000000"/>
                </a:solidFill>
              </a:rPr>
              <a:pPr eaLnBrk="1" hangingPunct="1"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758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75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88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191E47E-EAE0-4235-9F28-5D2165A24F6D}" type="slidenum">
              <a:rPr 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861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861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55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B0DF9750-348B-47FF-8EAC-F928F577EEF5}" type="slidenum">
              <a:rPr 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963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96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708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93A1B9A7-9266-4E36-A490-3A2898CF86D3}" type="slidenum">
              <a:rPr lang="en-US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270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7270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297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676E7F64-E2A9-4B84-8E60-A55735F25793}" type="slidenum">
              <a:rPr lang="en-US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93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115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44A28577-8B98-4BC3-B4A2-BDA74BCE7B5D}" type="slidenum">
              <a:rPr 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120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120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607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B340A8C-F416-4F58-8F09-43B723E6EF26}" type="slidenum">
              <a:rPr 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451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83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8577B3B-6DB0-42BD-888B-52777C168A2A}" type="slidenum">
              <a:rPr 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553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55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96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7CA16E3-14AC-4814-87EF-0EBA8B20DF76}" type="slidenum">
              <a:rPr 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65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665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84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9C4E5D9F-94EB-4246-AE18-D4B8FDF46E32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22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9263" y="685800"/>
            <a:ext cx="5959475" cy="3352800"/>
          </a:xfrm>
          <a:ln/>
        </p:spPr>
      </p:sp>
      <p:sp>
        <p:nvSpPr>
          <p:cNvPr id="522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08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463D326-0BC2-4DDA-B4AB-8EEEF7B857B2}" type="slidenum">
              <a:rPr 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71575" y="679450"/>
            <a:ext cx="4516438" cy="338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090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463D326-0BC2-4DDA-B4AB-8EEEF7B857B2}" type="slidenum">
              <a:rPr 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71575" y="679450"/>
            <a:ext cx="4516438" cy="338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267200"/>
            <a:ext cx="5029200" cy="42084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36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03/28/11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5CBB3-0367-4A82-8F0C-3DEBF4B53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1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7234" y="3358336"/>
            <a:ext cx="8194766" cy="134429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SURVEILANS TERPADU PENYAKIT (STP)</a:t>
            </a:r>
            <a:endParaRPr lang="id-ID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982" y="4389120"/>
            <a:ext cx="8247017" cy="124968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KELIMA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41940" y="813518"/>
            <a:ext cx="8610600" cy="914400"/>
          </a:xfrm>
        </p:spPr>
        <p:txBody>
          <a:bodyPr vert="horz" lIns="92160" tIns="46080" rIns="92160" bIns="46080" rtlCol="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JENIS PENYAKIT DI </a:t>
            </a:r>
            <a:r>
              <a:rPr lang="id-ID" sz="4000" dirty="0" smtClean="0"/>
              <a:t>RUMAH SAKIT</a:t>
            </a:r>
            <a:endParaRPr lang="en-US" sz="4000" dirty="0"/>
          </a:p>
        </p:txBody>
      </p:sp>
      <p:sp>
        <p:nvSpPr>
          <p:cNvPr id="9218" name="Date Placeholder 2"/>
          <p:cNvSpPr>
            <a:spLocks noGrp="1"/>
          </p:cNvSpPr>
          <p:nvPr>
            <p:ph type="dt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61C2F0DF-605F-4C91-9471-FE9173A4E4E6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3675" y="1854468"/>
            <a:ext cx="9217056" cy="355481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KOLERA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</a:t>
            </a:r>
            <a:r>
              <a:rPr lang="en-US" dirty="0"/>
              <a:t>KLINIS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VIVAX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 BERDARAH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FALSIFAR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TIFUS PERUT KLINIS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MIX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BTA </a:t>
            </a:r>
            <a:r>
              <a:rPr lang="en-US" dirty="0" smtClean="0"/>
              <a:t>+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D</a:t>
            </a:r>
            <a:r>
              <a:rPr lang="en-US" dirty="0"/>
              <a:t>. BDRH </a:t>
            </a:r>
            <a:r>
              <a:rPr lang="en-US" dirty="0" smtClean="0"/>
              <a:t>DENGU</a:t>
            </a:r>
            <a:r>
              <a:rPr lang="id-ID" dirty="0" smtClean="0"/>
              <a:t>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</a:t>
            </a:r>
            <a:r>
              <a:rPr lang="en-US" dirty="0" smtClean="0"/>
              <a:t>KLINI</a:t>
            </a:r>
            <a:r>
              <a:rPr lang="id-ID" dirty="0" smtClean="0"/>
              <a:t>K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DEMAM DENGUE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KUSTA PB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PNEUMONIA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KUSTA MB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SIFILIS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CAMPAK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GONORRHEA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DIFTERI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FRAMBUSIA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BATUK REJA</a:t>
            </a:r>
            <a:r>
              <a:rPr lang="id-ID" dirty="0" smtClean="0"/>
              <a:t>N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FILARIASIS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TETANUS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INFLUENSA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HEPATITIS KLINIS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TYPUS PRUT WIDAL/KULTUR (+)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HEPATITIS HBsAq (+)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ENCEFALITIS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MENINGITIS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41105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EBC0CF14-D2AD-415E-A432-6A03923BE3CA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 Box 1"/>
          <p:cNvSpPr txBox="1">
            <a:spLocks noChangeArrowheads="1"/>
          </p:cNvSpPr>
          <p:nvPr/>
        </p:nvSpPr>
        <p:spPr bwMode="auto">
          <a:xfrm>
            <a:off x="872145" y="901780"/>
            <a:ext cx="9480395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2500"/>
              </a:spcBef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JENIS PENYAKIT DI LABORATORIUM</a:t>
            </a:r>
          </a:p>
        </p:txBody>
      </p:sp>
      <p:sp>
        <p:nvSpPr>
          <p:cNvPr id="11270" name="Text Box 2"/>
          <p:cNvSpPr txBox="1">
            <a:spLocks noChangeArrowheads="1"/>
          </p:cNvSpPr>
          <p:nvPr/>
        </p:nvSpPr>
        <p:spPr bwMode="auto">
          <a:xfrm>
            <a:off x="1332095" y="1989221"/>
            <a:ext cx="9741079" cy="367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numCol="2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Kolera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Tifus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Perut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Widal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/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Kultur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(+)</a:t>
            </a: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Difteri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Hepatitis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HBsAg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(+)</a:t>
            </a: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Malaria </a:t>
            </a:r>
            <a:r>
              <a:rPr lang="en-US" sz="2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Vivax</a:t>
            </a:r>
            <a:endParaRPr lang="id-ID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endParaRPr lang="id-ID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endParaRPr lang="id-ID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Malaria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Falsifarum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Malaria Mix</a:t>
            </a: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Enterovirus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375"/>
              </a:spcBef>
              <a:buFont typeface="Times New Roman" panose="02020603050405020304" pitchFamily="18" charset="0"/>
              <a:buAutoNum type="arabicPeriod"/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Resistensi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Sensitiviti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xmlns="" val="11499755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580" y="388747"/>
            <a:ext cx="10110216" cy="1555750"/>
          </a:xfrm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JENIS PENYAKIT DI PUSKESMAS SENTINEL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DAF391A-B0B0-4ACE-89AB-A23DD038D615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1524000" y="1828800"/>
            <a:ext cx="9144000" cy="152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CCCCFF"/>
              </a:gs>
              <a:gs pos="100000">
                <a:srgbClr val="CCC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06426" y="2746584"/>
            <a:ext cx="11085574" cy="3260437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KOLERA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</a:t>
            </a:r>
            <a:r>
              <a:rPr lang="en-US" dirty="0"/>
              <a:t>KLINIS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VIVAX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 BERDARAH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FALSIFAR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TIFUS PERUT KLINIS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MIX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BTA </a:t>
            </a:r>
            <a:r>
              <a:rPr lang="en-US" dirty="0" smtClean="0"/>
              <a:t>+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D</a:t>
            </a:r>
            <a:r>
              <a:rPr lang="en-US" dirty="0"/>
              <a:t>. BDRH </a:t>
            </a:r>
            <a:r>
              <a:rPr lang="en-US" dirty="0" smtClean="0"/>
              <a:t>DENGU</a:t>
            </a:r>
            <a:r>
              <a:rPr lang="id-ID" dirty="0" smtClean="0"/>
              <a:t>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</a:t>
            </a:r>
            <a:r>
              <a:rPr lang="en-US" dirty="0" smtClean="0"/>
              <a:t>KLINI</a:t>
            </a:r>
            <a:r>
              <a:rPr lang="id-ID" dirty="0" smtClean="0"/>
              <a:t>K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DEMAM DENGUE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KUSTA PB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PNEUMONIA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KUSTA MB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SIFILIS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CAMPAK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GONORRHEA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DIFTERI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FRAMBUSIA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BATUK REJA</a:t>
            </a:r>
            <a:r>
              <a:rPr lang="id-ID" dirty="0" smtClean="0"/>
              <a:t>N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FILARIASIS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TETANUS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INFLUENSA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HEPATITIS KLINIS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HIPERTENSI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DIABETES MELLITUS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923172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201784" y="1998617"/>
            <a:ext cx="9548949" cy="431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numCol="3">
            <a:spAutoFit/>
          </a:bodyPr>
          <a:lstStyle>
            <a:lvl1pPr marL="3413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98513" indent="-341313"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457200" lvl="1" indent="0">
              <a:spcBef>
                <a:spcPts val="1250"/>
              </a:spcBef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Angina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pektoris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Infrak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Miokard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Akut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Infark miokard subsekuen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Hipertensi esensial (primer)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Jantung hipertensi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Ginjal hipertensi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Jantung dan ginjal hipertensi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id-ID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Hipertensi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sekunder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Diabetes melitus (DM) bergantung insulin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id-ID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Diabetes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melitus (DM)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bergantung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insulin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Diabetes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melitus (DM) berhubungan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malnutrisi</a:t>
            </a:r>
            <a:endParaRPr lang="id-ID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Diabetes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melitus (DM) YTD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lainnya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Diabetes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melitus (DM) YTT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Neoplasma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ganas serviks uteri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id-ID" sz="1800" dirty="0" smtClean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Neoplasma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ganas payudara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id-ID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Neoplasma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ganas hati dan saluran empedu intrahepatik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id-ID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Neoplasma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ganas bronkhus dan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paru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Paru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obstruksi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menahun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Kecelakaan </a:t>
            </a:r>
            <a:r>
              <a:rPr lang="id-ID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lalu lintas adalah dirawat karena kecelakakan lalu </a:t>
            </a: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lintas (traffic accident)</a:t>
            </a:r>
          </a:p>
          <a:p>
            <a:pPr marL="457200" lvl="1" indent="0">
              <a:spcBef>
                <a:spcPts val="1250"/>
              </a:spcBef>
              <a:buNone/>
            </a:pPr>
            <a:r>
              <a:rPr lang="id-ID" sz="1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Psikosis</a:t>
            </a:r>
            <a:endParaRPr lang="id-ID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4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198F1E53-B0C8-486F-9E3E-23C5F326AB2E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557784" y="679572"/>
            <a:ext cx="10632955" cy="115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2500"/>
              </a:spcBef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JENIS PENYAKIT UNTUK RUMAH SAKIT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SENTINEL</a:t>
            </a:r>
            <a:endParaRPr lang="id-ID" sz="3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2500"/>
              </a:spcBef>
            </a:pPr>
            <a:r>
              <a:rPr lang="id-ID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29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jenis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penyakit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menular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di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Rumah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Sak</a:t>
            </a:r>
            <a:r>
              <a:rPr lang="id-ID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it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20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jenis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penyakit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</a:rPr>
              <a:t>tidak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menular</a:t>
            </a:r>
            <a:r>
              <a:rPr lang="id-ID" sz="16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2090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F2557B55-905D-4C4D-A5C0-30A05CA5E3A6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2313" y="1879829"/>
            <a:ext cx="10919687" cy="4424740"/>
            <a:chOff x="543767" y="2271715"/>
            <a:chExt cx="10919687" cy="4424740"/>
          </a:xfrm>
        </p:grpSpPr>
        <p:sp>
          <p:nvSpPr>
            <p:cNvPr id="17409" name="Text Box 1"/>
            <p:cNvSpPr txBox="1">
              <a:spLocks noChangeArrowheads="1"/>
            </p:cNvSpPr>
            <p:nvPr/>
          </p:nvSpPr>
          <p:spPr bwMode="auto">
            <a:xfrm>
              <a:off x="543767" y="4365844"/>
              <a:ext cx="2445198" cy="556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3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LAPORAN</a:t>
              </a:r>
              <a:endPara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933450" y="4863851"/>
              <a:ext cx="7796663" cy="4638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AKSES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Laporan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ke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Pusat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,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Propinsi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serta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Kab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/Kota </a:t>
              </a:r>
            </a:p>
          </p:txBody>
        </p:sp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543767" y="5293672"/>
              <a:ext cx="5803900" cy="5508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3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+ PENYAKIT TDK MENULAR</a:t>
              </a: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955752" y="5863277"/>
              <a:ext cx="3825384" cy="833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DIABETES  MELLITUS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 HIPERTENSI</a:t>
              </a: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543767" y="2271715"/>
              <a:ext cx="6898468" cy="556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3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KRITERIA PUSKESMAS SENTINEL</a:t>
              </a:r>
              <a:endPara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933450" y="2793526"/>
              <a:ext cx="10530004" cy="15718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Mudah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di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jangkau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dari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Ibukota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Kab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/Kota  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Jumlah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tenaga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cukup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  <a:p>
              <a:pPr>
                <a:buFont typeface="Wingdings" charset="2"/>
                <a:buChar char=""/>
                <a:defRPr/>
              </a:pP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Mempunyai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manajemen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pencatatan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dan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pelaporan</a:t>
              </a:r>
              <a:r>
                <a:rPr lang="id-ID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yang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baik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.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Punya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kemampuan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akses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ke</a:t>
              </a: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pusat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</p:grpSp>
      <p:sp>
        <p:nvSpPr>
          <p:cNvPr id="16396" name="Text Box 8"/>
          <p:cNvSpPr txBox="1">
            <a:spLocks noChangeArrowheads="1"/>
          </p:cNvSpPr>
          <p:nvPr/>
        </p:nvSpPr>
        <p:spPr bwMode="auto">
          <a:xfrm>
            <a:off x="1013624" y="942546"/>
            <a:ext cx="6018292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PUSKESMAS SENTINEL</a:t>
            </a:r>
          </a:p>
        </p:txBody>
      </p:sp>
    </p:spTree>
    <p:extLst>
      <p:ext uri="{BB962C8B-B14F-4D97-AF65-F5344CB8AC3E}">
        <p14:creationId xmlns:p14="http://schemas.microsoft.com/office/powerpoint/2010/main" xmlns="" val="259907192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2553EE85-EDFC-4D1E-9924-528E7D01419B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2846614" y="644435"/>
            <a:ext cx="65151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RUMAH SAKIT SENTINEL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76993" y="1389019"/>
            <a:ext cx="11062010" cy="47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  <a:lvl2pPr marL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9pPr>
          </a:lstStyle>
          <a:p>
            <a:pPr>
              <a:spcBef>
                <a:spcPts val="1125"/>
              </a:spcBef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Sumber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data</a:t>
            </a:r>
          </a:p>
          <a:p>
            <a:pPr lvl="1">
              <a:spcBef>
                <a:spcPts val="1125"/>
              </a:spcBef>
              <a:buFont typeface="Arial" charset="0"/>
              <a:buChar char="-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RS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Tipe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B</a:t>
            </a:r>
          </a:p>
          <a:p>
            <a:pPr lvl="1">
              <a:spcBef>
                <a:spcPts val="1125"/>
              </a:spcBef>
              <a:buFont typeface="Arial" charset="0"/>
              <a:buChar char="-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RS yang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ditetapkan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oleh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Dinas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kesehatan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Kab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/Kota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berdasarkan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dekat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dengan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125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Ibukota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Kab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/Kota,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jumlah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tenaga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cukup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mempunyai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manajemen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pencatatan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dan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125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pelaporan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baik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ts val="1125"/>
              </a:spcBef>
              <a:buFont typeface="Arial" charset="0"/>
              <a:buChar char="-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Akses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laporan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ke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Pusat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Propinsi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Kab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/Kota </a:t>
            </a:r>
          </a:p>
          <a:p>
            <a:pPr>
              <a:spcBef>
                <a:spcPts val="1125"/>
              </a:spcBef>
              <a:buFont typeface="Wingdings" charset="2"/>
              <a:buChar char=""/>
              <a:defRPr/>
            </a:pP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Analisis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1">
              <a:spcBef>
                <a:spcPts val="1125"/>
              </a:spcBef>
              <a:buFont typeface="Arial" charset="0"/>
              <a:buChar char="-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Analisis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mingguan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Penyakit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Potensial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KLB (PWS)</a:t>
            </a:r>
          </a:p>
          <a:p>
            <a:pPr lvl="1">
              <a:spcBef>
                <a:spcPts val="1125"/>
              </a:spcBef>
              <a:buFont typeface="Arial" charset="0"/>
              <a:buChar char="-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Analisis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tahunan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perkembangan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penyakit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Profil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Tahunan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125"/>
              </a:spcBef>
              <a:buFont typeface="Wingdings" charset="2"/>
              <a:buChar char=""/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Umpan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balik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50000"/>
              </a:lnSpc>
              <a:spcBef>
                <a:spcPts val="1125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Validasi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data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Catatan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medik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>
              <a:lnSpc>
                <a:spcPct val="50000"/>
              </a:lnSpc>
              <a:spcBef>
                <a:spcPts val="1125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       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Ptgas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rwt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jln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&amp;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rwt</a:t>
            </a: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inap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2092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>
          <a:xfrm>
            <a:off x="866078" y="679572"/>
            <a:ext cx="8229600" cy="1008062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1" dirty="0"/>
              <a:t>Type Sentinel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>
          <a:xfrm>
            <a:off x="401443" y="2408662"/>
            <a:ext cx="11241915" cy="3839737"/>
          </a:xfrm>
        </p:spPr>
        <p:txBody>
          <a:bodyPr>
            <a:normAutofit/>
          </a:bodyPr>
          <a:lstStyle/>
          <a:p>
            <a:pPr marL="341313" indent="-341313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/>
              <a:t>Sentinel Health Event (Sentinel </a:t>
            </a:r>
            <a:r>
              <a:rPr lang="en-US" sz="3600" dirty="0" err="1"/>
              <a:t>kejadian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)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/>
              <a:t>Sentinel Site (</a:t>
            </a:r>
            <a:r>
              <a:rPr lang="en-US" sz="3600" dirty="0" err="1"/>
              <a:t>klinik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pusat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lain yang </a:t>
            </a:r>
            <a:r>
              <a:rPr lang="en-US" sz="3600" dirty="0" err="1"/>
              <a:t>memonitor</a:t>
            </a:r>
            <a:r>
              <a:rPr lang="en-US" sz="3600" dirty="0"/>
              <a:t> </a:t>
            </a:r>
            <a:r>
              <a:rPr lang="en-US" sz="3600" dirty="0" err="1"/>
              <a:t>kejadian-kejadian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)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/>
              <a:t>Sentinel Provider (</a:t>
            </a:r>
            <a:r>
              <a:rPr lang="en-US" sz="3600" dirty="0" err="1"/>
              <a:t>kerjasama</a:t>
            </a:r>
            <a:r>
              <a:rPr lang="en-US" sz="3600" dirty="0"/>
              <a:t> para </a:t>
            </a:r>
            <a:r>
              <a:rPr lang="en-US" sz="3600" dirty="0" err="1"/>
              <a:t>penyelenggara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perorangan</a:t>
            </a:r>
            <a:r>
              <a:rPr lang="en-US" sz="3600" dirty="0"/>
              <a:t>)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CAD42FB3-8DCE-4E6C-A7B4-8F80FFB1CCE9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715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1"/>
          <p:cNvSpPr>
            <a:spLocks noGrp="1" noChangeArrowheads="1"/>
          </p:cNvSpPr>
          <p:nvPr>
            <p:ph type="title"/>
          </p:nvPr>
        </p:nvSpPr>
        <p:spPr>
          <a:xfrm>
            <a:off x="960864" y="908604"/>
            <a:ext cx="7772400" cy="91757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dirty="0"/>
              <a:t>Sentinel Health Event</a:t>
            </a:r>
          </a:p>
        </p:txBody>
      </p:sp>
      <p:sp>
        <p:nvSpPr>
          <p:cNvPr id="24582" name="Rectangle 2"/>
          <p:cNvSpPr>
            <a:spLocks noGrp="1" noChangeArrowheads="1"/>
          </p:cNvSpPr>
          <p:nvPr>
            <p:ph idx="1"/>
          </p:nvPr>
        </p:nvSpPr>
        <p:spPr>
          <a:xfrm>
            <a:off x="553212" y="2588942"/>
            <a:ext cx="11085575" cy="3614738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/>
              <a:t>Kanker</a:t>
            </a:r>
            <a:r>
              <a:rPr lang="en-US" sz="3600" dirty="0"/>
              <a:t> </a:t>
            </a:r>
            <a:r>
              <a:rPr lang="en-US" sz="3600" dirty="0" err="1"/>
              <a:t>paru</a:t>
            </a:r>
            <a:r>
              <a:rPr lang="en-US" sz="3600" dirty="0"/>
              <a:t> </a:t>
            </a:r>
            <a:r>
              <a:rPr lang="en-US" sz="3600" dirty="0">
                <a:latin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/>
              <a:t>industri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 </a:t>
            </a:r>
            <a:r>
              <a:rPr lang="en-US" sz="3600" dirty="0" err="1"/>
              <a:t>bahan</a:t>
            </a:r>
            <a:r>
              <a:rPr lang="en-US" sz="3600" dirty="0"/>
              <a:t> </a:t>
            </a:r>
            <a:r>
              <a:rPr lang="en-US" sz="3600" dirty="0" err="1"/>
              <a:t>mengandung</a:t>
            </a:r>
            <a:r>
              <a:rPr lang="en-US" sz="3600" dirty="0"/>
              <a:t> </a:t>
            </a:r>
            <a:r>
              <a:rPr lang="en-US" sz="3600" dirty="0" err="1"/>
              <a:t>asbes</a:t>
            </a:r>
            <a:endParaRPr lang="en-US" sz="3600" dirty="0"/>
          </a:p>
          <a:p>
            <a:pPr marL="341313" indent="-341313"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/>
              <a:t>Penyakit</a:t>
            </a:r>
            <a:r>
              <a:rPr lang="en-US" sz="3600" dirty="0"/>
              <a:t> </a:t>
            </a:r>
            <a:r>
              <a:rPr lang="en-US" sz="3600" dirty="0" err="1"/>
              <a:t>berbasis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 </a:t>
            </a:r>
            <a:r>
              <a:rPr lang="en-US" sz="3600" dirty="0">
                <a:latin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/>
              <a:t>intervensi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endParaRPr lang="en-US" sz="3600" dirty="0"/>
          </a:p>
          <a:p>
            <a:pPr marL="341313" indent="-341313"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/>
              <a:t>Kematian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>
                <a:latin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/>
              <a:t>kualitas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endParaRPr lang="en-US" sz="3600" dirty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CBCF0ABB-5F47-4FD1-BE20-0CD6979DBD21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06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>
          <a:xfrm>
            <a:off x="804745" y="929471"/>
            <a:ext cx="7772400" cy="1357816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dirty="0"/>
              <a:t>Sentinel Site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>
          <a:xfrm>
            <a:off x="778619" y="2234733"/>
            <a:ext cx="10614103" cy="2733675"/>
          </a:xfrm>
        </p:spPr>
        <p:txBody>
          <a:bodyPr>
            <a:noAutofit/>
          </a:bodyPr>
          <a:lstStyle/>
          <a:p>
            <a:pPr marL="341313" indent="-341313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smtClean="0"/>
              <a:t>RS, </a:t>
            </a:r>
            <a:r>
              <a:rPr lang="en-US" sz="3600" dirty="0" err="1" smtClean="0"/>
              <a:t>Puskesmas</a:t>
            </a:r>
            <a:r>
              <a:rPr lang="en-US" sz="3600" dirty="0" smtClean="0"/>
              <a:t>/</a:t>
            </a:r>
            <a:r>
              <a:rPr lang="en-US" sz="3600" dirty="0" err="1" smtClean="0"/>
              <a:t>klinik</a:t>
            </a:r>
            <a:r>
              <a:rPr lang="en-US" sz="3600" dirty="0" smtClean="0"/>
              <a:t>,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pengamatan</a:t>
            </a:r>
            <a:endParaRPr lang="en-US" sz="3600" dirty="0" smtClean="0"/>
          </a:p>
          <a:p>
            <a:pPr marL="341313" indent="-341313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smtClean="0"/>
              <a:t>HIV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khusus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Wingdings" panose="05000000000000000000" pitchFamily="2" charset="2"/>
              </a:rPr>
              <a:t></a:t>
            </a:r>
            <a:r>
              <a:rPr lang="en-US" sz="3600" dirty="0" smtClean="0"/>
              <a:t> monitor </a:t>
            </a:r>
            <a:r>
              <a:rPr lang="en-US" sz="3600" dirty="0" err="1" smtClean="0"/>
              <a:t>kecenderungan</a:t>
            </a:r>
            <a:r>
              <a:rPr lang="en-US" sz="3600" dirty="0" smtClean="0"/>
              <a:t> HIV di </a:t>
            </a:r>
            <a:r>
              <a:rPr lang="en-US" sz="3600" dirty="0" err="1" smtClean="0"/>
              <a:t>populasi</a:t>
            </a:r>
            <a:r>
              <a:rPr lang="en-US" sz="3600" dirty="0" smtClean="0"/>
              <a:t> </a:t>
            </a:r>
            <a:r>
              <a:rPr lang="en-US" sz="3600" dirty="0" err="1" smtClean="0"/>
              <a:t>luas</a:t>
            </a:r>
            <a:r>
              <a:rPr lang="en-US" sz="3600" dirty="0" smtClean="0"/>
              <a:t>  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BF277B12-32F7-4606-9053-FAC7896BCC6F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18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492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1"/>
          <p:cNvSpPr>
            <a:spLocks noGrp="1" noChangeArrowheads="1"/>
          </p:cNvSpPr>
          <p:nvPr>
            <p:ph type="title"/>
          </p:nvPr>
        </p:nvSpPr>
        <p:spPr>
          <a:xfrm>
            <a:off x="1183888" y="557413"/>
            <a:ext cx="7772400" cy="1465263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dirty="0"/>
              <a:t>Sentinel Providers</a:t>
            </a:r>
            <a:br>
              <a:rPr lang="en-US" sz="5400" dirty="0"/>
            </a:br>
            <a:r>
              <a:rPr lang="en-US" sz="3200" dirty="0" err="1"/>
              <a:t>dokter</a:t>
            </a:r>
            <a:r>
              <a:rPr lang="en-US" sz="3200" dirty="0"/>
              <a:t> </a:t>
            </a:r>
            <a:r>
              <a:rPr lang="en-US" sz="3200" dirty="0" err="1"/>
              <a:t>praktek</a:t>
            </a:r>
            <a:r>
              <a:rPr lang="en-US" sz="3200" dirty="0"/>
              <a:t>, </a:t>
            </a:r>
            <a:r>
              <a:rPr lang="en-US" sz="3200" dirty="0" err="1"/>
              <a:t>dsb</a:t>
            </a:r>
            <a:endParaRPr lang="en-US" sz="3200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idx="1"/>
          </p:nvPr>
        </p:nvSpPr>
        <p:spPr>
          <a:xfrm>
            <a:off x="557784" y="2281283"/>
            <a:ext cx="11085575" cy="2860287"/>
          </a:xfrm>
        </p:spPr>
        <p:txBody>
          <a:bodyPr>
            <a:noAutofit/>
          </a:bodyPr>
          <a:lstStyle/>
          <a:p>
            <a:pPr marL="341313" indent="-341313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/>
              <a:t>Beberapa</a:t>
            </a:r>
            <a:r>
              <a:rPr lang="en-US" sz="2800" dirty="0" smtClean="0"/>
              <a:t> provider </a:t>
            </a:r>
            <a:r>
              <a:rPr lang="en-US" sz="2800" dirty="0" err="1" smtClean="0"/>
              <a:t>sepakat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surveilans</a:t>
            </a:r>
            <a:endParaRPr lang="en-US" sz="2800" dirty="0" smtClean="0"/>
          </a:p>
          <a:p>
            <a:pPr marL="341313" indent="-341313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(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1 %)</a:t>
            </a:r>
          </a:p>
          <a:p>
            <a:pPr marL="341313" indent="-341313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teratur</a:t>
            </a:r>
            <a:r>
              <a:rPr lang="en-US" sz="2800" dirty="0" smtClean="0"/>
              <a:t> (</a:t>
            </a:r>
            <a:r>
              <a:rPr lang="en-US" sz="2800" dirty="0" err="1" smtClean="0"/>
              <a:t>mingguan</a:t>
            </a:r>
            <a:r>
              <a:rPr lang="en-US" sz="2800" dirty="0" smtClean="0"/>
              <a:t>, </a:t>
            </a:r>
            <a:r>
              <a:rPr lang="en-US" sz="2800" dirty="0" err="1" smtClean="0"/>
              <a:t>bulanan</a:t>
            </a:r>
            <a:r>
              <a:rPr lang="en-US" sz="2800" dirty="0" smtClean="0"/>
              <a:t>)</a:t>
            </a:r>
          </a:p>
          <a:p>
            <a:pPr marL="341313" indent="-341313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kasus-kasus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dilaporkan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rutin</a:t>
            </a:r>
            <a:endParaRPr lang="en-US" sz="2800" dirty="0" smtClean="0"/>
          </a:p>
          <a:p>
            <a:pPr marL="341313" indent="-341313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endParaRPr lang="en-US" sz="2800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8D70FD8E-F08D-4489-957E-45DC97290DA4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19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61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146" y="584085"/>
            <a:ext cx="7772400" cy="9144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TUJUAN</a:t>
            </a:r>
            <a:r>
              <a:rPr lang="id-ID" sz="4000"/>
              <a:t> STP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Subdit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Surveilans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E422736B-F9FB-490F-A8EB-E5D0EBBFDF94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Line 1"/>
          <p:cNvSpPr>
            <a:spLocks noChangeShapeType="1"/>
          </p:cNvSpPr>
          <p:nvPr/>
        </p:nvSpPr>
        <p:spPr bwMode="auto">
          <a:xfrm>
            <a:off x="1524000" y="1447800"/>
            <a:ext cx="91440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2463437" y="2267919"/>
            <a:ext cx="7239000" cy="30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Memperoleh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informasi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epidemiologi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penyakit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menular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&amp; PTM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tertentu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terdistribusinya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informasi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tersebut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kepada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program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terkait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pusat-pusat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kajian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dan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pusat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penelitian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serta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unit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surveilans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xmlns="" val="10363133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349" y="493807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Selesai</a:t>
            </a:r>
            <a:br>
              <a:rPr lang="id-ID" dirty="0" smtClean="0"/>
            </a:br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58F62F27-49C7-491C-8610-179B954E9511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4684" y="1773656"/>
            <a:ext cx="11777315" cy="4339761"/>
            <a:chOff x="453873" y="2256982"/>
            <a:chExt cx="12464944" cy="4287073"/>
          </a:xfrm>
        </p:grpSpPr>
        <p:sp>
          <p:nvSpPr>
            <p:cNvPr id="16385" name="Text Box 1"/>
            <p:cNvSpPr txBox="1">
              <a:spLocks noChangeArrowheads="1"/>
            </p:cNvSpPr>
            <p:nvPr/>
          </p:nvSpPr>
          <p:spPr bwMode="auto">
            <a:xfrm>
              <a:off x="484202" y="2256982"/>
              <a:ext cx="4602289" cy="458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Pulta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&amp;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Pengolahan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Data</a:t>
              </a:r>
            </a:p>
          </p:txBody>
        </p:sp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4917817" y="2283278"/>
              <a:ext cx="4352925" cy="8255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Form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tabel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data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bulanan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Pengolahan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dg  Soft ware</a:t>
              </a:r>
            </a:p>
          </p:txBody>
        </p:sp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453873" y="4362575"/>
              <a:ext cx="2514128" cy="4792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25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2500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Umpan</a:t>
              </a:r>
              <a:r>
                <a:rPr lang="en-US" sz="25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2500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Balik</a:t>
              </a:r>
              <a:endParaRPr 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4954439" y="4413862"/>
              <a:ext cx="4800600" cy="8255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Absensi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laporan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Perbaikan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data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84202" y="3108778"/>
              <a:ext cx="3011488" cy="4746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25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2500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Analisis</a:t>
              </a:r>
              <a:endParaRPr 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4954439" y="3160065"/>
              <a:ext cx="6236300" cy="12025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Dilakukan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minimal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Tahunan</a:t>
              </a:r>
              <a:endPara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>
                <a:buFont typeface="Wingdings" charset="2"/>
                <a:buChar char=""/>
                <a:defRPr/>
              </a:pP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Untuk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Perencanaan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Lokal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&amp;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Nasional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Disseminasi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ke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Program &amp;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Sektoral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484202" y="5274416"/>
              <a:ext cx="1819275" cy="4746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Clr>
                  <a:srgbClr val="FF9900"/>
                </a:buClr>
                <a:buFont typeface="Wingdings" charset="2"/>
                <a:buChar char=""/>
                <a:defRPr/>
              </a:pPr>
              <a:r>
                <a:rPr lang="en-US" sz="25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2500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Laporan</a:t>
              </a:r>
              <a:endParaRPr lang="en-US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4917817" y="5341545"/>
              <a:ext cx="8001000" cy="12025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>
              <a:lvl1pPr marL="358775" indent="-35877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1pPr>
              <a:lvl2pPr marL="37931725" indent="-37474525"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  <a:tab pos="1273175" algn="l"/>
                  <a:tab pos="2187575" algn="l"/>
                  <a:tab pos="3101975" algn="l"/>
                  <a:tab pos="4016375" algn="l"/>
                  <a:tab pos="4930775" algn="l"/>
                  <a:tab pos="5845175" algn="l"/>
                  <a:tab pos="6759575" algn="l"/>
                  <a:tab pos="7673975" algn="l"/>
                  <a:tab pos="8588375" algn="l"/>
                  <a:tab pos="9502775" algn="l"/>
                  <a:tab pos="10417175" algn="l"/>
                </a:tabLst>
                <a:defRPr sz="2400">
                  <a:solidFill>
                    <a:schemeClr val="bg1"/>
                  </a:solidFill>
                  <a:latin typeface="Times New Roman" charset="0"/>
                  <a:ea typeface="Lucida Sans Unicode" charset="0"/>
                  <a:cs typeface="Lucida Sans Unicode" charset="0"/>
                </a:defRPr>
              </a:lvl9pPr>
            </a:lstStyle>
            <a:p>
              <a:pPr>
                <a:buFont typeface="Wingdings" charset="2"/>
                <a:buChar char=""/>
                <a:defRPr/>
              </a:pP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Setiap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minggu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mengirim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data PWS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Penyakit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Potensial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KLB</a:t>
              </a:r>
            </a:p>
            <a:p>
              <a:pPr>
                <a:buFont typeface="Wingdings" charset="2"/>
                <a:buChar char=""/>
                <a:defRPr/>
              </a:pP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Setiap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b="1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bulan</a:t>
              </a:r>
              <a:r>
                <a:rPr lang="en-US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data STP</a:t>
              </a:r>
            </a:p>
          </p:txBody>
        </p:sp>
      </p:grpSp>
      <p:sp>
        <p:nvSpPr>
          <p:cNvPr id="15373" name="Text Box 9"/>
          <p:cNvSpPr txBox="1">
            <a:spLocks noChangeArrowheads="1"/>
          </p:cNvSpPr>
          <p:nvPr/>
        </p:nvSpPr>
        <p:spPr bwMode="auto">
          <a:xfrm>
            <a:off x="781035" y="888016"/>
            <a:ext cx="664527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PENYELENGGARAAN STP</a:t>
            </a:r>
          </a:p>
        </p:txBody>
      </p:sp>
    </p:spTree>
    <p:extLst>
      <p:ext uri="{BB962C8B-B14F-4D97-AF65-F5344CB8AC3E}">
        <p14:creationId xmlns:p14="http://schemas.microsoft.com/office/powerpoint/2010/main" xmlns="" val="320910361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540" y="530016"/>
            <a:ext cx="8382000" cy="1066800"/>
          </a:xfrm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RUANG LINGKUP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5CDA6DAE-0DB4-494F-9AA9-6A42630C5448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1037951" y="2072206"/>
            <a:ext cx="1006025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 eaLnBrk="0" hangingPunct="0"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989013" indent="-531813" eaLnBrk="0" hangingPunct="0"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  <a:tab pos="110474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PUSKESMAS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RUMAH SAKIT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LABORATORIUM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KLB PENYAKIT DAN KERACUNAN DINKES KABUPATEN / KOTA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PUSKESMAS SENTINEL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-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STP BERSUMBER DATA RUMAH SAKIT SENTINEL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1524000" y="1447800"/>
            <a:ext cx="9144000" cy="152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CCCCFF"/>
              </a:gs>
              <a:gs pos="100000">
                <a:srgbClr val="CCC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5882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0"/>
              <a:t>Surveilans Sentinel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482" name="Date Placeholder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0043FFB8-1DE8-41E1-A02F-9AF1C7F1DB0F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354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Surveilans Sentinel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9544CD16-7715-46F8-83D3-AD72B34EA228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Text Box 2"/>
          <p:cNvSpPr txBox="1">
            <a:spLocks noChangeArrowheads="1"/>
          </p:cNvSpPr>
          <p:nvPr/>
        </p:nvSpPr>
        <p:spPr bwMode="auto">
          <a:xfrm>
            <a:off x="1413238" y="1674719"/>
            <a:ext cx="9252584" cy="1612258"/>
          </a:xfrm>
          <a:prstGeom prst="rect">
            <a:avLst/>
          </a:prstGeom>
          <a:noFill/>
          <a:ln w="3816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800"/>
              </a:spcBef>
            </a:pPr>
            <a:r>
              <a:rPr lang="en-US" sz="3200">
                <a:solidFill>
                  <a:srgbClr val="CC3300"/>
                </a:solidFill>
                <a:latin typeface="Arial" panose="020B0604020202020204" pitchFamily="34" charset="0"/>
              </a:rPr>
              <a:t>Melakukan aktivitas pemantauan terhadap suatu populasi luas atau suatu populasi tertentu yang difokuskan pada indikator kesehatan kunci</a:t>
            </a:r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865973" y="3881400"/>
            <a:ext cx="10907378" cy="1257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dirty="0" err="1">
                <a:solidFill>
                  <a:srgbClr val="000000"/>
                </a:solidFill>
              </a:rPr>
              <a:t>Surveilans</a:t>
            </a:r>
            <a:r>
              <a:rPr lang="en-US" sz="2800" b="1" dirty="0">
                <a:solidFill>
                  <a:srgbClr val="000000"/>
                </a:solidFill>
              </a:rPr>
              <a:t> Sentinel</a:t>
            </a:r>
            <a:r>
              <a:rPr lang="en-US" sz="2800" dirty="0">
                <a:solidFill>
                  <a:srgbClr val="000000"/>
                </a:solidFill>
              </a:rPr>
              <a:t> : </a:t>
            </a:r>
            <a:r>
              <a:rPr lang="en-US" sz="2800" dirty="0" err="1">
                <a:solidFill>
                  <a:srgbClr val="000000"/>
                </a:solidFill>
              </a:rPr>
              <a:t>Suatu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sistem</a:t>
            </a:r>
            <a:r>
              <a:rPr lang="en-US" sz="2800" dirty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dapat</a:t>
            </a:r>
            <a:r>
              <a:rPr lang="id-ID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memperkirakan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insiden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penyakit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pada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suatu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negara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yang </a:t>
            </a:r>
            <a:r>
              <a:rPr lang="en-US" sz="2800" dirty="0" err="1">
                <a:solidFill>
                  <a:srgbClr val="000000"/>
                </a:solidFill>
              </a:rPr>
              <a:t>tidak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memiliki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sistem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surveilans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yang </a:t>
            </a:r>
            <a:r>
              <a:rPr lang="en-US" sz="2800" dirty="0" err="1">
                <a:solidFill>
                  <a:srgbClr val="000000"/>
                </a:solidFill>
              </a:rPr>
              <a:t>baik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berbasis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populasi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tanpa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melakukan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survei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yang </a:t>
            </a:r>
            <a:r>
              <a:rPr lang="en-US" sz="2800" dirty="0" err="1">
                <a:solidFill>
                  <a:srgbClr val="000000"/>
                </a:solidFill>
              </a:rPr>
              <a:t>mahal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Woodhall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196861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1"/>
          <p:cNvSpPr>
            <a:spLocks noGrp="1" noChangeArrowheads="1"/>
          </p:cNvSpPr>
          <p:nvPr>
            <p:ph type="title"/>
          </p:nvPr>
        </p:nvSpPr>
        <p:spPr>
          <a:xfrm>
            <a:off x="960863" y="854270"/>
            <a:ext cx="7772400" cy="7635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Tujuan Surveilans Sentinel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02F99D91-6243-4A85-9E09-3AFFB57C4DEE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AutoShape 3"/>
          <p:cNvSpPr>
            <a:spLocks noChangeArrowheads="1"/>
          </p:cNvSpPr>
          <p:nvPr/>
        </p:nvSpPr>
        <p:spPr bwMode="auto">
          <a:xfrm>
            <a:off x="1719638" y="2920026"/>
            <a:ext cx="8632902" cy="1070517"/>
          </a:xfrm>
          <a:prstGeom prst="roundRect">
            <a:avLst>
              <a:gd name="adj" fmla="val 11667"/>
            </a:avLst>
          </a:prstGeom>
          <a:noFill/>
          <a:ln w="3816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id-ID" sz="3200" dirty="0">
                <a:solidFill>
                  <a:srgbClr val="333399"/>
                </a:solidFill>
              </a:rPr>
              <a:t>		</a:t>
            </a:r>
            <a:r>
              <a:rPr lang="en-US" sz="3200" dirty="0" err="1">
                <a:solidFill>
                  <a:srgbClr val="333399"/>
                </a:solidFill>
              </a:rPr>
              <a:t>Mendapatkan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informasi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tepat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waktu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dengan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cara</a:t>
            </a:r>
            <a:r>
              <a:rPr lang="en-US" sz="3200" dirty="0">
                <a:solidFill>
                  <a:srgbClr val="333399"/>
                </a:solidFill>
              </a:rPr>
              <a:t> yang </a:t>
            </a:r>
            <a:r>
              <a:rPr lang="en-US" sz="3200" dirty="0" err="1">
                <a:solidFill>
                  <a:srgbClr val="333399"/>
                </a:solidFill>
              </a:rPr>
              <a:t>relatif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lebih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 smtClean="0">
                <a:solidFill>
                  <a:srgbClr val="333399"/>
                </a:solidFill>
              </a:rPr>
              <a:t>murah</a:t>
            </a:r>
            <a:r>
              <a:rPr lang="en-US" sz="3200" dirty="0" smtClean="0">
                <a:solidFill>
                  <a:srgbClr val="333399"/>
                </a:solidFill>
              </a:rPr>
              <a:t> </a:t>
            </a:r>
            <a:r>
              <a:rPr lang="en-US" sz="3200" dirty="0">
                <a:solidFill>
                  <a:srgbClr val="333399"/>
                </a:solidFill>
                <a:latin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333399"/>
                </a:solidFill>
              </a:rPr>
              <a:t> </a:t>
            </a:r>
            <a:r>
              <a:rPr lang="en-US" sz="3200" dirty="0" err="1">
                <a:solidFill>
                  <a:srgbClr val="333399"/>
                </a:solidFill>
              </a:rPr>
              <a:t>Insidens</a:t>
            </a:r>
            <a:r>
              <a:rPr lang="en-US" sz="3200" dirty="0">
                <a:solidFill>
                  <a:srgbClr val="333399"/>
                </a:solidFill>
              </a:rPr>
              <a:t> &amp; CF</a:t>
            </a:r>
            <a:r>
              <a:rPr lang="id-ID" sz="3200" dirty="0">
                <a:solidFill>
                  <a:srgbClr val="333399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1230375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892" y="501069"/>
            <a:ext cx="7857893" cy="1312863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SURVEILANS TERPADU PENYAKIT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0E4D4E5A-92C3-408E-AC02-73D840AC361D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1524000" y="1600200"/>
            <a:ext cx="9144000" cy="152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rgbClr val="CCCCFF"/>
              </a:gs>
              <a:gs pos="100000">
                <a:srgbClr val="CCCC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2727325" y="453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1445623" y="2142309"/>
            <a:ext cx="9471102" cy="37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numCol="2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PUSKESMAS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ts val="125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25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Penyakit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Menular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RUMAH SAKIT :</a:t>
            </a:r>
          </a:p>
          <a:p>
            <a:pPr>
              <a:spcBef>
                <a:spcPts val="125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29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Penyakit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Menular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LABORATORIUM :</a:t>
            </a:r>
          </a:p>
          <a:p>
            <a:pPr>
              <a:spcBef>
                <a:spcPts val="125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9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Penyakit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endParaRPr lang="id-ID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endParaRPr lang="id-ID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PUSKESMAS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SENTINEL :</a:t>
            </a:r>
          </a:p>
          <a:p>
            <a:pPr>
              <a:spcBef>
                <a:spcPts val="1250"/>
              </a:spcBef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25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Penyakit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Menular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id-ID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PTM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ts val="1250"/>
              </a:spcBef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RUMAH SAKIT SENTINEL :</a:t>
            </a:r>
          </a:p>
          <a:p>
            <a:pPr>
              <a:spcBef>
                <a:spcPts val="1250"/>
              </a:spcBef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29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Penyakit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Menular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20 </a:t>
            </a:r>
            <a:r>
              <a:rPr lang="id-ID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PTM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95689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41940" y="813518"/>
            <a:ext cx="8610600" cy="914400"/>
          </a:xfrm>
        </p:spPr>
        <p:txBody>
          <a:bodyPr vert="horz" lIns="92160" tIns="46080" rIns="92160" bIns="46080" rtlCol="0"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JENIS PENYAKIT DI PUSKESMAS</a:t>
            </a:r>
          </a:p>
        </p:txBody>
      </p:sp>
      <p:sp>
        <p:nvSpPr>
          <p:cNvPr id="9218" name="Date Placeholder 2"/>
          <p:cNvSpPr>
            <a:spLocks noGrp="1"/>
          </p:cNvSpPr>
          <p:nvPr>
            <p:ph type="dt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03/28/11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(Subdit Surveilans)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fld id="{61C2F0DF-605F-4C91-9471-FE9173A4E4E6}" type="slidenum"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2236" y="2233749"/>
            <a:ext cx="9896324" cy="3273042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KOLERA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</a:t>
            </a:r>
            <a:r>
              <a:rPr lang="en-US" dirty="0"/>
              <a:t>KLINIS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VIVAX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DIARE BERDARAH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FALSIFAR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TIFUS PERUT KLINIS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MALARIA MIX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BTA </a:t>
            </a:r>
            <a:r>
              <a:rPr lang="en-US" dirty="0" smtClean="0"/>
              <a:t>+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D</a:t>
            </a:r>
            <a:r>
              <a:rPr lang="en-US" dirty="0"/>
              <a:t>. BDRH </a:t>
            </a:r>
            <a:r>
              <a:rPr lang="en-US" dirty="0" smtClean="0"/>
              <a:t>DENGU</a:t>
            </a:r>
            <a:r>
              <a:rPr lang="id-ID" dirty="0" smtClean="0"/>
              <a:t>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TB </a:t>
            </a:r>
            <a:r>
              <a:rPr lang="en-US" dirty="0"/>
              <a:t>PARU </a:t>
            </a:r>
            <a:r>
              <a:rPr lang="en-US" dirty="0" smtClean="0"/>
              <a:t>KLINI</a:t>
            </a:r>
            <a:r>
              <a:rPr lang="id-ID" dirty="0" smtClean="0"/>
              <a:t>K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DEMAM DENGUE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KUSTA PB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PNEUMONIA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 </a:t>
            </a:r>
            <a:r>
              <a:rPr lang="en-US" dirty="0" smtClean="0"/>
              <a:t>KUSTA MB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SIFILIS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CAMPAK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GONORRHEA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DIFTERI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 smtClean="0"/>
              <a:t> </a:t>
            </a:r>
            <a:r>
              <a:rPr lang="en-US" dirty="0" smtClean="0"/>
              <a:t>FRAMBUSIA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BATUK REJA</a:t>
            </a:r>
            <a:r>
              <a:rPr lang="id-ID" dirty="0" smtClean="0"/>
              <a:t>N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FILARIASIS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TETANUS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INFLUENSA</a:t>
            </a:r>
            <a:endParaRPr lang="id-ID" dirty="0" smtClean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HEPATITIS </a:t>
            </a:r>
            <a:r>
              <a:rPr lang="en-US" dirty="0"/>
              <a:t>KLINIS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4712163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466</TotalTime>
  <Words>904</Words>
  <Application>Microsoft Office PowerPoint</Application>
  <PresentationFormat>Custom</PresentationFormat>
  <Paragraphs>274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esa unggul</vt:lpstr>
      <vt:lpstr>SURVEILANS TERPADU PENYAKIT (STP)</vt:lpstr>
      <vt:lpstr>TUJUAN STP</vt:lpstr>
      <vt:lpstr>Slide 3</vt:lpstr>
      <vt:lpstr>RUANG LINGKUP</vt:lpstr>
      <vt:lpstr>Surveilans Sentinel</vt:lpstr>
      <vt:lpstr>Surveilans Sentinel</vt:lpstr>
      <vt:lpstr>Tujuan Surveilans Sentinel</vt:lpstr>
      <vt:lpstr>SURVEILANS TERPADU PENYAKIT</vt:lpstr>
      <vt:lpstr>JENIS PENYAKIT DI PUSKESMAS</vt:lpstr>
      <vt:lpstr>JENIS PENYAKIT DI RUMAH SAKIT</vt:lpstr>
      <vt:lpstr>Slide 11</vt:lpstr>
      <vt:lpstr>JENIS PENYAKIT DI PUSKESMAS SENTINEL</vt:lpstr>
      <vt:lpstr>Slide 13</vt:lpstr>
      <vt:lpstr>Slide 14</vt:lpstr>
      <vt:lpstr>Slide 15</vt:lpstr>
      <vt:lpstr>Type Sentinel</vt:lpstr>
      <vt:lpstr>Sentinel Health Event</vt:lpstr>
      <vt:lpstr>Sentinel Site </vt:lpstr>
      <vt:lpstr>Sentinel Providers dokter praktek, dsb</vt:lpstr>
      <vt:lpstr>Selesai Terima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SURVEILANS TERPADU PENYAKIT (STP)</dc:title>
  <dc:creator>user</dc:creator>
  <cp:lastModifiedBy>Zannendesu</cp:lastModifiedBy>
  <cp:revision>12</cp:revision>
  <dcterms:created xsi:type="dcterms:W3CDTF">2017-04-05T06:09:59Z</dcterms:created>
  <dcterms:modified xsi:type="dcterms:W3CDTF">2018-04-05T07:32:24Z</dcterms:modified>
</cp:coreProperties>
</file>