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60" r:id="rId3"/>
    <p:sldId id="282" r:id="rId4"/>
    <p:sldId id="280" r:id="rId5"/>
    <p:sldId id="278" r:id="rId6"/>
    <p:sldId id="283" r:id="rId7"/>
    <p:sldId id="284" r:id="rId8"/>
    <p:sldId id="275" r:id="rId9"/>
    <p:sldId id="276" r:id="rId10"/>
    <p:sldId id="264" r:id="rId11"/>
    <p:sldId id="292" r:id="rId12"/>
    <p:sldId id="265" r:id="rId13"/>
    <p:sldId id="302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3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FF025F-E16E-4BDF-96B6-93B94554AF0A}" type="doc">
      <dgm:prSet loTypeId="urn:microsoft.com/office/officeart/2005/8/layout/hList3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5CA53977-8B0F-45C0-9BEC-157EA8F2AD94}">
      <dgm:prSet phldrT="[Text]"/>
      <dgm:spPr/>
      <dgm:t>
        <a:bodyPr/>
        <a:lstStyle/>
        <a:p>
          <a:r>
            <a:rPr lang="id-ID" b="1" dirty="0" smtClean="0"/>
            <a:t>Tujuan Pemberian imunisasi</a:t>
          </a:r>
          <a:endParaRPr lang="id-ID" dirty="0"/>
        </a:p>
      </dgm:t>
    </dgm:pt>
    <dgm:pt modelId="{3D8D309D-68E9-466B-B7BF-9F08BE6942AB}" type="parTrans" cxnId="{54303CD4-FCAC-46F2-A25D-70661C66FBF7}">
      <dgm:prSet/>
      <dgm:spPr/>
      <dgm:t>
        <a:bodyPr/>
        <a:lstStyle/>
        <a:p>
          <a:endParaRPr lang="id-ID"/>
        </a:p>
      </dgm:t>
    </dgm:pt>
    <dgm:pt modelId="{DF79D121-CEB7-430E-8DD9-03DE2D1FFB99}" type="sibTrans" cxnId="{54303CD4-FCAC-46F2-A25D-70661C66FBF7}">
      <dgm:prSet/>
      <dgm:spPr/>
      <dgm:t>
        <a:bodyPr/>
        <a:lstStyle/>
        <a:p>
          <a:endParaRPr lang="id-ID"/>
        </a:p>
      </dgm:t>
    </dgm:pt>
    <dgm:pt modelId="{66800153-6CE7-43BE-B5CE-8E7F2056553D}">
      <dgm:prSet phldrT="[Text]" custT="1"/>
      <dgm:spPr/>
      <dgm:t>
        <a:bodyPr/>
        <a:lstStyle/>
        <a:p>
          <a:r>
            <a:rPr lang="id-ID" sz="2400" b="1" dirty="0" smtClean="0"/>
            <a:t>Tujuan umum</a:t>
          </a:r>
        </a:p>
        <a:p>
          <a:r>
            <a:rPr lang="id-ID" sz="2400" dirty="0" smtClean="0"/>
            <a:t>Menurunkan angka kesakitan, kematian dan kecacatan akibat Penyakit yang Dapat Dicegah dengan Imunisasi (PD3I).</a:t>
          </a:r>
          <a:endParaRPr lang="id-ID" sz="2400" dirty="0"/>
        </a:p>
      </dgm:t>
    </dgm:pt>
    <dgm:pt modelId="{815BDB2D-037C-4275-A08B-B3CAE8C20ECD}" type="parTrans" cxnId="{D2A06544-7D53-4DCE-B359-BB26850EFE51}">
      <dgm:prSet/>
      <dgm:spPr/>
      <dgm:t>
        <a:bodyPr/>
        <a:lstStyle/>
        <a:p>
          <a:endParaRPr lang="id-ID"/>
        </a:p>
      </dgm:t>
    </dgm:pt>
    <dgm:pt modelId="{A23EF907-C7CF-47E0-B21F-AEC070F27CA8}" type="sibTrans" cxnId="{D2A06544-7D53-4DCE-B359-BB26850EFE51}">
      <dgm:prSet/>
      <dgm:spPr/>
      <dgm:t>
        <a:bodyPr/>
        <a:lstStyle/>
        <a:p>
          <a:endParaRPr lang="id-ID"/>
        </a:p>
      </dgm:t>
    </dgm:pt>
    <dgm:pt modelId="{84A2C7E3-2ABE-4A81-B5A9-24FF33A938BD}">
      <dgm:prSet phldrT="[Text]" custT="1"/>
      <dgm:spPr/>
      <dgm:t>
        <a:bodyPr/>
        <a:lstStyle/>
        <a:p>
          <a:pPr algn="l"/>
          <a:r>
            <a:rPr lang="id-ID" sz="1800" b="1" dirty="0" smtClean="0"/>
            <a:t>Tujuan khusus</a:t>
          </a:r>
        </a:p>
        <a:p>
          <a:pPr marL="266700" indent="-266700" algn="l"/>
          <a:r>
            <a:rPr lang="id-ID" sz="1800" dirty="0" smtClean="0"/>
            <a:t>a. Tercapainya target Universal Child Immunization (UCI) yaitu cakupan </a:t>
          </a:r>
          <a:r>
            <a:rPr lang="it-IT" sz="1800" dirty="0" smtClean="0"/>
            <a:t>imunisasi lengkap minimal 80% secara merata pada bayi di seluruh desa/</a:t>
          </a:r>
          <a:r>
            <a:rPr lang="id-ID" sz="1800" dirty="0" smtClean="0"/>
            <a:t> kelurahan pada tahun 2014. </a:t>
          </a:r>
        </a:p>
        <a:p>
          <a:pPr marL="266700" indent="-266700" algn="l"/>
          <a:r>
            <a:rPr lang="id-ID" sz="1800" dirty="0" smtClean="0"/>
            <a:t>b. Tervalidasinya Eliminasi Tetanus Maternal dan Neonatal (insiden di bawah </a:t>
          </a:r>
          <a:r>
            <a:rPr lang="fi-FI" sz="1800" dirty="0" smtClean="0"/>
            <a:t>1 per 1.000 kelahiran hidup dalam satu tahun) pada tahun 2013. </a:t>
          </a:r>
          <a:endParaRPr lang="id-ID" sz="1800" dirty="0" smtClean="0"/>
        </a:p>
        <a:p>
          <a:pPr algn="l"/>
          <a:r>
            <a:rPr lang="id-ID" sz="1800" dirty="0" smtClean="0"/>
            <a:t>c. Eradikasi polio pada tahun 2015.</a:t>
          </a:r>
        </a:p>
        <a:p>
          <a:pPr algn="l"/>
          <a:r>
            <a:rPr lang="id-ID" sz="1800" dirty="0" smtClean="0"/>
            <a:t>d. Tercapainya eliminasi campak pada tahun 2015.</a:t>
          </a:r>
        </a:p>
        <a:p>
          <a:pPr marL="266700" indent="-266700" algn="l"/>
          <a:r>
            <a:rPr lang="id-ID" sz="1800" dirty="0" smtClean="0"/>
            <a:t>e. Terselenggaranya pemberian imunisasi yang aman serta pengelolaan limbah  </a:t>
          </a:r>
          <a:r>
            <a:rPr lang="en-US" sz="1800" dirty="0" err="1" smtClean="0"/>
            <a:t>medis</a:t>
          </a:r>
          <a:r>
            <a:rPr lang="en-US" sz="1800" dirty="0" smtClean="0"/>
            <a:t> (safety injection </a:t>
          </a:r>
          <a:r>
            <a:rPr lang="en-US" sz="1800" dirty="0" err="1" smtClean="0"/>
            <a:t>practise</a:t>
          </a:r>
          <a:r>
            <a:rPr lang="en-US" sz="1800" dirty="0" smtClean="0"/>
            <a:t> and waste disposal management). </a:t>
          </a:r>
          <a:endParaRPr lang="id-ID" sz="1800" dirty="0"/>
        </a:p>
      </dgm:t>
    </dgm:pt>
    <dgm:pt modelId="{DE50ED1A-4A27-42D7-A5BB-C343DAF2D127}" type="parTrans" cxnId="{2C420579-ADDB-475B-B3B4-EDD912F89B62}">
      <dgm:prSet/>
      <dgm:spPr/>
      <dgm:t>
        <a:bodyPr/>
        <a:lstStyle/>
        <a:p>
          <a:endParaRPr lang="id-ID"/>
        </a:p>
      </dgm:t>
    </dgm:pt>
    <dgm:pt modelId="{F860FF54-3723-4A74-B8CB-0FD8CE6000EE}" type="sibTrans" cxnId="{2C420579-ADDB-475B-B3B4-EDD912F89B62}">
      <dgm:prSet/>
      <dgm:spPr/>
      <dgm:t>
        <a:bodyPr/>
        <a:lstStyle/>
        <a:p>
          <a:endParaRPr lang="id-ID"/>
        </a:p>
      </dgm:t>
    </dgm:pt>
    <dgm:pt modelId="{365FF9EF-B742-4097-8F8A-451CBE299ABB}" type="pres">
      <dgm:prSet presAssocID="{71FF025F-E16E-4BDF-96B6-93B94554AF0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6948953-2F99-47BC-A69D-766A6452EF39}" type="pres">
      <dgm:prSet presAssocID="{5CA53977-8B0F-45C0-9BEC-157EA8F2AD94}" presName="roof" presStyleLbl="dkBgShp" presStyleIdx="0" presStyleCnt="2" custScaleY="26316"/>
      <dgm:spPr/>
      <dgm:t>
        <a:bodyPr/>
        <a:lstStyle/>
        <a:p>
          <a:endParaRPr lang="id-ID"/>
        </a:p>
      </dgm:t>
    </dgm:pt>
    <dgm:pt modelId="{FD00890E-3559-463A-92B1-A63F9C8BB24C}" type="pres">
      <dgm:prSet presAssocID="{5CA53977-8B0F-45C0-9BEC-157EA8F2AD94}" presName="pillars" presStyleCnt="0"/>
      <dgm:spPr/>
    </dgm:pt>
    <dgm:pt modelId="{C4472B20-0029-4028-95A1-2B0E22FE119A}" type="pres">
      <dgm:prSet presAssocID="{5CA53977-8B0F-45C0-9BEC-157EA8F2AD94}" presName="pillar1" presStyleLbl="node1" presStyleIdx="0" presStyleCnt="2" custScaleY="12383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9B6C02F-81BA-4E81-9831-923B93FD196D}" type="pres">
      <dgm:prSet presAssocID="{84A2C7E3-2ABE-4A81-B5A9-24FF33A938BD}" presName="pillarX" presStyleLbl="node1" presStyleIdx="1" presStyleCnt="2" custScaleX="275049" custScaleY="12545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EC7183E-FCFA-40E7-B73D-256554E0ED7A}" type="pres">
      <dgm:prSet presAssocID="{5CA53977-8B0F-45C0-9BEC-157EA8F2AD94}" presName="base" presStyleLbl="dkBgShp" presStyleIdx="1" presStyleCnt="2"/>
      <dgm:spPr/>
    </dgm:pt>
  </dgm:ptLst>
  <dgm:cxnLst>
    <dgm:cxn modelId="{075C42BD-5845-414A-BDF4-A9E06B907E14}" type="presOf" srcId="{5CA53977-8B0F-45C0-9BEC-157EA8F2AD94}" destId="{46948953-2F99-47BC-A69D-766A6452EF39}" srcOrd="0" destOrd="0" presId="urn:microsoft.com/office/officeart/2005/8/layout/hList3"/>
    <dgm:cxn modelId="{D2A06544-7D53-4DCE-B359-BB26850EFE51}" srcId="{5CA53977-8B0F-45C0-9BEC-157EA8F2AD94}" destId="{66800153-6CE7-43BE-B5CE-8E7F2056553D}" srcOrd="0" destOrd="0" parTransId="{815BDB2D-037C-4275-A08B-B3CAE8C20ECD}" sibTransId="{A23EF907-C7CF-47E0-B21F-AEC070F27CA8}"/>
    <dgm:cxn modelId="{2C420579-ADDB-475B-B3B4-EDD912F89B62}" srcId="{5CA53977-8B0F-45C0-9BEC-157EA8F2AD94}" destId="{84A2C7E3-2ABE-4A81-B5A9-24FF33A938BD}" srcOrd="1" destOrd="0" parTransId="{DE50ED1A-4A27-42D7-A5BB-C343DAF2D127}" sibTransId="{F860FF54-3723-4A74-B8CB-0FD8CE6000EE}"/>
    <dgm:cxn modelId="{54303CD4-FCAC-46F2-A25D-70661C66FBF7}" srcId="{71FF025F-E16E-4BDF-96B6-93B94554AF0A}" destId="{5CA53977-8B0F-45C0-9BEC-157EA8F2AD94}" srcOrd="0" destOrd="0" parTransId="{3D8D309D-68E9-466B-B7BF-9F08BE6942AB}" sibTransId="{DF79D121-CEB7-430E-8DD9-03DE2D1FFB99}"/>
    <dgm:cxn modelId="{D9959478-658E-4474-B5A4-EBB0978E02C2}" type="presOf" srcId="{71FF025F-E16E-4BDF-96B6-93B94554AF0A}" destId="{365FF9EF-B742-4097-8F8A-451CBE299ABB}" srcOrd="0" destOrd="0" presId="urn:microsoft.com/office/officeart/2005/8/layout/hList3"/>
    <dgm:cxn modelId="{ADB4DCEF-1C4B-4810-A5BC-65EDC3AEE510}" type="presOf" srcId="{66800153-6CE7-43BE-B5CE-8E7F2056553D}" destId="{C4472B20-0029-4028-95A1-2B0E22FE119A}" srcOrd="0" destOrd="0" presId="urn:microsoft.com/office/officeart/2005/8/layout/hList3"/>
    <dgm:cxn modelId="{93165CB0-E567-4B75-8144-83175371BF2F}" type="presOf" srcId="{84A2C7E3-2ABE-4A81-B5A9-24FF33A938BD}" destId="{59B6C02F-81BA-4E81-9831-923B93FD196D}" srcOrd="0" destOrd="0" presId="urn:microsoft.com/office/officeart/2005/8/layout/hList3"/>
    <dgm:cxn modelId="{AFC6FCF5-61CA-4E10-A535-0380FCD0333E}" type="presParOf" srcId="{365FF9EF-B742-4097-8F8A-451CBE299ABB}" destId="{46948953-2F99-47BC-A69D-766A6452EF39}" srcOrd="0" destOrd="0" presId="urn:microsoft.com/office/officeart/2005/8/layout/hList3"/>
    <dgm:cxn modelId="{7C31649B-9386-4360-A582-461898629A84}" type="presParOf" srcId="{365FF9EF-B742-4097-8F8A-451CBE299ABB}" destId="{FD00890E-3559-463A-92B1-A63F9C8BB24C}" srcOrd="1" destOrd="0" presId="urn:microsoft.com/office/officeart/2005/8/layout/hList3"/>
    <dgm:cxn modelId="{A5589D16-E482-421C-95F8-07D297C1E55D}" type="presParOf" srcId="{FD00890E-3559-463A-92B1-A63F9C8BB24C}" destId="{C4472B20-0029-4028-95A1-2B0E22FE119A}" srcOrd="0" destOrd="0" presId="urn:microsoft.com/office/officeart/2005/8/layout/hList3"/>
    <dgm:cxn modelId="{2B4F3CDE-5D20-4FC1-9960-309435D25E4D}" type="presParOf" srcId="{FD00890E-3559-463A-92B1-A63F9C8BB24C}" destId="{59B6C02F-81BA-4E81-9831-923B93FD196D}" srcOrd="1" destOrd="0" presId="urn:microsoft.com/office/officeart/2005/8/layout/hList3"/>
    <dgm:cxn modelId="{157E54CB-0DD1-41EC-BA93-68FB6D723FFD}" type="presParOf" srcId="{365FF9EF-B742-4097-8F8A-451CBE299ABB}" destId="{FEC7183E-FCFA-40E7-B73D-256554E0ED7A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27366-6D82-4C61-8FBC-0F1712DFF8B1}" type="datetimeFigureOut">
              <a:rPr lang="id-ID" smtClean="0"/>
              <a:pPr/>
              <a:t>08/04/2018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EBF91-AF6A-4AF9-A54D-6D6AC89AE4A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1ACD43-2B53-4004-A1C5-328E65E4F39E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D167E-B553-4E2B-B7A3-D98CC1394938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1ACD43-2B53-4004-A1C5-328E65E4F39E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1ACD43-2B53-4004-A1C5-328E65E4F39E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1ACD43-2B53-4004-A1C5-328E65E4F39E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1ACD43-2B53-4004-A1C5-328E65E4F39E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B7DFD4-B879-49F2-892D-6274460F852A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1ACD43-2B53-4004-A1C5-328E65E4F39E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5904E2-BC71-4340-8D37-D17FA4AB62A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0569-5ADE-43C2-8BCF-CECB23DD4D4B}" type="datetimeFigureOut">
              <a:rPr lang="id-ID" smtClean="0"/>
              <a:pPr/>
              <a:t>08/04/2018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73BB-041A-4386-92C9-B831AE846A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0569-5ADE-43C2-8BCF-CECB23DD4D4B}" type="datetimeFigureOut">
              <a:rPr lang="id-ID" smtClean="0"/>
              <a:pPr/>
              <a:t>08/04/2018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73BB-041A-4386-92C9-B831AE846A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0569-5ADE-43C2-8BCF-CECB23DD4D4B}" type="datetimeFigureOut">
              <a:rPr lang="id-ID" smtClean="0"/>
              <a:pPr/>
              <a:t>08/04/2018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73BB-041A-4386-92C9-B831AE846A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0569-5ADE-43C2-8BCF-CECB23DD4D4B}" type="datetimeFigureOut">
              <a:rPr lang="id-ID" smtClean="0"/>
              <a:pPr/>
              <a:t>08/04/2018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73BB-041A-4386-92C9-B831AE846A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0569-5ADE-43C2-8BCF-CECB23DD4D4B}" type="datetimeFigureOut">
              <a:rPr lang="id-ID" smtClean="0"/>
              <a:pPr/>
              <a:t>08/04/2018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73BB-041A-4386-92C9-B831AE846A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0569-5ADE-43C2-8BCF-CECB23DD4D4B}" type="datetimeFigureOut">
              <a:rPr lang="id-ID" smtClean="0"/>
              <a:pPr/>
              <a:t>08/04/2018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73BB-041A-4386-92C9-B831AE846A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0569-5ADE-43C2-8BCF-CECB23DD4D4B}" type="datetimeFigureOut">
              <a:rPr lang="id-ID" smtClean="0"/>
              <a:pPr/>
              <a:t>08/04/2018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73BB-041A-4386-92C9-B831AE846A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0569-5ADE-43C2-8BCF-CECB23DD4D4B}" type="datetimeFigureOut">
              <a:rPr lang="id-ID" smtClean="0"/>
              <a:pPr/>
              <a:t>08/04/2018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73BB-041A-4386-92C9-B831AE846A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0569-5ADE-43C2-8BCF-CECB23DD4D4B}" type="datetimeFigureOut">
              <a:rPr lang="id-ID" smtClean="0"/>
              <a:pPr/>
              <a:t>08/04/2018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73BB-041A-4386-92C9-B831AE846A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0569-5ADE-43C2-8BCF-CECB23DD4D4B}" type="datetimeFigureOut">
              <a:rPr lang="id-ID" smtClean="0"/>
              <a:pPr/>
              <a:t>08/04/2018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73BB-041A-4386-92C9-B831AE846A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0569-5ADE-43C2-8BCF-CECB23DD4D4B}" type="datetimeFigureOut">
              <a:rPr lang="id-ID" smtClean="0"/>
              <a:pPr/>
              <a:t>08/04/2018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73BB-041A-4386-92C9-B831AE846A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E0569-5ADE-43C2-8BCF-CECB23DD4D4B}" type="datetimeFigureOut">
              <a:rPr lang="id-ID" smtClean="0"/>
              <a:pPr/>
              <a:t>08/04/2018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C73BB-041A-4386-92C9-B831AE846AF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800" b="1" dirty="0" smtClean="0">
                <a:solidFill>
                  <a:schemeClr val="bg1"/>
                </a:solidFill>
              </a:rPr>
              <a:t>Surveilans PD3I di Indonesia </a:t>
            </a:r>
          </a:p>
          <a:p>
            <a:pPr algn="ctr"/>
            <a:r>
              <a:rPr lang="id-ID" sz="2800" b="1" dirty="0" smtClean="0">
                <a:solidFill>
                  <a:schemeClr val="bg1"/>
                </a:solidFill>
              </a:rPr>
              <a:t>(Difteri, pertusis, dan hepatitis B)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PERTEMUAN </a:t>
            </a:r>
            <a:r>
              <a:rPr lang="id-ID" sz="2800" b="1" dirty="0" smtClean="0">
                <a:solidFill>
                  <a:schemeClr val="bg1"/>
                </a:solidFill>
              </a:rPr>
              <a:t>7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b="1" dirty="0" smtClean="0"/>
              <a:t>Jenis imunisasi</a:t>
            </a:r>
            <a:endParaRPr lang="id-ID" sz="3200" b="1" dirty="0" smtClean="0">
              <a:latin typeface="Arial" charset="0"/>
              <a:cs typeface="Arial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357298"/>
            <a:ext cx="8929717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785794"/>
            <a:ext cx="864399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429000"/>
            <a:ext cx="857256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857232"/>
            <a:ext cx="8429683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771775" y="4076700"/>
            <a:ext cx="1709738" cy="606425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 b="1">
                <a:solidFill>
                  <a:srgbClr val="CC3300"/>
                </a:solidFill>
              </a:rPr>
              <a:t>Laporan KLB</a:t>
            </a:r>
          </a:p>
          <a:p>
            <a:pPr algn="r"/>
            <a:r>
              <a:rPr lang="en-US" sz="1200" b="1">
                <a:solidFill>
                  <a:srgbClr val="CC3300"/>
                </a:solidFill>
              </a:rPr>
              <a:t> Difteri</a:t>
            </a:r>
            <a:endParaRPr lang="id-ID" sz="1200" b="1">
              <a:solidFill>
                <a:srgbClr val="CC3300"/>
              </a:solidFill>
            </a:endParaRPr>
          </a:p>
          <a:p>
            <a:pPr algn="r"/>
            <a:r>
              <a:rPr lang="id-ID" sz="1200" b="1">
                <a:solidFill>
                  <a:srgbClr val="CC3300"/>
                </a:solidFill>
              </a:rPr>
              <a:t>STP</a:t>
            </a:r>
            <a:endParaRPr lang="en-US" sz="1200">
              <a:solidFill>
                <a:srgbClr val="CC3300"/>
              </a:solidFill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07950" y="258763"/>
            <a:ext cx="3887788" cy="1082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eaLnBrk="0" hangingPunct="0"/>
            <a:r>
              <a:rPr lang="en-US" sz="2800" dirty="0" err="1"/>
              <a:t>Alur</a:t>
            </a:r>
            <a:r>
              <a:rPr lang="en-US" sz="2800" dirty="0"/>
              <a:t> </a:t>
            </a:r>
            <a:r>
              <a:rPr lang="en-US" sz="2800" dirty="0" err="1"/>
              <a:t>Pelaporan</a:t>
            </a:r>
            <a:r>
              <a:rPr lang="en-US" sz="2800" dirty="0"/>
              <a:t> </a:t>
            </a:r>
            <a:r>
              <a:rPr lang="en-US" sz="2800"/>
              <a:t/>
            </a:r>
            <a:br>
              <a:rPr lang="en-US" sz="2800"/>
            </a:br>
            <a:r>
              <a:rPr lang="en-US" sz="2800" smtClean="0"/>
              <a:t>Surveilans Difteri</a:t>
            </a:r>
            <a:endParaRPr lang="en-US" sz="2800" dirty="0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4408488" y="5562600"/>
            <a:ext cx="1524000" cy="838200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211638" y="457200"/>
            <a:ext cx="1944687" cy="762000"/>
          </a:xfrm>
          <a:prstGeom prst="rect">
            <a:avLst/>
          </a:prstGeom>
          <a:solidFill>
            <a:srgbClr val="CCFFFF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/>
              <a:t>Ditjen PP &amp; PL</a:t>
            </a:r>
          </a:p>
          <a:p>
            <a:pPr algn="ctr"/>
            <a:r>
              <a:rPr lang="en-US" b="1"/>
              <a:t>Kemenkes RI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851275" y="1676400"/>
            <a:ext cx="2520950" cy="762000"/>
          </a:xfrm>
          <a:prstGeom prst="rect">
            <a:avLst/>
          </a:prstGeom>
          <a:solidFill>
            <a:srgbClr val="CCFFFF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en-US" b="1"/>
              <a:t>Dinas Kesehatan Provinsi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4329113" y="3048000"/>
            <a:ext cx="1676400" cy="914400"/>
          </a:xfrm>
          <a:prstGeom prst="rect">
            <a:avLst/>
          </a:prstGeom>
          <a:solidFill>
            <a:srgbClr val="CCFFFF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en-US" b="1"/>
              <a:t>Dinas Kesehatan Kab./Kota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227888" y="4795838"/>
            <a:ext cx="1600200" cy="504825"/>
          </a:xfrm>
          <a:prstGeom prst="rect">
            <a:avLst/>
          </a:prstGeom>
          <a:solidFill>
            <a:srgbClr val="CCFFFF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1200"/>
              </a:spcBef>
            </a:pPr>
            <a:r>
              <a:rPr lang="en-US" b="1"/>
              <a:t>Rumah Sakit</a:t>
            </a: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V="1">
            <a:off x="5094288" y="121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V="1">
            <a:off x="5094288" y="2438400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5940425" y="4572000"/>
            <a:ext cx="914400" cy="3651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200" b="1">
              <a:solidFill>
                <a:srgbClr val="CC3300"/>
              </a:solidFill>
            </a:endParaRPr>
          </a:p>
          <a:p>
            <a:r>
              <a:rPr lang="en-US" sz="1200" b="1">
                <a:solidFill>
                  <a:srgbClr val="CC3300"/>
                </a:solidFill>
              </a:rPr>
              <a:t>FP-PD</a:t>
            </a:r>
            <a:endParaRPr lang="en-US" sz="1200">
              <a:solidFill>
                <a:srgbClr val="CC3300"/>
              </a:solidFill>
            </a:endParaRP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6156325" y="2514600"/>
            <a:ext cx="2671763" cy="5492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9388" indent="-179388">
              <a:buFont typeface="Wingdings" pitchFamily="2" charset="2"/>
              <a:buChar char="§"/>
            </a:pPr>
            <a:r>
              <a:rPr lang="en-US" sz="1200" b="1">
                <a:solidFill>
                  <a:srgbClr val="CC3300"/>
                </a:solidFill>
              </a:rPr>
              <a:t>Laporan KLB Difteri</a:t>
            </a:r>
          </a:p>
          <a:p>
            <a:pPr marL="179388" indent="-179388">
              <a:buFont typeface="Wingdings" pitchFamily="2" charset="2"/>
              <a:buChar char="§"/>
            </a:pPr>
            <a:r>
              <a:rPr lang="en-US" sz="1200" b="1">
                <a:solidFill>
                  <a:srgbClr val="CC3300"/>
                </a:solidFill>
              </a:rPr>
              <a:t>Laporan Surveilans Integrasi PD3I Kab./Kota</a:t>
            </a:r>
            <a:endParaRPr lang="id-ID" sz="1200" b="1">
              <a:solidFill>
                <a:srgbClr val="CC3300"/>
              </a:solidFill>
            </a:endParaRPr>
          </a:p>
          <a:p>
            <a:pPr marL="179388" indent="-179388">
              <a:buFont typeface="Wingdings" pitchFamily="2" charset="2"/>
              <a:buChar char="§"/>
            </a:pPr>
            <a:r>
              <a:rPr lang="id-ID" sz="1200" b="1">
                <a:solidFill>
                  <a:srgbClr val="CC3300"/>
                </a:solidFill>
              </a:rPr>
              <a:t>STP</a:t>
            </a:r>
            <a:r>
              <a:rPr lang="en-US" sz="1200" b="1">
                <a:solidFill>
                  <a:srgbClr val="CC3300"/>
                </a:solidFill>
              </a:rPr>
              <a:t> </a:t>
            </a:r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5856288" y="5105400"/>
            <a:ext cx="1371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V="1">
            <a:off x="5856288" y="3962400"/>
            <a:ext cx="0" cy="1143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1817688" y="4797425"/>
            <a:ext cx="1905000" cy="536575"/>
          </a:xfrm>
          <a:prstGeom prst="rect">
            <a:avLst/>
          </a:prstGeom>
          <a:solidFill>
            <a:srgbClr val="CCFFFF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1200"/>
              </a:spcBef>
            </a:pPr>
            <a:r>
              <a:rPr lang="en-US" b="1"/>
              <a:t>Puskesmas</a:t>
            </a:r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3722688" y="5105400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V="1">
            <a:off x="4471988" y="3978275"/>
            <a:ext cx="0" cy="1143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3567113" y="4603750"/>
            <a:ext cx="914400" cy="3651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endParaRPr lang="en-US" sz="1200" b="1">
              <a:solidFill>
                <a:srgbClr val="CC3300"/>
              </a:solidFill>
            </a:endParaRPr>
          </a:p>
          <a:p>
            <a:pPr algn="r"/>
            <a:r>
              <a:rPr lang="en-US" sz="1200" b="1">
                <a:solidFill>
                  <a:srgbClr val="CC3300"/>
                </a:solidFill>
              </a:rPr>
              <a:t>W1</a:t>
            </a:r>
            <a:endParaRPr lang="en-US" sz="1200">
              <a:solidFill>
                <a:srgbClr val="CC3300"/>
              </a:solidFill>
            </a:endParaRP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4332288" y="57150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1200"/>
              </a:spcBef>
            </a:pPr>
            <a:r>
              <a:rPr lang="en-US" b="1"/>
              <a:t>Kasus</a:t>
            </a:r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 flipH="1">
            <a:off x="2655888" y="6019800"/>
            <a:ext cx="1676400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V="1">
            <a:off x="2655888" y="5334000"/>
            <a:ext cx="0" cy="6858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flipH="1">
            <a:off x="6008688" y="6019800"/>
            <a:ext cx="1981200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 flipV="1">
            <a:off x="8066088" y="5334000"/>
            <a:ext cx="0" cy="6858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5889625" y="4046538"/>
            <a:ext cx="2211388" cy="606425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200" b="1">
                <a:solidFill>
                  <a:srgbClr val="CC3300"/>
                </a:solidFill>
              </a:rPr>
              <a:t>Laporan KLB </a:t>
            </a:r>
          </a:p>
          <a:p>
            <a:r>
              <a:rPr lang="en-US" sz="1200" b="1">
                <a:solidFill>
                  <a:srgbClr val="CC3300"/>
                </a:solidFill>
              </a:rPr>
              <a:t>Difteri</a:t>
            </a:r>
            <a:endParaRPr lang="id-ID" sz="1200" b="1">
              <a:solidFill>
                <a:srgbClr val="CC3300"/>
              </a:solidFill>
            </a:endParaRPr>
          </a:p>
          <a:p>
            <a:r>
              <a:rPr lang="id-ID" sz="1200" b="1">
                <a:solidFill>
                  <a:srgbClr val="CC3300"/>
                </a:solidFill>
              </a:rPr>
              <a:t>STP</a:t>
            </a:r>
            <a:endParaRPr lang="en-US" sz="1200">
              <a:solidFill>
                <a:srgbClr val="CC3300"/>
              </a:solidFill>
            </a:endParaRPr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4789488" y="1219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>
            <a:off x="4789488" y="2438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2795" name="Line 27"/>
          <p:cNvSpPr>
            <a:spLocks noChangeShapeType="1"/>
          </p:cNvSpPr>
          <p:nvPr/>
        </p:nvSpPr>
        <p:spPr bwMode="auto">
          <a:xfrm flipH="1">
            <a:off x="3722688" y="5257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2796" name="Line 28"/>
          <p:cNvSpPr>
            <a:spLocks noChangeShapeType="1"/>
          </p:cNvSpPr>
          <p:nvPr/>
        </p:nvSpPr>
        <p:spPr bwMode="auto">
          <a:xfrm>
            <a:off x="4789488" y="39624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2797" name="Line 29"/>
          <p:cNvSpPr>
            <a:spLocks noChangeShapeType="1"/>
          </p:cNvSpPr>
          <p:nvPr/>
        </p:nvSpPr>
        <p:spPr bwMode="auto">
          <a:xfrm>
            <a:off x="5551488" y="39624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2798" name="Line 30"/>
          <p:cNvSpPr>
            <a:spLocks noChangeShapeType="1"/>
          </p:cNvSpPr>
          <p:nvPr/>
        </p:nvSpPr>
        <p:spPr bwMode="auto">
          <a:xfrm>
            <a:off x="5551488" y="52578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2799" name="Line 31"/>
          <p:cNvSpPr>
            <a:spLocks noChangeShapeType="1"/>
          </p:cNvSpPr>
          <p:nvPr/>
        </p:nvSpPr>
        <p:spPr bwMode="auto">
          <a:xfrm>
            <a:off x="179388" y="3414713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2800" name="Line 32"/>
          <p:cNvSpPr>
            <a:spLocks noChangeShapeType="1"/>
          </p:cNvSpPr>
          <p:nvPr/>
        </p:nvSpPr>
        <p:spPr bwMode="auto">
          <a:xfrm>
            <a:off x="179388" y="3643313"/>
            <a:ext cx="838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1017588" y="3208338"/>
            <a:ext cx="1443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: umpan balik</a:t>
            </a: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1017588" y="3436938"/>
            <a:ext cx="1011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: laporan</a:t>
            </a:r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6542088" y="1223963"/>
            <a:ext cx="2601912" cy="5492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9388" indent="-179388">
              <a:buFont typeface="Wingdings" pitchFamily="2" charset="2"/>
              <a:buChar char="§"/>
            </a:pPr>
            <a:r>
              <a:rPr lang="en-US" sz="1200" b="1">
                <a:solidFill>
                  <a:srgbClr val="CC3300"/>
                </a:solidFill>
              </a:rPr>
              <a:t>Laporan KLB Difteri</a:t>
            </a:r>
          </a:p>
          <a:p>
            <a:pPr marL="179388" indent="-179388">
              <a:buFont typeface="Wingdings" pitchFamily="2" charset="2"/>
              <a:buChar char="§"/>
            </a:pPr>
            <a:r>
              <a:rPr lang="en-US" sz="1200" b="1">
                <a:solidFill>
                  <a:srgbClr val="CC3300"/>
                </a:solidFill>
              </a:rPr>
              <a:t>Laporan Surveilans Integrasi PD3I Provinsi</a:t>
            </a:r>
            <a:endParaRPr lang="id-ID" sz="1200" b="1">
              <a:solidFill>
                <a:srgbClr val="CC3300"/>
              </a:solidFill>
            </a:endParaRPr>
          </a:p>
          <a:p>
            <a:pPr marL="179388" indent="-179388">
              <a:buFont typeface="Wingdings" pitchFamily="2" charset="2"/>
              <a:buChar char="§"/>
            </a:pPr>
            <a:r>
              <a:rPr lang="id-ID" sz="1200" b="1">
                <a:solidFill>
                  <a:srgbClr val="CC3300"/>
                </a:solidFill>
              </a:rPr>
              <a:t>STP</a:t>
            </a:r>
            <a:endParaRPr lang="en-US" sz="1200" b="1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dirty="0" smtClean="0"/>
              <a:t>Mahasiswa m</a:t>
            </a:r>
            <a:r>
              <a:rPr lang="en-US" dirty="0" err="1" smtClean="0"/>
              <a:t>ampu</a:t>
            </a:r>
            <a:r>
              <a:rPr lang="en-US" dirty="0" smtClean="0"/>
              <a:t> </a:t>
            </a:r>
            <a:r>
              <a:rPr lang="id-ID" dirty="0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 </a:t>
            </a:r>
            <a:r>
              <a:rPr lang="en-US" dirty="0" err="1" smtClean="0"/>
              <a:t>Surveillans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Dicegah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(PD3I) </a:t>
            </a:r>
            <a:endParaRPr lang="id-ID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457200" lvl="4" indent="-374650"/>
            <a:r>
              <a:rPr lang="id-ID" dirty="0" smtClean="0"/>
              <a:t>Konsep Surveilans Penyakit Diphteri di Indonesia</a:t>
            </a:r>
          </a:p>
          <a:p>
            <a:pPr marL="457200" lvl="4" indent="-374650"/>
            <a:r>
              <a:rPr lang="id-ID" dirty="0" smtClean="0"/>
              <a:t>Konsep Surveilans Penyakit Hepatitis B di Indonesia</a:t>
            </a:r>
          </a:p>
          <a:p>
            <a:pPr marL="457200" lvl="4" indent="-95250">
              <a:buFont typeface="Wingdings" pitchFamily="2" charset="2"/>
              <a:buChar char="q"/>
            </a:pPr>
            <a:r>
              <a:rPr lang="id-ID" dirty="0" smtClean="0"/>
              <a:t>Latar belakang </a:t>
            </a:r>
          </a:p>
          <a:p>
            <a:pPr marL="457200" lvl="4" indent="-95250">
              <a:buFont typeface="Wingdings" pitchFamily="2" charset="2"/>
              <a:buChar char="q"/>
            </a:pPr>
            <a:r>
              <a:rPr lang="id-ID" altLang="en-US" dirty="0" smtClean="0"/>
              <a:t>Penyebab, Sumber Penularan, Cara penularan, Masa Inkubasi dan Masa Penularan</a:t>
            </a:r>
          </a:p>
          <a:p>
            <a:pPr marL="457200" lvl="4" indent="-95250">
              <a:buFont typeface="Wingdings" pitchFamily="2" charset="2"/>
              <a:buChar char="q"/>
            </a:pPr>
            <a:r>
              <a:rPr lang="id-ID" dirty="0" smtClean="0"/>
              <a:t>Defenisi kasus</a:t>
            </a:r>
          </a:p>
          <a:p>
            <a:pPr marL="457200" lvl="4" indent="-95250">
              <a:buFont typeface="Wingdings" pitchFamily="2" charset="2"/>
              <a:buChar char="q"/>
            </a:pPr>
            <a:r>
              <a:rPr lang="id-ID" dirty="0" smtClean="0"/>
              <a:t>Tujuan surveilans campak </a:t>
            </a:r>
          </a:p>
          <a:p>
            <a:pPr marL="457200" lvl="4" indent="-95250">
              <a:buFont typeface="Wingdings" pitchFamily="2" charset="2"/>
              <a:buChar char="q"/>
            </a:pPr>
            <a:r>
              <a:rPr lang="en-US" altLang="en-US" dirty="0" err="1" smtClean="0"/>
              <a:t>Pelaksanaan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Surveilans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Campak</a:t>
            </a:r>
            <a:endParaRPr lang="id-ID" altLang="en-US" dirty="0" smtClean="0"/>
          </a:p>
          <a:p>
            <a:pPr marL="457200" lvl="4" indent="-95250">
              <a:buFont typeface="Wingdings" pitchFamily="2" charset="2"/>
              <a:buChar char="q"/>
            </a:pPr>
            <a:r>
              <a:rPr lang="en-US" altLang="en-US" b="1" dirty="0" smtClean="0">
                <a:cs typeface="Arial" pitchFamily="34" charset="0"/>
              </a:rPr>
              <a:t> </a:t>
            </a:r>
            <a:r>
              <a:rPr lang="en-US" altLang="en-US" b="1" dirty="0" err="1" smtClean="0">
                <a:cs typeface="Arial" pitchFamily="34" charset="0"/>
              </a:rPr>
              <a:t>Indikator</a:t>
            </a:r>
            <a:r>
              <a:rPr lang="en-US" altLang="en-US" b="1" dirty="0" smtClean="0">
                <a:cs typeface="Arial" pitchFamily="34" charset="0"/>
              </a:rPr>
              <a:t> </a:t>
            </a:r>
            <a:r>
              <a:rPr lang="en-US" altLang="en-US" b="1" dirty="0" err="1" smtClean="0">
                <a:cs typeface="Arial" pitchFamily="34" charset="0"/>
              </a:rPr>
              <a:t>Surveilans</a:t>
            </a:r>
            <a:r>
              <a:rPr lang="en-US" altLang="en-US" b="1" dirty="0" smtClean="0">
                <a:cs typeface="Arial" pitchFamily="34" charset="0"/>
              </a:rPr>
              <a:t> </a:t>
            </a:r>
            <a:r>
              <a:rPr lang="en-US" altLang="en-US" b="1" dirty="0" err="1" smtClean="0">
                <a:cs typeface="Arial" pitchFamily="34" charset="0"/>
              </a:rPr>
              <a:t>Campak</a:t>
            </a:r>
            <a:r>
              <a:rPr lang="id-ID" altLang="en-US" b="1" dirty="0" smtClean="0">
                <a:cs typeface="Arial" pitchFamily="34" charset="0"/>
              </a:rPr>
              <a:t> </a:t>
            </a:r>
          </a:p>
          <a:p>
            <a:pPr marL="457200" lvl="4" indent="-95250">
              <a:buFont typeface="Wingdings" pitchFamily="2" charset="2"/>
              <a:buChar char="q"/>
            </a:pPr>
            <a:r>
              <a:rPr lang="id-ID" dirty="0" smtClean="0"/>
              <a:t>Data surveilans</a:t>
            </a:r>
          </a:p>
          <a:p>
            <a:pPr marL="457200" lvl="4" indent="-374650"/>
            <a:r>
              <a:rPr lang="id-ID" dirty="0" smtClean="0"/>
              <a:t>Konsep Surveilans Penyakit Pertusis (batuk rejan) di Indonesia</a:t>
            </a:r>
          </a:p>
          <a:p>
            <a:pPr>
              <a:buNone/>
            </a:pPr>
            <a:endParaRPr lang="id-ID" sz="2000" dirty="0" smtClean="0"/>
          </a:p>
          <a:p>
            <a:endParaRPr lang="id-ID" sz="2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id-ID" sz="2800" dirty="0" smtClean="0"/>
              <a:t>Prinsip Manajemen Program Pengendalian  Penyakit </a:t>
            </a:r>
            <a:endParaRPr lang="en-US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Reduksi</a:t>
            </a:r>
            <a:endParaRPr lang="id-ID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Eliminasi</a:t>
            </a:r>
            <a:endParaRPr lang="id-ID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Eradikasi</a:t>
            </a:r>
            <a:endParaRPr lang="id-ID" sz="2800" dirty="0" smtClean="0"/>
          </a:p>
          <a:p>
            <a:pPr marL="514350" indent="-514350">
              <a:buNone/>
            </a:pPr>
            <a:endParaRPr lang="id-ID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id-ID" sz="3200" b="1" dirty="0" smtClean="0">
                <a:latin typeface="Arial" charset="0"/>
                <a:cs typeface="Arial" charset="0"/>
              </a:rPr>
              <a:t>Perkembangan Imunisasi di Indonesia </a:t>
            </a:r>
            <a:endParaRPr lang="en-US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dirty="0" smtClean="0"/>
              <a:t>Upaya  </a:t>
            </a:r>
            <a:r>
              <a:rPr lang="it-IT" dirty="0" smtClean="0"/>
              <a:t>imunisasi  diselenggarakan  di  Indonesia</a:t>
            </a:r>
            <a:endParaRPr lang="id-ID" dirty="0" smtClean="0"/>
          </a:p>
          <a:p>
            <a:pPr algn="just"/>
            <a:r>
              <a:rPr lang="id-ID" dirty="0" smtClean="0"/>
              <a:t>Indonesia </a:t>
            </a:r>
            <a:r>
              <a:rPr lang="id-ID" dirty="0" smtClean="0"/>
              <a:t>dinyatakan bebas dari penyakit cacar sejak tahun</a:t>
            </a:r>
          </a:p>
          <a:p>
            <a:pPr algn="just"/>
            <a:r>
              <a:rPr lang="id-ID" dirty="0" smtClean="0"/>
              <a:t>Upaya  </a:t>
            </a:r>
            <a:r>
              <a:rPr lang="id-ID" dirty="0" smtClean="0"/>
              <a:t>imunisasi  diperluas  menjadi  Program  Pengembangan Imunisasi  dalam  rangka  pencegahan  penularan  terhadap  Penyakit  yang  Dapat Dicegah Dengan Imunisasi (PD3I) yaitu, tuberculosis, difteri, pertusis, campak, polio, tetanus serta hepatitis B.</a:t>
            </a:r>
          </a:p>
          <a:p>
            <a:pPr algn="just"/>
            <a:r>
              <a:rPr lang="id-ID" dirty="0" smtClean="0"/>
              <a:t>menekan </a:t>
            </a:r>
            <a:r>
              <a:rPr lang="id-ID" dirty="0" smtClean="0"/>
              <a:t>penyakit polio dan tidak ditemukan lagi virus polio liar di Indonesia</a:t>
            </a:r>
            <a:r>
              <a:rPr lang="id-ID" dirty="0" smtClean="0">
                <a:sym typeface="Wingdings" pitchFamily="2" charset="2"/>
              </a:rPr>
              <a:t>sejalan dengan ERAPO</a:t>
            </a:r>
            <a:endParaRPr lang="id-ID" dirty="0" smtClean="0"/>
          </a:p>
          <a:p>
            <a:pPr algn="just"/>
            <a:endParaRPr lang="id-ID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Pengertian imunisasi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800" dirty="0" smtClean="0"/>
              <a:t>Imunisasi berasal dari kata </a:t>
            </a:r>
            <a:r>
              <a:rPr lang="id-ID" sz="2800" i="1" dirty="0" smtClean="0"/>
              <a:t>imun, kebal atau resisten</a:t>
            </a:r>
          </a:p>
          <a:p>
            <a:pPr algn="just"/>
            <a:r>
              <a:rPr lang="id-ID" sz="2800" dirty="0" smtClean="0"/>
              <a:t>Imunisasi adalah suatu upaya untuk menimbulkan/meningkatkan kekebalan seseorang secara aktif terhadap suatu penyakit, sehingga apabila suatu saat terpajan dengan penyakit tersebut tidak akan sakit atau hanya mengalami sakit ringan.</a:t>
            </a:r>
            <a:endParaRPr lang="id-ID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Diagram 5"/>
          <p:cNvGraphicFramePr/>
          <p:nvPr/>
        </p:nvGraphicFramePr>
        <p:xfrm>
          <a:off x="285720" y="714356"/>
          <a:ext cx="857256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>
          <a:xfrm>
            <a:off x="611188" y="0"/>
            <a:ext cx="7835900" cy="13414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d-ID" altLang="en-US" sz="2400" dirty="0" smtClean="0">
                <a:solidFill>
                  <a:srgbClr val="FF0000"/>
                </a:solidFill>
                <a:latin typeface="+mn-lt"/>
              </a:rPr>
              <a:t>Cakupan Surveilans PD3I</a:t>
            </a:r>
            <a:r>
              <a:rPr lang="en-GB" alt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id-ID" altLang="en-US" sz="2400" dirty="0" smtClean="0">
                <a:solidFill>
                  <a:srgbClr val="FF0000"/>
                </a:solidFill>
                <a:latin typeface="+mn-lt"/>
              </a:rPr>
              <a:t>Saat Ini</a:t>
            </a:r>
            <a:endParaRPr lang="es-ES" altLang="en-US" sz="24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>
          <a:xfrm>
            <a:off x="827088" y="1484313"/>
            <a:ext cx="8066087" cy="3273425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buFont typeface="Arial" pitchFamily="34" charset="0"/>
              <a:buAutoNum type="arabicPeriod"/>
            </a:pPr>
            <a:r>
              <a:rPr lang="id-ID" altLang="en-US" dirty="0" smtClean="0">
                <a:solidFill>
                  <a:srgbClr val="FF0000"/>
                </a:solidFill>
              </a:rPr>
              <a:t>Campak</a:t>
            </a:r>
          </a:p>
          <a:p>
            <a:pPr marL="514350" indent="-514350" eaLnBrk="1" hangingPunct="1">
              <a:buFont typeface="Arial" pitchFamily="34" charset="0"/>
              <a:buAutoNum type="arabicPeriod"/>
            </a:pPr>
            <a:r>
              <a:rPr lang="id-ID" altLang="en-US" dirty="0" smtClean="0"/>
              <a:t>Difteri</a:t>
            </a:r>
          </a:p>
          <a:p>
            <a:pPr marL="514350" indent="-514350" eaLnBrk="1" hangingPunct="1">
              <a:buFont typeface="Arial" pitchFamily="34" charset="0"/>
              <a:buAutoNum type="arabicPeriod"/>
            </a:pPr>
            <a:r>
              <a:rPr lang="id-ID" altLang="en-US" dirty="0" smtClean="0">
                <a:solidFill>
                  <a:srgbClr val="FF0000"/>
                </a:solidFill>
              </a:rPr>
              <a:t>TN</a:t>
            </a:r>
          </a:p>
          <a:p>
            <a:pPr marL="514350" indent="-514350" eaLnBrk="1" hangingPunct="1">
              <a:buFont typeface="Arial" pitchFamily="34" charset="0"/>
              <a:buAutoNum type="arabicPeriod"/>
            </a:pPr>
            <a:r>
              <a:rPr lang="id-ID" altLang="en-US" dirty="0" smtClean="0">
                <a:solidFill>
                  <a:srgbClr val="FF0000"/>
                </a:solidFill>
              </a:rPr>
              <a:t>Polio</a:t>
            </a:r>
            <a:endParaRPr lang="en-GB" altLang="en-US" dirty="0" smtClean="0">
              <a:solidFill>
                <a:srgbClr val="FF0000"/>
              </a:solidFill>
            </a:endParaRPr>
          </a:p>
          <a:p>
            <a:pPr marL="514350" indent="-514350" eaLnBrk="1" hangingPunct="1">
              <a:buFont typeface="Arial" pitchFamily="34" charset="0"/>
              <a:buAutoNum type="arabicPeriod"/>
            </a:pPr>
            <a:r>
              <a:rPr lang="en-GB" altLang="en-US" dirty="0" err="1" smtClean="0"/>
              <a:t>Pertusis</a:t>
            </a:r>
            <a:endParaRPr lang="id-ID" altLang="en-US" dirty="0" smtClean="0"/>
          </a:p>
          <a:p>
            <a:pPr marL="514350" indent="-514350" eaLnBrk="1" hangingPunct="1">
              <a:buFont typeface="Arial" pitchFamily="34" charset="0"/>
              <a:buAutoNum type="arabicPeriod"/>
            </a:pPr>
            <a:r>
              <a:rPr lang="id-ID" altLang="en-US" dirty="0" smtClean="0"/>
              <a:t>Hepatitis B</a:t>
            </a:r>
            <a:endParaRPr lang="es-E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71550" y="5300663"/>
            <a:ext cx="3141663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dirty="0" err="1">
                <a:latin typeface="+mn-lt"/>
              </a:rPr>
              <a:t>Dalam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pengembangan</a:t>
            </a:r>
            <a:r>
              <a:rPr lang="en-GB" dirty="0">
                <a:latin typeface="+mn-lt"/>
              </a:rPr>
              <a:t> 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err="1">
                <a:latin typeface="+mn-lt"/>
              </a:rPr>
              <a:t>Surveilans</a:t>
            </a:r>
            <a:r>
              <a:rPr lang="en-GB" dirty="0">
                <a:latin typeface="+mn-lt"/>
              </a:rPr>
              <a:t> CRS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err="1">
                <a:latin typeface="+mn-lt"/>
              </a:rPr>
              <a:t>Surveilans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HiB</a:t>
            </a:r>
            <a:endParaRPr lang="en-GB" dirty="0">
              <a:latin typeface="+mn-lt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3348038" y="1700213"/>
            <a:ext cx="360362" cy="18732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7175" y="2205038"/>
            <a:ext cx="158432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dirty="0" err="1">
                <a:latin typeface="+mn-lt"/>
              </a:rPr>
              <a:t>Surveilans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Integrasi</a:t>
            </a:r>
            <a:endParaRPr lang="en-GB" dirty="0">
              <a:latin typeface="+mn-lt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3328988" y="3857628"/>
            <a:ext cx="379412" cy="720725"/>
          </a:xfrm>
          <a:prstGeom prst="rightBrace">
            <a:avLst>
              <a:gd name="adj1" fmla="val 1602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9575" y="4021138"/>
            <a:ext cx="2655888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dirty="0" err="1">
                <a:latin typeface="+mn-lt"/>
              </a:rPr>
              <a:t>Surveilans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Terpadu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Penyakit</a:t>
            </a:r>
            <a:endParaRPr lang="en-GB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800" smtClean="0"/>
              <a:t>PD3I Saat ini dan akan Datang… </a:t>
            </a:r>
            <a:endParaRPr lang="id-ID" altLang="en-US" sz="480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11188" y="1700213"/>
            <a:ext cx="8137525" cy="2768600"/>
          </a:xfrm>
        </p:spPr>
        <p:txBody>
          <a:bodyPr>
            <a:normAutofit fontScale="92500" lnSpcReduction="10000"/>
          </a:bodyPr>
          <a:lstStyle/>
          <a:p>
            <a:pPr marL="514350" indent="-514350" eaLnBrk="1" hangingPunct="1">
              <a:buFont typeface="Arial" pitchFamily="34" charset="0"/>
              <a:buAutoNum type="arabicPeriod"/>
            </a:pPr>
            <a:r>
              <a:rPr lang="id-ID" altLang="en-US" sz="3600" smtClean="0">
                <a:sym typeface="Wingdings" pitchFamily="2" charset="2"/>
              </a:rPr>
              <a:t>Polio  </a:t>
            </a:r>
            <a:r>
              <a:rPr lang="en-US" altLang="en-US" sz="3600" smtClean="0">
                <a:sym typeface="Wingdings" pitchFamily="2" charset="2"/>
              </a:rPr>
              <a:t>Eradikasi tanggal 27 Maret 2014</a:t>
            </a:r>
            <a:endParaRPr lang="en-US" altLang="en-US" sz="3600" smtClean="0"/>
          </a:p>
          <a:p>
            <a:pPr marL="514350" indent="-514350" eaLnBrk="1" hangingPunct="1">
              <a:buFont typeface="Arial" pitchFamily="34" charset="0"/>
              <a:buAutoNum type="arabicPeriod"/>
            </a:pPr>
            <a:r>
              <a:rPr lang="id-ID" altLang="en-US" sz="3600" smtClean="0"/>
              <a:t>Campak </a:t>
            </a:r>
            <a:r>
              <a:rPr lang="id-ID" altLang="en-US" sz="3600" smtClean="0">
                <a:sym typeface="Wingdings" pitchFamily="2" charset="2"/>
              </a:rPr>
              <a:t> menuju eliminasi, target 20</a:t>
            </a:r>
            <a:r>
              <a:rPr lang="en-US" altLang="en-US" sz="3600" smtClean="0">
                <a:sym typeface="Wingdings" pitchFamily="2" charset="2"/>
              </a:rPr>
              <a:t>20</a:t>
            </a:r>
            <a:endParaRPr lang="id-ID" altLang="en-US" sz="3600" smtClean="0">
              <a:sym typeface="Wingdings" pitchFamily="2" charset="2"/>
            </a:endParaRPr>
          </a:p>
          <a:p>
            <a:pPr marL="514350" indent="-514350" eaLnBrk="1" hangingPunct="1">
              <a:buFont typeface="Arial" pitchFamily="34" charset="0"/>
              <a:buAutoNum type="arabicPeriod"/>
            </a:pPr>
            <a:r>
              <a:rPr lang="id-ID" altLang="en-US" sz="3600" smtClean="0">
                <a:sym typeface="Wingdings" pitchFamily="2" charset="2"/>
              </a:rPr>
              <a:t>TN  Sudah eliminasi (Jawa-Bali, Sumatera, Kalimantan, Sulawesi)</a:t>
            </a:r>
            <a:r>
              <a:rPr lang="en-US" altLang="en-US" sz="3600" smtClean="0">
                <a:sym typeface="Wingdings" pitchFamily="2" charset="2"/>
              </a:rPr>
              <a:t> target global 2015</a:t>
            </a:r>
            <a:endParaRPr lang="id-ID" altLang="en-US" sz="360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455</Words>
  <Application>Microsoft Office PowerPoint</Application>
  <PresentationFormat>On-screen Show (4:3)</PresentationFormat>
  <Paragraphs>88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KEMAMPUAN AKHIR YANG DIHARAPKAN</vt:lpstr>
      <vt:lpstr>Slide 3</vt:lpstr>
      <vt:lpstr>Prinsip Manajemen Program Pengendalian  Penyakit </vt:lpstr>
      <vt:lpstr>Perkembangan Imunisasi di Indonesia </vt:lpstr>
      <vt:lpstr>Pengertian imunisasi</vt:lpstr>
      <vt:lpstr>Slide 7</vt:lpstr>
      <vt:lpstr>Cakupan Surveilans PD3I Saat Ini</vt:lpstr>
      <vt:lpstr>PD3I Saat ini dan akan Datang… </vt:lpstr>
      <vt:lpstr>Jenis imunisasi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Surveillans Penyakit Yang Dapat Dicegah Dengan Imunisasi (PD3I)</dc:title>
  <dc:creator>User</dc:creator>
  <cp:lastModifiedBy>Zannendesu</cp:lastModifiedBy>
  <cp:revision>62</cp:revision>
  <dcterms:created xsi:type="dcterms:W3CDTF">2017-03-16T13:10:54Z</dcterms:created>
  <dcterms:modified xsi:type="dcterms:W3CDTF">2018-04-08T13:49:56Z</dcterms:modified>
</cp:coreProperties>
</file>