
<file path=[Content_Types].xml><?xml version="1.0" encoding="utf-8"?>
<Types xmlns="http://schemas.openxmlformats.org/package/2006/content-types">
  <Override PartName="/ppt/slides/slide6.xml" ContentType="application/vnd.openxmlformats-officedocument.presentationml.slide+xml"/>
  <Override PartName="/ppt/slides/slide29.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notesSlides/notesSlide29.xml" ContentType="application/vnd.openxmlformats-officedocument.presentationml.notesSlid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notesSlides/notesSlide18.xml" ContentType="application/vnd.openxmlformats-officedocument.presentationml.notesSlide+xml"/>
  <Override PartName="/ppt/notesSlides/notesSlide27.xml" ContentType="application/vnd.openxmlformats-officedocument.presentationml.notesSlide+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notesSlides/notesSlide16.xml" ContentType="application/vnd.openxmlformats-officedocument.presentationml.notesSlide+xml"/>
  <Override PartName="/ppt/notesSlides/notesSlide25.xml" ContentType="application/vnd.openxmlformats-officedocument.presentationml.notesSlide+xml"/>
  <Override PartName="/ppt/slides/slide10.xml" ContentType="application/vnd.openxmlformats-officedocument.presentationml.slide+xml"/>
  <Override PartName="/ppt/slides/slide12.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4.xml" ContentType="application/vnd.openxmlformats-officedocument.presentationml.notesSlide+xml"/>
  <Override PartName="/ppt/notesSlides/notesSlide23.xml" ContentType="application/vnd.openxmlformats-officedocument.presentationml.notesSlide+xml"/>
  <Override PartName="/ppt/notesSlides/notesSlide9.xml" ContentType="application/vnd.openxmlformats-officedocument.presentationml.notesSlide+xml"/>
  <Override PartName="/ppt/notesSlides/notesSlide12.xml" ContentType="application/vnd.openxmlformats-officedocument.presentationml.notesSlide+xml"/>
  <Override PartName="/ppt/notesSlides/notesSlide21.xml" ContentType="application/vnd.openxmlformats-officedocument.presentationml.notesSlide+xml"/>
  <Override PartName="/ppt/diagrams/layout1.xml" ContentType="application/vnd.openxmlformats-officedocument.drawingml.diagramLayout+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diagrams/data1.xml" ContentType="application/vnd.openxmlformats-officedocument.drawingml.diagramData+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Default Extension="png" ContentType="image/png"/>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Override PartName="/ppt/notesSlides/notesSlide19.xml" ContentType="application/vnd.openxmlformats-officedocument.presentationml.notesSlid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diagrams/quickStyle1.xml" ContentType="application/vnd.openxmlformats-officedocument.drawingml.diagramStyle+xml"/>
  <Override PartName="/ppt/notesSlides/notesSlide17.xml" ContentType="application/vnd.openxmlformats-officedocument.presentationml.notesSlide+xml"/>
  <Override PartName="/ppt/notesSlides/notesSlide28.xml" ContentType="application/vnd.openxmlformats-officedocument.presentationml.notesSlide+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notesSlides/notesSlide15.xml" ContentType="application/vnd.openxmlformats-officedocument.presentationml.notesSlide+xml"/>
  <Override PartName="/ppt/notesSlides/notesSlide24.xml" ContentType="application/vnd.openxmlformats-officedocument.presentationml.notesSlide+xml"/>
  <Override PartName="/ppt/notesSlides/notesSlide26.xml" ContentType="application/vnd.openxmlformats-officedocument.presentationml.notesSlide+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notesSlides/notesSlide13.xml" ContentType="application/vnd.openxmlformats-officedocument.presentationml.notesSlide+xml"/>
  <Override PartName="/ppt/notesSlides/notesSlide22.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11.xml" ContentType="application/vnd.openxmlformats-officedocument.presentationml.notesSlide+xml"/>
  <Override PartName="/ppt/notesSlides/notesSlide20.xml" ContentType="application/vnd.openxmlformats-officedocument.presentationml.notesSlide+xml"/>
  <Override PartName="/ppt/notesSlides/notesSlide6.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1"/>
  </p:notesMasterIdLst>
  <p:sldIdLst>
    <p:sldId id="259" r:id="rId2"/>
    <p:sldId id="262" r:id="rId3"/>
    <p:sldId id="267" r:id="rId4"/>
    <p:sldId id="268" r:id="rId5"/>
    <p:sldId id="297" r:id="rId6"/>
    <p:sldId id="298" r:id="rId7"/>
    <p:sldId id="299" r:id="rId8"/>
    <p:sldId id="304" r:id="rId9"/>
    <p:sldId id="305" r:id="rId10"/>
    <p:sldId id="306" r:id="rId11"/>
    <p:sldId id="277" r:id="rId12"/>
    <p:sldId id="278" r:id="rId13"/>
    <p:sldId id="279" r:id="rId14"/>
    <p:sldId id="283" r:id="rId15"/>
    <p:sldId id="284" r:id="rId16"/>
    <p:sldId id="285" r:id="rId17"/>
    <p:sldId id="286" r:id="rId18"/>
    <p:sldId id="287" r:id="rId19"/>
    <p:sldId id="288" r:id="rId20"/>
    <p:sldId id="289" r:id="rId21"/>
    <p:sldId id="271" r:id="rId22"/>
    <p:sldId id="281" r:id="rId23"/>
    <p:sldId id="292" r:id="rId24"/>
    <p:sldId id="293" r:id="rId25"/>
    <p:sldId id="294" r:id="rId26"/>
    <p:sldId id="295" r:id="rId27"/>
    <p:sldId id="312" r:id="rId28"/>
    <p:sldId id="313" r:id="rId29"/>
    <p:sldId id="311" r:id="rId30"/>
  </p:sldIdLst>
  <p:sldSz cx="9144000" cy="6858000" type="screen4x3"/>
  <p:notesSz cx="6858000" cy="9144000"/>
  <p:defaultText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p:restoredTop sz="79487" autoAdjust="0"/>
  </p:normalViewPr>
  <p:slideViewPr>
    <p:cSldViewPr>
      <p:cViewPr>
        <p:scale>
          <a:sx n="50" d="100"/>
          <a:sy n="50" d="100"/>
        </p:scale>
        <p:origin x="-1956" y="-25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7DBBB4B-B480-4F0C-AD96-3F927464C6F2}" type="doc">
      <dgm:prSet loTypeId="urn:microsoft.com/office/officeart/2005/8/layout/hList3" loCatId="list" qsTypeId="urn:microsoft.com/office/officeart/2005/8/quickstyle/simple3" qsCatId="simple" csTypeId="urn:microsoft.com/office/officeart/2005/8/colors/colorful5" csCatId="colorful" phldr="1"/>
      <dgm:spPr/>
      <dgm:t>
        <a:bodyPr/>
        <a:lstStyle/>
        <a:p>
          <a:endParaRPr lang="id-ID"/>
        </a:p>
      </dgm:t>
    </dgm:pt>
    <dgm:pt modelId="{C08AE92B-782E-4ED3-96CA-A96ACE825DFE}">
      <dgm:prSet phldrT="[Text]" custT="1"/>
      <dgm:spPr/>
      <dgm:t>
        <a:bodyPr/>
        <a:lstStyle/>
        <a:p>
          <a:pPr rtl="0"/>
          <a:r>
            <a:rPr lang="id-ID" sz="2400" b="1" dirty="0" smtClean="0">
              <a:solidFill>
                <a:schemeClr val="tx1"/>
              </a:solidFill>
            </a:rPr>
            <a:t>Tujuan surveilans DBD</a:t>
          </a:r>
          <a:endParaRPr lang="id-ID" sz="2400" b="1" dirty="0">
            <a:solidFill>
              <a:schemeClr val="tx1"/>
            </a:solidFill>
          </a:endParaRPr>
        </a:p>
      </dgm:t>
    </dgm:pt>
    <dgm:pt modelId="{E43398CC-7C72-43D1-ABAD-E0130D4D453D}" type="parTrans" cxnId="{DA5A4ECD-5CEA-4A94-871A-AADFA42B2197}">
      <dgm:prSet/>
      <dgm:spPr/>
      <dgm:t>
        <a:bodyPr/>
        <a:lstStyle/>
        <a:p>
          <a:endParaRPr lang="id-ID"/>
        </a:p>
      </dgm:t>
    </dgm:pt>
    <dgm:pt modelId="{8DE17202-0168-49EC-8E31-F402CDBB63BF}" type="sibTrans" cxnId="{DA5A4ECD-5CEA-4A94-871A-AADFA42B2197}">
      <dgm:prSet/>
      <dgm:spPr/>
      <dgm:t>
        <a:bodyPr/>
        <a:lstStyle/>
        <a:p>
          <a:endParaRPr lang="id-ID"/>
        </a:p>
      </dgm:t>
    </dgm:pt>
    <dgm:pt modelId="{89BE6628-6596-40CD-A43F-6EA7CD1BC60F}">
      <dgm:prSet phldrT="[Text]" custT="1"/>
      <dgm:spPr/>
      <dgm:t>
        <a:bodyPr/>
        <a:lstStyle/>
        <a:p>
          <a:pPr algn="just"/>
          <a:r>
            <a:rPr lang="id-ID" sz="2200" b="1" dirty="0" smtClean="0"/>
            <a:t>Tujuan umum :</a:t>
          </a:r>
        </a:p>
        <a:p>
          <a:pPr algn="just"/>
          <a:r>
            <a:rPr lang="id-ID" sz="2200" dirty="0" smtClean="0"/>
            <a:t>Tersedianya data dan informasi epidemiologi sebagai dasar manajemen </a:t>
          </a:r>
          <a:r>
            <a:rPr lang="fi-FI" sz="2200" dirty="0" smtClean="0"/>
            <a:t>kesehatan untuk pengambilan keputusan dalam perencanaan, pelaksanaan,</a:t>
          </a:r>
          <a:r>
            <a:rPr lang="id-ID" sz="2200" dirty="0" smtClean="0"/>
            <a:t> pemantauan, evaluasi program kesehatan dan peningkatan kewaspadaan serta respon kejadian luar biasa yang cepat dan tepat</a:t>
          </a:r>
          <a:endParaRPr lang="id-ID" sz="2200" dirty="0"/>
        </a:p>
      </dgm:t>
    </dgm:pt>
    <dgm:pt modelId="{8763125E-CB41-46A9-BC94-CB16671FC024}" type="parTrans" cxnId="{C6714742-5375-4F33-867E-D28A05676A03}">
      <dgm:prSet/>
      <dgm:spPr/>
      <dgm:t>
        <a:bodyPr/>
        <a:lstStyle/>
        <a:p>
          <a:endParaRPr lang="id-ID"/>
        </a:p>
      </dgm:t>
    </dgm:pt>
    <dgm:pt modelId="{9FA3C236-A043-45CF-8C3D-0ABA0B2F3A15}" type="sibTrans" cxnId="{C6714742-5375-4F33-867E-D28A05676A03}">
      <dgm:prSet/>
      <dgm:spPr/>
      <dgm:t>
        <a:bodyPr/>
        <a:lstStyle/>
        <a:p>
          <a:endParaRPr lang="id-ID"/>
        </a:p>
      </dgm:t>
    </dgm:pt>
    <dgm:pt modelId="{1B91EF93-278F-4852-B11A-C8DD18CD45F5}">
      <dgm:prSet phldrT="[Text]" custT="1"/>
      <dgm:spPr/>
      <dgm:t>
        <a:bodyPr/>
        <a:lstStyle/>
        <a:p>
          <a:pPr algn="just"/>
          <a:r>
            <a:rPr lang="id-ID" sz="2000" b="1" dirty="0" smtClean="0"/>
            <a:t>Tujuan khusus :</a:t>
          </a:r>
        </a:p>
        <a:p>
          <a:pPr marL="269875" indent="-269875" algn="just"/>
          <a:r>
            <a:rPr lang="id-ID" sz="2000" b="1" dirty="0" smtClean="0"/>
            <a:t>a. </a:t>
          </a:r>
          <a:r>
            <a:rPr lang="id-ID" sz="2000" b="0" dirty="0" smtClean="0"/>
            <a:t>Memantau kecenderungan penyakit DBD</a:t>
          </a:r>
        </a:p>
        <a:p>
          <a:pPr marL="269875" indent="-269875" algn="just"/>
          <a:r>
            <a:rPr lang="id-ID" sz="2000" b="0" dirty="0" smtClean="0"/>
            <a:t>b. Mendeteksi dan memprediksi terjadinya KLB DBD serta penanggulangannya</a:t>
          </a:r>
        </a:p>
        <a:p>
          <a:pPr marL="269875" indent="-269875" algn="just"/>
          <a:r>
            <a:rPr lang="id-ID" sz="2000" b="0" dirty="0" smtClean="0"/>
            <a:t>c. Menindaklanjuti laporan kasus DBD dengan melakukan PE, serta melakukan penanggulangan seperlunya,</a:t>
          </a:r>
        </a:p>
        <a:p>
          <a:pPr marL="269875" indent="-269875" algn="just"/>
          <a:r>
            <a:rPr lang="id-ID" sz="2000" b="0" dirty="0" smtClean="0"/>
            <a:t>d. Memantau kemajuan program  pengendalian  DBD</a:t>
          </a:r>
        </a:p>
        <a:p>
          <a:pPr marL="269875" indent="-269875"/>
          <a:r>
            <a:rPr lang="id-ID" sz="2000" b="0" dirty="0" smtClean="0"/>
            <a:t>e. Menyediakan informasi untuk perencanaan pengendalian DBD</a:t>
          </a:r>
        </a:p>
        <a:p>
          <a:r>
            <a:rPr lang="nn-NO" sz="2000" b="0" dirty="0" smtClean="0"/>
            <a:t>f. Pembuatan kebijakan  pengendalian DBD.</a:t>
          </a:r>
          <a:endParaRPr lang="id-ID" sz="2000" b="0" dirty="0" smtClean="0"/>
        </a:p>
        <a:p>
          <a:pPr algn="just"/>
          <a:endParaRPr lang="id-ID" sz="2000" dirty="0"/>
        </a:p>
      </dgm:t>
    </dgm:pt>
    <dgm:pt modelId="{B6C244C6-FA63-480E-A5AE-71FDDE4D72A3}" type="parTrans" cxnId="{DADE2108-7710-4B56-8282-AC2336607CBE}">
      <dgm:prSet/>
      <dgm:spPr/>
      <dgm:t>
        <a:bodyPr/>
        <a:lstStyle/>
        <a:p>
          <a:endParaRPr lang="id-ID"/>
        </a:p>
      </dgm:t>
    </dgm:pt>
    <dgm:pt modelId="{1975B0A7-0079-49BF-852D-3446A9134E69}" type="sibTrans" cxnId="{DADE2108-7710-4B56-8282-AC2336607CBE}">
      <dgm:prSet/>
      <dgm:spPr/>
      <dgm:t>
        <a:bodyPr/>
        <a:lstStyle/>
        <a:p>
          <a:endParaRPr lang="id-ID"/>
        </a:p>
      </dgm:t>
    </dgm:pt>
    <dgm:pt modelId="{C6E26D48-E122-4221-AF9E-61514C1671E6}" type="pres">
      <dgm:prSet presAssocID="{C7DBBB4B-B480-4F0C-AD96-3F927464C6F2}" presName="composite" presStyleCnt="0">
        <dgm:presLayoutVars>
          <dgm:chMax val="1"/>
          <dgm:dir/>
          <dgm:resizeHandles val="exact"/>
        </dgm:presLayoutVars>
      </dgm:prSet>
      <dgm:spPr/>
      <dgm:t>
        <a:bodyPr/>
        <a:lstStyle/>
        <a:p>
          <a:endParaRPr lang="id-ID"/>
        </a:p>
      </dgm:t>
    </dgm:pt>
    <dgm:pt modelId="{7610DA8E-12E9-4807-94ED-FE27AA4A6D2D}" type="pres">
      <dgm:prSet presAssocID="{C08AE92B-782E-4ED3-96CA-A96ACE825DFE}" presName="roof" presStyleLbl="dkBgShp" presStyleIdx="0" presStyleCnt="2" custScaleY="31579"/>
      <dgm:spPr/>
      <dgm:t>
        <a:bodyPr/>
        <a:lstStyle/>
        <a:p>
          <a:endParaRPr lang="id-ID"/>
        </a:p>
      </dgm:t>
    </dgm:pt>
    <dgm:pt modelId="{670B1120-384F-45BF-8B98-50921DEBDFAD}" type="pres">
      <dgm:prSet presAssocID="{C08AE92B-782E-4ED3-96CA-A96ACE825DFE}" presName="pillars" presStyleCnt="0"/>
      <dgm:spPr/>
    </dgm:pt>
    <dgm:pt modelId="{C8E20607-EA13-4590-82AF-2B4F309CDDC6}" type="pres">
      <dgm:prSet presAssocID="{C08AE92B-782E-4ED3-96CA-A96ACE825DFE}" presName="pillar1" presStyleLbl="node1" presStyleIdx="0" presStyleCnt="2" custScaleY="121190">
        <dgm:presLayoutVars>
          <dgm:bulletEnabled val="1"/>
        </dgm:presLayoutVars>
      </dgm:prSet>
      <dgm:spPr/>
      <dgm:t>
        <a:bodyPr/>
        <a:lstStyle/>
        <a:p>
          <a:endParaRPr lang="id-ID"/>
        </a:p>
      </dgm:t>
    </dgm:pt>
    <dgm:pt modelId="{C19532B2-3FA8-4C7E-9310-01D53B5A9CEA}" type="pres">
      <dgm:prSet presAssocID="{1B91EF93-278F-4852-B11A-C8DD18CD45F5}" presName="pillarX" presStyleLbl="node1" presStyleIdx="1" presStyleCnt="2" custScaleX="127251" custScaleY="120158">
        <dgm:presLayoutVars>
          <dgm:bulletEnabled val="1"/>
        </dgm:presLayoutVars>
      </dgm:prSet>
      <dgm:spPr/>
      <dgm:t>
        <a:bodyPr/>
        <a:lstStyle/>
        <a:p>
          <a:endParaRPr lang="id-ID"/>
        </a:p>
      </dgm:t>
    </dgm:pt>
    <dgm:pt modelId="{87A03081-B6D8-4E1A-A9AA-DB7D8ECAA250}" type="pres">
      <dgm:prSet presAssocID="{C08AE92B-782E-4ED3-96CA-A96ACE825DFE}" presName="base" presStyleLbl="dkBgShp" presStyleIdx="1" presStyleCnt="2" custScaleY="35570"/>
      <dgm:spPr/>
    </dgm:pt>
  </dgm:ptLst>
  <dgm:cxnLst>
    <dgm:cxn modelId="{07732A66-61B9-4985-B369-B37AF8A615BB}" type="presOf" srcId="{1B91EF93-278F-4852-B11A-C8DD18CD45F5}" destId="{C19532B2-3FA8-4C7E-9310-01D53B5A9CEA}" srcOrd="0" destOrd="0" presId="urn:microsoft.com/office/officeart/2005/8/layout/hList3"/>
    <dgm:cxn modelId="{A9B6B7F7-C191-4D52-8ED6-3845A46B7BC8}" type="presOf" srcId="{C08AE92B-782E-4ED3-96CA-A96ACE825DFE}" destId="{7610DA8E-12E9-4807-94ED-FE27AA4A6D2D}" srcOrd="0" destOrd="0" presId="urn:microsoft.com/office/officeart/2005/8/layout/hList3"/>
    <dgm:cxn modelId="{DA5A4ECD-5CEA-4A94-871A-AADFA42B2197}" srcId="{C7DBBB4B-B480-4F0C-AD96-3F927464C6F2}" destId="{C08AE92B-782E-4ED3-96CA-A96ACE825DFE}" srcOrd="0" destOrd="0" parTransId="{E43398CC-7C72-43D1-ABAD-E0130D4D453D}" sibTransId="{8DE17202-0168-49EC-8E31-F402CDBB63BF}"/>
    <dgm:cxn modelId="{DADE2108-7710-4B56-8282-AC2336607CBE}" srcId="{C08AE92B-782E-4ED3-96CA-A96ACE825DFE}" destId="{1B91EF93-278F-4852-B11A-C8DD18CD45F5}" srcOrd="1" destOrd="0" parTransId="{B6C244C6-FA63-480E-A5AE-71FDDE4D72A3}" sibTransId="{1975B0A7-0079-49BF-852D-3446A9134E69}"/>
    <dgm:cxn modelId="{FAA031ED-39F8-4B24-805B-B26C42BE4D11}" type="presOf" srcId="{C7DBBB4B-B480-4F0C-AD96-3F927464C6F2}" destId="{C6E26D48-E122-4221-AF9E-61514C1671E6}" srcOrd="0" destOrd="0" presId="urn:microsoft.com/office/officeart/2005/8/layout/hList3"/>
    <dgm:cxn modelId="{C6714742-5375-4F33-867E-D28A05676A03}" srcId="{C08AE92B-782E-4ED3-96CA-A96ACE825DFE}" destId="{89BE6628-6596-40CD-A43F-6EA7CD1BC60F}" srcOrd="0" destOrd="0" parTransId="{8763125E-CB41-46A9-BC94-CB16671FC024}" sibTransId="{9FA3C236-A043-45CF-8C3D-0ABA0B2F3A15}"/>
    <dgm:cxn modelId="{8AB786E0-BC29-4C4D-9A99-926F138F907E}" type="presOf" srcId="{89BE6628-6596-40CD-A43F-6EA7CD1BC60F}" destId="{C8E20607-EA13-4590-82AF-2B4F309CDDC6}" srcOrd="0" destOrd="0" presId="urn:microsoft.com/office/officeart/2005/8/layout/hList3"/>
    <dgm:cxn modelId="{3E345E3B-891C-4A1C-8E84-B24510520F43}" type="presParOf" srcId="{C6E26D48-E122-4221-AF9E-61514C1671E6}" destId="{7610DA8E-12E9-4807-94ED-FE27AA4A6D2D}" srcOrd="0" destOrd="0" presId="urn:microsoft.com/office/officeart/2005/8/layout/hList3"/>
    <dgm:cxn modelId="{DBFC4A12-3475-42AD-8F1D-D0DA91C18012}" type="presParOf" srcId="{C6E26D48-E122-4221-AF9E-61514C1671E6}" destId="{670B1120-384F-45BF-8B98-50921DEBDFAD}" srcOrd="1" destOrd="0" presId="urn:microsoft.com/office/officeart/2005/8/layout/hList3"/>
    <dgm:cxn modelId="{E9AFBF84-C7FE-4D12-9486-0D721706BE8E}" type="presParOf" srcId="{670B1120-384F-45BF-8B98-50921DEBDFAD}" destId="{C8E20607-EA13-4590-82AF-2B4F309CDDC6}" srcOrd="0" destOrd="0" presId="urn:microsoft.com/office/officeart/2005/8/layout/hList3"/>
    <dgm:cxn modelId="{83A2F31B-1B31-4F7E-AE6A-AA2D6AEA8B9E}" type="presParOf" srcId="{670B1120-384F-45BF-8B98-50921DEBDFAD}" destId="{C19532B2-3FA8-4C7E-9310-01D53B5A9CEA}" srcOrd="1" destOrd="0" presId="urn:microsoft.com/office/officeart/2005/8/layout/hList3"/>
    <dgm:cxn modelId="{9F3B6430-4136-49DC-93A5-92BE1ACAA603}" type="presParOf" srcId="{C6E26D48-E122-4221-AF9E-61514C1671E6}" destId="{87A03081-B6D8-4E1A-A9AA-DB7D8ECAA250}" srcOrd="2" destOrd="0" presId="urn:microsoft.com/office/officeart/2005/8/layout/hList3"/>
  </dgm:cxnLst>
  <dgm:bg/>
  <dgm:whole/>
</dgm:dataModel>
</file>

<file path=ppt/diagrams/layout1.xml><?xml version="1.0" encoding="utf-8"?>
<dgm:layoutDef xmlns:dgm="http://schemas.openxmlformats.org/drawingml/2006/diagram" xmlns:a="http://schemas.openxmlformats.org/drawingml/2006/main" uniqueId="urn:microsoft.com/office/officeart/2005/8/layout/hList3">
  <dgm:title val=""/>
  <dgm:desc val=""/>
  <dgm:catLst>
    <dgm:cat type="list" pri="19000"/>
  </dgm:catLst>
  <dgm:sampData>
    <dgm:dataModel>
      <dgm:ptLst>
        <dgm:pt modelId="0" type="doc"/>
        <dgm:pt modelId="1">
          <dgm:prSet phldr="1"/>
        </dgm:pt>
        <dgm:pt modelId="2">
          <dgm:prSet phldr="1"/>
        </dgm:pt>
        <dgm:pt modelId="3">
          <dgm:prSet phldr="1"/>
        </dgm:pt>
        <dgm:pt modelId="4">
          <dgm:prSet phldr="1"/>
        </dgm:pt>
      </dgm:ptLst>
      <dgm:cxnLst>
        <dgm:cxn modelId="5" srcId="0" destId="1" srcOrd="0" destOrd="0"/>
        <dgm:cxn modelId="6" srcId="1" destId="2" srcOrd="0" destOrd="0"/>
        <dgm:cxn modelId="7" srcId="1" destId="3" srcOrd="1" destOrd="0"/>
        <dgm:cxn modelId="8" srcId="1" destId="4" srcOrd="2" destOrd="0"/>
      </dgm:cxnLst>
      <dgm:bg/>
      <dgm:whole/>
    </dgm:dataModel>
  </dgm:sampData>
  <dgm:styleData>
    <dgm:dataModel>
      <dgm:ptLst>
        <dgm:pt modelId="0" type="doc"/>
        <dgm:pt modelId="1"/>
        <dgm:pt modelId="2"/>
        <dgm:pt modelId="3"/>
      </dgm:ptLst>
      <dgm:cxnLst>
        <dgm:cxn modelId="5" srcId="0" destId="1" srcOrd="0" destOrd="0"/>
        <dgm:cxn modelId="6" srcId="1" destId="2" srcOrd="0" destOrd="0"/>
        <dgm:cxn modelId="7" srcId="1" destId="3" srcOrd="1" destOrd="0"/>
      </dgm:cxnLst>
      <dgm:bg/>
      <dgm:whole/>
    </dgm:dataModel>
  </dgm:styleData>
  <dgm:clrData>
    <dgm:dataModel>
      <dgm:ptLst>
        <dgm:pt modelId="0" type="doc"/>
        <dgm:pt modelId="1"/>
        <dgm:pt modelId="2"/>
        <dgm:pt modelId="3"/>
        <dgm:pt modelId="4"/>
        <dgm:pt modelId="5"/>
      </dgm:ptLst>
      <dgm:cxnLst>
        <dgm:cxn modelId="6" srcId="0" destId="1" srcOrd="0" destOrd="0"/>
        <dgm:cxn modelId="7" srcId="1" destId="2" srcOrd="0" destOrd="0"/>
        <dgm:cxn modelId="8" srcId="1" destId="3" srcOrd="1" destOrd="0"/>
        <dgm:cxn modelId="9" srcId="1" destId="4" srcOrd="2" destOrd="0"/>
        <dgm:cxn modelId="10" srcId="1" destId="5" srcOrd="3" destOrd="0"/>
      </dgm:cxnLst>
      <dgm:bg/>
      <dgm:whole/>
    </dgm:dataModel>
  </dgm:clrData>
  <dgm:layoutNode name="composite">
    <dgm:varLst>
      <dgm:chMax val="1"/>
      <dgm:dir/>
      <dgm:resizeHandles val="exact"/>
    </dgm:varLst>
    <dgm:alg type="composite"/>
    <dgm:shape xmlns:r="http://schemas.openxmlformats.org/officeDocument/2006/relationships" r:blip="">
      <dgm:adjLst/>
    </dgm:shape>
    <dgm:presOf/>
    <dgm:constrLst>
      <dgm:constr type="w" for="ch" forName="roof" refType="w"/>
      <dgm:constr type="h" for="ch" forName="roof" refType="h" fact="0.3"/>
      <dgm:constr type="primFontSz" for="ch" forName="roof" val="65"/>
      <dgm:constr type="w" for="ch" forName="pillars" refType="w"/>
      <dgm:constr type="h" for="ch" forName="pillars" refType="h" fact="0.63"/>
      <dgm:constr type="t" for="ch" forName="pillars" refType="h" fact="0.3"/>
      <dgm:constr type="primFontSz" for="des" forName="pillar1" val="65"/>
      <dgm:constr type="primFontSz" for="des" forName="pillarX" refType="primFontSz" refFor="des" refForName="pillar1" op="equ"/>
      <dgm:constr type="w" for="ch" forName="base" refType="w"/>
      <dgm:constr type="h" for="ch" forName="base" refType="h" fact="0.07"/>
      <dgm:constr type="t" for="ch" forName="base" refType="h" fact="0.93"/>
    </dgm:constrLst>
    <dgm:ruleLst/>
    <dgm:forEach name="Name0" axis="ch" ptType="node" cnt="1">
      <dgm:layoutNode name="roof" styleLbl="dkBgShp">
        <dgm:alg type="tx"/>
        <dgm:shape xmlns:r="http://schemas.openxmlformats.org/officeDocument/2006/relationships" type="rect" r:blip="">
          <dgm:adjLst/>
        </dgm:shape>
        <dgm:presOf axis="self"/>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pillars" styleLbl="node1">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pillar1" refType="w"/>
          <dgm:constr type="h" for="ch" forName="pillar1" refType="h"/>
          <dgm:constr type="w" for="ch" forName="pillarX" refType="w"/>
          <dgm:constr type="h" for="ch" forName="pillarX" refType="h"/>
        </dgm:constrLst>
        <dgm:ruleLst/>
        <dgm:layoutNode name="pillar1" styleLbl="node1">
          <dgm:varLst>
            <dgm:bulletEnabled val="1"/>
          </dgm:varLst>
          <dgm:alg type="tx"/>
          <dgm:shape xmlns:r="http://schemas.openxmlformats.org/officeDocument/2006/relationships" type="rect" r:blip="">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ch" ptType="node" st="2">
          <dgm:layoutNode name="pillarX" styleLbl="node1">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dgm:layoutNode>
      <dgm:layoutNode name="base" styleLbl="dkBgShp">
        <dgm:alg type="sp"/>
        <dgm:shape xmlns:r="http://schemas.openxmlformats.org/officeDocument/2006/relationships" type="rect" r:blip="">
          <dgm:adjLst/>
        </dgm:shape>
        <dgm:presOf/>
        <dgm:constrLst/>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59C88655-D148-4ABF-B59D-E31A69256465}" type="datetimeFigureOut">
              <a:rPr lang="id-ID" smtClean="0"/>
              <a:pPr/>
              <a:t>08/04/2018</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30AA13-213F-46B5-A6F3-D2E45E1C964D}" type="slidenum">
              <a:rPr lang="id-ID" smtClean="0"/>
              <a:pPr/>
              <a:t>‹#›</a:t>
            </a:fld>
            <a:endParaRPr lang="id-ID"/>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id-ID" dirty="0" smtClean="0"/>
              <a:t>Perbedaan </a:t>
            </a:r>
            <a:r>
              <a:rPr lang="id-ID" sz="1200" b="1" dirty="0" smtClean="0">
                <a:solidFill>
                  <a:schemeClr val="bg1"/>
                </a:solidFill>
              </a:rPr>
              <a:t>Demam Dengue dan Demam Berdarah Dengue</a:t>
            </a:r>
          </a:p>
          <a:p>
            <a:r>
              <a:rPr lang="id-ID" sz="1200" b="1" dirty="0" smtClean="0">
                <a:solidFill>
                  <a:schemeClr val="bg1"/>
                </a:solidFill>
              </a:rPr>
              <a:t>Defenisi</a:t>
            </a:r>
            <a:r>
              <a:rPr lang="id-ID" sz="1200" b="1" baseline="0" dirty="0" smtClean="0">
                <a:solidFill>
                  <a:schemeClr val="bg1"/>
                </a:solidFill>
              </a:rPr>
              <a:t> kasus</a:t>
            </a:r>
          </a:p>
          <a:p>
            <a:r>
              <a:rPr lang="id-ID" sz="1200" b="1" baseline="0" dirty="0" smtClean="0">
                <a:solidFill>
                  <a:schemeClr val="bg1"/>
                </a:solidFill>
              </a:rPr>
              <a:t>Data surveilans</a:t>
            </a:r>
          </a:p>
          <a:p>
            <a:r>
              <a:rPr lang="id-ID" sz="1200" b="1" baseline="0" smtClean="0">
                <a:solidFill>
                  <a:schemeClr val="bg1"/>
                </a:solidFill>
              </a:rPr>
              <a:t>Latar belakang</a:t>
            </a:r>
            <a:endParaRPr lang="id-ID" dirty="0"/>
          </a:p>
        </p:txBody>
      </p:sp>
      <p:sp>
        <p:nvSpPr>
          <p:cNvPr id="4" name="Slide Number Placeholder 3"/>
          <p:cNvSpPr>
            <a:spLocks noGrp="1"/>
          </p:cNvSpPr>
          <p:nvPr>
            <p:ph type="sldNum" sz="quarter" idx="10"/>
          </p:nvPr>
        </p:nvSpPr>
        <p:spPr/>
        <p:txBody>
          <a:bodyPr/>
          <a:lstStyle/>
          <a:p>
            <a:fld id="{C530AA13-213F-46B5-A6F3-D2E45E1C964D}" type="slidenum">
              <a:rPr lang="id-ID" smtClean="0"/>
              <a:pPr/>
              <a:t>1</a:t>
            </a:fld>
            <a:endParaRPr lang="id-ID"/>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dirty="0" smtClean="0"/>
          </a:p>
        </p:txBody>
      </p:sp>
      <p:sp>
        <p:nvSpPr>
          <p:cNvPr id="4" name="Slide Number Placeholder 3"/>
          <p:cNvSpPr>
            <a:spLocks noGrp="1"/>
          </p:cNvSpPr>
          <p:nvPr>
            <p:ph type="sldNum" sz="quarter" idx="5"/>
          </p:nvPr>
        </p:nvSpPr>
        <p:spPr/>
        <p:txBody>
          <a:bodyPr/>
          <a:lstStyle/>
          <a:p>
            <a:pPr>
              <a:defRPr/>
            </a:pPr>
            <a:fld id="{4E20305A-BD52-49DE-961C-4FF078B21B2B}" type="slidenum">
              <a:rPr lang="id-ID" smtClean="0"/>
              <a:pPr>
                <a:defRPr/>
              </a:pPr>
              <a:t>10</a:t>
            </a:fld>
            <a:endParaRPr lang="id-ID"/>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A839B5E-8F9B-43DF-92B7-437C842A4300}" type="slidenum">
              <a:rPr lang="id-ID" smtClean="0"/>
              <a:pPr>
                <a:defRPr/>
              </a:pPr>
              <a:t>11</a:t>
            </a:fld>
            <a:endParaRPr lang="id-ID"/>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r>
              <a:rPr lang="id-ID" dirty="0" smtClean="0"/>
              <a:t>Mengapa dibutuhkan</a:t>
            </a:r>
            <a:r>
              <a:rPr lang="id-ID" baseline="0" dirty="0" smtClean="0"/>
              <a:t> sumber data tentang curah hujan dan hari hujan?</a:t>
            </a:r>
          </a:p>
          <a:p>
            <a:endParaRPr lang="id-ID" dirty="0" smtClean="0"/>
          </a:p>
        </p:txBody>
      </p:sp>
      <p:sp>
        <p:nvSpPr>
          <p:cNvPr id="4" name="Slide Number Placeholder 3"/>
          <p:cNvSpPr>
            <a:spLocks noGrp="1"/>
          </p:cNvSpPr>
          <p:nvPr>
            <p:ph type="sldNum" sz="quarter" idx="5"/>
          </p:nvPr>
        </p:nvSpPr>
        <p:spPr/>
        <p:txBody>
          <a:bodyPr/>
          <a:lstStyle/>
          <a:p>
            <a:pPr>
              <a:defRPr/>
            </a:pPr>
            <a:fld id="{D900478D-1996-44B2-897F-7326561128CC}" type="slidenum">
              <a:rPr lang="id-ID" smtClean="0"/>
              <a:pPr>
                <a:defRPr/>
              </a:pPr>
              <a:t>12</a:t>
            </a:fld>
            <a:endParaRPr lang="id-ID"/>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D74269B-1D9F-4ABE-BDB2-B6B04E96A658}" type="slidenum">
              <a:rPr lang="id-ID" smtClean="0"/>
              <a:pPr>
                <a:defRPr/>
              </a:pPr>
              <a:t>13</a:t>
            </a:fld>
            <a:endParaRPr lang="id-ID"/>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D74269B-1D9F-4ABE-BDB2-B6B04E96A658}" type="slidenum">
              <a:rPr lang="id-ID" smtClean="0"/>
              <a:pPr>
                <a:defRPr/>
              </a:pPr>
              <a:t>14</a:t>
            </a:fld>
            <a:endParaRPr lang="id-ID"/>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Slide Image Placeholder 1"/>
          <p:cNvSpPr>
            <a:spLocks noGrp="1" noRot="1" noChangeAspect="1" noTextEdit="1"/>
          </p:cNvSpPr>
          <p:nvPr>
            <p:ph type="sldImg"/>
          </p:nvPr>
        </p:nvSpPr>
        <p:spPr bwMode="auto">
          <a:noFill/>
          <a:ln>
            <a:solidFill>
              <a:srgbClr val="000000"/>
            </a:solidFill>
            <a:miter lim="800000"/>
            <a:headEnd/>
            <a:tailEnd/>
          </a:ln>
        </p:spPr>
      </p:sp>
      <p:sp>
        <p:nvSpPr>
          <p:cNvPr id="3174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9A839B5E-8F9B-43DF-92B7-437C842A4300}" type="slidenum">
              <a:rPr lang="id-ID" smtClean="0"/>
              <a:pPr>
                <a:defRPr/>
              </a:pPr>
              <a:t>15</a:t>
            </a:fld>
            <a:endParaRPr lang="id-ID"/>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dirty="0" smtClean="0"/>
          </a:p>
        </p:txBody>
      </p:sp>
      <p:sp>
        <p:nvSpPr>
          <p:cNvPr id="4" name="Slide Number Placeholder 3"/>
          <p:cNvSpPr>
            <a:spLocks noGrp="1"/>
          </p:cNvSpPr>
          <p:nvPr>
            <p:ph type="sldNum" sz="quarter" idx="5"/>
          </p:nvPr>
        </p:nvSpPr>
        <p:spPr/>
        <p:txBody>
          <a:bodyPr/>
          <a:lstStyle/>
          <a:p>
            <a:pPr>
              <a:defRPr/>
            </a:pPr>
            <a:fld id="{D900478D-1996-44B2-897F-7326561128CC}" type="slidenum">
              <a:rPr lang="id-ID" smtClean="0"/>
              <a:pPr>
                <a:defRPr/>
              </a:pPr>
              <a:t>16</a:t>
            </a:fld>
            <a:endParaRPr lang="id-ID"/>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D74269B-1D9F-4ABE-BDB2-B6B04E96A658}" type="slidenum">
              <a:rPr lang="id-ID" smtClean="0"/>
              <a:pPr>
                <a:defRPr/>
              </a:pPr>
              <a:t>17</a:t>
            </a:fld>
            <a:endParaRPr lang="id-ID"/>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00478D-1996-44B2-897F-7326561128CC}" type="slidenum">
              <a:rPr lang="id-ID" smtClean="0"/>
              <a:pPr>
                <a:defRPr/>
              </a:pPr>
              <a:t>18</a:t>
            </a:fld>
            <a:endParaRPr lang="id-ID"/>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r>
              <a:rPr lang="id-ID" dirty="0" smtClean="0"/>
              <a:t>Cross notification</a:t>
            </a:r>
          </a:p>
        </p:txBody>
      </p:sp>
      <p:sp>
        <p:nvSpPr>
          <p:cNvPr id="4" name="Slide Number Placeholder 3"/>
          <p:cNvSpPr>
            <a:spLocks noGrp="1"/>
          </p:cNvSpPr>
          <p:nvPr>
            <p:ph type="sldNum" sz="quarter" idx="5"/>
          </p:nvPr>
        </p:nvSpPr>
        <p:spPr/>
        <p:txBody>
          <a:bodyPr/>
          <a:lstStyle/>
          <a:p>
            <a:pPr>
              <a:defRPr/>
            </a:pPr>
            <a:fld id="{2D74269B-1D9F-4ABE-BDB2-B6B04E96A658}" type="slidenum">
              <a:rPr lang="id-ID" smtClean="0"/>
              <a:pPr>
                <a:defRPr/>
              </a:pPr>
              <a:t>19</a:t>
            </a:fld>
            <a:endParaRPr lang="id-ID"/>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bwMode="auto">
          <a:noFill/>
          <a:ln>
            <a:solidFill>
              <a:srgbClr val="000000"/>
            </a:solidFill>
            <a:miter lim="800000"/>
            <a:headEnd/>
            <a:tailEnd/>
          </a:ln>
        </p:spPr>
      </p:sp>
      <p:sp>
        <p:nvSpPr>
          <p:cNvPr id="2150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17A75A6D-12FF-477E-9630-D2E0B034BDEE}" type="slidenum">
              <a:rPr lang="id-ID" smtClean="0"/>
              <a:pPr>
                <a:defRPr/>
              </a:pPr>
              <a:t>2</a:t>
            </a:fld>
            <a:endParaRPr lang="id-ID"/>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D74269B-1D9F-4ABE-BDB2-B6B04E96A658}" type="slidenum">
              <a:rPr lang="id-ID" smtClean="0"/>
              <a:pPr>
                <a:defRPr/>
              </a:pPr>
              <a:t>20</a:t>
            </a:fld>
            <a:endParaRPr lang="id-ID"/>
          </a:p>
        </p:txBody>
      </p:sp>
    </p:spTree>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Slide Image Placeholder 1"/>
          <p:cNvSpPr>
            <a:spLocks noGrp="1" noRot="1" noChangeAspect="1" noTextEdit="1"/>
          </p:cNvSpPr>
          <p:nvPr>
            <p:ph type="sldImg"/>
          </p:nvPr>
        </p:nvSpPr>
        <p:spPr bwMode="auto">
          <a:noFill/>
          <a:ln>
            <a:solidFill>
              <a:srgbClr val="000000"/>
            </a:solidFill>
            <a:miter lim="800000"/>
            <a:headEnd/>
            <a:tailEnd/>
          </a:ln>
        </p:spPr>
      </p:sp>
      <p:sp>
        <p:nvSpPr>
          <p:cNvPr id="30723" name="Notes Placeholder 2"/>
          <p:cNvSpPr>
            <a:spLocks noGrp="1"/>
          </p:cNvSpPr>
          <p:nvPr>
            <p:ph type="body" idx="1"/>
          </p:nvPr>
        </p:nvSpPr>
        <p:spPr bwMode="auto">
          <a:noFill/>
        </p:spPr>
        <p:txBody>
          <a:bodyPr wrap="square" numCol="1" anchor="t" anchorCtr="0" compatLnSpc="1">
            <a:prstTxWarp prst="textNoShape">
              <a:avLst/>
            </a:prstTxWarp>
          </a:bodyPr>
          <a:lstStyle/>
          <a:p>
            <a:r>
              <a:rPr lang="id-ID" dirty="0" smtClean="0"/>
              <a:t>Satu</a:t>
            </a:r>
            <a:r>
              <a:rPr lang="id-ID" baseline="0" dirty="0" smtClean="0"/>
              <a:t> soal untuk perhitungan kecamatan bebas, potensial, endemis dan sporadis</a:t>
            </a:r>
            <a:endParaRPr lang="id-ID" dirty="0" smtClean="0"/>
          </a:p>
        </p:txBody>
      </p:sp>
      <p:sp>
        <p:nvSpPr>
          <p:cNvPr id="4" name="Slide Number Placeholder 3"/>
          <p:cNvSpPr>
            <a:spLocks noGrp="1"/>
          </p:cNvSpPr>
          <p:nvPr>
            <p:ph type="sldNum" sz="quarter" idx="5"/>
          </p:nvPr>
        </p:nvSpPr>
        <p:spPr/>
        <p:txBody>
          <a:bodyPr/>
          <a:lstStyle/>
          <a:p>
            <a:pPr>
              <a:defRPr/>
            </a:pPr>
            <a:fld id="{415A1472-0243-48AF-9DC1-39BCD5310175}" type="slidenum">
              <a:rPr lang="id-ID" smtClean="0"/>
              <a:pPr>
                <a:defRPr/>
              </a:pPr>
              <a:t>21</a:t>
            </a:fld>
            <a:endParaRPr lang="id-ID"/>
          </a:p>
        </p:txBody>
      </p:sp>
    </p:spTree>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Slide Image Placeholder 1"/>
          <p:cNvSpPr>
            <a:spLocks noGrp="1" noRot="1" noChangeAspect="1" noTextEdit="1"/>
          </p:cNvSpPr>
          <p:nvPr>
            <p:ph type="sldImg"/>
          </p:nvPr>
        </p:nvSpPr>
        <p:spPr bwMode="auto">
          <a:noFill/>
          <a:ln>
            <a:solidFill>
              <a:srgbClr val="000000"/>
            </a:solidFill>
            <a:miter lim="800000"/>
            <a:headEnd/>
            <a:tailEnd/>
          </a:ln>
        </p:spPr>
      </p:sp>
      <p:sp>
        <p:nvSpPr>
          <p:cNvPr id="3277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D900478D-1996-44B2-897F-7326561128CC}" type="slidenum">
              <a:rPr lang="id-ID" smtClean="0"/>
              <a:pPr>
                <a:defRPr/>
              </a:pPr>
              <a:t>22</a:t>
            </a:fld>
            <a:endParaRPr lang="id-ID"/>
          </a:p>
        </p:txBody>
      </p:sp>
    </p:spTree>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D74269B-1D9F-4ABE-BDB2-B6B04E96A658}" type="slidenum">
              <a:rPr lang="id-ID" smtClean="0"/>
              <a:pPr>
                <a:defRPr/>
              </a:pPr>
              <a:t>23</a:t>
            </a:fld>
            <a:endParaRPr lang="id-ID"/>
          </a:p>
        </p:txBody>
      </p:sp>
    </p:spTree>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D74269B-1D9F-4ABE-BDB2-B6B04E96A658}" type="slidenum">
              <a:rPr lang="id-ID" smtClean="0"/>
              <a:pPr>
                <a:defRPr/>
              </a:pPr>
              <a:t>24</a:t>
            </a:fld>
            <a:endParaRPr lang="id-ID"/>
          </a:p>
        </p:txBody>
      </p:sp>
    </p:spTree>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D74269B-1D9F-4ABE-BDB2-B6B04E96A658}" type="slidenum">
              <a:rPr lang="id-ID" smtClean="0"/>
              <a:pPr>
                <a:defRPr/>
              </a:pPr>
              <a:t>25</a:t>
            </a:fld>
            <a:endParaRPr lang="id-ID"/>
          </a:p>
        </p:txBody>
      </p:sp>
    </p:spTree>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D74269B-1D9F-4ABE-BDB2-B6B04E96A658}" type="slidenum">
              <a:rPr lang="id-ID" smtClean="0"/>
              <a:pPr>
                <a:defRPr/>
              </a:pPr>
              <a:t>26</a:t>
            </a:fld>
            <a:endParaRPr lang="id-ID"/>
          </a:p>
        </p:txBody>
      </p:sp>
    </p:spTree>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D74269B-1D9F-4ABE-BDB2-B6B04E96A658}" type="slidenum">
              <a:rPr lang="id-ID" smtClean="0"/>
              <a:pPr>
                <a:defRPr/>
              </a:pPr>
              <a:t>27</a:t>
            </a:fld>
            <a:endParaRPr lang="id-ID"/>
          </a:p>
        </p:txBody>
      </p:sp>
    </p:spTree>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D74269B-1D9F-4ABE-BDB2-B6B04E96A658}" type="slidenum">
              <a:rPr lang="id-ID" smtClean="0"/>
              <a:pPr>
                <a:defRPr/>
              </a:pPr>
              <a:t>28</a:t>
            </a:fld>
            <a:endParaRPr lang="id-ID"/>
          </a:p>
        </p:txBody>
      </p:sp>
    </p:spTree>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Slide Image Placeholder 1"/>
          <p:cNvSpPr>
            <a:spLocks noGrp="1" noRot="1" noChangeAspect="1" noTextEdit="1"/>
          </p:cNvSpPr>
          <p:nvPr>
            <p:ph type="sldImg"/>
          </p:nvPr>
        </p:nvSpPr>
        <p:spPr bwMode="auto">
          <a:noFill/>
          <a:ln>
            <a:solidFill>
              <a:srgbClr val="000000"/>
            </a:solidFill>
            <a:miter lim="800000"/>
            <a:headEnd/>
            <a:tailEnd/>
          </a:ln>
        </p:spPr>
      </p:sp>
      <p:sp>
        <p:nvSpPr>
          <p:cNvPr id="3379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2D74269B-1D9F-4ABE-BDB2-B6B04E96A658}" type="slidenum">
              <a:rPr lang="id-ID" smtClean="0"/>
              <a:pPr>
                <a:defRPr/>
              </a:pPr>
              <a:t>29</a:t>
            </a:fld>
            <a:endParaRPr lang="id-ID"/>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Slide Image Placeholder 1"/>
          <p:cNvSpPr>
            <a:spLocks noGrp="1" noRot="1" noChangeAspect="1" noTextEdit="1"/>
          </p:cNvSpPr>
          <p:nvPr>
            <p:ph type="sldImg"/>
          </p:nvPr>
        </p:nvSpPr>
        <p:spPr bwMode="auto">
          <a:noFill/>
          <a:ln>
            <a:solidFill>
              <a:srgbClr val="000000"/>
            </a:solidFill>
            <a:miter lim="800000"/>
            <a:headEnd/>
            <a:tailEnd/>
          </a:ln>
        </p:spPr>
      </p:sp>
      <p:sp>
        <p:nvSpPr>
          <p:cNvPr id="26627"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6BC81AF4-C9FE-4E38-9D34-A2C1998FCB93}" type="slidenum">
              <a:rPr lang="id-ID" smtClean="0"/>
              <a:pPr>
                <a:defRPr/>
              </a:pPr>
              <a:t>3</a:t>
            </a:fld>
            <a:endParaRPr lang="id-ID"/>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Slide Image Placeholder 1"/>
          <p:cNvSpPr>
            <a:spLocks noGrp="1" noRot="1" noChangeAspect="1" noTextEdit="1"/>
          </p:cNvSpPr>
          <p:nvPr>
            <p:ph type="sldImg"/>
          </p:nvPr>
        </p:nvSpPr>
        <p:spPr bwMode="auto">
          <a:noFill/>
          <a:ln>
            <a:solidFill>
              <a:srgbClr val="000000"/>
            </a:solidFill>
            <a:miter lim="800000"/>
            <a:headEnd/>
            <a:tailEnd/>
          </a:ln>
        </p:spPr>
      </p:sp>
      <p:sp>
        <p:nvSpPr>
          <p:cNvPr id="27651"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smtClean="0"/>
          </a:p>
        </p:txBody>
      </p:sp>
      <p:sp>
        <p:nvSpPr>
          <p:cNvPr id="4" name="Slide Number Placeholder 3"/>
          <p:cNvSpPr>
            <a:spLocks noGrp="1"/>
          </p:cNvSpPr>
          <p:nvPr>
            <p:ph type="sldNum" sz="quarter" idx="5"/>
          </p:nvPr>
        </p:nvSpPr>
        <p:spPr/>
        <p:txBody>
          <a:bodyPr/>
          <a:lstStyle/>
          <a:p>
            <a:pPr>
              <a:defRPr/>
            </a:pPr>
            <a:fld id="{863DF3EF-F019-4550-A2B2-43861239DD52}" type="slidenum">
              <a:rPr lang="id-ID" smtClean="0"/>
              <a:pPr>
                <a:defRPr/>
              </a:pPr>
              <a:t>4</a:t>
            </a:fld>
            <a:endParaRPr lang="id-ID"/>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dirty="0" smtClean="0"/>
          </a:p>
        </p:txBody>
      </p:sp>
      <p:sp>
        <p:nvSpPr>
          <p:cNvPr id="4" name="Slide Number Placeholder 3"/>
          <p:cNvSpPr>
            <a:spLocks noGrp="1"/>
          </p:cNvSpPr>
          <p:nvPr>
            <p:ph type="sldNum" sz="quarter" idx="5"/>
          </p:nvPr>
        </p:nvSpPr>
        <p:spPr/>
        <p:txBody>
          <a:bodyPr/>
          <a:lstStyle/>
          <a:p>
            <a:pPr>
              <a:defRPr/>
            </a:pPr>
            <a:fld id="{4E20305A-BD52-49DE-961C-4FF078B21B2B}" type="slidenum">
              <a:rPr lang="id-ID" smtClean="0"/>
              <a:pPr>
                <a:defRPr/>
              </a:pPr>
              <a:t>5</a:t>
            </a:fld>
            <a:endParaRPr lang="id-ID"/>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dirty="0" smtClean="0"/>
          </a:p>
        </p:txBody>
      </p:sp>
      <p:sp>
        <p:nvSpPr>
          <p:cNvPr id="4" name="Slide Number Placeholder 3"/>
          <p:cNvSpPr>
            <a:spLocks noGrp="1"/>
          </p:cNvSpPr>
          <p:nvPr>
            <p:ph type="sldNum" sz="quarter" idx="5"/>
          </p:nvPr>
        </p:nvSpPr>
        <p:spPr/>
        <p:txBody>
          <a:bodyPr/>
          <a:lstStyle/>
          <a:p>
            <a:pPr>
              <a:defRPr/>
            </a:pPr>
            <a:fld id="{4E20305A-BD52-49DE-961C-4FF078B21B2B}" type="slidenum">
              <a:rPr lang="id-ID" smtClean="0"/>
              <a:pPr>
                <a:defRPr/>
              </a:pPr>
              <a:t>6</a:t>
            </a:fld>
            <a:endParaRPr lang="id-ID"/>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dirty="0" smtClean="0"/>
          </a:p>
        </p:txBody>
      </p:sp>
      <p:sp>
        <p:nvSpPr>
          <p:cNvPr id="4" name="Slide Number Placeholder 3"/>
          <p:cNvSpPr>
            <a:spLocks noGrp="1"/>
          </p:cNvSpPr>
          <p:nvPr>
            <p:ph type="sldNum" sz="quarter" idx="5"/>
          </p:nvPr>
        </p:nvSpPr>
        <p:spPr/>
        <p:txBody>
          <a:bodyPr/>
          <a:lstStyle/>
          <a:p>
            <a:pPr>
              <a:defRPr/>
            </a:pPr>
            <a:fld id="{4E20305A-BD52-49DE-961C-4FF078B21B2B}" type="slidenum">
              <a:rPr lang="id-ID" smtClean="0"/>
              <a:pPr>
                <a:defRPr/>
              </a:pPr>
              <a:t>7</a:t>
            </a:fld>
            <a:endParaRPr lang="id-ID"/>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dirty="0" smtClean="0"/>
          </a:p>
        </p:txBody>
      </p:sp>
      <p:sp>
        <p:nvSpPr>
          <p:cNvPr id="4" name="Slide Number Placeholder 3"/>
          <p:cNvSpPr>
            <a:spLocks noGrp="1"/>
          </p:cNvSpPr>
          <p:nvPr>
            <p:ph type="sldNum" sz="quarter" idx="5"/>
          </p:nvPr>
        </p:nvSpPr>
        <p:spPr/>
        <p:txBody>
          <a:bodyPr/>
          <a:lstStyle/>
          <a:p>
            <a:pPr>
              <a:defRPr/>
            </a:pPr>
            <a:fld id="{4E20305A-BD52-49DE-961C-4FF078B21B2B}" type="slidenum">
              <a:rPr lang="id-ID" smtClean="0"/>
              <a:pPr>
                <a:defRPr/>
              </a:pPr>
              <a:t>8</a:t>
            </a:fld>
            <a:endParaRPr lang="id-ID"/>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Slide Image Placeholder 1"/>
          <p:cNvSpPr>
            <a:spLocks noGrp="1" noRot="1" noChangeAspect="1" noTextEdit="1"/>
          </p:cNvSpPr>
          <p:nvPr>
            <p:ph type="sldImg"/>
          </p:nvPr>
        </p:nvSpPr>
        <p:spPr bwMode="auto">
          <a:noFill/>
          <a:ln>
            <a:solidFill>
              <a:srgbClr val="000000"/>
            </a:solidFill>
            <a:miter lim="800000"/>
            <a:headEnd/>
            <a:tailEnd/>
          </a:ln>
        </p:spPr>
      </p:sp>
      <p:sp>
        <p:nvSpPr>
          <p:cNvPr id="28675" name="Notes Placeholder 2"/>
          <p:cNvSpPr>
            <a:spLocks noGrp="1"/>
          </p:cNvSpPr>
          <p:nvPr>
            <p:ph type="body" idx="1"/>
          </p:nvPr>
        </p:nvSpPr>
        <p:spPr bwMode="auto">
          <a:noFill/>
        </p:spPr>
        <p:txBody>
          <a:bodyPr wrap="square" numCol="1" anchor="t" anchorCtr="0" compatLnSpc="1">
            <a:prstTxWarp prst="textNoShape">
              <a:avLst/>
            </a:prstTxWarp>
          </a:bodyPr>
          <a:lstStyle/>
          <a:p>
            <a:endParaRPr lang="id-ID" dirty="0" smtClean="0"/>
          </a:p>
        </p:txBody>
      </p:sp>
      <p:sp>
        <p:nvSpPr>
          <p:cNvPr id="4" name="Slide Number Placeholder 3"/>
          <p:cNvSpPr>
            <a:spLocks noGrp="1"/>
          </p:cNvSpPr>
          <p:nvPr>
            <p:ph type="sldNum" sz="quarter" idx="5"/>
          </p:nvPr>
        </p:nvSpPr>
        <p:spPr/>
        <p:txBody>
          <a:bodyPr/>
          <a:lstStyle/>
          <a:p>
            <a:pPr>
              <a:defRPr/>
            </a:pPr>
            <a:fld id="{4E20305A-BD52-49DE-961C-4FF078B21B2B}" type="slidenum">
              <a:rPr lang="id-ID" smtClean="0"/>
              <a:pPr>
                <a:defRPr/>
              </a:pPr>
              <a:t>9</a:t>
            </a:fld>
            <a:endParaRPr lang="id-ID"/>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id-ID"/>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id-ID"/>
          </a:p>
        </p:txBody>
      </p:sp>
      <p:sp>
        <p:nvSpPr>
          <p:cNvPr id="4" name="Date Placeholder 3"/>
          <p:cNvSpPr>
            <a:spLocks noGrp="1"/>
          </p:cNvSpPr>
          <p:nvPr>
            <p:ph type="dt" sz="half" idx="10"/>
          </p:nvPr>
        </p:nvSpPr>
        <p:spPr/>
        <p:txBody>
          <a:bodyPr/>
          <a:lstStyle/>
          <a:p>
            <a:fld id="{BAF3E0BD-8A17-4B50-8235-36504A506530}" type="datetimeFigureOut">
              <a:rPr lang="id-ID" smtClean="0"/>
              <a:pPr/>
              <a:t>08/04/2018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A68036-B03C-4047-801E-AE3DBDCE0889}" type="slidenum">
              <a:rPr lang="id-ID" smtClean="0"/>
              <a:pPr/>
              <a:t>‹#›</a:t>
            </a:fld>
            <a:endParaRPr lang="id-I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AF3E0BD-8A17-4B50-8235-36504A506530}" type="datetimeFigureOut">
              <a:rPr lang="id-ID" smtClean="0"/>
              <a:pPr/>
              <a:t>08/04/2018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A68036-B03C-4047-801E-AE3DBDCE0889}" type="slidenum">
              <a:rPr lang="id-ID" smtClean="0"/>
              <a:pPr/>
              <a:t>‹#›</a:t>
            </a:fld>
            <a:endParaRPr lang="id-I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id-ID"/>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AF3E0BD-8A17-4B50-8235-36504A506530}" type="datetimeFigureOut">
              <a:rPr lang="id-ID" smtClean="0"/>
              <a:pPr/>
              <a:t>08/04/2018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A68036-B03C-4047-801E-AE3DBDCE0889}" type="slidenum">
              <a:rPr lang="id-ID" smtClean="0"/>
              <a:pPr/>
              <a:t>‹#›</a:t>
            </a:fld>
            <a:endParaRPr lang="id-I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10"/>
          </p:nvPr>
        </p:nvSpPr>
        <p:spPr/>
        <p:txBody>
          <a:bodyPr/>
          <a:lstStyle/>
          <a:p>
            <a:fld id="{BAF3E0BD-8A17-4B50-8235-36504A506530}" type="datetimeFigureOut">
              <a:rPr lang="id-ID" smtClean="0"/>
              <a:pPr/>
              <a:t>08/04/2018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A68036-B03C-4047-801E-AE3DBDCE0889}" type="slidenum">
              <a:rPr lang="id-ID" smtClean="0"/>
              <a:pPr/>
              <a:t>‹#›</a:t>
            </a:fld>
            <a:endParaRPr lang="id-I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id-ID"/>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AF3E0BD-8A17-4B50-8235-36504A506530}" type="datetimeFigureOut">
              <a:rPr lang="id-ID" smtClean="0"/>
              <a:pPr/>
              <a:t>08/04/2018</a:t>
            </a:fld>
            <a:endParaRPr lang="id-ID"/>
          </a:p>
        </p:txBody>
      </p:sp>
      <p:sp>
        <p:nvSpPr>
          <p:cNvPr id="5" name="Footer Placeholder 4"/>
          <p:cNvSpPr>
            <a:spLocks noGrp="1"/>
          </p:cNvSpPr>
          <p:nvPr>
            <p:ph type="ftr" sz="quarter" idx="11"/>
          </p:nvPr>
        </p:nvSpPr>
        <p:spPr/>
        <p:txBody>
          <a:bodyPr/>
          <a:lstStyle/>
          <a:p>
            <a:endParaRPr lang="id-ID"/>
          </a:p>
        </p:txBody>
      </p:sp>
      <p:sp>
        <p:nvSpPr>
          <p:cNvPr id="6" name="Slide Number Placeholder 5"/>
          <p:cNvSpPr>
            <a:spLocks noGrp="1"/>
          </p:cNvSpPr>
          <p:nvPr>
            <p:ph type="sldNum" sz="quarter" idx="12"/>
          </p:nvPr>
        </p:nvSpPr>
        <p:spPr/>
        <p:txBody>
          <a:bodyPr/>
          <a:lstStyle/>
          <a:p>
            <a:fld id="{94A68036-B03C-4047-801E-AE3DBDCE0889}" type="slidenum">
              <a:rPr lang="id-ID" smtClean="0"/>
              <a:pPr/>
              <a:t>‹#›</a:t>
            </a:fld>
            <a:endParaRPr lang="id-I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Date Placeholder 4"/>
          <p:cNvSpPr>
            <a:spLocks noGrp="1"/>
          </p:cNvSpPr>
          <p:nvPr>
            <p:ph type="dt" sz="half" idx="10"/>
          </p:nvPr>
        </p:nvSpPr>
        <p:spPr/>
        <p:txBody>
          <a:bodyPr/>
          <a:lstStyle/>
          <a:p>
            <a:fld id="{BAF3E0BD-8A17-4B50-8235-36504A506530}" type="datetimeFigureOut">
              <a:rPr lang="id-ID" smtClean="0"/>
              <a:pPr/>
              <a:t>08/04/2018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4A68036-B03C-4047-801E-AE3DBDCE0889}" type="slidenum">
              <a:rPr lang="id-ID" smtClean="0"/>
              <a:pPr/>
              <a:t>‹#›</a:t>
            </a:fld>
            <a:endParaRPr lang="id-I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id-ID"/>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7" name="Date Placeholder 6"/>
          <p:cNvSpPr>
            <a:spLocks noGrp="1"/>
          </p:cNvSpPr>
          <p:nvPr>
            <p:ph type="dt" sz="half" idx="10"/>
          </p:nvPr>
        </p:nvSpPr>
        <p:spPr/>
        <p:txBody>
          <a:bodyPr/>
          <a:lstStyle/>
          <a:p>
            <a:fld id="{BAF3E0BD-8A17-4B50-8235-36504A506530}" type="datetimeFigureOut">
              <a:rPr lang="id-ID" smtClean="0"/>
              <a:pPr/>
              <a:t>08/04/2018</a:t>
            </a:fld>
            <a:endParaRPr lang="id-ID"/>
          </a:p>
        </p:txBody>
      </p:sp>
      <p:sp>
        <p:nvSpPr>
          <p:cNvPr id="8" name="Footer Placeholder 7"/>
          <p:cNvSpPr>
            <a:spLocks noGrp="1"/>
          </p:cNvSpPr>
          <p:nvPr>
            <p:ph type="ftr" sz="quarter" idx="11"/>
          </p:nvPr>
        </p:nvSpPr>
        <p:spPr/>
        <p:txBody>
          <a:bodyPr/>
          <a:lstStyle/>
          <a:p>
            <a:endParaRPr lang="id-ID"/>
          </a:p>
        </p:txBody>
      </p:sp>
      <p:sp>
        <p:nvSpPr>
          <p:cNvPr id="9" name="Slide Number Placeholder 8"/>
          <p:cNvSpPr>
            <a:spLocks noGrp="1"/>
          </p:cNvSpPr>
          <p:nvPr>
            <p:ph type="sldNum" sz="quarter" idx="12"/>
          </p:nvPr>
        </p:nvSpPr>
        <p:spPr/>
        <p:txBody>
          <a:bodyPr/>
          <a:lstStyle/>
          <a:p>
            <a:fld id="{94A68036-B03C-4047-801E-AE3DBDCE0889}" type="slidenum">
              <a:rPr lang="id-ID" smtClean="0"/>
              <a:pPr/>
              <a:t>‹#›</a:t>
            </a:fld>
            <a:endParaRPr lang="id-I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id-ID"/>
          </a:p>
        </p:txBody>
      </p:sp>
      <p:sp>
        <p:nvSpPr>
          <p:cNvPr id="3" name="Date Placeholder 2"/>
          <p:cNvSpPr>
            <a:spLocks noGrp="1"/>
          </p:cNvSpPr>
          <p:nvPr>
            <p:ph type="dt" sz="half" idx="10"/>
          </p:nvPr>
        </p:nvSpPr>
        <p:spPr/>
        <p:txBody>
          <a:bodyPr/>
          <a:lstStyle/>
          <a:p>
            <a:fld id="{BAF3E0BD-8A17-4B50-8235-36504A506530}" type="datetimeFigureOut">
              <a:rPr lang="id-ID" smtClean="0"/>
              <a:pPr/>
              <a:t>08/04/2018</a:t>
            </a:fld>
            <a:endParaRPr lang="id-ID"/>
          </a:p>
        </p:txBody>
      </p:sp>
      <p:sp>
        <p:nvSpPr>
          <p:cNvPr id="4" name="Footer Placeholder 3"/>
          <p:cNvSpPr>
            <a:spLocks noGrp="1"/>
          </p:cNvSpPr>
          <p:nvPr>
            <p:ph type="ftr" sz="quarter" idx="11"/>
          </p:nvPr>
        </p:nvSpPr>
        <p:spPr/>
        <p:txBody>
          <a:bodyPr/>
          <a:lstStyle/>
          <a:p>
            <a:endParaRPr lang="id-ID"/>
          </a:p>
        </p:txBody>
      </p:sp>
      <p:sp>
        <p:nvSpPr>
          <p:cNvPr id="5" name="Slide Number Placeholder 4"/>
          <p:cNvSpPr>
            <a:spLocks noGrp="1"/>
          </p:cNvSpPr>
          <p:nvPr>
            <p:ph type="sldNum" sz="quarter" idx="12"/>
          </p:nvPr>
        </p:nvSpPr>
        <p:spPr/>
        <p:txBody>
          <a:bodyPr/>
          <a:lstStyle/>
          <a:p>
            <a:fld id="{94A68036-B03C-4047-801E-AE3DBDCE0889}" type="slidenum">
              <a:rPr lang="id-ID" smtClean="0"/>
              <a:pPr/>
              <a:t>‹#›</a:t>
            </a:fld>
            <a:endParaRPr lang="id-I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AF3E0BD-8A17-4B50-8235-36504A506530}" type="datetimeFigureOut">
              <a:rPr lang="id-ID" smtClean="0"/>
              <a:pPr/>
              <a:t>08/04/2018</a:t>
            </a:fld>
            <a:endParaRPr lang="id-ID"/>
          </a:p>
        </p:txBody>
      </p:sp>
      <p:sp>
        <p:nvSpPr>
          <p:cNvPr id="3" name="Footer Placeholder 2"/>
          <p:cNvSpPr>
            <a:spLocks noGrp="1"/>
          </p:cNvSpPr>
          <p:nvPr>
            <p:ph type="ftr" sz="quarter" idx="11"/>
          </p:nvPr>
        </p:nvSpPr>
        <p:spPr/>
        <p:txBody>
          <a:bodyPr/>
          <a:lstStyle/>
          <a:p>
            <a:endParaRPr lang="id-ID"/>
          </a:p>
        </p:txBody>
      </p:sp>
      <p:sp>
        <p:nvSpPr>
          <p:cNvPr id="4" name="Slide Number Placeholder 3"/>
          <p:cNvSpPr>
            <a:spLocks noGrp="1"/>
          </p:cNvSpPr>
          <p:nvPr>
            <p:ph type="sldNum" sz="quarter" idx="12"/>
          </p:nvPr>
        </p:nvSpPr>
        <p:spPr/>
        <p:txBody>
          <a:bodyPr/>
          <a:lstStyle/>
          <a:p>
            <a:fld id="{94A68036-B03C-4047-801E-AE3DBDCE0889}" type="slidenum">
              <a:rPr lang="id-ID" smtClean="0"/>
              <a:pPr/>
              <a:t>‹#›</a:t>
            </a:fld>
            <a:endParaRPr lang="id-I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id-ID"/>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F3E0BD-8A17-4B50-8235-36504A506530}" type="datetimeFigureOut">
              <a:rPr lang="id-ID" smtClean="0"/>
              <a:pPr/>
              <a:t>08/04/2018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4A68036-B03C-4047-801E-AE3DBDCE0889}" type="slidenum">
              <a:rPr lang="id-ID" smtClean="0"/>
              <a:pPr/>
              <a:t>‹#›</a:t>
            </a:fld>
            <a:endParaRPr lang="id-I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id-ID"/>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id-ID"/>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AF3E0BD-8A17-4B50-8235-36504A506530}" type="datetimeFigureOut">
              <a:rPr lang="id-ID" smtClean="0"/>
              <a:pPr/>
              <a:t>08/04/2018</a:t>
            </a:fld>
            <a:endParaRPr lang="id-ID"/>
          </a:p>
        </p:txBody>
      </p:sp>
      <p:sp>
        <p:nvSpPr>
          <p:cNvPr id="6" name="Footer Placeholder 5"/>
          <p:cNvSpPr>
            <a:spLocks noGrp="1"/>
          </p:cNvSpPr>
          <p:nvPr>
            <p:ph type="ftr" sz="quarter" idx="11"/>
          </p:nvPr>
        </p:nvSpPr>
        <p:spPr/>
        <p:txBody>
          <a:bodyPr/>
          <a:lstStyle/>
          <a:p>
            <a:endParaRPr lang="id-ID"/>
          </a:p>
        </p:txBody>
      </p:sp>
      <p:sp>
        <p:nvSpPr>
          <p:cNvPr id="7" name="Slide Number Placeholder 6"/>
          <p:cNvSpPr>
            <a:spLocks noGrp="1"/>
          </p:cNvSpPr>
          <p:nvPr>
            <p:ph type="sldNum" sz="quarter" idx="12"/>
          </p:nvPr>
        </p:nvSpPr>
        <p:spPr/>
        <p:txBody>
          <a:bodyPr/>
          <a:lstStyle/>
          <a:p>
            <a:fld id="{94A68036-B03C-4047-801E-AE3DBDCE0889}" type="slidenum">
              <a:rPr lang="id-ID" smtClean="0"/>
              <a:pPr/>
              <a:t>‹#›</a:t>
            </a:fld>
            <a:endParaRPr lang="id-ID"/>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id-ID"/>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AF3E0BD-8A17-4B50-8235-36504A506530}" type="datetimeFigureOut">
              <a:rPr lang="id-ID" smtClean="0"/>
              <a:pPr/>
              <a:t>08/04/2018</a:t>
            </a:fld>
            <a:endParaRPr lang="id-ID"/>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id-ID"/>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A68036-B03C-4047-801E-AE3DBDCE0889}" type="slidenum">
              <a:rPr lang="id-ID" smtClean="0"/>
              <a:pPr/>
              <a:t>‹#›</a:t>
            </a:fld>
            <a:endParaRPr lang="id-ID"/>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d-ID"/>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1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6.xml"/><Relationship Id="rId1" Type="http://schemas.openxmlformats.org/officeDocument/2006/relationships/slideLayout" Target="../slideLayouts/slideLayout2.xml"/><Relationship Id="rId4" Type="http://schemas.openxmlformats.org/officeDocument/2006/relationships/image" Target="../media/image4.png"/></Relationships>
</file>

<file path=ppt/slides/_rels/slide2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7" Type="http://schemas.openxmlformats.org/officeDocument/2006/relationships/diagramColors" Target="../diagrams/colors1.xml"/><Relationship Id="rId2" Type="http://schemas.openxmlformats.org/officeDocument/2006/relationships/notesSlide" Target="../notesSlides/notesSlide4.xml"/><Relationship Id="rId1" Type="http://schemas.openxmlformats.org/officeDocument/2006/relationships/slideLayout" Target="../slideLayouts/slideLayout2.xml"/><Relationship Id="rId6" Type="http://schemas.openxmlformats.org/officeDocument/2006/relationships/diagramQuickStyle" Target="../diagrams/quickStyle1.xml"/><Relationship Id="rId5" Type="http://schemas.openxmlformats.org/officeDocument/2006/relationships/diagramLayout" Target="../diagrams/layout1.xml"/><Relationship Id="rId4" Type="http://schemas.openxmlformats.org/officeDocument/2006/relationships/diagramData" Target="../diagrams/data1.xml"/></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0" name="Picture 2" descr="C:\Users\arsil\Desktop\Smartcreative.jpg"/>
          <p:cNvPicPr>
            <a:picLocks noChangeAspect="1" noChangeArrowheads="1"/>
          </p:cNvPicPr>
          <p:nvPr/>
        </p:nvPicPr>
        <p:blipFill>
          <a:blip r:embed="rId3"/>
          <a:srcRect l="1051" r="800" b="504"/>
          <a:stretch>
            <a:fillRect/>
          </a:stretch>
        </p:blipFill>
        <p:spPr bwMode="auto">
          <a:xfrm>
            <a:off x="0" y="304800"/>
            <a:ext cx="9144000" cy="6840538"/>
          </a:xfrm>
          <a:prstGeom prst="rect">
            <a:avLst/>
          </a:prstGeom>
          <a:noFill/>
          <a:ln w="9525">
            <a:noFill/>
            <a:miter lim="800000"/>
            <a:headEnd/>
            <a:tailEnd/>
          </a:ln>
        </p:spPr>
      </p:pic>
      <p:sp>
        <p:nvSpPr>
          <p:cNvPr id="2051" name="TextBox 1"/>
          <p:cNvSpPr txBox="1">
            <a:spLocks noChangeArrowheads="1"/>
          </p:cNvSpPr>
          <p:nvPr/>
        </p:nvSpPr>
        <p:spPr bwMode="auto">
          <a:xfrm>
            <a:off x="3222625" y="3657600"/>
            <a:ext cx="5638800" cy="1569660"/>
          </a:xfrm>
          <a:prstGeom prst="rect">
            <a:avLst/>
          </a:prstGeom>
          <a:noFill/>
          <a:ln w="9525">
            <a:noFill/>
            <a:miter lim="800000"/>
            <a:headEnd/>
            <a:tailEnd/>
          </a:ln>
        </p:spPr>
        <p:txBody>
          <a:bodyPr>
            <a:spAutoFit/>
          </a:bodyPr>
          <a:lstStyle/>
          <a:p>
            <a:pPr algn="ctr"/>
            <a:r>
              <a:rPr lang="id-ID" sz="3200" b="1" dirty="0" smtClean="0">
                <a:solidFill>
                  <a:schemeClr val="bg1"/>
                </a:solidFill>
              </a:rPr>
              <a:t>Surveilans Demam Dengue dan </a:t>
            </a:r>
            <a:endParaRPr lang="id-ID" sz="3200" b="1" dirty="0" smtClean="0">
              <a:solidFill>
                <a:schemeClr val="bg1"/>
              </a:solidFill>
            </a:endParaRPr>
          </a:p>
          <a:p>
            <a:pPr algn="ctr"/>
            <a:r>
              <a:rPr lang="id-ID" sz="3200" b="1" dirty="0" smtClean="0">
                <a:solidFill>
                  <a:schemeClr val="bg1"/>
                </a:solidFill>
              </a:rPr>
              <a:t>Demam </a:t>
            </a:r>
            <a:r>
              <a:rPr lang="id-ID" sz="3200" b="1" dirty="0" smtClean="0">
                <a:solidFill>
                  <a:schemeClr val="bg1"/>
                </a:solidFill>
              </a:rPr>
              <a:t>Berdarah Dengue</a:t>
            </a:r>
            <a:endParaRPr lang="en-US" sz="3200" b="1" dirty="0">
              <a:solidFill>
                <a:schemeClr val="bg1"/>
              </a:solidFill>
            </a:endParaRPr>
          </a:p>
          <a:p>
            <a:pPr algn="ctr"/>
            <a:r>
              <a:rPr lang="en-US" sz="3200" b="1" dirty="0">
                <a:solidFill>
                  <a:schemeClr val="bg1"/>
                </a:solidFill>
              </a:rPr>
              <a:t>PERTEMUAN </a:t>
            </a:r>
            <a:r>
              <a:rPr lang="id-ID" sz="3200" b="1" dirty="0" smtClean="0">
                <a:solidFill>
                  <a:schemeClr val="bg1"/>
                </a:solidFill>
              </a:rPr>
              <a:t> </a:t>
            </a:r>
            <a:r>
              <a:rPr lang="id-ID" sz="3200" b="1" dirty="0" smtClean="0">
                <a:solidFill>
                  <a:schemeClr val="bg1"/>
                </a:solidFill>
              </a:rPr>
              <a:t>9</a:t>
            </a:r>
            <a:endParaRPr lang="en-US" sz="3200" b="1" dirty="0">
              <a:solidFill>
                <a:schemeClr val="bg1"/>
              </a:solidFill>
            </a:endParaRPr>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normAutofit/>
          </a:bodyPr>
          <a:lstStyle/>
          <a:p>
            <a:r>
              <a:rPr lang="id-ID" sz="3200" b="1" i="1" dirty="0" smtClean="0"/>
              <a:t>2) Laboratorium</a:t>
            </a:r>
          </a:p>
        </p:txBody>
      </p:sp>
      <p:sp>
        <p:nvSpPr>
          <p:cNvPr id="12292" name="Content Placeholder 5"/>
          <p:cNvSpPr>
            <a:spLocks noGrp="1"/>
          </p:cNvSpPr>
          <p:nvPr>
            <p:ph idx="1"/>
          </p:nvPr>
        </p:nvSpPr>
        <p:spPr>
          <a:xfrm>
            <a:off x="457200" y="1524000"/>
            <a:ext cx="8229600" cy="4602163"/>
          </a:xfrm>
        </p:spPr>
        <p:txBody>
          <a:bodyPr>
            <a:normAutofit/>
          </a:bodyPr>
          <a:lstStyle/>
          <a:p>
            <a:pPr algn="just">
              <a:buNone/>
            </a:pPr>
            <a:r>
              <a:rPr lang="pt-BR" sz="2400" dirty="0" smtClean="0"/>
              <a:t>a) Trombositopenia (100.000/mm3 atau kurang)</a:t>
            </a:r>
          </a:p>
          <a:p>
            <a:pPr algn="just">
              <a:buNone/>
            </a:pPr>
            <a:r>
              <a:rPr lang="id-ID" sz="2400" dirty="0" smtClean="0"/>
              <a:t>b) Adanya kebocoran plasma karena peningkatan permeabilitas kapiler, yang ditandai adanya:</a:t>
            </a:r>
          </a:p>
          <a:p>
            <a:pPr marL="623888" indent="-354013" algn="just"/>
            <a:r>
              <a:rPr lang="nn-NO" sz="2400" dirty="0" smtClean="0"/>
              <a:t>Hemokonsentrasi/ Peningkatan hematokrit  ³ 10% dari data baseline</a:t>
            </a:r>
          </a:p>
          <a:p>
            <a:pPr marL="623888" indent="-354013" algn="just"/>
            <a:r>
              <a:rPr lang="id-ID" sz="2400" dirty="0" smtClean="0"/>
              <a:t>saat pasien belum sakit atau sudah sembuh atau a</a:t>
            </a:r>
          </a:p>
        </p:txBody>
      </p:sp>
    </p:spTree>
  </p:cSld>
  <p:clrMapOvr>
    <a:masterClrMapping/>
  </p:clrMapOvr>
  <p:transition>
    <p:wipe dir="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noAutofit/>
          </a:bodyPr>
          <a:lstStyle/>
          <a:p>
            <a:pPr>
              <a:spcBef>
                <a:spcPct val="50000"/>
              </a:spcBef>
            </a:pPr>
            <a:r>
              <a:rPr lang="id-ID" sz="2800" b="1" dirty="0" smtClean="0"/>
              <a:t>SISTEM PELAKSANAAN SURVEILANS DALAM PENGENDALIAN DBD</a:t>
            </a:r>
            <a:endParaRPr lang="id-ID" sz="2800" dirty="0" smtClean="0">
              <a:latin typeface="Arial" charset="0"/>
              <a:cs typeface="Arial" charset="0"/>
            </a:endParaRPr>
          </a:p>
        </p:txBody>
      </p:sp>
      <p:sp>
        <p:nvSpPr>
          <p:cNvPr id="15364" name="Content Placeholder 5"/>
          <p:cNvSpPr>
            <a:spLocks noGrp="1"/>
          </p:cNvSpPr>
          <p:nvPr>
            <p:ph idx="1"/>
          </p:nvPr>
        </p:nvSpPr>
        <p:spPr>
          <a:xfrm>
            <a:off x="457200" y="1524000"/>
            <a:ext cx="8229600" cy="4602163"/>
          </a:xfrm>
        </p:spPr>
        <p:txBody>
          <a:bodyPr>
            <a:normAutofit/>
          </a:bodyPr>
          <a:lstStyle/>
          <a:p>
            <a:pPr>
              <a:buNone/>
            </a:pPr>
            <a:r>
              <a:rPr lang="id-ID" sz="2400" b="1" dirty="0" smtClean="0">
                <a:latin typeface="Arial" charset="0"/>
                <a:cs typeface="Arial" charset="0"/>
              </a:rPr>
              <a:t>Jenis data surveilans :</a:t>
            </a:r>
          </a:p>
          <a:p>
            <a:pPr marL="457200" indent="-457200">
              <a:buFont typeface="+mj-lt"/>
              <a:buAutoNum type="alphaLcPeriod"/>
            </a:pPr>
            <a:r>
              <a:rPr lang="id-ID" sz="2400" dirty="0" smtClean="0"/>
              <a:t>Data kesakitan dan kematian menurut golongan umur dan jenis kelamin, kasus  DD, DBD, SSD dari Unit Pelayanan kesehatan, W1, kewaspadaan mingguan, bulanan, dan tahunan.</a:t>
            </a:r>
          </a:p>
          <a:p>
            <a:pPr marL="457200" indent="-457200">
              <a:buFont typeface="+mj-lt"/>
              <a:buAutoNum type="alphaLcPeriod"/>
            </a:pPr>
            <a:r>
              <a:rPr lang="id-ID" sz="2400" dirty="0" smtClean="0"/>
              <a:t>Data penduduk menurut golongan umur tahunan.</a:t>
            </a:r>
          </a:p>
          <a:p>
            <a:pPr marL="457200" indent="-457200">
              <a:buFont typeface="+mj-lt"/>
              <a:buAutoNum type="alphaLcPeriod"/>
            </a:pPr>
            <a:r>
              <a:rPr lang="id-ID" sz="2400" dirty="0" smtClean="0"/>
              <a:t>Data desa, kecamatan, kabupaten, provinsi terdapat kasus DD, DBD, SSD bulanan dan tahunan</a:t>
            </a:r>
          </a:p>
          <a:p>
            <a:pPr marL="457200" indent="-457200">
              <a:buFont typeface="+mj-lt"/>
              <a:buAutoNum type="alphaLcPeriod"/>
            </a:pPr>
            <a:r>
              <a:rPr lang="id-ID" sz="2400" dirty="0" smtClean="0"/>
              <a:t>Data ABJ kecamatan, kabupaten/kota, provinsi hasil dari kegiatan pengamatan jentik.</a:t>
            </a:r>
          </a:p>
          <a:p>
            <a:pPr>
              <a:buNone/>
            </a:pPr>
            <a:endParaRPr lang="id-ID" sz="24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457184"/>
          </a:xfrm>
        </p:spPr>
        <p:txBody>
          <a:bodyPr>
            <a:normAutofit fontScale="90000"/>
          </a:bodyPr>
          <a:lstStyle/>
          <a:p>
            <a:pPr>
              <a:spcBef>
                <a:spcPct val="50000"/>
              </a:spcBef>
            </a:pPr>
            <a:r>
              <a:rPr lang="id-ID" sz="3200" dirty="0" smtClean="0">
                <a:latin typeface="Arial" charset="0"/>
                <a:cs typeface="Arial" charset="0"/>
              </a:rPr>
              <a:t>Sumber data surveilans</a:t>
            </a:r>
          </a:p>
        </p:txBody>
      </p:sp>
      <p:sp>
        <p:nvSpPr>
          <p:cNvPr id="16388" name="Content Placeholder 5"/>
          <p:cNvSpPr>
            <a:spLocks noGrp="1"/>
          </p:cNvSpPr>
          <p:nvPr>
            <p:ph idx="1"/>
          </p:nvPr>
        </p:nvSpPr>
        <p:spPr>
          <a:xfrm>
            <a:off x="457200" y="1524000"/>
            <a:ext cx="8229600" cy="4602163"/>
          </a:xfrm>
        </p:spPr>
        <p:txBody>
          <a:bodyPr>
            <a:noAutofit/>
          </a:bodyPr>
          <a:lstStyle/>
          <a:p>
            <a:pPr marL="457200" indent="-457200">
              <a:buAutoNum type="alphaLcPeriod"/>
            </a:pPr>
            <a:r>
              <a:rPr lang="id-ID" sz="2200" dirty="0" smtClean="0"/>
              <a:t>Laporan rutin DBD, mingguan, bulanan ( puskesmas, kabupaten/kota, dan provinsi )</a:t>
            </a:r>
          </a:p>
          <a:p>
            <a:pPr marL="457200" indent="-457200">
              <a:buAutoNum type="alphaLcPeriod"/>
            </a:pPr>
            <a:r>
              <a:rPr lang="id-ID" sz="2200" dirty="0" smtClean="0"/>
              <a:t>Laporan KLB/wabah /W1( puskesmas, kabupaten/kota, provinsi )</a:t>
            </a:r>
          </a:p>
          <a:p>
            <a:pPr marL="457200" indent="-457200">
              <a:buAutoNum type="alphaLcPeriod"/>
            </a:pPr>
            <a:r>
              <a:rPr lang="id-ID" sz="2200" dirty="0" smtClean="0"/>
              <a:t>Laporan laboratorium dari UPK (puskesmas, RS, Labkes, dll)</a:t>
            </a:r>
          </a:p>
          <a:p>
            <a:pPr marL="457200" indent="-457200">
              <a:buAutoNum type="alphaLcPeriod"/>
            </a:pPr>
            <a:r>
              <a:rPr lang="id-ID" sz="2200" dirty="0" smtClean="0"/>
              <a:t>Laporan hasil penyelidikan kasus perorangan (puskesmas, kabupaten/kota)</a:t>
            </a:r>
          </a:p>
          <a:p>
            <a:pPr marL="457200" indent="-457200">
              <a:buAutoNum type="alphaLcPeriod"/>
            </a:pPr>
            <a:r>
              <a:rPr lang="id-ID" sz="2200" dirty="0" smtClean="0"/>
              <a:t>Laporan penyelidikan KLB/wabah (puskesmas, kabupaten/kota)</a:t>
            </a:r>
          </a:p>
          <a:p>
            <a:pPr marL="457200" indent="-457200">
              <a:buAutoNum type="alphaLcPeriod"/>
            </a:pPr>
            <a:r>
              <a:rPr lang="fi-FI" sz="2200" dirty="0" smtClean="0"/>
              <a:t>Survei khusus (pusat, provinsi, kabupaten/kota)</a:t>
            </a:r>
            <a:endParaRPr lang="id-ID" sz="2200" dirty="0" smtClean="0"/>
          </a:p>
          <a:p>
            <a:pPr marL="457200" indent="-457200">
              <a:buAutoNum type="alphaLcPeriod"/>
            </a:pPr>
            <a:r>
              <a:rPr lang="id-ID" sz="2200" dirty="0" smtClean="0"/>
              <a:t>Laporan data demografi (puskesmas, kabupaten/kota, provinsi)</a:t>
            </a:r>
          </a:p>
          <a:p>
            <a:pPr marL="457200" indent="-457200">
              <a:buAutoNum type="alphaLcPeriod"/>
            </a:pPr>
            <a:r>
              <a:rPr lang="nn-NO" sz="2200" dirty="0" smtClean="0"/>
              <a:t>Laporan data vektor (puskesmas, kabupaten/kota, provinsi)</a:t>
            </a:r>
            <a:endParaRPr lang="id-ID" sz="2200" dirty="0" smtClean="0"/>
          </a:p>
          <a:p>
            <a:pPr marL="457200" indent="-457200">
              <a:buAutoNum type="alphaLcPeriod"/>
            </a:pPr>
            <a:r>
              <a:rPr lang="id-ID" sz="2200" dirty="0" smtClean="0"/>
              <a:t>Laporan dari Badan Meteorologi &amp; Geofisika provinsi, kabupaten/kota, kecamatan tentang curah hujan dan hari hujan</a:t>
            </a:r>
          </a:p>
          <a:p>
            <a:pPr marL="457200" indent="-457200">
              <a:buAutoNum type="alphaLcPeriod"/>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b="1" dirty="0" smtClean="0"/>
              <a:t>Pelaksanaan Surveilans DBD</a:t>
            </a:r>
            <a:endParaRPr lang="id-ID" sz="3200" dirty="0" smtClean="0">
              <a:latin typeface="Arial" charset="0"/>
              <a:cs typeface="Arial" charset="0"/>
            </a:endParaRPr>
          </a:p>
        </p:txBody>
      </p:sp>
      <p:sp>
        <p:nvSpPr>
          <p:cNvPr id="17412" name="Content Placeholder 5"/>
          <p:cNvSpPr>
            <a:spLocks noGrp="1"/>
          </p:cNvSpPr>
          <p:nvPr>
            <p:ph idx="1"/>
          </p:nvPr>
        </p:nvSpPr>
        <p:spPr>
          <a:xfrm>
            <a:off x="457200" y="1524000"/>
            <a:ext cx="8229600" cy="4602163"/>
          </a:xfrm>
        </p:spPr>
        <p:txBody>
          <a:bodyPr>
            <a:normAutofit/>
          </a:bodyPr>
          <a:lstStyle/>
          <a:p>
            <a:pPr>
              <a:buNone/>
            </a:pPr>
            <a:r>
              <a:rPr lang="id-ID" sz="2400" b="1" dirty="0" smtClean="0"/>
              <a:t>1) Pengumpulan data</a:t>
            </a:r>
          </a:p>
          <a:p>
            <a:pPr indent="-73025">
              <a:buNone/>
            </a:pPr>
            <a:r>
              <a:rPr lang="sv-SE" sz="2400" dirty="0" smtClean="0"/>
              <a:t>Pengumpulan data kasus dilaksanakan secara berjenjang mulai dari</a:t>
            </a:r>
            <a:r>
              <a:rPr lang="id-ID" sz="2400" dirty="0" smtClean="0"/>
              <a:t> Pukesmas dan jejaringnya (community based), sampai Rumah Sakit </a:t>
            </a:r>
            <a:r>
              <a:rPr lang="sv-SE" sz="2400" dirty="0" smtClean="0"/>
              <a:t>(hospital based), laboratorium kabupaten/kota dan propvinsi dengan</a:t>
            </a:r>
            <a:r>
              <a:rPr lang="id-ID" sz="2400" dirty="0" smtClean="0"/>
              <a:t> menggunakan form pelaporan demam </a:t>
            </a:r>
            <a:r>
              <a:rPr lang="id-ID" sz="2400" dirty="0" smtClean="0"/>
              <a:t>berdarah</a:t>
            </a:r>
            <a:endParaRPr lang="id-ID" sz="2400" dirty="0" smtClean="0"/>
          </a:p>
          <a:p>
            <a:pPr>
              <a:buNone/>
            </a:pPr>
            <a:r>
              <a:rPr lang="it-IT" sz="2400" b="1" dirty="0" smtClean="0"/>
              <a:t>2) Pengolahan dan penyimpanan data</a:t>
            </a:r>
          </a:p>
          <a:p>
            <a:pPr indent="-73025">
              <a:buNone/>
            </a:pPr>
            <a:r>
              <a:rPr lang="fi-FI" sz="2400" dirty="0" smtClean="0"/>
              <a:t>Dilaksanakan disetiap tingkat unit pelaksanakan surveilans</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b="1" dirty="0" smtClean="0"/>
              <a:t>Pelaksanaan Surveilans DBD</a:t>
            </a:r>
            <a:endParaRPr lang="id-ID" sz="3200" dirty="0" smtClean="0">
              <a:latin typeface="Arial" charset="0"/>
              <a:cs typeface="Arial" charset="0"/>
            </a:endParaRPr>
          </a:p>
        </p:txBody>
      </p:sp>
      <p:sp>
        <p:nvSpPr>
          <p:cNvPr id="17412" name="Content Placeholder 5"/>
          <p:cNvSpPr>
            <a:spLocks noGrp="1"/>
          </p:cNvSpPr>
          <p:nvPr>
            <p:ph idx="1"/>
          </p:nvPr>
        </p:nvSpPr>
        <p:spPr>
          <a:xfrm>
            <a:off x="457200" y="1524000"/>
            <a:ext cx="8229600" cy="4602163"/>
          </a:xfrm>
        </p:spPr>
        <p:txBody>
          <a:bodyPr>
            <a:normAutofit/>
          </a:bodyPr>
          <a:lstStyle/>
          <a:p>
            <a:pPr>
              <a:buNone/>
            </a:pPr>
            <a:r>
              <a:rPr lang="id-ID" sz="2400" b="1" dirty="0" smtClean="0"/>
              <a:t>3) Analisis data</a:t>
            </a:r>
          </a:p>
          <a:p>
            <a:pPr>
              <a:buNone/>
            </a:pPr>
            <a:r>
              <a:rPr lang="id-ID" sz="2400" dirty="0" smtClean="0"/>
              <a:t>	Analisis deskriptif dan analitik dilakukan disetiap unit pelaksana surveilans sesuai dengan kemampuan masing-masing</a:t>
            </a:r>
          </a:p>
          <a:p>
            <a:pPr>
              <a:buNone/>
            </a:pPr>
            <a:r>
              <a:rPr lang="id-ID" sz="2400" b="1" dirty="0" smtClean="0"/>
              <a:t>4) Penyebarluasan informasi</a:t>
            </a:r>
          </a:p>
          <a:p>
            <a:pPr>
              <a:buNone/>
            </a:pPr>
            <a:r>
              <a:rPr lang="id-ID" sz="2400" dirty="0" smtClean="0"/>
              <a:t>	Dilaksakanakan disetiap unit pelaksana surveilans kepada pihak yang membutuhkan data tersebut</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536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5363" name="Title 5"/>
          <p:cNvSpPr>
            <a:spLocks noGrp="1"/>
          </p:cNvSpPr>
          <p:nvPr>
            <p:ph type="title"/>
          </p:nvPr>
        </p:nvSpPr>
        <p:spPr>
          <a:xfrm>
            <a:off x="533400" y="685800"/>
            <a:ext cx="8229600" cy="685800"/>
          </a:xfrm>
        </p:spPr>
        <p:txBody>
          <a:bodyPr/>
          <a:lstStyle/>
          <a:p>
            <a:pPr>
              <a:spcBef>
                <a:spcPct val="50000"/>
              </a:spcBef>
            </a:pPr>
            <a:r>
              <a:rPr lang="id-ID" sz="3200" b="1" dirty="0" smtClean="0">
                <a:latin typeface="Arial" charset="0"/>
                <a:cs typeface="Arial" charset="0"/>
              </a:rPr>
              <a:t>Alur pelaporan surveilans DBD</a:t>
            </a:r>
          </a:p>
        </p:txBody>
      </p:sp>
      <p:pic>
        <p:nvPicPr>
          <p:cNvPr id="2051" name="Picture 3"/>
          <p:cNvPicPr>
            <a:picLocks noChangeAspect="1" noChangeArrowheads="1"/>
          </p:cNvPicPr>
          <p:nvPr/>
        </p:nvPicPr>
        <p:blipFill>
          <a:blip r:embed="rId4"/>
          <a:srcRect/>
          <a:stretch>
            <a:fillRect/>
          </a:stretch>
        </p:blipFill>
        <p:spPr bwMode="auto">
          <a:xfrm rot="5400000">
            <a:off x="2207410" y="-364351"/>
            <a:ext cx="4943495" cy="8358248"/>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00034" y="1428736"/>
            <a:ext cx="8229600" cy="685800"/>
          </a:xfrm>
        </p:spPr>
        <p:txBody>
          <a:bodyPr>
            <a:noAutofit/>
          </a:bodyPr>
          <a:lstStyle/>
          <a:p>
            <a:pPr>
              <a:spcBef>
                <a:spcPct val="50000"/>
              </a:spcBef>
            </a:pPr>
            <a:r>
              <a:rPr lang="id-ID" sz="4800" b="1" dirty="0" smtClean="0">
                <a:latin typeface="+mn-lt"/>
                <a:cs typeface="Arial" charset="0"/>
              </a:rPr>
              <a:t>Mekanisme pelaporan </a:t>
            </a:r>
            <a:r>
              <a:rPr lang="id-ID" sz="4800" b="1" dirty="0" smtClean="0">
                <a:latin typeface="+mn-lt"/>
                <a:cs typeface="Arial" charset="0"/>
              </a:rPr>
              <a:t/>
            </a:r>
            <a:br>
              <a:rPr lang="id-ID" sz="4800" b="1" dirty="0" smtClean="0">
                <a:latin typeface="+mn-lt"/>
                <a:cs typeface="Arial" charset="0"/>
              </a:rPr>
            </a:br>
            <a:r>
              <a:rPr lang="id-ID" sz="2000" dirty="0" smtClean="0">
                <a:latin typeface="+mn-lt"/>
                <a:cs typeface="Arial" charset="0"/>
              </a:rPr>
              <a:t>(</a:t>
            </a:r>
            <a:r>
              <a:rPr lang="id-ID" sz="2000" dirty="0" smtClean="0">
                <a:latin typeface="+mn-lt"/>
                <a:cs typeface="Arial" charset="0"/>
              </a:rPr>
              <a:t>apa yang dilaporkan?kapan?apa bentuk formnya?)</a:t>
            </a:r>
          </a:p>
        </p:txBody>
      </p:sp>
      <p:sp>
        <p:nvSpPr>
          <p:cNvPr id="16388" name="Content Placeholder 5"/>
          <p:cNvSpPr>
            <a:spLocks noGrp="1"/>
          </p:cNvSpPr>
          <p:nvPr>
            <p:ph idx="1"/>
          </p:nvPr>
        </p:nvSpPr>
        <p:spPr>
          <a:xfrm>
            <a:off x="457200" y="2714620"/>
            <a:ext cx="8229600" cy="3411543"/>
          </a:xfrm>
        </p:spPr>
        <p:txBody>
          <a:bodyPr>
            <a:normAutofit/>
          </a:bodyPr>
          <a:lstStyle/>
          <a:p>
            <a:pPr marL="457200" indent="-457200">
              <a:buAutoNum type="arabicPeriod"/>
            </a:pPr>
            <a:r>
              <a:rPr lang="id-ID" sz="2800" dirty="0" smtClean="0">
                <a:latin typeface="Arial" charset="0"/>
                <a:cs typeface="Arial" charset="0"/>
              </a:rPr>
              <a:t>Dari puskesmas</a:t>
            </a:r>
          </a:p>
          <a:p>
            <a:pPr marL="457200" indent="-457200">
              <a:buAutoNum type="arabicPeriod"/>
            </a:pPr>
            <a:r>
              <a:rPr lang="id-ID" sz="2800" dirty="0" smtClean="0">
                <a:latin typeface="Arial" charset="0"/>
                <a:cs typeface="Arial" charset="0"/>
              </a:rPr>
              <a:t>Dari RS </a:t>
            </a:r>
          </a:p>
          <a:p>
            <a:pPr marL="457200" indent="-457200">
              <a:buAutoNum type="arabicPeriod"/>
            </a:pPr>
            <a:r>
              <a:rPr lang="id-ID" sz="2800" dirty="0" smtClean="0"/>
              <a:t>Dari DinkesKabupaten/Kota ke DinKes Provinsi</a:t>
            </a:r>
          </a:p>
          <a:p>
            <a:pPr marL="457200" indent="-457200">
              <a:buAutoNum type="arabicPeriod"/>
            </a:pPr>
            <a:r>
              <a:rPr lang="id-ID" sz="2800" dirty="0" smtClean="0"/>
              <a:t>Dari dinas kesehatan Provinsi ke pusat (Subdit Arbovirosis, Ditjen PP dan PL)</a:t>
            </a:r>
          </a:p>
          <a:p>
            <a:pPr marL="457200" indent="-457200">
              <a:buAutoNum type="arabicPeriod"/>
            </a:pP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Dari Puskesmas</a:t>
            </a:r>
          </a:p>
        </p:txBody>
      </p:sp>
      <p:sp>
        <p:nvSpPr>
          <p:cNvPr id="17412" name="Content Placeholder 5"/>
          <p:cNvSpPr>
            <a:spLocks noGrp="1"/>
          </p:cNvSpPr>
          <p:nvPr>
            <p:ph idx="1"/>
          </p:nvPr>
        </p:nvSpPr>
        <p:spPr>
          <a:xfrm>
            <a:off x="457200" y="1524000"/>
            <a:ext cx="8229600" cy="4602163"/>
          </a:xfrm>
        </p:spPr>
        <p:txBody>
          <a:bodyPr/>
          <a:lstStyle/>
          <a:p>
            <a:pPr marL="457200" indent="-457200">
              <a:buFont typeface="+mj-lt"/>
              <a:buAutoNum type="arabicPeriod"/>
            </a:pPr>
            <a:r>
              <a:rPr lang="id-ID" sz="2400" dirty="0" smtClean="0"/>
              <a:t>Melaporkan kasus suspek infeksi Dengue ke dinas kesehatan kabupaten/kota</a:t>
            </a:r>
          </a:p>
          <a:p>
            <a:pPr marL="457200" indent="-457200">
              <a:buFont typeface="+mj-lt"/>
              <a:buAutoNum type="arabicPeriod"/>
            </a:pPr>
            <a:r>
              <a:rPr lang="id-ID" sz="2400" dirty="0" smtClean="0"/>
              <a:t>Wajib melaporkan kasus infeksi dengue (DD, DBD dan SSD) yang dapat didiagnosis di puskesmas dalam waktu 24 jam menggunakan form KD-PKM DBD</a:t>
            </a:r>
          </a:p>
          <a:p>
            <a:pPr marL="457200" indent="-457200">
              <a:buFont typeface="+mj-lt"/>
              <a:buAutoNum type="arabicPeriod"/>
            </a:pPr>
            <a:r>
              <a:rPr lang="it-IT" sz="2400" dirty="0" smtClean="0"/>
              <a:t>Laporan di bawah ini juga digunakan di puskesmas :</a:t>
            </a:r>
          </a:p>
          <a:p>
            <a:pPr marL="727075" indent="-457200">
              <a:buFont typeface="Wingdings" pitchFamily="2" charset="2"/>
              <a:buChar char="q"/>
            </a:pPr>
            <a:r>
              <a:rPr lang="id-ID" sz="2400" dirty="0" smtClean="0"/>
              <a:t>Formulir K-DBD sebagai laporan bulanan</a:t>
            </a:r>
          </a:p>
          <a:p>
            <a:pPr marL="727075" indent="-457200">
              <a:buFont typeface="Wingdings" pitchFamily="2" charset="2"/>
              <a:buChar char="q"/>
            </a:pPr>
            <a:r>
              <a:rPr lang="fi-FI" sz="2400" dirty="0" smtClean="0"/>
              <a:t>Rekapan W2 sebagai rekapan mingguan</a:t>
            </a:r>
          </a:p>
          <a:p>
            <a:pPr marL="727075" indent="-457200">
              <a:buFont typeface="Wingdings" pitchFamily="2" charset="2"/>
              <a:buChar char="q"/>
            </a:pPr>
            <a:r>
              <a:rPr lang="id-ID" sz="2400" dirty="0" smtClean="0"/>
              <a:t>Formulir W1 bila terjadi KLB</a:t>
            </a:r>
          </a:p>
          <a:p>
            <a:pPr marL="727075" indent="-457200">
              <a:buFont typeface="Wingdings" pitchFamily="2" charset="2"/>
              <a:buChar char="q"/>
            </a:pPr>
            <a:r>
              <a:rPr lang="id-ID" sz="2400" dirty="0" smtClean="0"/>
              <a:t>Laporan Sistim Terpadu Penyakit (STP)</a:t>
            </a:r>
          </a:p>
          <a:p>
            <a:pPr marL="457200" indent="-457200">
              <a:buFont typeface="+mj-lt"/>
              <a:buAutoNum type="arabicPeriod"/>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Dari Rumah Sakit</a:t>
            </a:r>
          </a:p>
        </p:txBody>
      </p:sp>
      <p:sp>
        <p:nvSpPr>
          <p:cNvPr id="16388" name="Content Placeholder 5"/>
          <p:cNvSpPr>
            <a:spLocks noGrp="1"/>
          </p:cNvSpPr>
          <p:nvPr>
            <p:ph idx="1"/>
          </p:nvPr>
        </p:nvSpPr>
        <p:spPr>
          <a:xfrm>
            <a:off x="457200" y="1524000"/>
            <a:ext cx="8229600" cy="4602163"/>
          </a:xfrm>
        </p:spPr>
        <p:txBody>
          <a:bodyPr>
            <a:normAutofit/>
          </a:bodyPr>
          <a:lstStyle/>
          <a:p>
            <a:r>
              <a:rPr lang="id-ID" sz="2400" dirty="0" smtClean="0"/>
              <a:t>Setiap unit pelayanan kesehatan yang menemukan kasus infeksi dengue (DD, DBD, SSD) wajib segera melaporkan ke dinas kesehatan kabupaten/kota setempat selambat-lambatnya dalam 24 jam  dengan tembusan ke puskesmas wilayah tempat tinggal penderita (KD-RS)</a:t>
            </a:r>
            <a:r>
              <a:rPr lang="id-ID" sz="2400" dirty="0" smtClean="0">
                <a:sym typeface="Wingdings" pitchFamily="2" charset="2"/>
              </a:rPr>
              <a:t></a:t>
            </a:r>
            <a:r>
              <a:rPr lang="id-ID" sz="2400" dirty="0" smtClean="0"/>
              <a:t>laporan yang dipergunakan untuk tindakan penanggulangannya.</a:t>
            </a:r>
          </a:p>
          <a:p>
            <a:r>
              <a:rPr lang="es-ES" sz="2400" dirty="0" err="1" smtClean="0"/>
              <a:t>Pelaporan</a:t>
            </a:r>
            <a:r>
              <a:rPr lang="es-ES" sz="2400" dirty="0" smtClean="0"/>
              <a:t> </a:t>
            </a:r>
            <a:r>
              <a:rPr lang="es-ES" sz="2400" dirty="0" err="1" smtClean="0"/>
              <a:t>kasus</a:t>
            </a:r>
            <a:r>
              <a:rPr lang="es-ES" sz="2400" dirty="0" smtClean="0"/>
              <a:t> </a:t>
            </a:r>
            <a:r>
              <a:rPr lang="es-ES" sz="2400" dirty="0" err="1" smtClean="0"/>
              <a:t>mingguan</a:t>
            </a:r>
            <a:r>
              <a:rPr lang="es-ES" sz="2400" dirty="0" smtClean="0"/>
              <a:t> dan </a:t>
            </a:r>
            <a:r>
              <a:rPr lang="es-ES" sz="2400" dirty="0" err="1" smtClean="0"/>
              <a:t>bulanan</a:t>
            </a:r>
            <a:r>
              <a:rPr lang="es-ES" sz="2400" dirty="0" smtClean="0"/>
              <a:t> </a:t>
            </a:r>
            <a:r>
              <a:rPr lang="es-ES" sz="2400" dirty="0" err="1" smtClean="0"/>
              <a:t>merupakan</a:t>
            </a:r>
            <a:r>
              <a:rPr lang="es-ES" sz="2400" dirty="0" smtClean="0"/>
              <a:t> </a:t>
            </a:r>
            <a:r>
              <a:rPr lang="es-ES" sz="2400" dirty="0" err="1" smtClean="0"/>
              <a:t>laporan</a:t>
            </a:r>
            <a:r>
              <a:rPr lang="es-ES" sz="2400" dirty="0" smtClean="0"/>
              <a:t> </a:t>
            </a:r>
            <a:r>
              <a:rPr lang="es-ES" sz="2400" dirty="0" err="1" smtClean="0"/>
              <a:t>rekapitulasi</a:t>
            </a:r>
            <a:r>
              <a:rPr lang="id-ID" sz="2400" dirty="0" smtClean="0"/>
              <a:t>  kasus (suspek infeksi dengue DD, DBD dan SSD) yang dilaporkan setiap minggunya atau bulannya dari puskesmas dan rumah sakit dengan menggunakan form W2.</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normAutofit/>
          </a:bodyPr>
          <a:lstStyle/>
          <a:p>
            <a:pPr>
              <a:spcBef>
                <a:spcPct val="50000"/>
              </a:spcBef>
            </a:pPr>
            <a:r>
              <a:rPr lang="id-ID" sz="3200" b="1" dirty="0" smtClean="0"/>
              <a:t>Dari DinkesKabupaten/Kota ke DinKes Provinsi</a:t>
            </a:r>
            <a:endParaRPr lang="id-ID" sz="3200" b="1" dirty="0" smtClean="0">
              <a:latin typeface="Arial" charset="0"/>
              <a:cs typeface="Arial" charset="0"/>
            </a:endParaRPr>
          </a:p>
        </p:txBody>
      </p:sp>
      <p:sp>
        <p:nvSpPr>
          <p:cNvPr id="17412" name="Content Placeholder 5"/>
          <p:cNvSpPr>
            <a:spLocks noGrp="1"/>
          </p:cNvSpPr>
          <p:nvPr>
            <p:ph idx="1"/>
          </p:nvPr>
        </p:nvSpPr>
        <p:spPr>
          <a:xfrm>
            <a:off x="457200" y="1524000"/>
            <a:ext cx="8229600" cy="4602163"/>
          </a:xfrm>
        </p:spPr>
        <p:txBody>
          <a:bodyPr/>
          <a:lstStyle/>
          <a:p>
            <a:pPr marL="457200" indent="-457200">
              <a:buFont typeface="+mj-lt"/>
              <a:buAutoNum type="arabicParenR"/>
            </a:pPr>
            <a:r>
              <a:rPr lang="id-ID" sz="2400" dirty="0" smtClean="0"/>
              <a:t>Menggunakan formulir K-DBD sebagai laporan bulanan </a:t>
            </a:r>
          </a:p>
          <a:p>
            <a:pPr marL="457200" indent="-457200">
              <a:buFont typeface="+mj-lt"/>
              <a:buAutoNum type="arabicParenR"/>
            </a:pPr>
            <a:r>
              <a:rPr lang="id-ID" sz="2400" dirty="0" smtClean="0"/>
              <a:t>Menggunakan formulir W1 bila terjadi KLB</a:t>
            </a:r>
          </a:p>
          <a:p>
            <a:pPr marL="457200" indent="-457200">
              <a:buFont typeface="+mj-lt"/>
              <a:buAutoNum type="arabicParenR"/>
            </a:pPr>
            <a:r>
              <a:rPr lang="id-ID" sz="2400" dirty="0" smtClean="0"/>
              <a:t>Laporan STP</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12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12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Latar Belakang</a:t>
            </a:r>
          </a:p>
        </p:txBody>
      </p:sp>
      <p:sp>
        <p:nvSpPr>
          <p:cNvPr id="5124" name="Content Placeholder 5"/>
          <p:cNvSpPr>
            <a:spLocks noGrp="1"/>
          </p:cNvSpPr>
          <p:nvPr>
            <p:ph idx="1"/>
          </p:nvPr>
        </p:nvSpPr>
        <p:spPr>
          <a:xfrm>
            <a:off x="457200" y="1524000"/>
            <a:ext cx="8229600" cy="4602163"/>
          </a:xfrm>
        </p:spPr>
        <p:txBody>
          <a:bodyPr>
            <a:normAutofit fontScale="92500" lnSpcReduction="20000"/>
          </a:bodyPr>
          <a:lstStyle/>
          <a:p>
            <a:r>
              <a:rPr lang="id-ID" sz="2400" dirty="0" smtClean="0"/>
              <a:t>Penyakit Dengue meliputi Demam Dengue (DD), Demam Berdarah Dengue (DBD), dan Sindrom Syok Dengue (SSD)</a:t>
            </a:r>
          </a:p>
          <a:p>
            <a:r>
              <a:rPr lang="id-ID" sz="2400" dirty="0" smtClean="0"/>
              <a:t>Penyakit DBD mulai dikenal di Indonesia sejak tahun 1968 di Surabaya dan Jakarta</a:t>
            </a:r>
          </a:p>
          <a:p>
            <a:r>
              <a:rPr lang="id-ID" sz="2400" dirty="0" smtClean="0"/>
              <a:t>Pada tiga tahun terakhir (2008-2010) jumlah rata-rata kasus dilaporkan sebanyak </a:t>
            </a:r>
            <a:r>
              <a:rPr lang="fi-FI" sz="2400" dirty="0" smtClean="0"/>
              <a:t>150.822 kasus dengan rata-rata kematian 1.321 kematian. </a:t>
            </a:r>
            <a:endParaRPr lang="id-ID" sz="2400" dirty="0" smtClean="0"/>
          </a:p>
          <a:p>
            <a:r>
              <a:rPr lang="fi-FI" sz="2400" dirty="0" smtClean="0"/>
              <a:t>Situasi kasus DBD tahun</a:t>
            </a:r>
            <a:r>
              <a:rPr lang="id-ID" sz="2400" dirty="0" smtClean="0"/>
              <a:t> 2011 sampai dengan Juni 2011 dilaporkan sebanyak 16.612 orang dengan kematian sebanyak 142 orang (CFR=0,85%). </a:t>
            </a:r>
          </a:p>
          <a:p>
            <a:r>
              <a:rPr lang="id-ID" sz="2400" dirty="0" smtClean="0"/>
              <a:t>Dari jumlah kasus tersebut, proporsi penderita DBD pada perempuan sebesar 50,33% dan laki-laki sebesar 49,67% . </a:t>
            </a:r>
          </a:p>
          <a:p>
            <a:r>
              <a:rPr lang="id-ID" sz="2400" dirty="0" smtClean="0"/>
              <a:t>Disisi lain angka kematian akibat DBD pada perempuan lebih tinggi dibanding laki-laki.</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normAutofit fontScale="90000"/>
          </a:bodyPr>
          <a:lstStyle/>
          <a:p>
            <a:pPr>
              <a:spcBef>
                <a:spcPct val="50000"/>
              </a:spcBef>
            </a:pPr>
            <a:r>
              <a:rPr lang="id-ID" sz="3200" b="1" dirty="0" smtClean="0"/>
              <a:t>Dari dinas kesehatan Provinsi ke pusat (Subdit Arbovirosis, Ditjen PP dan PL</a:t>
            </a:r>
            <a:endParaRPr lang="id-ID" sz="3200" b="1" dirty="0" smtClean="0">
              <a:latin typeface="Arial" charset="0"/>
              <a:cs typeface="Arial" charset="0"/>
            </a:endParaRPr>
          </a:p>
        </p:txBody>
      </p:sp>
      <p:sp>
        <p:nvSpPr>
          <p:cNvPr id="17412" name="Content Placeholder 5"/>
          <p:cNvSpPr>
            <a:spLocks noGrp="1"/>
          </p:cNvSpPr>
          <p:nvPr>
            <p:ph idx="1"/>
          </p:nvPr>
        </p:nvSpPr>
        <p:spPr>
          <a:xfrm>
            <a:off x="457200" y="1524000"/>
            <a:ext cx="8229600" cy="4602163"/>
          </a:xfrm>
        </p:spPr>
        <p:txBody>
          <a:bodyPr/>
          <a:lstStyle/>
          <a:p>
            <a:pPr marL="457200" indent="-457200">
              <a:buFont typeface="+mj-lt"/>
              <a:buAutoNum type="arabicParenR"/>
            </a:pPr>
            <a:r>
              <a:rPr lang="id-ID" sz="2400" dirty="0" smtClean="0"/>
              <a:t>Menggunakan formulir K-DBD sebagai laporan bulanan</a:t>
            </a:r>
          </a:p>
          <a:p>
            <a:pPr marL="457200" indent="-457200">
              <a:buFont typeface="+mj-lt"/>
              <a:buAutoNum type="arabicParenR"/>
            </a:pPr>
            <a:r>
              <a:rPr lang="id-ID" sz="2400" dirty="0" smtClean="0"/>
              <a:t>Menggunakan formulir W1 bila terjadi KLB</a:t>
            </a:r>
          </a:p>
          <a:p>
            <a:pPr marL="457200" indent="-457200">
              <a:buFont typeface="+mj-lt"/>
              <a:buAutoNum type="arabicParenR"/>
            </a:pPr>
            <a:r>
              <a:rPr lang="id-ID" sz="2400" dirty="0" smtClean="0"/>
              <a:t> Laporan STP</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4339" name="Title 5"/>
          <p:cNvSpPr>
            <a:spLocks noGrp="1"/>
          </p:cNvSpPr>
          <p:nvPr>
            <p:ph type="title"/>
          </p:nvPr>
        </p:nvSpPr>
        <p:spPr>
          <a:xfrm>
            <a:off x="533400" y="685800"/>
            <a:ext cx="8229600" cy="685800"/>
          </a:xfrm>
        </p:spPr>
        <p:txBody>
          <a:bodyPr>
            <a:normAutofit/>
          </a:bodyPr>
          <a:lstStyle/>
          <a:p>
            <a:pPr>
              <a:spcBef>
                <a:spcPct val="50000"/>
              </a:spcBef>
            </a:pPr>
            <a:r>
              <a:rPr lang="id-ID" sz="3200" dirty="0" smtClean="0">
                <a:latin typeface="Arial" charset="0"/>
                <a:cs typeface="Arial" charset="0"/>
              </a:rPr>
              <a:t>SURVEILANS VEKTOR DBD</a:t>
            </a:r>
          </a:p>
        </p:txBody>
      </p:sp>
      <p:sp>
        <p:nvSpPr>
          <p:cNvPr id="14340" name="Content Placeholder 5"/>
          <p:cNvSpPr>
            <a:spLocks noGrp="1"/>
          </p:cNvSpPr>
          <p:nvPr>
            <p:ph idx="1"/>
          </p:nvPr>
        </p:nvSpPr>
        <p:spPr>
          <a:xfrm>
            <a:off x="457200" y="1524000"/>
            <a:ext cx="8229600" cy="4602163"/>
          </a:xfrm>
        </p:spPr>
        <p:txBody>
          <a:bodyPr>
            <a:normAutofit/>
          </a:bodyPr>
          <a:lstStyle/>
          <a:p>
            <a:r>
              <a:rPr lang="id-ID" sz="2400" dirty="0" smtClean="0"/>
              <a:t>Surveilans vektor DBD adalah pengamatan vektor DBD  secara sistimatis </a:t>
            </a:r>
            <a:r>
              <a:rPr lang="sv-SE" sz="2400" dirty="0" smtClean="0"/>
              <a:t>dan terus menerus dalam hal kemampuannya sebagai penular DBD  yang bertujuan</a:t>
            </a:r>
            <a:r>
              <a:rPr lang="id-ID" sz="2400" dirty="0" smtClean="0"/>
              <a:t> sebagai dasar untuk memahami dinamika penularan penyakit  dan upaya pengendalian DBD.</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638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6387" name="Title 5"/>
          <p:cNvSpPr>
            <a:spLocks noGrp="1"/>
          </p:cNvSpPr>
          <p:nvPr>
            <p:ph type="title"/>
          </p:nvPr>
        </p:nvSpPr>
        <p:spPr>
          <a:xfrm>
            <a:off x="533400" y="685800"/>
            <a:ext cx="8229600" cy="685800"/>
          </a:xfrm>
        </p:spPr>
        <p:txBody>
          <a:bodyPr>
            <a:normAutofit fontScale="90000"/>
          </a:bodyPr>
          <a:lstStyle/>
          <a:p>
            <a:pPr>
              <a:spcBef>
                <a:spcPct val="50000"/>
              </a:spcBef>
            </a:pPr>
            <a:r>
              <a:rPr lang="id-ID" sz="3200" b="1" dirty="0" smtClean="0"/>
              <a:t>Tujuan dilaksanakan surveilan vektor DBD adalah:</a:t>
            </a:r>
            <a:endParaRPr lang="id-ID" sz="3200" b="1" dirty="0" smtClean="0">
              <a:latin typeface="Arial" charset="0"/>
              <a:cs typeface="Arial" charset="0"/>
            </a:endParaRPr>
          </a:p>
        </p:txBody>
      </p:sp>
      <p:sp>
        <p:nvSpPr>
          <p:cNvPr id="16388" name="Content Placeholder 5"/>
          <p:cNvSpPr>
            <a:spLocks noGrp="1"/>
          </p:cNvSpPr>
          <p:nvPr>
            <p:ph idx="1"/>
          </p:nvPr>
        </p:nvSpPr>
        <p:spPr>
          <a:xfrm>
            <a:off x="457200" y="1357298"/>
            <a:ext cx="8229600" cy="4768865"/>
          </a:xfrm>
        </p:spPr>
        <p:txBody>
          <a:bodyPr>
            <a:noAutofit/>
          </a:bodyPr>
          <a:lstStyle/>
          <a:p>
            <a:pPr marL="457200" indent="-457200">
              <a:buFont typeface="+mj-lt"/>
              <a:buAutoNum type="arabicPeriod"/>
            </a:pPr>
            <a:r>
              <a:rPr lang="nn-NO" sz="2600" dirty="0" smtClean="0"/>
              <a:t>Untuk mengetahui tingkat kepadatan vektor DBD</a:t>
            </a:r>
          </a:p>
          <a:p>
            <a:pPr marL="457200" indent="-457200">
              <a:buFont typeface="+mj-lt"/>
              <a:buAutoNum type="arabicPeriod"/>
            </a:pPr>
            <a:r>
              <a:rPr lang="id-ID" sz="2600" dirty="0" smtClean="0"/>
              <a:t>Untuk mengetahui  tempat perindukan  potensial vektor DBD</a:t>
            </a:r>
          </a:p>
          <a:p>
            <a:pPr marL="457200" indent="-457200">
              <a:buFont typeface="+mj-lt"/>
              <a:buAutoNum type="arabicPeriod"/>
            </a:pPr>
            <a:r>
              <a:rPr lang="id-ID" sz="2600" dirty="0" smtClean="0"/>
              <a:t>Untuk mengetahui jenis larva/jentik vektor DBD</a:t>
            </a:r>
          </a:p>
          <a:p>
            <a:pPr marL="457200" indent="-457200">
              <a:buFont typeface="+mj-lt"/>
              <a:buAutoNum type="arabicPeriod"/>
            </a:pPr>
            <a:r>
              <a:rPr lang="id-ID" sz="2600" dirty="0" smtClean="0"/>
              <a:t>Untuk mengukur indek-indek larva/jentik (ABJ, CI, HI, dan BI)</a:t>
            </a:r>
          </a:p>
          <a:p>
            <a:pPr marL="457200" indent="-457200">
              <a:buFont typeface="+mj-lt"/>
              <a:buAutoNum type="arabicPeriod"/>
            </a:pPr>
            <a:r>
              <a:rPr lang="nn-NO" sz="2600" dirty="0" smtClean="0"/>
              <a:t>Untuk mencari cara pengendalian vektor DBD yang tepat</a:t>
            </a:r>
          </a:p>
          <a:p>
            <a:pPr marL="457200" indent="-457200">
              <a:buFont typeface="+mj-lt"/>
              <a:buAutoNum type="arabicPeriod"/>
            </a:pPr>
            <a:r>
              <a:rPr lang="id-ID" sz="2600" dirty="0" smtClean="0"/>
              <a:t>Untuk menilai hasil pengendalian vektor</a:t>
            </a:r>
          </a:p>
          <a:p>
            <a:pPr marL="457200" indent="-457200">
              <a:buFont typeface="+mj-lt"/>
              <a:buAutoNum type="arabicPeriod"/>
            </a:pPr>
            <a:r>
              <a:rPr lang="id-ID" sz="2600" dirty="0" smtClean="0"/>
              <a:t>Untuk mengetahui tingkat kerentanan vektor DBD terhadap insektisida.</a:t>
            </a:r>
            <a:r>
              <a:rPr lang="nn-NO" sz="2600" dirty="0" smtClean="0"/>
              <a:t> </a:t>
            </a:r>
            <a:endParaRPr lang="id-ID" sz="26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b="1" dirty="0" smtClean="0"/>
              <a:t>Kegiatan Surveilans di Puskesmas</a:t>
            </a:r>
            <a:endParaRPr lang="id-ID" sz="3200" dirty="0" smtClean="0">
              <a:latin typeface="Arial" charset="0"/>
              <a:cs typeface="Arial" charset="0"/>
            </a:endParaRPr>
          </a:p>
        </p:txBody>
      </p:sp>
      <p:sp>
        <p:nvSpPr>
          <p:cNvPr id="17412" name="Content Placeholder 5"/>
          <p:cNvSpPr>
            <a:spLocks noGrp="1"/>
          </p:cNvSpPr>
          <p:nvPr>
            <p:ph idx="1"/>
          </p:nvPr>
        </p:nvSpPr>
        <p:spPr>
          <a:xfrm>
            <a:off x="457200" y="1524000"/>
            <a:ext cx="8229600" cy="4602163"/>
          </a:xfrm>
        </p:spPr>
        <p:txBody>
          <a:bodyPr>
            <a:normAutofit/>
          </a:bodyPr>
          <a:lstStyle/>
          <a:p>
            <a:r>
              <a:rPr lang="es-ES" sz="2400" dirty="0" err="1" smtClean="0"/>
              <a:t>Meliputi</a:t>
            </a:r>
            <a:r>
              <a:rPr lang="es-ES" sz="2400" dirty="0" smtClean="0"/>
              <a:t> </a:t>
            </a:r>
            <a:r>
              <a:rPr lang="es-ES" sz="2400" dirty="0" err="1" smtClean="0"/>
              <a:t>kegiatan</a:t>
            </a:r>
            <a:r>
              <a:rPr lang="es-ES" sz="2400" dirty="0" smtClean="0"/>
              <a:t> </a:t>
            </a:r>
            <a:r>
              <a:rPr lang="es-ES" sz="2400" dirty="0" err="1" smtClean="0"/>
              <a:t>pengumpulan</a:t>
            </a:r>
            <a:r>
              <a:rPr lang="es-ES" sz="2400" dirty="0" smtClean="0"/>
              <a:t> dan </a:t>
            </a:r>
            <a:r>
              <a:rPr lang="es-ES" sz="2400" dirty="0" err="1" smtClean="0"/>
              <a:t>pencatatan</a:t>
            </a:r>
            <a:r>
              <a:rPr lang="es-ES" sz="2400" dirty="0" smtClean="0"/>
              <a:t> data </a:t>
            </a:r>
            <a:r>
              <a:rPr lang="es-ES" sz="2400" dirty="0" err="1" smtClean="0"/>
              <a:t>tersangka</a:t>
            </a:r>
            <a:r>
              <a:rPr lang="es-ES" sz="2400" dirty="0" smtClean="0"/>
              <a:t> DBD </a:t>
            </a:r>
            <a:r>
              <a:rPr lang="es-ES" sz="2400" dirty="0" err="1" smtClean="0"/>
              <a:t>untuk</a:t>
            </a:r>
            <a:r>
              <a:rPr lang="id-ID" sz="2400" dirty="0" smtClean="0"/>
              <a:t> melakukan Penyelidikan Epidemiologi (PE). </a:t>
            </a:r>
          </a:p>
          <a:p>
            <a:r>
              <a:rPr lang="id-ID" sz="2400" dirty="0" smtClean="0"/>
              <a:t>Pengolahan dan penyajian data penderita DBD untuk pemantauan KLB berdasarkan; laporan mingguan KLB (W2DBD); </a:t>
            </a:r>
            <a:r>
              <a:rPr lang="sv-SE" sz="2400" dirty="0" smtClean="0"/>
              <a:t>laporan bulanan kasus/ kematian DBD dan program pemberantasan</a:t>
            </a:r>
            <a:r>
              <a:rPr lang="id-ID" sz="2400" dirty="0" smtClean="0"/>
              <a:t> (K-DBD); data dasar perorangan penderita suspek/infeksi dengue DD, DBD, SSD (DP-DBD), penentuan </a:t>
            </a:r>
            <a:r>
              <a:rPr lang="es-ES" sz="2400" dirty="0" err="1" smtClean="0"/>
              <a:t>stratifikasi</a:t>
            </a:r>
            <a:r>
              <a:rPr lang="es-ES" sz="2400" dirty="0" smtClean="0"/>
              <a:t> (</a:t>
            </a:r>
            <a:r>
              <a:rPr lang="es-ES" sz="2400" dirty="0" err="1" smtClean="0"/>
              <a:t>endemisitas</a:t>
            </a:r>
            <a:r>
              <a:rPr lang="es-ES" sz="2400" dirty="0" smtClean="0"/>
              <a:t>) </a:t>
            </a:r>
            <a:r>
              <a:rPr lang="es-ES" sz="2400" dirty="0" err="1" smtClean="0"/>
              <a:t>desa</a:t>
            </a:r>
            <a:r>
              <a:rPr lang="es-ES" sz="2400" dirty="0" smtClean="0"/>
              <a:t>/</a:t>
            </a:r>
            <a:r>
              <a:rPr lang="es-ES" sz="2400" dirty="0" err="1" smtClean="0"/>
              <a:t>kelurahan</a:t>
            </a:r>
            <a:r>
              <a:rPr lang="es-ES" sz="2400" dirty="0" smtClean="0"/>
              <a:t>, </a:t>
            </a:r>
            <a:r>
              <a:rPr lang="es-ES" sz="2400" dirty="0" err="1" smtClean="0"/>
              <a:t>distribusi</a:t>
            </a:r>
            <a:r>
              <a:rPr lang="es-ES" sz="2400" dirty="0" smtClean="0"/>
              <a:t> </a:t>
            </a:r>
            <a:r>
              <a:rPr lang="es-ES" sz="2400" dirty="0" err="1" smtClean="0"/>
              <a:t>kasus</a:t>
            </a:r>
            <a:r>
              <a:rPr lang="es-ES" sz="2400" dirty="0" smtClean="0"/>
              <a:t> DBD per</a:t>
            </a:r>
            <a:r>
              <a:rPr lang="id-ID" sz="2400" dirty="0" smtClean="0"/>
              <a:t> RW/dusun, </a:t>
            </a:r>
            <a:r>
              <a:rPr lang="es-ES" sz="2400" dirty="0" err="1" smtClean="0"/>
              <a:t>penentuan</a:t>
            </a:r>
            <a:r>
              <a:rPr lang="es-ES" sz="2400" dirty="0" smtClean="0"/>
              <a:t> </a:t>
            </a:r>
            <a:r>
              <a:rPr lang="es-ES" sz="2400" dirty="0" err="1" smtClean="0"/>
              <a:t>musim</a:t>
            </a:r>
            <a:r>
              <a:rPr lang="es-ES" sz="2400" dirty="0" smtClean="0"/>
              <a:t> </a:t>
            </a:r>
            <a:r>
              <a:rPr lang="es-ES" sz="2400" dirty="0" err="1" smtClean="0"/>
              <a:t>penularan</a:t>
            </a:r>
            <a:r>
              <a:rPr lang="es-ES" sz="2400" dirty="0" smtClean="0"/>
              <a:t>, dan </a:t>
            </a:r>
            <a:r>
              <a:rPr lang="es-ES" sz="2400" dirty="0" err="1" smtClean="0"/>
              <a:t>kecenderungan</a:t>
            </a:r>
            <a:r>
              <a:rPr lang="es-ES" sz="2400" dirty="0" smtClean="0"/>
              <a:t> DBD</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normAutofit/>
          </a:bodyPr>
          <a:lstStyle/>
          <a:p>
            <a:pPr>
              <a:spcBef>
                <a:spcPct val="50000"/>
              </a:spcBef>
            </a:pPr>
            <a:r>
              <a:rPr lang="id-ID" sz="3200" b="1" dirty="0" smtClean="0"/>
              <a:t>Pengumpulan dan pencatatan data</a:t>
            </a:r>
            <a:endParaRPr lang="id-ID" sz="3200" dirty="0" smtClean="0">
              <a:latin typeface="Arial" charset="0"/>
              <a:cs typeface="Arial" charset="0"/>
            </a:endParaRPr>
          </a:p>
        </p:txBody>
      </p:sp>
      <p:sp>
        <p:nvSpPr>
          <p:cNvPr id="17412" name="Content Placeholder 5"/>
          <p:cNvSpPr>
            <a:spLocks noGrp="1"/>
          </p:cNvSpPr>
          <p:nvPr>
            <p:ph idx="1"/>
          </p:nvPr>
        </p:nvSpPr>
        <p:spPr>
          <a:xfrm>
            <a:off x="457200" y="1524000"/>
            <a:ext cx="8229600" cy="4602163"/>
          </a:xfrm>
        </p:spPr>
        <p:txBody>
          <a:bodyPr>
            <a:normAutofit fontScale="92500"/>
          </a:bodyPr>
          <a:lstStyle/>
          <a:p>
            <a:pPr marL="457200" indent="-457200">
              <a:buAutoNum type="arabicPeriod"/>
            </a:pPr>
            <a:r>
              <a:rPr lang="id-ID" sz="2400" dirty="0" smtClean="0"/>
              <a:t>Pengumpulan dan pencatatan dilakukan setiap hari, bila ada laporan tersangka DBD dan penderita DD, DBD, SSD</a:t>
            </a:r>
          </a:p>
          <a:p>
            <a:pPr marL="457200" indent="-457200">
              <a:buAutoNum type="arabicPeriod"/>
            </a:pPr>
            <a:r>
              <a:rPr lang="id-ID" sz="2400" dirty="0" smtClean="0"/>
              <a:t>Sumber data yang diterima puskesmas dapat berasal dari :</a:t>
            </a:r>
          </a:p>
          <a:p>
            <a:pPr marL="893763" indent="-436563">
              <a:buFont typeface="Wingdings" pitchFamily="2" charset="2"/>
              <a:buChar char="q"/>
            </a:pPr>
            <a:r>
              <a:rPr lang="id-ID" sz="2400" dirty="0" smtClean="0"/>
              <a:t>Rumah sakit (form KDRS)</a:t>
            </a:r>
          </a:p>
          <a:p>
            <a:pPr marL="893763" indent="-436563">
              <a:buFont typeface="Wingdings" pitchFamily="2" charset="2"/>
              <a:buChar char="q"/>
            </a:pPr>
            <a:r>
              <a:rPr lang="id-ID" sz="2400" dirty="0" smtClean="0"/>
              <a:t>Dinas kesehatan kabupaten/kota (informasi tentang adanya kasus)</a:t>
            </a:r>
          </a:p>
          <a:p>
            <a:pPr marL="893763" indent="-436563">
              <a:buFont typeface="Wingdings" pitchFamily="2" charset="2"/>
              <a:buChar char="q"/>
            </a:pPr>
            <a:r>
              <a:rPr lang="id-ID" sz="2400" dirty="0" smtClean="0"/>
              <a:t>Puskesmas rawat inap</a:t>
            </a:r>
          </a:p>
          <a:p>
            <a:pPr marL="893763" indent="-436563">
              <a:buFont typeface="Wingdings" pitchFamily="2" charset="2"/>
              <a:buChar char="q"/>
            </a:pPr>
            <a:r>
              <a:rPr lang="id-ID" sz="2400" dirty="0" smtClean="0"/>
              <a:t>P</a:t>
            </a:r>
            <a:r>
              <a:rPr lang="en-US" sz="2400" dirty="0" err="1" smtClean="0"/>
              <a:t>uskesmas</a:t>
            </a:r>
            <a:r>
              <a:rPr lang="en-US" sz="2400" dirty="0" smtClean="0"/>
              <a:t> lain (</a:t>
            </a:r>
            <a:r>
              <a:rPr lang="en-US" sz="2400" i="1" dirty="0" smtClean="0"/>
              <a:t>cross notification) </a:t>
            </a:r>
            <a:r>
              <a:rPr lang="en-US" sz="2400" i="1" dirty="0" err="1" smtClean="0"/>
              <a:t>dan</a:t>
            </a:r>
            <a:endParaRPr lang="en-US" sz="2400" i="1" dirty="0" smtClean="0"/>
          </a:p>
          <a:p>
            <a:pPr marL="893763" indent="-436563">
              <a:buFont typeface="Wingdings" pitchFamily="2" charset="2"/>
              <a:buChar char="q"/>
            </a:pPr>
            <a:r>
              <a:rPr lang="id-ID" sz="2400" dirty="0" smtClean="0"/>
              <a:t>U</a:t>
            </a:r>
            <a:r>
              <a:rPr lang="fi-FI" sz="2400" dirty="0" smtClean="0"/>
              <a:t>nit pelayanan  kesehatan  lain (balai  pengobatan, poliklinik, dokter</a:t>
            </a:r>
            <a:r>
              <a:rPr lang="id-ID" sz="2400" dirty="0" smtClean="0"/>
              <a:t> </a:t>
            </a:r>
            <a:r>
              <a:rPr lang="nl-NL" sz="2400" dirty="0" smtClean="0"/>
              <a:t>praktek swasta, dan lain-lain), dan</a:t>
            </a:r>
            <a:endParaRPr lang="id-ID" sz="2400" dirty="0" smtClean="0"/>
          </a:p>
          <a:p>
            <a:pPr>
              <a:buNone/>
            </a:pPr>
            <a:r>
              <a:rPr lang="id-ID" sz="2400" dirty="0" smtClean="0"/>
              <a:t>3. Hasil penyelidikan epidemiologi (kasus tambahan jika sudah ada konfirmasi </a:t>
            </a:r>
            <a:r>
              <a:rPr lang="fi-FI" sz="2400" dirty="0" smtClean="0"/>
              <a:t>dari rumah sakit/unit pelayanan kesehatan lainnya)</a:t>
            </a:r>
            <a:endParaRPr lang="nl-NL" sz="2400" dirty="0" smtClean="0"/>
          </a:p>
          <a:p>
            <a:pPr marL="457200" indent="-457200">
              <a:buAutoNum type="arabicPeriod"/>
            </a:pP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endParaRPr lang="id-ID" sz="3200" smtClean="0">
              <a:latin typeface="Arial" charset="0"/>
              <a:cs typeface="Arial" charset="0"/>
            </a:endParaRPr>
          </a:p>
        </p:txBody>
      </p:sp>
      <p:sp>
        <p:nvSpPr>
          <p:cNvPr id="17412" name="Content Placeholder 5"/>
          <p:cNvSpPr>
            <a:spLocks noGrp="1"/>
          </p:cNvSpPr>
          <p:nvPr>
            <p:ph idx="1"/>
          </p:nvPr>
        </p:nvSpPr>
        <p:spPr>
          <a:xfrm>
            <a:off x="457200" y="1524000"/>
            <a:ext cx="8229600" cy="4602163"/>
          </a:xfrm>
        </p:spPr>
        <p:txBody>
          <a:bodyPr/>
          <a:lstStyle/>
          <a:p>
            <a:pPr>
              <a:buNone/>
            </a:pPr>
            <a:r>
              <a:rPr lang="id-ID" sz="2400" dirty="0" smtClean="0"/>
              <a:t>4. Untuk pencatatan tersangka DBD dan penderita  DD, DBD, SSD menggunakan Buku Catatan Harian atau buku register DBD yang memuat catatan (kolom) sekurang-kurangnya seperti pada Form DP-DBD</a:t>
            </a:r>
          </a:p>
          <a:p>
            <a:pPr>
              <a:buNone/>
            </a:pPr>
            <a:r>
              <a:rPr lang="id-ID" sz="2400" dirty="0" smtClean="0"/>
              <a:t>5) Data demografi dan klimatologi</a:t>
            </a:r>
          </a:p>
          <a:p>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b="1" dirty="0" smtClean="0"/>
              <a:t>Pengolahan dan penyajian data</a:t>
            </a:r>
            <a:endParaRPr lang="id-ID" sz="3200" dirty="0" smtClean="0">
              <a:latin typeface="Arial" charset="0"/>
              <a:cs typeface="Arial" charset="0"/>
            </a:endParaRPr>
          </a:p>
        </p:txBody>
      </p:sp>
      <p:sp>
        <p:nvSpPr>
          <p:cNvPr id="17412" name="Content Placeholder 5"/>
          <p:cNvSpPr>
            <a:spLocks noGrp="1"/>
          </p:cNvSpPr>
          <p:nvPr>
            <p:ph idx="1"/>
          </p:nvPr>
        </p:nvSpPr>
        <p:spPr>
          <a:xfrm>
            <a:off x="285720" y="1524001"/>
            <a:ext cx="8572560" cy="1333495"/>
          </a:xfrm>
        </p:spPr>
        <p:txBody>
          <a:bodyPr>
            <a:normAutofit lnSpcReduction="10000"/>
          </a:bodyPr>
          <a:lstStyle/>
          <a:p>
            <a:pPr>
              <a:buNone/>
            </a:pPr>
            <a:r>
              <a:rPr lang="id-ID" sz="2000" dirty="0" smtClean="0"/>
              <a:t>Data pada Buku Catatan Harian DBD diolah dan disajikan dalam bentuk :</a:t>
            </a:r>
          </a:p>
          <a:p>
            <a:pPr>
              <a:buNone/>
            </a:pPr>
            <a:r>
              <a:rPr lang="fi-FI" sz="2000" dirty="0" smtClean="0"/>
              <a:t>1) Pemantauan situasi DBD mingguan menurut desa/kelurahan</a:t>
            </a:r>
          </a:p>
          <a:p>
            <a:pPr>
              <a:buNone/>
            </a:pPr>
            <a:r>
              <a:rPr lang="id-ID" sz="2000" dirty="0" smtClean="0"/>
              <a:t>	</a:t>
            </a:r>
            <a:r>
              <a:rPr lang="sv-SE" sz="2000" dirty="0" smtClean="0"/>
              <a:t>a) Jumlahkan masing-masing penderita DBD dan SSD setiap minggu dan</a:t>
            </a:r>
            <a:r>
              <a:rPr lang="id-ID" sz="2000" dirty="0" smtClean="0"/>
              <a:t> </a:t>
            </a:r>
            <a:r>
              <a:rPr lang="it-IT" sz="2000" dirty="0" smtClean="0"/>
              <a:t>sajikan pada tabel seperti pada contoh di bawah ini</a:t>
            </a:r>
            <a:r>
              <a:rPr lang="id-ID" sz="2000" dirty="0" smtClean="0"/>
              <a:t> :</a:t>
            </a:r>
            <a:endParaRPr lang="id-ID" sz="2000" dirty="0" smtClean="0">
              <a:latin typeface="Arial" charset="0"/>
              <a:cs typeface="Arial" charset="0"/>
            </a:endParaRPr>
          </a:p>
        </p:txBody>
      </p:sp>
      <p:pic>
        <p:nvPicPr>
          <p:cNvPr id="1026" name="Picture 2"/>
          <p:cNvPicPr>
            <a:picLocks noChangeAspect="1" noChangeArrowheads="1"/>
          </p:cNvPicPr>
          <p:nvPr/>
        </p:nvPicPr>
        <p:blipFill>
          <a:blip r:embed="rId4"/>
          <a:srcRect/>
          <a:stretch>
            <a:fillRect/>
          </a:stretch>
        </p:blipFill>
        <p:spPr bwMode="auto">
          <a:xfrm>
            <a:off x="142876" y="2786058"/>
            <a:ext cx="8715404" cy="3276600"/>
          </a:xfrm>
          <a:prstGeom prst="rect">
            <a:avLst/>
          </a:prstGeom>
          <a:noFill/>
          <a:ln w="9525">
            <a:noFill/>
            <a:miter lim="800000"/>
            <a:headEnd/>
            <a:tailEnd/>
          </a:ln>
          <a:effectLst/>
        </p:spPr>
      </p:pic>
    </p:spTree>
  </p:cSld>
  <p:clrMapOvr>
    <a:masterClrMapping/>
  </p:clrMapOvr>
  <p:transition>
    <p:wipe dir="r"/>
  </p:transition>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b="1" dirty="0" smtClean="0"/>
              <a:t>Pengolahan dan penyajian data</a:t>
            </a:r>
            <a:endParaRPr lang="id-ID" sz="3200" dirty="0" smtClean="0">
              <a:latin typeface="Arial" charset="0"/>
              <a:cs typeface="Arial" charset="0"/>
            </a:endParaRPr>
          </a:p>
        </p:txBody>
      </p:sp>
      <p:sp>
        <p:nvSpPr>
          <p:cNvPr id="17412" name="Content Placeholder 5"/>
          <p:cNvSpPr>
            <a:spLocks noGrp="1"/>
          </p:cNvSpPr>
          <p:nvPr>
            <p:ph idx="1"/>
          </p:nvPr>
        </p:nvSpPr>
        <p:spPr>
          <a:xfrm>
            <a:off x="285720" y="1524001"/>
            <a:ext cx="8572560" cy="4476767"/>
          </a:xfrm>
        </p:spPr>
        <p:txBody>
          <a:bodyPr>
            <a:normAutofit/>
          </a:bodyPr>
          <a:lstStyle/>
          <a:p>
            <a:pPr marL="533400" indent="-266700">
              <a:buNone/>
            </a:pPr>
            <a:r>
              <a:rPr lang="id-ID" sz="2000" dirty="0" smtClean="0"/>
              <a:t>b) Berdasarkan hasil penggabungan jumlah penderita DBD dan SSD dari data mingguan, dapat dideteksi secara dini adanya KLB DBD atau keadaan yang menjurus pada KLB DBD.</a:t>
            </a:r>
          </a:p>
          <a:p>
            <a:pPr marL="533400" indent="-266700">
              <a:buNone/>
            </a:pPr>
            <a:r>
              <a:rPr lang="id-ID" sz="2000" dirty="0" smtClean="0"/>
              <a:t>c) Bila terjadi KLB DBD maka lakukan tindakan sesuai dengan pedoman penanggulangan KLB DBD  dan laporkan segera ke dinas kesehatan kabupaten/ kota menggunakan formulir W1</a:t>
            </a:r>
          </a:p>
          <a:p>
            <a:pPr>
              <a:buNone/>
            </a:pPr>
            <a:r>
              <a:rPr lang="id-ID" sz="2000" dirty="0" smtClean="0"/>
              <a:t>2) Penyampaian laporan DD, DBD,dan SSD selambat-lambatnya dalam 24 jam setelah diagnosis ditegakkan menggunakan formulir KD-PKM </a:t>
            </a:r>
          </a:p>
          <a:p>
            <a:pPr>
              <a:buNone/>
            </a:pPr>
            <a:r>
              <a:rPr lang="id-ID" sz="2000" dirty="0" smtClean="0"/>
              <a:t>3) Laporan data dasar perorangan penderita DD, DBD, SSD menggunakan formulir DP-DBD yang disampaikan per bulan </a:t>
            </a:r>
          </a:p>
          <a:p>
            <a:pPr>
              <a:buNone/>
            </a:pPr>
            <a:r>
              <a:rPr lang="id-ID" sz="2000" dirty="0" smtClean="0"/>
              <a:t>4) Rekapan mingguan (W2-DBD)</a:t>
            </a:r>
          </a:p>
          <a:p>
            <a:pPr>
              <a:buNone/>
            </a:pPr>
            <a:r>
              <a:rPr lang="id-ID" sz="2000" dirty="0" smtClean="0"/>
              <a:t>	a) Jumlahkan penderita DBD dan SSD setiap minggu menurut desa/kelurahan</a:t>
            </a:r>
          </a:p>
          <a:p>
            <a:pPr>
              <a:buNone/>
            </a:pPr>
            <a:r>
              <a:rPr lang="id-ID" sz="2000" dirty="0" smtClean="0"/>
              <a:t>	b) Laporkan ke dinas kesehatan kabupaten/kota dengan formulir W2-DBD</a:t>
            </a:r>
            <a:endParaRPr lang="id-ID" sz="20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7411" name="Title 5"/>
          <p:cNvSpPr>
            <a:spLocks noGrp="1"/>
          </p:cNvSpPr>
          <p:nvPr>
            <p:ph type="title"/>
          </p:nvPr>
        </p:nvSpPr>
        <p:spPr>
          <a:xfrm>
            <a:off x="533400" y="685800"/>
            <a:ext cx="8229600" cy="685800"/>
          </a:xfrm>
        </p:spPr>
        <p:txBody>
          <a:bodyPr/>
          <a:lstStyle/>
          <a:p>
            <a:pPr>
              <a:spcBef>
                <a:spcPct val="50000"/>
              </a:spcBef>
            </a:pPr>
            <a:r>
              <a:rPr lang="id-ID" sz="3200" b="1" dirty="0" smtClean="0"/>
              <a:t>Pengolahan dan penyajian data</a:t>
            </a:r>
            <a:endParaRPr lang="id-ID" sz="3200" dirty="0" smtClean="0">
              <a:latin typeface="Arial" charset="0"/>
              <a:cs typeface="Arial" charset="0"/>
            </a:endParaRPr>
          </a:p>
        </p:txBody>
      </p:sp>
      <p:sp>
        <p:nvSpPr>
          <p:cNvPr id="17412" name="Content Placeholder 5"/>
          <p:cNvSpPr>
            <a:spLocks noGrp="1"/>
          </p:cNvSpPr>
          <p:nvPr>
            <p:ph idx="1"/>
          </p:nvPr>
        </p:nvSpPr>
        <p:spPr>
          <a:xfrm>
            <a:off x="285720" y="1524001"/>
            <a:ext cx="8572560" cy="4476767"/>
          </a:xfrm>
        </p:spPr>
        <p:txBody>
          <a:bodyPr>
            <a:normAutofit/>
          </a:bodyPr>
          <a:lstStyle/>
          <a:p>
            <a:pPr>
              <a:buNone/>
            </a:pPr>
            <a:r>
              <a:rPr lang="id-ID" sz="2000" dirty="0" smtClean="0"/>
              <a:t>5) Laporan bulanan</a:t>
            </a:r>
          </a:p>
          <a:p>
            <a:pPr marL="723900" indent="-457200">
              <a:buAutoNum type="alphaLcParenR"/>
            </a:pPr>
            <a:r>
              <a:rPr lang="id-ID" sz="2000" dirty="0" smtClean="0"/>
              <a:t>Jumlahkan penderita/kematian DD, DBD, SSD termasuk data beberapa kegiatan pokok  pemberantasan/penanggulangannya setiap bulan</a:t>
            </a:r>
          </a:p>
          <a:p>
            <a:pPr marL="723900" indent="-457200">
              <a:buAutoNum type="alphaLcParenR"/>
            </a:pPr>
            <a:r>
              <a:rPr lang="id-ID" sz="2000" dirty="0" smtClean="0"/>
              <a:t>Laporkan ke dinas kesehatan kabupaten/kota dengan formulir K-DBD</a:t>
            </a:r>
          </a:p>
          <a:p>
            <a:pPr>
              <a:buNone/>
            </a:pPr>
            <a:r>
              <a:rPr lang="fi-FI" sz="2000" dirty="0" smtClean="0"/>
              <a:t>6) Penentuan stratifikasi desa/kelurahan DBD</a:t>
            </a:r>
            <a:r>
              <a:rPr lang="id-ID" sz="2000" dirty="0" smtClean="0"/>
              <a:t> (apakah endemis, sporadis, potensial atau bebas)</a:t>
            </a:r>
          </a:p>
          <a:p>
            <a:pPr>
              <a:buNone/>
            </a:pPr>
            <a:r>
              <a:rPr lang="it-IT" sz="2000" dirty="0" smtClean="0"/>
              <a:t>7) Mengetahui distribusi penderita DBD per RW/dusun</a:t>
            </a:r>
            <a:r>
              <a:rPr lang="id-ID" sz="2000" dirty="0" smtClean="0"/>
              <a:t> yang dibuat setiap tahun</a:t>
            </a:r>
          </a:p>
          <a:p>
            <a:pPr>
              <a:buNone/>
            </a:pPr>
            <a:r>
              <a:rPr lang="id-ID" sz="2000" dirty="0" smtClean="0"/>
              <a:t>8) Penentuan musim penularan DBD</a:t>
            </a:r>
          </a:p>
          <a:p>
            <a:pPr>
              <a:buNone/>
            </a:pPr>
            <a:r>
              <a:rPr lang="id-ID" sz="2000" dirty="0" smtClean="0"/>
              <a:t>9) Mengetahui kecenderungan situasi penyakit</a:t>
            </a:r>
            <a:r>
              <a:rPr lang="id-ID" sz="2000" dirty="0" smtClean="0">
                <a:sym typeface="Wingdings" pitchFamily="2" charset="2"/>
              </a:rPr>
              <a:t></a:t>
            </a:r>
            <a:r>
              <a:rPr lang="id-ID" sz="2000" dirty="0" smtClean="0"/>
              <a:t>untuk mengetahui apakah situasi penyakit DBD di wilayah puskesmas tetap, naik atau turun. Caranya yaitu dengan membuat garis </a:t>
            </a:r>
            <a:r>
              <a:rPr lang="id-ID" sz="2000" i="1" dirty="0" smtClean="0"/>
              <a:t>trend</a:t>
            </a:r>
          </a:p>
          <a:p>
            <a:pPr>
              <a:buNone/>
            </a:pPr>
            <a:endParaRPr lang="id-ID" sz="2000" dirty="0" smtClean="0"/>
          </a:p>
          <a:p>
            <a:pPr>
              <a:buNone/>
            </a:pPr>
            <a:endParaRPr lang="id-ID" sz="20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741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5" name="Title 4"/>
          <p:cNvSpPr>
            <a:spLocks noGrp="1"/>
          </p:cNvSpPr>
          <p:nvPr>
            <p:ph type="title"/>
          </p:nvPr>
        </p:nvSpPr>
        <p:spPr/>
        <p:txBody>
          <a:bodyPr/>
          <a:lstStyle/>
          <a:p>
            <a:r>
              <a:rPr lang="id-ID" dirty="0" smtClean="0"/>
              <a:t>Daftar pustaka</a:t>
            </a:r>
            <a:endParaRPr lang="id-ID" dirty="0"/>
          </a:p>
        </p:txBody>
      </p:sp>
      <p:sp>
        <p:nvSpPr>
          <p:cNvPr id="6" name="Content Placeholder 5"/>
          <p:cNvSpPr>
            <a:spLocks noGrp="1"/>
          </p:cNvSpPr>
          <p:nvPr>
            <p:ph idx="1"/>
          </p:nvPr>
        </p:nvSpPr>
        <p:spPr/>
        <p:txBody>
          <a:bodyPr/>
          <a:lstStyle/>
          <a:p>
            <a:pPr lvl="0"/>
            <a:r>
              <a:rPr lang="id-ID" dirty="0" smtClean="0"/>
              <a:t>Kemenkes RI. 2011. Modul Pengendalian Demam Berdarah Dengue. Jakarta : Kemenkes RI</a:t>
            </a:r>
          </a:p>
          <a:p>
            <a:pPr lvl="0"/>
            <a:r>
              <a:rPr lang="id-ID" dirty="0" smtClean="0"/>
              <a:t>Kunoli FJ. 2013. Pengantar Epidemiologi Penyakit Menular. Jakarta : Trans Info Media</a:t>
            </a:r>
          </a:p>
          <a:p>
            <a:pPr lvl="0"/>
            <a:r>
              <a:rPr lang="id-ID" dirty="0" smtClean="0"/>
              <a:t>Kemenkes RI. 2014. Data Surveilans dan KLB 2013. Jakarta : Kemenkes RI</a:t>
            </a:r>
          </a:p>
          <a:p>
            <a:pPr>
              <a:buNone/>
            </a:pPr>
            <a:endParaRPr lang="id-ID" dirty="0"/>
          </a:p>
        </p:txBody>
      </p:sp>
    </p:spTree>
  </p:cSld>
  <p:clrMapOvr>
    <a:masterClrMapping/>
  </p:clrMapOvr>
  <p:transition>
    <p:wipe dir="r"/>
  </p:transition>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42"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0243" name="Title 5"/>
          <p:cNvSpPr>
            <a:spLocks noGrp="1"/>
          </p:cNvSpPr>
          <p:nvPr>
            <p:ph type="title"/>
          </p:nvPr>
        </p:nvSpPr>
        <p:spPr>
          <a:xfrm>
            <a:off x="533400" y="685800"/>
            <a:ext cx="8229600" cy="685800"/>
          </a:xfrm>
        </p:spPr>
        <p:txBody>
          <a:bodyPr/>
          <a:lstStyle/>
          <a:p>
            <a:pPr>
              <a:spcBef>
                <a:spcPct val="50000"/>
              </a:spcBef>
            </a:pPr>
            <a:r>
              <a:rPr lang="id-ID" sz="3200" dirty="0" smtClean="0">
                <a:latin typeface="Arial" charset="0"/>
                <a:cs typeface="Arial" charset="0"/>
              </a:rPr>
              <a:t>Surveilans DBD</a:t>
            </a:r>
          </a:p>
        </p:txBody>
      </p:sp>
      <p:sp>
        <p:nvSpPr>
          <p:cNvPr id="10244" name="Content Placeholder 5"/>
          <p:cNvSpPr>
            <a:spLocks noGrp="1"/>
          </p:cNvSpPr>
          <p:nvPr>
            <p:ph idx="1"/>
          </p:nvPr>
        </p:nvSpPr>
        <p:spPr>
          <a:xfrm>
            <a:off x="457200" y="1524000"/>
            <a:ext cx="8229600" cy="4602163"/>
          </a:xfrm>
        </p:spPr>
        <p:txBody>
          <a:bodyPr>
            <a:normAutofit/>
          </a:bodyPr>
          <a:lstStyle/>
          <a:p>
            <a:pPr algn="just"/>
            <a:r>
              <a:rPr lang="id-ID" sz="2800" b="1" i="1" dirty="0" smtClean="0"/>
              <a:t>Surveilans Demam Berdarah Dengue (DBD) </a:t>
            </a:r>
            <a:r>
              <a:rPr lang="id-ID" sz="2800" dirty="0" smtClean="0"/>
              <a:t>adalah proses pengumpulan, pengolahan, analisis, dan interpretasi data, serta penyebarluasan informasi ke penyelenggara program, instansi dan pihak terkait secara sistematis dan terus menerus tentang situasi DBD dan kondisi yang mempengaruhi terjadinya peningkatan dan penularan penyakit tersebut agar dapat dilakukan tindakan pengendalian secara efisien dan efektif.</a:t>
            </a:r>
            <a:endParaRPr lang="id-ID" sz="28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266"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graphicFrame>
        <p:nvGraphicFramePr>
          <p:cNvPr id="5" name="Diagram 4"/>
          <p:cNvGraphicFramePr/>
          <p:nvPr/>
        </p:nvGraphicFramePr>
        <p:xfrm>
          <a:off x="428596" y="785794"/>
          <a:ext cx="8715404" cy="578647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spTree>
  </p:cSld>
  <p:clrMapOvr>
    <a:masterClrMapping/>
  </p:clrMapOvr>
  <p:transition>
    <p:wipe dir="r"/>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normAutofit fontScale="90000"/>
          </a:bodyPr>
          <a:lstStyle/>
          <a:p>
            <a:r>
              <a:rPr lang="id-ID" sz="3200" b="1" dirty="0" smtClean="0"/>
              <a:t>Definisi Operasional DD dan DBD (kriteria WHO tahun 2009)</a:t>
            </a:r>
          </a:p>
        </p:txBody>
      </p:sp>
      <p:sp>
        <p:nvSpPr>
          <p:cNvPr id="12292" name="Content Placeholder 5"/>
          <p:cNvSpPr>
            <a:spLocks noGrp="1"/>
          </p:cNvSpPr>
          <p:nvPr>
            <p:ph idx="1"/>
          </p:nvPr>
        </p:nvSpPr>
        <p:spPr>
          <a:xfrm>
            <a:off x="457200" y="1524000"/>
            <a:ext cx="8229600" cy="4602163"/>
          </a:xfrm>
        </p:spPr>
        <p:txBody>
          <a:bodyPr>
            <a:normAutofit lnSpcReduction="10000"/>
          </a:bodyPr>
          <a:lstStyle/>
          <a:p>
            <a:pPr marL="457200" indent="-457200">
              <a:buAutoNum type="arabicPeriod"/>
            </a:pPr>
            <a:r>
              <a:rPr lang="id-ID" sz="2400" b="1" dirty="0" smtClean="0"/>
              <a:t>Suspek Infeksi Dengue ialah penderita demam tinggi mendadak tanpa sebab </a:t>
            </a:r>
            <a:r>
              <a:rPr lang="id-ID" sz="2400" dirty="0" smtClean="0"/>
              <a:t>yang jelas berlangsung selama 2-7 hari dan disertai dengan 2 atau lebih tanda-tanda : mual, muntah, bintik perdarahan, nyeri sendi, tanda-tanda perdarahan : sekurang-kurangnya uji </a:t>
            </a:r>
            <a:r>
              <a:rPr lang="id-ID" sz="2400" i="1" dirty="0" smtClean="0"/>
              <a:t>tourniquet (Rumple Leede) </a:t>
            </a:r>
            <a:r>
              <a:rPr lang="id-ID" sz="2400" dirty="0" smtClean="0"/>
              <a:t>positif, leucopenia dan trombositopenia</a:t>
            </a:r>
          </a:p>
          <a:p>
            <a:pPr marL="457200" indent="-457200">
              <a:buAutoNum type="arabicPeriod"/>
            </a:pPr>
            <a:r>
              <a:rPr lang="id-ID" sz="2400" b="1" dirty="0" smtClean="0"/>
              <a:t>Demam Dengue (DD) ialah demam disertai 2 atau lebih gejala penyerta seperti </a:t>
            </a:r>
            <a:r>
              <a:rPr lang="id-ID" sz="2400" dirty="0" smtClean="0"/>
              <a:t>sakit kepala, nyeri dibelakang bola mata, pegal, nyeri sendi </a:t>
            </a:r>
            <a:r>
              <a:rPr lang="id-ID" sz="2400" i="1" dirty="0" smtClean="0"/>
              <a:t>( athralgia ), rash, </a:t>
            </a:r>
            <a:r>
              <a:rPr lang="id-ID" sz="2400" dirty="0" smtClean="0"/>
              <a:t>mual, muntah dan manifestasi perdarahan.</a:t>
            </a:r>
            <a:r>
              <a:rPr lang="id-ID" sz="2400" i="1" dirty="0" smtClean="0"/>
              <a:t> Dengan hasil laboratorium leukopenia </a:t>
            </a:r>
            <a:r>
              <a:rPr lang="id-ID" sz="2400" dirty="0" smtClean="0"/>
              <a:t>( lekosit &lt; 5000 /mm3 ), jumlah trombosit cenderung menurun &lt; 150.000/mm3 dan didukung oleh pemeriksaan serologis</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normAutofit/>
          </a:bodyPr>
          <a:lstStyle/>
          <a:p>
            <a:pPr>
              <a:spcBef>
                <a:spcPct val="50000"/>
              </a:spcBef>
            </a:pPr>
            <a:r>
              <a:rPr lang="id-ID" sz="3200" b="1" dirty="0" smtClean="0"/>
              <a:t>Definisi Kasus Operasional</a:t>
            </a:r>
            <a:endParaRPr lang="id-ID" sz="3200" dirty="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normAutofit/>
          </a:bodyPr>
          <a:lstStyle/>
          <a:p>
            <a:pPr algn="just">
              <a:buNone/>
            </a:pPr>
            <a:r>
              <a:rPr lang="id-ID" sz="2400" b="1" dirty="0" smtClean="0"/>
              <a:t>3. Demam Berdarah Dengue (DBD</a:t>
            </a:r>
            <a:r>
              <a:rPr lang="id-ID" sz="2400" dirty="0" smtClean="0"/>
              <a:t>) ialah demam 2 - 7 hari disertai dengan</a:t>
            </a:r>
            <a:r>
              <a:rPr lang="id-ID" sz="2400" b="1" dirty="0" smtClean="0"/>
              <a:t> </a:t>
            </a:r>
            <a:r>
              <a:rPr lang="id-ID" sz="2400" dirty="0" smtClean="0"/>
              <a:t>manifestasi perdarahan, Jumlah trombosit  &lt; 100.000 /mm3, adanya tanda tanda kebocoran plasma (peningkatan hematokrit ³ 20 % dari nilai normal, </a:t>
            </a:r>
            <a:r>
              <a:rPr lang="es-ES" sz="2400" dirty="0" smtClean="0"/>
              <a:t>dan </a:t>
            </a:r>
            <a:r>
              <a:rPr lang="es-ES" sz="2400" dirty="0" err="1" smtClean="0"/>
              <a:t>atau</a:t>
            </a:r>
            <a:r>
              <a:rPr lang="es-ES" sz="2400" dirty="0" smtClean="0"/>
              <a:t> </a:t>
            </a:r>
            <a:r>
              <a:rPr lang="es-ES" sz="2400" dirty="0" err="1" smtClean="0"/>
              <a:t>efusi</a:t>
            </a:r>
            <a:r>
              <a:rPr lang="es-ES" sz="2400" dirty="0" smtClean="0"/>
              <a:t> pleura, dan </a:t>
            </a:r>
            <a:r>
              <a:rPr lang="es-ES" sz="2400" dirty="0" err="1" smtClean="0"/>
              <a:t>atau</a:t>
            </a:r>
            <a:r>
              <a:rPr lang="es-ES" sz="2400" dirty="0" smtClean="0"/>
              <a:t> </a:t>
            </a:r>
            <a:r>
              <a:rPr lang="es-ES" sz="2400" dirty="0" err="1" smtClean="0"/>
              <a:t>ascites</a:t>
            </a:r>
            <a:r>
              <a:rPr lang="es-ES" sz="2400" dirty="0" smtClean="0"/>
              <a:t>, dan </a:t>
            </a:r>
            <a:r>
              <a:rPr lang="es-ES" sz="2400" dirty="0" err="1" smtClean="0"/>
              <a:t>atau</a:t>
            </a:r>
            <a:r>
              <a:rPr lang="es-ES" sz="2400" dirty="0" smtClean="0"/>
              <a:t> </a:t>
            </a:r>
            <a:r>
              <a:rPr lang="es-ES" sz="2400" dirty="0" err="1" smtClean="0"/>
              <a:t>hypoproteinemia</a:t>
            </a:r>
            <a:r>
              <a:rPr lang="es-ES" sz="2400" dirty="0" smtClean="0"/>
              <a:t>/</a:t>
            </a:r>
            <a:r>
              <a:rPr lang="id-ID" sz="2400" dirty="0" smtClean="0"/>
              <a:t> </a:t>
            </a:r>
            <a:r>
              <a:rPr lang="es-ES" sz="2400" dirty="0" err="1" smtClean="0"/>
              <a:t>albuminemia</a:t>
            </a:r>
            <a:r>
              <a:rPr lang="es-ES" sz="2400" dirty="0" smtClean="0"/>
              <a:t>) dan </a:t>
            </a:r>
            <a:r>
              <a:rPr lang="es-ES" sz="2400" dirty="0" err="1" smtClean="0"/>
              <a:t>atau</a:t>
            </a:r>
            <a:r>
              <a:rPr lang="es-ES" sz="2400" dirty="0" smtClean="0"/>
              <a:t> </a:t>
            </a:r>
            <a:r>
              <a:rPr lang="es-ES" sz="2400" dirty="0" err="1" smtClean="0"/>
              <a:t>hasil</a:t>
            </a:r>
            <a:r>
              <a:rPr lang="es-ES" sz="2400" dirty="0" smtClean="0"/>
              <a:t> </a:t>
            </a:r>
            <a:r>
              <a:rPr lang="es-ES" sz="2400" dirty="0" err="1" smtClean="0"/>
              <a:t>pemeriksaan</a:t>
            </a:r>
            <a:r>
              <a:rPr lang="es-ES" sz="2400" dirty="0" smtClean="0"/>
              <a:t> </a:t>
            </a:r>
            <a:r>
              <a:rPr lang="es-ES" sz="2400" dirty="0" err="1" smtClean="0"/>
              <a:t>serologis</a:t>
            </a:r>
            <a:r>
              <a:rPr lang="es-ES" sz="2400" dirty="0" smtClean="0"/>
              <a:t> pada </a:t>
            </a:r>
            <a:r>
              <a:rPr lang="es-ES" sz="2400" dirty="0" err="1" smtClean="0"/>
              <a:t>penderita</a:t>
            </a:r>
            <a:r>
              <a:rPr lang="id-ID" sz="2400" dirty="0" smtClean="0"/>
              <a:t> tersangka DBD menunjukkan hasil positif  atau terjadi peninggian (positif) </a:t>
            </a:r>
            <a:r>
              <a:rPr lang="es-ES" sz="2400" dirty="0" err="1" smtClean="0"/>
              <a:t>IgG</a:t>
            </a:r>
            <a:r>
              <a:rPr lang="es-ES" sz="2400" dirty="0" smtClean="0"/>
              <a:t> saja </a:t>
            </a:r>
            <a:r>
              <a:rPr lang="es-ES" sz="2400" dirty="0" err="1" smtClean="0"/>
              <a:t>atau</a:t>
            </a:r>
            <a:r>
              <a:rPr lang="es-ES" sz="2400" dirty="0" smtClean="0"/>
              <a:t> </a:t>
            </a:r>
            <a:r>
              <a:rPr lang="es-ES" sz="2400" dirty="0" err="1" smtClean="0"/>
              <a:t>IgM</a:t>
            </a:r>
            <a:r>
              <a:rPr lang="es-ES" sz="2400" dirty="0" smtClean="0"/>
              <a:t> dan </a:t>
            </a:r>
            <a:r>
              <a:rPr lang="es-ES" sz="2400" dirty="0" err="1" smtClean="0"/>
              <a:t>IgG</a:t>
            </a:r>
            <a:r>
              <a:rPr lang="es-ES" sz="2400" dirty="0" smtClean="0"/>
              <a:t> pada </a:t>
            </a:r>
            <a:r>
              <a:rPr lang="es-ES" sz="2400" dirty="0" err="1" smtClean="0"/>
              <a:t>pemeriksaan</a:t>
            </a:r>
            <a:r>
              <a:rPr lang="es-ES" sz="2400" dirty="0" smtClean="0"/>
              <a:t> dengue </a:t>
            </a:r>
            <a:r>
              <a:rPr lang="es-ES" sz="2400" dirty="0" err="1" smtClean="0"/>
              <a:t>rapid</a:t>
            </a:r>
            <a:r>
              <a:rPr lang="es-ES" sz="2400" dirty="0" smtClean="0"/>
              <a:t> test (diagnosis</a:t>
            </a:r>
            <a:r>
              <a:rPr lang="id-ID" sz="2400" dirty="0" smtClean="0"/>
              <a:t> laboratoris).</a:t>
            </a:r>
            <a:endParaRPr lang="id-ID" sz="2200" dirty="0" smtClean="0">
              <a:latin typeface="Arial" charset="0"/>
              <a:cs typeface="Arial" charset="0"/>
            </a:endParaRPr>
          </a:p>
        </p:txBody>
      </p:sp>
    </p:spTree>
  </p:cSld>
  <p:clrMapOvr>
    <a:masterClrMapping/>
  </p:clrMapOvr>
  <p:transition>
    <p:wipe dir="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normAutofit/>
          </a:bodyPr>
          <a:lstStyle/>
          <a:p>
            <a:pPr>
              <a:spcBef>
                <a:spcPct val="50000"/>
              </a:spcBef>
            </a:pPr>
            <a:r>
              <a:rPr lang="id-ID" sz="3200" b="1" dirty="0" smtClean="0"/>
              <a:t>Definisi Kasus Operasional</a:t>
            </a:r>
            <a:endParaRPr lang="id-ID" sz="3200" dirty="0" smtClean="0">
              <a:latin typeface="Arial" charset="0"/>
              <a:cs typeface="Arial" charset="0"/>
            </a:endParaRPr>
          </a:p>
        </p:txBody>
      </p:sp>
      <p:sp>
        <p:nvSpPr>
          <p:cNvPr id="12292" name="Content Placeholder 5"/>
          <p:cNvSpPr>
            <a:spLocks noGrp="1"/>
          </p:cNvSpPr>
          <p:nvPr>
            <p:ph idx="1"/>
          </p:nvPr>
        </p:nvSpPr>
        <p:spPr>
          <a:xfrm>
            <a:off x="457200" y="1524000"/>
            <a:ext cx="8229600" cy="4602163"/>
          </a:xfrm>
        </p:spPr>
        <p:txBody>
          <a:bodyPr>
            <a:normAutofit/>
          </a:bodyPr>
          <a:lstStyle/>
          <a:p>
            <a:pPr marL="457200" indent="-457200">
              <a:buNone/>
            </a:pPr>
            <a:r>
              <a:rPr lang="id-ID" sz="2400" b="1" dirty="0" smtClean="0"/>
              <a:t>4. Sindrom Syok Dengue (SSD) </a:t>
            </a:r>
            <a:r>
              <a:rPr lang="id-ID" sz="2400" dirty="0" smtClean="0"/>
              <a:t>ialah kasus DBD yang masuk dalam derajat</a:t>
            </a:r>
            <a:r>
              <a:rPr lang="id-ID" sz="2400" b="1" dirty="0" smtClean="0"/>
              <a:t> </a:t>
            </a:r>
            <a:r>
              <a:rPr lang="id-ID" sz="2400" dirty="0" smtClean="0"/>
              <a:t>III dan IV dimana terjadi kegagalan sirkulasi yang ditandai dengan denyut </a:t>
            </a:r>
            <a:r>
              <a:rPr lang="sv-SE" sz="2400" dirty="0" smtClean="0"/>
              <a:t>nadi yang cepat dan lemah, menyempitnya tekanan nadi (² 20 mmHg) atau</a:t>
            </a:r>
            <a:r>
              <a:rPr lang="id-ID" sz="2400" dirty="0" smtClean="0"/>
              <a:t> hipotensi yang ditandai dengan kulit dingin dan lembagelisah sampai terjadi syok berat (tidak terabanya denyut nadi maupun tekanan darah)</a:t>
            </a:r>
          </a:p>
        </p:txBody>
      </p:sp>
    </p:spTree>
  </p:cSld>
  <p:clrMapOvr>
    <a:masterClrMapping/>
  </p:clrMapOvr>
  <p:transition>
    <p:wipe dir="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normAutofit/>
          </a:bodyPr>
          <a:lstStyle/>
          <a:p>
            <a:r>
              <a:rPr lang="pt-BR" sz="3200" b="1" dirty="0" smtClean="0"/>
              <a:t>Diagnosis Demam Berdarah Dengue  (DBD)</a:t>
            </a:r>
            <a:endParaRPr lang="id-ID" sz="3200" b="1" i="1" dirty="0" smtClean="0"/>
          </a:p>
        </p:txBody>
      </p:sp>
      <p:sp>
        <p:nvSpPr>
          <p:cNvPr id="12292" name="Content Placeholder 5"/>
          <p:cNvSpPr>
            <a:spLocks noGrp="1"/>
          </p:cNvSpPr>
          <p:nvPr>
            <p:ph idx="1"/>
          </p:nvPr>
        </p:nvSpPr>
        <p:spPr>
          <a:xfrm>
            <a:off x="457200" y="1524000"/>
            <a:ext cx="8229600" cy="4602163"/>
          </a:xfrm>
        </p:spPr>
        <p:txBody>
          <a:bodyPr>
            <a:normAutofit/>
          </a:bodyPr>
          <a:lstStyle/>
          <a:p>
            <a:pPr>
              <a:buNone/>
            </a:pPr>
            <a:r>
              <a:rPr lang="id-ID" sz="2400" dirty="0" smtClean="0"/>
              <a:t>Untuk menegakkan diagnosis DBD diperlukan sekurang-kurangnya:</a:t>
            </a:r>
          </a:p>
          <a:p>
            <a:r>
              <a:rPr lang="nl-NL" sz="2400" dirty="0" smtClean="0"/>
              <a:t>Terdapat kriteria klinis a dan b</a:t>
            </a:r>
          </a:p>
          <a:p>
            <a:r>
              <a:rPr lang="id-ID" sz="2400" dirty="0" smtClean="0"/>
              <a:t>Dua Kriteria laboratorium</a:t>
            </a:r>
          </a:p>
        </p:txBody>
      </p:sp>
    </p:spTree>
  </p:cSld>
  <p:clrMapOvr>
    <a:masterClrMapping/>
  </p:clrMapOvr>
  <p:transition>
    <p:wipe dir="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290" name="Picture 2" descr="C:\Users\arsil\Desktop\Smartcreative2.jpg"/>
          <p:cNvPicPr>
            <a:picLocks noChangeAspect="1" noChangeArrowheads="1"/>
          </p:cNvPicPr>
          <p:nvPr/>
        </p:nvPicPr>
        <p:blipFill>
          <a:blip r:embed="rId3"/>
          <a:srcRect/>
          <a:stretch>
            <a:fillRect/>
          </a:stretch>
        </p:blipFill>
        <p:spPr bwMode="auto">
          <a:xfrm>
            <a:off x="0" y="0"/>
            <a:ext cx="9172575" cy="6858000"/>
          </a:xfrm>
          <a:prstGeom prst="rect">
            <a:avLst/>
          </a:prstGeom>
          <a:noFill/>
          <a:ln w="9525">
            <a:noFill/>
            <a:miter lim="800000"/>
            <a:headEnd/>
            <a:tailEnd/>
          </a:ln>
        </p:spPr>
      </p:pic>
      <p:sp>
        <p:nvSpPr>
          <p:cNvPr id="12291" name="Title 5"/>
          <p:cNvSpPr>
            <a:spLocks noGrp="1"/>
          </p:cNvSpPr>
          <p:nvPr>
            <p:ph type="title"/>
          </p:nvPr>
        </p:nvSpPr>
        <p:spPr>
          <a:xfrm>
            <a:off x="533400" y="685800"/>
            <a:ext cx="8229600" cy="685800"/>
          </a:xfrm>
        </p:spPr>
        <p:txBody>
          <a:bodyPr>
            <a:normAutofit/>
          </a:bodyPr>
          <a:lstStyle/>
          <a:p>
            <a:r>
              <a:rPr lang="id-ID" sz="3200" b="1" i="1" dirty="0" smtClean="0"/>
              <a:t>1) Klinis</a:t>
            </a:r>
          </a:p>
        </p:txBody>
      </p:sp>
      <p:sp>
        <p:nvSpPr>
          <p:cNvPr id="12292" name="Content Placeholder 5"/>
          <p:cNvSpPr>
            <a:spLocks noGrp="1"/>
          </p:cNvSpPr>
          <p:nvPr>
            <p:ph idx="1"/>
          </p:nvPr>
        </p:nvSpPr>
        <p:spPr>
          <a:xfrm>
            <a:off x="457200" y="1524000"/>
            <a:ext cx="8229600" cy="4602163"/>
          </a:xfrm>
        </p:spPr>
        <p:txBody>
          <a:bodyPr>
            <a:normAutofit lnSpcReduction="10000"/>
          </a:bodyPr>
          <a:lstStyle/>
          <a:p>
            <a:pPr>
              <a:buNone/>
            </a:pPr>
            <a:r>
              <a:rPr lang="id-ID" sz="2400" dirty="0" smtClean="0"/>
              <a:t>a) Demam tinggi mendadak berlangsung selama 2-7 hari.</a:t>
            </a:r>
          </a:p>
          <a:p>
            <a:pPr>
              <a:buNone/>
            </a:pPr>
            <a:r>
              <a:rPr lang="id-ID" sz="2400" dirty="0" smtClean="0"/>
              <a:t>b) Terdapat manifestasi/ tanda-tanda perdarahan ditandai dengan:</a:t>
            </a:r>
          </a:p>
          <a:p>
            <a:pPr marL="539750" indent="-269875"/>
            <a:r>
              <a:rPr lang="id-ID" sz="2400" dirty="0" smtClean="0"/>
              <a:t>Uji Bendung </a:t>
            </a:r>
            <a:r>
              <a:rPr lang="id-ID" sz="2400" i="1" dirty="0" smtClean="0"/>
              <a:t>(Tourniquet Test) positif</a:t>
            </a:r>
          </a:p>
          <a:p>
            <a:pPr marL="539750" indent="-269875"/>
            <a:r>
              <a:rPr lang="id-ID" sz="2400" dirty="0" smtClean="0"/>
              <a:t>Petekie, ekimosis, purpura</a:t>
            </a:r>
          </a:p>
          <a:p>
            <a:pPr marL="539750" indent="-269875"/>
            <a:r>
              <a:rPr lang="fi-FI" sz="2400" dirty="0" smtClean="0"/>
              <a:t>Perdarahan mukosa, epistaksis, perdarahan gusi</a:t>
            </a:r>
          </a:p>
          <a:p>
            <a:pPr marL="539750" indent="-269875"/>
            <a:r>
              <a:rPr lang="id-ID" sz="2400" dirty="0" smtClean="0"/>
              <a:t>Hematemesis dan/ atau melena</a:t>
            </a:r>
          </a:p>
          <a:p>
            <a:pPr>
              <a:buNone/>
            </a:pPr>
            <a:r>
              <a:rPr lang="id-ID" sz="2400" dirty="0" smtClean="0"/>
              <a:t>c) Pembesaran hati ( di jelaskan cara pemeriksaan pembesaran hati )</a:t>
            </a:r>
          </a:p>
          <a:p>
            <a:pPr>
              <a:buNone/>
            </a:pPr>
            <a:r>
              <a:rPr lang="id-ID" sz="2400" dirty="0" smtClean="0"/>
              <a:t>d) Syok, ditandai nadi cepat dan lemah serta penurunan tekanan nadi ( ² 20 mmHg), hipotensi, kaki dan tangan dingin, kulit lembab dan pasien tampak gelisah</a:t>
            </a:r>
          </a:p>
        </p:txBody>
      </p:sp>
    </p:spTree>
  </p:cSld>
  <p:clrMapOvr>
    <a:masterClrMapping/>
  </p:clrMapOvr>
  <p:transition>
    <p:wipe dir="r"/>
  </p:transition>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550</TotalTime>
  <Words>1830</Words>
  <Application>Microsoft Office PowerPoint</Application>
  <PresentationFormat>On-screen Show (4:3)</PresentationFormat>
  <Paragraphs>182</Paragraphs>
  <Slides>29</Slides>
  <Notes>29</Notes>
  <HiddenSlides>0</HiddenSlides>
  <MMClips>0</MMClips>
  <ScaleCrop>false</ScaleCrop>
  <HeadingPairs>
    <vt:vector size="4" baseType="variant">
      <vt:variant>
        <vt:lpstr>Theme</vt:lpstr>
      </vt:variant>
      <vt:variant>
        <vt:i4>1</vt:i4>
      </vt:variant>
      <vt:variant>
        <vt:lpstr>Slide Titles</vt:lpstr>
      </vt:variant>
      <vt:variant>
        <vt:i4>29</vt:i4>
      </vt:variant>
    </vt:vector>
  </HeadingPairs>
  <TitlesOfParts>
    <vt:vector size="30" baseType="lpstr">
      <vt:lpstr>Office Theme</vt:lpstr>
      <vt:lpstr>Slide 1</vt:lpstr>
      <vt:lpstr>Latar Belakang</vt:lpstr>
      <vt:lpstr>Surveilans DBD</vt:lpstr>
      <vt:lpstr>Slide 4</vt:lpstr>
      <vt:lpstr>Definisi Operasional DD dan DBD (kriteria WHO tahun 2009)</vt:lpstr>
      <vt:lpstr>Definisi Kasus Operasional</vt:lpstr>
      <vt:lpstr>Definisi Kasus Operasional</vt:lpstr>
      <vt:lpstr>Diagnosis Demam Berdarah Dengue  (DBD)</vt:lpstr>
      <vt:lpstr>1) Klinis</vt:lpstr>
      <vt:lpstr>2) Laboratorium</vt:lpstr>
      <vt:lpstr>SISTEM PELAKSANAAN SURVEILANS DALAM PENGENDALIAN DBD</vt:lpstr>
      <vt:lpstr>Sumber data surveilans</vt:lpstr>
      <vt:lpstr>Pelaksanaan Surveilans DBD</vt:lpstr>
      <vt:lpstr>Pelaksanaan Surveilans DBD</vt:lpstr>
      <vt:lpstr>Alur pelaporan surveilans DBD</vt:lpstr>
      <vt:lpstr>Mekanisme pelaporan  (apa yang dilaporkan?kapan?apa bentuk formnya?)</vt:lpstr>
      <vt:lpstr>Dari Puskesmas</vt:lpstr>
      <vt:lpstr>Dari Rumah Sakit</vt:lpstr>
      <vt:lpstr>Dari DinkesKabupaten/Kota ke DinKes Provinsi</vt:lpstr>
      <vt:lpstr>Dari dinas kesehatan Provinsi ke pusat (Subdit Arbovirosis, Ditjen PP dan PL</vt:lpstr>
      <vt:lpstr>SURVEILANS VEKTOR DBD</vt:lpstr>
      <vt:lpstr>Tujuan dilaksanakan surveilan vektor DBD adalah:</vt:lpstr>
      <vt:lpstr>Kegiatan Surveilans di Puskesmas</vt:lpstr>
      <vt:lpstr>Pengumpulan dan pencatatan data</vt:lpstr>
      <vt:lpstr>Slide 25</vt:lpstr>
      <vt:lpstr>Pengolahan dan penyajian data</vt:lpstr>
      <vt:lpstr>Pengolahan dan penyajian data</vt:lpstr>
      <vt:lpstr>Pengolahan dan penyajian data</vt:lpstr>
      <vt:lpstr>Daftar pustaka</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Surveilans Demam dengue dan demam berdarah dengue</dc:title>
  <dc:creator>User</dc:creator>
  <cp:lastModifiedBy>Zannendesu</cp:lastModifiedBy>
  <cp:revision>70</cp:revision>
  <dcterms:created xsi:type="dcterms:W3CDTF">2017-03-16T13:13:03Z</dcterms:created>
  <dcterms:modified xsi:type="dcterms:W3CDTF">2018-04-08T14:08:36Z</dcterms:modified>
</cp:coreProperties>
</file>