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srgbClr val="0D0D0D"/>
                </a:solidFill>
              </a:rPr>
              <a:t>Pembiayaan</a:t>
            </a:r>
            <a:r>
              <a:rPr lang="en-US" sz="2000" b="1" dirty="0" smtClean="0">
                <a:solidFill>
                  <a:srgbClr val="0D0D0D"/>
                </a:solidFill>
              </a:rPr>
              <a:t> &amp; </a:t>
            </a:r>
            <a:r>
              <a:rPr lang="en-US" sz="2000" b="1" dirty="0" err="1" smtClean="0">
                <a:solidFill>
                  <a:srgbClr val="0D0D0D"/>
                </a:solidFill>
              </a:rPr>
              <a:t>Penganggaran</a:t>
            </a:r>
            <a:r>
              <a:rPr lang="en-US" sz="2000" b="1" dirty="0" smtClean="0">
                <a:solidFill>
                  <a:srgbClr val="0D0D0D"/>
                </a:solidFill>
              </a:rPr>
              <a:t> </a:t>
            </a:r>
            <a:r>
              <a:rPr lang="en-US" sz="2000" b="1" dirty="0" err="1" smtClean="0">
                <a:solidFill>
                  <a:srgbClr val="0D0D0D"/>
                </a:solidFill>
              </a:rPr>
              <a:t>Kesehatan</a:t>
            </a:r>
            <a:endParaRPr lang="en-US" sz="2000" b="1" dirty="0" smtClean="0">
              <a:solidFill>
                <a:srgbClr val="0D0D0D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id-ID" dirty="0"/>
              <a:t>Mahasiswa mampu memahami pengertian pembiayaan dan penganggaran kesehatan</a:t>
            </a:r>
            <a:endParaRPr lang="en-ID" dirty="0"/>
          </a:p>
          <a:p>
            <a:pPr lvl="0"/>
            <a:r>
              <a:rPr lang="id-ID" dirty="0"/>
              <a:t>Mahasiswa mampu memahami fungsi dan tujuan pembiayaan dan penganggaran kesehatan;</a:t>
            </a:r>
            <a:endParaRPr lang="en-ID" dirty="0"/>
          </a:p>
          <a:p>
            <a:r>
              <a:rPr lang="id-ID" dirty="0"/>
              <a:t>Mahasiswa mampu memahami kebutuhan pembiayaan dan penganggaran kesehatan yang mencakup program pengabdian masyarakat, institusi pelayanan kesehatan, dsb.</a:t>
            </a:r>
            <a:r>
              <a:rPr lang="en-ID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2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id-ID" dirty="0"/>
              <a:t>Metode: </a:t>
            </a:r>
            <a:r>
              <a:rPr lang="id-ID" i="1" dirty="0"/>
              <a:t>contextual instruction</a:t>
            </a:r>
            <a:r>
              <a:rPr lang="id-ID" dirty="0"/>
              <a:t>;</a:t>
            </a:r>
            <a:endParaRPr lang="en-ID" dirty="0"/>
          </a:p>
          <a:p>
            <a:r>
              <a:rPr lang="id-ID" dirty="0"/>
              <a:t>Media: kelas, komputer, LCD, </a:t>
            </a:r>
            <a:r>
              <a:rPr lang="id-ID" i="1" dirty="0"/>
              <a:t>whiteboard, web</a:t>
            </a:r>
            <a:r>
              <a:rPr lang="en-ID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Wonderling</a:t>
            </a:r>
            <a:r>
              <a:rPr lang="en-US" dirty="0"/>
              <a:t>, David; Reinhold </a:t>
            </a:r>
            <a:r>
              <a:rPr lang="en-US" dirty="0" err="1"/>
              <a:t>Gruen</a:t>
            </a:r>
            <a:r>
              <a:rPr lang="en-US" dirty="0"/>
              <a:t> &amp; </a:t>
            </a:r>
            <a:r>
              <a:rPr lang="en-US" dirty="0" err="1"/>
              <a:t>NickBlack</a:t>
            </a:r>
            <a:r>
              <a:rPr lang="en-US" dirty="0"/>
              <a:t> (2005), </a:t>
            </a:r>
            <a:r>
              <a:rPr lang="en-US" i="1" dirty="0"/>
              <a:t>Introduction to Health Economics</a:t>
            </a:r>
            <a:r>
              <a:rPr lang="en-US" dirty="0"/>
              <a:t>, England: London School of Hygiene &amp; Tropical Medicine</a:t>
            </a:r>
            <a:endParaRPr lang="en-ID" dirty="0"/>
          </a:p>
          <a:p>
            <a:pPr lvl="0"/>
            <a:r>
              <a:rPr lang="en-US" dirty="0"/>
              <a:t>Stephen Morris, Nancy Devlin, David </a:t>
            </a:r>
            <a:r>
              <a:rPr lang="en-US" dirty="0" err="1"/>
              <a:t>Parkin</a:t>
            </a:r>
            <a:r>
              <a:rPr lang="en-US" dirty="0"/>
              <a:t> (2007): Economic analysis in health care, England: John Wiley and sons Ltd</a:t>
            </a:r>
            <a:endParaRPr lang="en-ID" dirty="0"/>
          </a:p>
          <a:p>
            <a:pPr lvl="0"/>
            <a:r>
              <a:rPr lang="en-US" dirty="0"/>
              <a:t>Introduction to economics (macro and micro economics): selected topics</a:t>
            </a:r>
            <a:r>
              <a:rPr lang="id-ID" dirty="0"/>
              <a:t> : John Sloman ( 2006) Essential of Economics, 4th ed, Prentice Hall</a:t>
            </a:r>
            <a:endParaRPr lang="en-ID" dirty="0"/>
          </a:p>
          <a:p>
            <a:pPr lvl="0"/>
            <a:r>
              <a:rPr lang="en-US" dirty="0"/>
              <a:t>Feldstein: Health Care Economics</a:t>
            </a:r>
            <a:endParaRPr lang="en-ID" dirty="0"/>
          </a:p>
          <a:p>
            <a:pPr lvl="0"/>
            <a:r>
              <a:rPr lang="id-ID" dirty="0"/>
              <a:t>Ann Mills. Health Economics for Developing Countries, a survival kit</a:t>
            </a:r>
            <a:endParaRPr lang="en-ID" dirty="0"/>
          </a:p>
          <a:p>
            <a:pPr lvl="0"/>
            <a:r>
              <a:rPr lang="id-ID" dirty="0"/>
              <a:t>Alan Sorkin: Health Economics</a:t>
            </a:r>
            <a:endParaRPr lang="en-ID" dirty="0"/>
          </a:p>
          <a:p>
            <a:pPr lvl="0"/>
            <a:r>
              <a:rPr lang="en-US" dirty="0"/>
              <a:t>Drummond: Methods for the economic evaluation of health care </a:t>
            </a:r>
            <a:r>
              <a:rPr lang="en-US" dirty="0" err="1"/>
              <a:t>programmes</a:t>
            </a:r>
            <a:endParaRPr lang="en-ID" dirty="0"/>
          </a:p>
          <a:p>
            <a:pPr lvl="0"/>
            <a:r>
              <a:rPr lang="en-US" dirty="0"/>
              <a:t>Karen L. </a:t>
            </a:r>
            <a:r>
              <a:rPr lang="en-US" dirty="0" err="1"/>
              <a:t>Rascati</a:t>
            </a:r>
            <a:r>
              <a:rPr lang="en-US" dirty="0"/>
              <a:t>. Essential of </a:t>
            </a:r>
            <a:r>
              <a:rPr lang="en-US" dirty="0" err="1"/>
              <a:t>pharmacoeconomics</a:t>
            </a:r>
            <a:r>
              <a:rPr lang="en-US" dirty="0"/>
              <a:t> 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1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id-ID" dirty="0"/>
              <a:t>UUD </a:t>
            </a:r>
            <a:r>
              <a:rPr lang="id-ID" dirty="0" smtClean="0"/>
              <a:t>1945</a:t>
            </a:r>
            <a:endParaRPr lang="en-US" dirty="0" smtClean="0"/>
          </a:p>
          <a:p>
            <a:pPr lvl="0"/>
            <a:r>
              <a:rPr lang="en-US" dirty="0" smtClean="0"/>
              <a:t>UU </a:t>
            </a:r>
            <a:r>
              <a:rPr lang="en-US" dirty="0"/>
              <a:t>No. 40 </a:t>
            </a:r>
            <a:r>
              <a:rPr lang="en-US" dirty="0" err="1"/>
              <a:t>Th</a:t>
            </a:r>
            <a:r>
              <a:rPr lang="en-US" dirty="0"/>
              <a:t> 2004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ID" dirty="0"/>
          </a:p>
          <a:p>
            <a:pPr lvl="0"/>
            <a:r>
              <a:rPr lang="en-US" dirty="0"/>
              <a:t>UU No. 36 </a:t>
            </a:r>
            <a:r>
              <a:rPr lang="en-US" dirty="0" err="1"/>
              <a:t>Th</a:t>
            </a:r>
            <a:r>
              <a:rPr lang="en-US" dirty="0"/>
              <a:t> 2009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ID" dirty="0"/>
          </a:p>
          <a:p>
            <a:pPr lvl="0"/>
            <a:r>
              <a:rPr lang="en-US" dirty="0"/>
              <a:t>UU No. 24 </a:t>
            </a:r>
            <a:r>
              <a:rPr lang="en-US" dirty="0" err="1"/>
              <a:t>Th</a:t>
            </a:r>
            <a:r>
              <a:rPr lang="en-US" dirty="0"/>
              <a:t> 2011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Penyelenggaran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0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Kuis</a:t>
            </a:r>
            <a:r>
              <a:rPr lang="en-US" dirty="0" smtClean="0"/>
              <a:t>/</a:t>
            </a:r>
            <a:r>
              <a:rPr lang="en-US" dirty="0" err="1" smtClean="0"/>
              <a:t>keaktifan</a:t>
            </a:r>
            <a:r>
              <a:rPr lang="en-US" dirty="0" smtClean="0"/>
              <a:t>: 5%</a:t>
            </a:r>
          </a:p>
          <a:p>
            <a:r>
              <a:rPr lang="en-US" dirty="0" err="1" smtClean="0"/>
              <a:t>Tugas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persentasi</a:t>
            </a:r>
            <a:r>
              <a:rPr lang="en-US" dirty="0" smtClean="0"/>
              <a:t> : 25%</a:t>
            </a:r>
          </a:p>
          <a:p>
            <a:r>
              <a:rPr lang="en-US" dirty="0" smtClean="0"/>
              <a:t>UTS: 30%</a:t>
            </a:r>
          </a:p>
          <a:p>
            <a:r>
              <a:rPr lang="en-US" smtClean="0"/>
              <a:t>UAS: 40%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4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62567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DANKE SCH</a:t>
            </a:r>
            <a:r>
              <a:rPr lang="en-US" sz="6600" b="1" dirty="0" smtClean="0"/>
              <a:t>ÖN!!!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40967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251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PowerPoint Presentation</vt:lpstr>
      <vt:lpstr>Tujuan:</vt:lpstr>
      <vt:lpstr>Bentuk Pembelajaran </vt:lpstr>
      <vt:lpstr>Sumber pembelajaran </vt:lpstr>
      <vt:lpstr>Sumber pembelajaran </vt:lpstr>
      <vt:lpstr>Indikator penilaian</vt:lpstr>
      <vt:lpstr>DANKE SCHÖN!!!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9</cp:revision>
  <dcterms:created xsi:type="dcterms:W3CDTF">2017-11-04T16:59:32Z</dcterms:created>
  <dcterms:modified xsi:type="dcterms:W3CDTF">2018-05-27T16:09:25Z</dcterms:modified>
</cp:coreProperties>
</file>