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68" r:id="rId8"/>
    <p:sldId id="269" r:id="rId9"/>
    <p:sldId id="267" r:id="rId10"/>
    <p:sldId id="27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F56B7F-1C83-4A44-9F80-7D2359C2F3F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9735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A08F-D976-4716-A217-518B17045A9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2217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2F4-A287-4452-B4E6-7CE9DDBB61B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7907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6632-1CF0-4E9E-9381-F5CFC73F494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87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80B47F-59A5-4F0F-BEEF-C0DE4441F89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1054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1DC-60C4-4023-AEE2-F016D8F2F05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79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CB35-6DE7-4DCD-AA16-EA14491AF86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024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DE38-2690-48BA-A8EF-CF5DA60C289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5307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D011-01D3-40B6-8303-5D1E9F9B1FC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3869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5AD-B52A-4C61-9290-E7913F5354A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057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DF8A60-FFDE-4804-813A-BFE6211258A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0252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0CF1BDF-C02E-44E3-9BDE-2621F66FBADF}" type="slidenum">
              <a:rPr lang="en-US" smtClean="0">
                <a:latin typeface="Franklin Gothic Book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3722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584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81400"/>
            <a:ext cx="563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prstClr val="white"/>
                </a:solidFill>
              </a:rPr>
              <a:t>Pembiayaan</a:t>
            </a:r>
            <a:r>
              <a:rPr lang="en-US" sz="2000" b="1" dirty="0" smtClean="0">
                <a:solidFill>
                  <a:prstClr val="white"/>
                </a:solidFill>
              </a:rPr>
              <a:t> &amp; </a:t>
            </a:r>
            <a:r>
              <a:rPr lang="en-US" sz="2000" b="1" dirty="0" err="1" smtClean="0">
                <a:solidFill>
                  <a:prstClr val="white"/>
                </a:solidFill>
              </a:rPr>
              <a:t>Penganggaran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</a:rPr>
              <a:t>Kesehatan</a:t>
            </a:r>
            <a:endParaRPr lang="en-US" sz="2000" b="1" dirty="0" smtClean="0">
              <a:solidFill>
                <a:prstClr val="white"/>
              </a:solidFill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Anggun Nabila, SKM, MKM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3250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UU </a:t>
            </a:r>
            <a:r>
              <a:rPr lang="en-US" dirty="0" err="1" smtClean="0"/>
              <a:t>Kesehatan</a:t>
            </a:r>
            <a:r>
              <a:rPr lang="en-US" dirty="0" smtClean="0"/>
              <a:t> no. 36 </a:t>
            </a:r>
            <a:r>
              <a:rPr lang="en-US" dirty="0" err="1" smtClean="0"/>
              <a:t>tahun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Pasal</a:t>
            </a:r>
            <a:r>
              <a:rPr lang="en-US" b="1" dirty="0"/>
              <a:t> 171 </a:t>
            </a:r>
            <a:endParaRPr lang="en-US" dirty="0"/>
          </a:p>
          <a:p>
            <a:r>
              <a:rPr lang="en-US" dirty="0"/>
              <a:t>(1)  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dialokasikan</a:t>
            </a:r>
            <a:r>
              <a:rPr lang="en-US" dirty="0"/>
              <a:t> minimal </a:t>
            </a:r>
            <a:r>
              <a:rPr lang="en-US" dirty="0" err="1"/>
              <a:t>sebesar</a:t>
            </a:r>
            <a:r>
              <a:rPr lang="en-US" dirty="0"/>
              <a:t> 5% (lima </a:t>
            </a:r>
            <a:r>
              <a:rPr lang="en-US" dirty="0" err="1"/>
              <a:t>persen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belanja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. </a:t>
            </a:r>
            <a:endParaRPr lang="en-US" dirty="0"/>
          </a:p>
          <a:p>
            <a:r>
              <a:rPr lang="en-US" dirty="0"/>
              <a:t>(2)  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provinsi</a:t>
            </a:r>
            <a:r>
              <a:rPr lang="en-US" dirty="0"/>
              <a:t>, </a:t>
            </a:r>
            <a:r>
              <a:rPr lang="en-US" dirty="0" err="1"/>
              <a:t>kabupaten</a:t>
            </a:r>
            <a:r>
              <a:rPr lang="en-US" dirty="0"/>
              <a:t>/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dialokasikan</a:t>
            </a:r>
            <a:r>
              <a:rPr lang="en-US" dirty="0"/>
              <a:t> minimal 10% (</a:t>
            </a:r>
            <a:r>
              <a:rPr lang="en-US" dirty="0" err="1"/>
              <a:t>sepuluh</a:t>
            </a:r>
            <a:r>
              <a:rPr lang="en-US" dirty="0"/>
              <a:t> </a:t>
            </a:r>
            <a:r>
              <a:rPr lang="en-US" dirty="0" err="1"/>
              <a:t>persen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belanja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. </a:t>
            </a:r>
            <a:endParaRPr lang="en-US" dirty="0"/>
          </a:p>
          <a:p>
            <a:r>
              <a:rPr lang="en-US" dirty="0"/>
              <a:t>(3)  </a:t>
            </a:r>
            <a:r>
              <a:rPr lang="en-US" dirty="0" err="1"/>
              <a:t>Besaran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(2) </a:t>
            </a:r>
            <a:r>
              <a:rPr lang="en-US" dirty="0" err="1"/>
              <a:t>diprioritaskan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yang </a:t>
            </a:r>
            <a:r>
              <a:rPr lang="en-US" dirty="0" err="1"/>
              <a:t>besarannya</a:t>
            </a:r>
            <a:r>
              <a:rPr lang="en-US" dirty="0"/>
              <a:t> </a:t>
            </a:r>
            <a:r>
              <a:rPr lang="en-US" dirty="0" err="1"/>
              <a:t>sekurang-kurangnya</a:t>
            </a:r>
            <a:r>
              <a:rPr lang="en-US" dirty="0"/>
              <a:t> 2/3 (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pertiga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belanja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belanja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/>
              <a:t>.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8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Anggaran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Kesehatan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APBN 2017</a:t>
            </a:r>
            <a:endParaRPr lang="en-US" sz="3200" b="1" dirty="0"/>
          </a:p>
        </p:txBody>
      </p:sp>
      <p:pic>
        <p:nvPicPr>
          <p:cNvPr id="4" name="Content Placeholder 3" descr="Screen Shot 2018-05-16 at 2.59.06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93" r="-152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835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Sasaran</a:t>
            </a:r>
            <a:r>
              <a:rPr lang="en-US" sz="3200" dirty="0" smtClean="0"/>
              <a:t> </a:t>
            </a:r>
            <a:r>
              <a:rPr lang="en-US" sz="3200" dirty="0" err="1" smtClean="0"/>
              <a:t>Anggaran</a:t>
            </a:r>
            <a:r>
              <a:rPr lang="en-US" sz="3200" dirty="0" smtClean="0"/>
              <a:t> </a:t>
            </a:r>
            <a:r>
              <a:rPr lang="en-US" sz="3200" dirty="0" err="1" smtClean="0"/>
              <a:t>Kesehatan</a:t>
            </a:r>
            <a:r>
              <a:rPr lang="en-US" sz="3200" dirty="0" smtClean="0"/>
              <a:t> </a:t>
            </a:r>
            <a:r>
              <a:rPr lang="en-US" sz="3200" dirty="0" err="1" smtClean="0"/>
              <a:t>tahun</a:t>
            </a:r>
            <a:r>
              <a:rPr lang="en-US" sz="3200" dirty="0" smtClean="0"/>
              <a:t> 2017</a:t>
            </a:r>
            <a:endParaRPr lang="en-US" sz="3200" dirty="0"/>
          </a:p>
        </p:txBody>
      </p:sp>
      <p:pic>
        <p:nvPicPr>
          <p:cNvPr id="4" name="Content Placeholder 3" descr="Screen Shot 2018-05-16 at 2.59.19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29" r="-130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326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Anggaran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Kesehatan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APBN </a:t>
            </a:r>
            <a:r>
              <a:rPr lang="en-US" sz="2800" b="1" dirty="0" err="1" smtClean="0"/>
              <a:t>tahun</a:t>
            </a:r>
            <a:r>
              <a:rPr lang="en-US" sz="2800" b="1" dirty="0" smtClean="0"/>
              <a:t> 2018</a:t>
            </a:r>
            <a:endParaRPr lang="en-US" sz="2800" b="1" dirty="0"/>
          </a:p>
        </p:txBody>
      </p:sp>
      <p:pic>
        <p:nvPicPr>
          <p:cNvPr id="4" name="Content Placeholder 3" descr="Screen Shot 2018-05-16 at 2.57.07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8" b="-24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907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2018</a:t>
            </a:r>
            <a:endParaRPr lang="en-US" dirty="0"/>
          </a:p>
        </p:txBody>
      </p:sp>
      <p:pic>
        <p:nvPicPr>
          <p:cNvPr id="4" name="Content Placeholder 3" descr="Screen Shot 2018-05-16 at 2.57.32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62" r="-10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741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endParaRPr lang="en-US" dirty="0"/>
          </a:p>
        </p:txBody>
      </p:sp>
      <p:pic>
        <p:nvPicPr>
          <p:cNvPr id="4" name="Content Placeholder 3" descr="Screen Shot 2018-05-16 at 2.57.45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577" b="-245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934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Verdana" charset="0"/>
              </a:rPr>
              <a:t>Revenue collection (taxes, public charges, sales of natural resources, grants, loans, private insurance, </a:t>
            </a:r>
            <a:r>
              <a:rPr lang="en-US" sz="2800" dirty="0" err="1">
                <a:latin typeface="Verdana" charset="0"/>
              </a:rPr>
              <a:t>etc</a:t>
            </a:r>
            <a:r>
              <a:rPr lang="en-US" sz="2800" dirty="0">
                <a:latin typeface="Verdana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Verdana" charset="0"/>
              </a:rPr>
              <a:t>Pooling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Verdana" charset="0"/>
              </a:rPr>
              <a:t>Resources allocation/purchasing (government agency, social insurance/sickness fund, private insurance, employers, individual/</a:t>
            </a:r>
            <a:r>
              <a:rPr lang="en-US" sz="2800" dirty="0" err="1">
                <a:latin typeface="Verdana" charset="0"/>
              </a:rPr>
              <a:t>hh</a:t>
            </a:r>
            <a:r>
              <a:rPr lang="en-US" sz="2800" dirty="0">
                <a:latin typeface="Verdana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Verdana" charset="0"/>
              </a:rPr>
              <a:t>Service provision (public providers, private providers)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7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/>
              <a:t>Revenue </a:t>
            </a:r>
            <a:r>
              <a:rPr lang="en-US" dirty="0" smtClean="0"/>
              <a:t>Collection : </a:t>
            </a:r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berkesinambungan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membiayai</a:t>
            </a:r>
            <a:r>
              <a:rPr lang="en-US" dirty="0"/>
              <a:t> “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”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/</a:t>
            </a:r>
            <a:r>
              <a:rPr lang="en-US" dirty="0" err="1"/>
              <a:t>kecelakaan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kebangkrutan</a:t>
            </a:r>
            <a:r>
              <a:rPr lang="en-US" dirty="0"/>
              <a:t> (</a:t>
            </a:r>
            <a:r>
              <a:rPr lang="en-US" dirty="0" err="1"/>
              <a:t>Katastropik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2. Pooling : </a:t>
            </a:r>
            <a:r>
              <a:rPr lang="en-US" dirty="0" err="1"/>
              <a:t>Mengelola</a:t>
            </a:r>
            <a:r>
              <a:rPr lang="en-US" dirty="0"/>
              <a:t> “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” </a:t>
            </a:r>
            <a:r>
              <a:rPr lang="en-US" dirty="0" err="1"/>
              <a:t>dalam</a:t>
            </a:r>
            <a:r>
              <a:rPr lang="en-US" dirty="0"/>
              <a:t> pool (</a:t>
            </a:r>
            <a:r>
              <a:rPr lang="en-US" dirty="0" err="1"/>
              <a:t>kumpulan</a:t>
            </a:r>
            <a:r>
              <a:rPr lang="en-US" dirty="0"/>
              <a:t>)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3. Purchasing &amp; payment: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alokatif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7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Determinan</a:t>
            </a:r>
            <a:r>
              <a:rPr lang="en-US" sz="3200" dirty="0" smtClean="0"/>
              <a:t> </a:t>
            </a:r>
            <a:r>
              <a:rPr lang="en-US" sz="3200" dirty="0" err="1" smtClean="0"/>
              <a:t>Pembiayaan</a:t>
            </a:r>
            <a:r>
              <a:rPr lang="en-US" sz="3200" dirty="0" smtClean="0"/>
              <a:t> </a:t>
            </a:r>
            <a:r>
              <a:rPr lang="en-US" sz="3200" dirty="0" err="1" smtClean="0"/>
              <a:t>Kesehatan</a:t>
            </a:r>
            <a:r>
              <a:rPr lang="en-US" sz="3200" dirty="0" smtClean="0"/>
              <a:t>  (1)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Demografi</a:t>
            </a:r>
            <a:r>
              <a:rPr lang="en-US" sz="2800" dirty="0"/>
              <a:t> </a:t>
            </a:r>
            <a:endParaRPr lang="en-US" dirty="0"/>
          </a:p>
          <a:p>
            <a:r>
              <a:rPr lang="en-US" sz="2800" dirty="0"/>
              <a:t>–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dibedakan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endParaRPr lang="en-US" dirty="0"/>
          </a:p>
          <a:p>
            <a:r>
              <a:rPr lang="en-US" sz="2800" dirty="0" err="1"/>
              <a:t>Pertumbuhan</a:t>
            </a:r>
            <a:r>
              <a:rPr lang="en-US" sz="2800" dirty="0"/>
              <a:t> </a:t>
            </a:r>
            <a:r>
              <a:rPr lang="en-US" sz="2800" dirty="0" err="1"/>
              <a:t>penduduk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absolut</a:t>
            </a:r>
            <a:r>
              <a:rPr lang="en-US" sz="2800" dirty="0"/>
              <a:t>;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Pertumbuhan</a:t>
            </a:r>
            <a:r>
              <a:rPr lang="en-US" sz="2800" dirty="0"/>
              <a:t> </a:t>
            </a:r>
            <a:r>
              <a:rPr lang="en-US" sz="2800" dirty="0" err="1"/>
              <a:t>penduduk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khusus</a:t>
            </a:r>
            <a:r>
              <a:rPr lang="en-US" sz="2800" dirty="0"/>
              <a:t> </a:t>
            </a:r>
            <a:r>
              <a:rPr lang="en-US" sz="2800" dirty="0" err="1"/>
              <a:t>thd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(</a:t>
            </a:r>
            <a:r>
              <a:rPr lang="en-US" sz="2800" dirty="0" err="1"/>
              <a:t>mis</a:t>
            </a:r>
            <a:r>
              <a:rPr lang="en-US" sz="2800" dirty="0"/>
              <a:t>: Orang </a:t>
            </a:r>
            <a:r>
              <a:rPr lang="en-US" sz="2800" dirty="0" err="1"/>
              <a:t>tua</a:t>
            </a:r>
            <a:r>
              <a:rPr lang="en-US" sz="2800" dirty="0"/>
              <a:t>, </a:t>
            </a:r>
            <a:r>
              <a:rPr lang="en-US" sz="2800" dirty="0" err="1"/>
              <a:t>anak</a:t>
            </a:r>
            <a:r>
              <a:rPr lang="en-US" sz="2800" dirty="0"/>
              <a:t>- </a:t>
            </a:r>
            <a:r>
              <a:rPr lang="en-US" sz="2800" dirty="0" err="1"/>
              <a:t>anak</a:t>
            </a:r>
            <a:r>
              <a:rPr lang="en-US" sz="2800" dirty="0"/>
              <a:t>, </a:t>
            </a:r>
            <a:r>
              <a:rPr lang="en-US" sz="2800" dirty="0" err="1"/>
              <a:t>dsb</a:t>
            </a:r>
            <a:r>
              <a:rPr lang="en-US" sz="2800" dirty="0"/>
              <a:t>) </a:t>
            </a:r>
          </a:p>
          <a:p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</a:p>
          <a:p>
            <a:pPr lvl="1"/>
            <a:r>
              <a:rPr lang="en-US" dirty="0"/>
              <a:t>–  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: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endParaRPr lang="en-US" sz="2800" dirty="0"/>
          </a:p>
          <a:p>
            <a:pPr lvl="1"/>
            <a:r>
              <a:rPr lang="en-US" dirty="0"/>
              <a:t>–  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: </a:t>
            </a:r>
            <a:r>
              <a:rPr lang="en-US" dirty="0" err="1"/>
              <a:t>resesi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endParaRPr lang="en-US" sz="2800" dirty="0"/>
          </a:p>
          <a:p>
            <a:pPr lvl="1"/>
            <a:r>
              <a:rPr lang="en-US" dirty="0"/>
              <a:t>–  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: </a:t>
            </a:r>
            <a:r>
              <a:rPr lang="en-US" dirty="0" err="1"/>
              <a:t>kemiskinan</a:t>
            </a:r>
            <a:r>
              <a:rPr lang="en-US" dirty="0"/>
              <a:t>, </a:t>
            </a:r>
            <a:r>
              <a:rPr lang="en-US" dirty="0" err="1"/>
              <a:t>pengangguran</a:t>
            </a:r>
            <a:r>
              <a:rPr lang="en-US" dirty="0"/>
              <a:t>, </a:t>
            </a:r>
            <a:r>
              <a:rPr lang="en-US" dirty="0" err="1"/>
              <a:t>inflasi</a:t>
            </a:r>
            <a:r>
              <a:rPr lang="en-US" dirty="0"/>
              <a:t>, </a:t>
            </a:r>
            <a:r>
              <a:rPr lang="en-US" dirty="0" err="1"/>
              <a:t>faktor</a:t>
            </a:r>
            <a:r>
              <a:rPr lang="en-US" dirty="0"/>
              <a:t> supply (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, </a:t>
            </a:r>
            <a:r>
              <a:rPr lang="en-US" dirty="0" err="1"/>
              <a:t>nakes</a:t>
            </a:r>
            <a:r>
              <a:rPr lang="en-US" dirty="0"/>
              <a:t> </a:t>
            </a:r>
            <a:r>
              <a:rPr lang="en-US" dirty="0" err="1"/>
              <a:t>dsb</a:t>
            </a:r>
            <a:r>
              <a:rPr lang="en-US" dirty="0"/>
              <a:t>)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5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Determinan</a:t>
            </a:r>
            <a:r>
              <a:rPr lang="en-US" sz="3200" dirty="0"/>
              <a:t> </a:t>
            </a:r>
            <a:r>
              <a:rPr lang="en-US" sz="3200" dirty="0" err="1"/>
              <a:t>Pembiayaan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 </a:t>
            </a:r>
            <a:r>
              <a:rPr lang="en-US" sz="3200" dirty="0" smtClean="0"/>
              <a:t>(2)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/>
              <a:t>Kemajuan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kesehatan</a:t>
            </a:r>
            <a:r>
              <a:rPr lang="en-US" sz="2800" dirty="0"/>
              <a:t> </a:t>
            </a:r>
          </a:p>
          <a:p>
            <a:r>
              <a:rPr lang="en-US" sz="2800" dirty="0"/>
              <a:t>– </a:t>
            </a:r>
            <a:r>
              <a:rPr lang="en-US" sz="2800" dirty="0" err="1"/>
              <a:t>Misal</a:t>
            </a:r>
            <a:r>
              <a:rPr lang="en-US" sz="2800" dirty="0"/>
              <a:t>: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antibiotik</a:t>
            </a:r>
            <a:r>
              <a:rPr lang="en-US" sz="2800" dirty="0"/>
              <a:t>,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 </a:t>
            </a:r>
            <a:r>
              <a:rPr lang="en-US" sz="2800" dirty="0" err="1"/>
              <a:t>jantung</a:t>
            </a:r>
            <a:r>
              <a:rPr lang="en-US" sz="2800" dirty="0"/>
              <a:t>, </a:t>
            </a:r>
            <a:r>
              <a:rPr lang="en-US" sz="2800" dirty="0" err="1"/>
              <a:t>Cuci</a:t>
            </a:r>
            <a:r>
              <a:rPr lang="en-US" sz="2800" dirty="0"/>
              <a:t> </a:t>
            </a:r>
            <a:r>
              <a:rPr lang="en-US" sz="2800" dirty="0" err="1"/>
              <a:t>darah</a:t>
            </a:r>
            <a:r>
              <a:rPr lang="en-US" sz="2800" dirty="0"/>
              <a:t> </a:t>
            </a:r>
            <a:endParaRPr lang="en-US" dirty="0"/>
          </a:p>
          <a:p>
            <a:r>
              <a:rPr lang="en-US" sz="2800" dirty="0" err="1"/>
              <a:t>Pola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</a:t>
            </a:r>
          </a:p>
          <a:p>
            <a:pPr lvl="1"/>
            <a:r>
              <a:rPr lang="en-US" dirty="0"/>
              <a:t>–  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(HIV/Aids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1987) </a:t>
            </a:r>
            <a:endParaRPr lang="en-US" sz="2800" dirty="0"/>
          </a:p>
          <a:p>
            <a:pPr lvl="1"/>
            <a:r>
              <a:rPr lang="en-US" dirty="0"/>
              <a:t>–  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/PTM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endParaRPr lang="en-US" sz="2800" dirty="0"/>
          </a:p>
          <a:p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politik</a:t>
            </a:r>
            <a:r>
              <a:rPr lang="en-US" sz="2800" dirty="0"/>
              <a:t> </a:t>
            </a:r>
          </a:p>
          <a:p>
            <a:pPr lvl="1"/>
            <a:r>
              <a:rPr lang="en-US" dirty="0"/>
              <a:t>–  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(APBN)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di </a:t>
            </a:r>
            <a:endParaRPr lang="en-US" sz="2800" dirty="0"/>
          </a:p>
          <a:p>
            <a:pPr lvl="1"/>
            <a:r>
              <a:rPr lang="en-US" dirty="0" err="1"/>
              <a:t>parlemen</a:t>
            </a:r>
            <a:r>
              <a:rPr lang="en-US" dirty="0"/>
              <a:t>/DPR </a:t>
            </a:r>
            <a:endParaRPr lang="en-US" sz="2800" dirty="0"/>
          </a:p>
          <a:p>
            <a:pPr lvl="1"/>
            <a:r>
              <a:rPr lang="en-US" dirty="0"/>
              <a:t>–  </a:t>
            </a:r>
            <a:r>
              <a:rPr lang="en-US" dirty="0" err="1"/>
              <a:t>Korupsi</a:t>
            </a:r>
            <a:r>
              <a:rPr lang="en-US" dirty="0"/>
              <a:t>, </a:t>
            </a:r>
            <a:r>
              <a:rPr lang="en-US" dirty="0" err="1"/>
              <a:t>Kolusi</a:t>
            </a:r>
            <a:r>
              <a:rPr lang="en-US" dirty="0"/>
              <a:t>, </a:t>
            </a:r>
            <a:r>
              <a:rPr lang="en-US" dirty="0" err="1"/>
              <a:t>Nepotisme</a:t>
            </a:r>
            <a:r>
              <a:rPr lang="en-US" dirty="0"/>
              <a:t> </a:t>
            </a:r>
            <a:endParaRPr lang="en-US" sz="2800" dirty="0"/>
          </a:p>
          <a:p>
            <a:pPr lvl="1"/>
            <a:r>
              <a:rPr lang="en-US" dirty="0"/>
              <a:t>–  </a:t>
            </a:r>
            <a:r>
              <a:rPr lang="en-US" dirty="0" err="1"/>
              <a:t>Keadilan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endParaRPr lang="en-US" sz="2800" dirty="0"/>
          </a:p>
          <a:p>
            <a:pPr lvl="1"/>
            <a:r>
              <a:rPr lang="en-US" dirty="0"/>
              <a:t>–  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/</a:t>
            </a:r>
            <a:r>
              <a:rPr lang="en-US" dirty="0" err="1"/>
              <a:t>Pilkada</a:t>
            </a:r>
            <a:r>
              <a:rPr lang="en-US" dirty="0"/>
              <a:t>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0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97534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APBN Indonesia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6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/>
              <a:t>Undang</a:t>
            </a:r>
            <a:r>
              <a:rPr lang="en-US" b="1" dirty="0"/>
              <a:t>–</a:t>
            </a:r>
            <a:r>
              <a:rPr lang="en-US" b="1" dirty="0" err="1"/>
              <a:t>Undang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(UUD) 1945 </a:t>
            </a:r>
            <a:endParaRPr lang="en-US" dirty="0"/>
          </a:p>
          <a:p>
            <a:r>
              <a:rPr lang="en-US" dirty="0" err="1"/>
              <a:t>Pasal</a:t>
            </a:r>
            <a:r>
              <a:rPr lang="en-US" dirty="0"/>
              <a:t> 23:</a:t>
            </a:r>
            <a:br>
              <a:rPr lang="en-US" dirty="0"/>
            </a:br>
            <a:r>
              <a:rPr lang="en-US" dirty="0"/>
              <a:t>(1)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Belanja</a:t>
            </a:r>
            <a:r>
              <a:rPr lang="en-US" dirty="0"/>
              <a:t> Negara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endParaRPr lang="en-US" dirty="0"/>
          </a:p>
          <a:p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undang</a:t>
            </a:r>
            <a:r>
              <a:rPr lang="en-US" dirty="0"/>
              <a:t>–</a:t>
            </a:r>
            <a:r>
              <a:rPr lang="en-US" dirty="0" err="1"/>
              <a:t>undang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–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kemakmuran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; </a:t>
            </a:r>
            <a:endParaRPr lang="en-US" dirty="0"/>
          </a:p>
          <a:p>
            <a:r>
              <a:rPr lang="en-US" dirty="0"/>
              <a:t>(2)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Undang</a:t>
            </a:r>
            <a:r>
              <a:rPr lang="en-US" dirty="0"/>
              <a:t>–</a:t>
            </a:r>
            <a:r>
              <a:rPr lang="en-US" dirty="0" err="1"/>
              <a:t>Undang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Belanja</a:t>
            </a:r>
            <a:r>
              <a:rPr lang="en-US" dirty="0"/>
              <a:t> Negara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Dewan</a:t>
            </a:r>
            <a:r>
              <a:rPr lang="en-US" dirty="0"/>
              <a:t> </a:t>
            </a:r>
            <a:r>
              <a:rPr lang="en-US" dirty="0" err="1"/>
              <a:t>Perwakilan</a:t>
            </a:r>
            <a:r>
              <a:rPr lang="en-US" dirty="0"/>
              <a:t> Rakyat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Dewan</a:t>
            </a:r>
            <a:r>
              <a:rPr lang="en-US" dirty="0"/>
              <a:t> </a:t>
            </a:r>
            <a:r>
              <a:rPr lang="en-US" dirty="0" err="1"/>
              <a:t>Perwakilan</a:t>
            </a:r>
            <a:r>
              <a:rPr lang="en-US" dirty="0"/>
              <a:t> Daerah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854960"/>
            <a:ext cx="7772400" cy="516484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/>
              <a:t>Undang-undang</a:t>
            </a:r>
            <a:r>
              <a:rPr lang="en-US" b="1" dirty="0"/>
              <a:t> </a:t>
            </a:r>
            <a:r>
              <a:rPr lang="en-US" b="1" dirty="0" err="1"/>
              <a:t>Nomor</a:t>
            </a:r>
            <a:r>
              <a:rPr lang="en-US" b="1" dirty="0"/>
              <a:t> 17 </a:t>
            </a:r>
            <a:r>
              <a:rPr lang="en-US" b="1" dirty="0" err="1"/>
              <a:t>Tahun</a:t>
            </a:r>
            <a:r>
              <a:rPr lang="en-US" b="1" dirty="0"/>
              <a:t> 2003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/>
              <a:t>Keuangan</a:t>
            </a:r>
            <a:r>
              <a:rPr lang="en-US" dirty="0"/>
              <a:t> Negara </a:t>
            </a:r>
            <a:endParaRPr lang="en-US" dirty="0"/>
          </a:p>
          <a:p>
            <a:r>
              <a:rPr lang="en-US" b="1" dirty="0" err="1"/>
              <a:t>Undang-undang</a:t>
            </a:r>
            <a:r>
              <a:rPr lang="en-US" b="1" dirty="0"/>
              <a:t> </a:t>
            </a:r>
            <a:r>
              <a:rPr lang="en-US" b="1" dirty="0" err="1"/>
              <a:t>Nomor</a:t>
            </a:r>
            <a:r>
              <a:rPr lang="en-US" b="1" dirty="0"/>
              <a:t> 25 </a:t>
            </a:r>
            <a:r>
              <a:rPr lang="en-US" b="1" dirty="0" err="1"/>
              <a:t>Tahun</a:t>
            </a:r>
            <a:r>
              <a:rPr lang="en-US" b="1" dirty="0"/>
              <a:t> 2004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Pembangunan </a:t>
            </a:r>
            <a:r>
              <a:rPr lang="en-US" dirty="0" err="1"/>
              <a:t>Nasional</a:t>
            </a:r>
            <a:r>
              <a:rPr lang="en-US" dirty="0"/>
              <a:t> </a:t>
            </a:r>
            <a:endParaRPr lang="en-US" dirty="0"/>
          </a:p>
          <a:p>
            <a:r>
              <a:rPr lang="en-US" b="1" dirty="0" err="1"/>
              <a:t>Undang-undang</a:t>
            </a:r>
            <a:r>
              <a:rPr lang="en-US" b="1" dirty="0"/>
              <a:t> </a:t>
            </a:r>
            <a:r>
              <a:rPr lang="en-US" b="1" dirty="0" err="1"/>
              <a:t>Nomor</a:t>
            </a:r>
            <a:r>
              <a:rPr lang="en-US" b="1" dirty="0"/>
              <a:t> 1 </a:t>
            </a:r>
            <a:r>
              <a:rPr lang="en-US" b="1" dirty="0" err="1"/>
              <a:t>Tahun</a:t>
            </a:r>
            <a:r>
              <a:rPr lang="en-US" b="1" dirty="0"/>
              <a:t> 2004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/>
              <a:t>Perbendaharaan</a:t>
            </a:r>
            <a:r>
              <a:rPr lang="en-US" dirty="0"/>
              <a:t> Negara </a:t>
            </a:r>
            <a:endParaRPr lang="en-US" dirty="0"/>
          </a:p>
          <a:p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Presiden</a:t>
            </a:r>
            <a:r>
              <a:rPr lang="en-US" b="1" dirty="0"/>
              <a:t> </a:t>
            </a:r>
            <a:r>
              <a:rPr lang="en-US" b="1" dirty="0" err="1"/>
              <a:t>Nomor</a:t>
            </a:r>
            <a:r>
              <a:rPr lang="en-US" b="1" dirty="0"/>
              <a:t> 40 </a:t>
            </a:r>
            <a:r>
              <a:rPr lang="en-US" b="1" dirty="0" err="1"/>
              <a:t>Tahun</a:t>
            </a:r>
            <a:r>
              <a:rPr lang="en-US" b="1" dirty="0"/>
              <a:t> 2006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/>
              <a:t>Tata Cara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Pembangunan </a:t>
            </a:r>
            <a:r>
              <a:rPr lang="en-US" dirty="0" err="1"/>
              <a:t>Nasional</a:t>
            </a:r>
            <a:r>
              <a:rPr lang="en-US" dirty="0"/>
              <a:t> </a:t>
            </a:r>
            <a:endParaRPr lang="en-US" dirty="0"/>
          </a:p>
          <a:p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 </a:t>
            </a:r>
            <a:r>
              <a:rPr lang="en-US" b="1" dirty="0" err="1"/>
              <a:t>Nomor</a:t>
            </a:r>
            <a:r>
              <a:rPr lang="en-US" b="1" dirty="0"/>
              <a:t> 90 </a:t>
            </a:r>
            <a:r>
              <a:rPr lang="en-US" b="1" dirty="0" err="1"/>
              <a:t>Tahun</a:t>
            </a:r>
            <a:r>
              <a:rPr lang="en-US" b="1" dirty="0"/>
              <a:t> 2010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Kementerian</a:t>
            </a:r>
            <a:r>
              <a:rPr lang="en-US" dirty="0"/>
              <a:t> Negara/</a:t>
            </a:r>
            <a:r>
              <a:rPr lang="en-US" dirty="0" err="1"/>
              <a:t>Lembaga</a:t>
            </a:r>
            <a:r>
              <a:rPr lang="en-US" dirty="0"/>
              <a:t> </a:t>
            </a:r>
            <a:endParaRPr lang="en-US" dirty="0"/>
          </a:p>
          <a:p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Menteri</a:t>
            </a:r>
            <a:r>
              <a:rPr lang="en-US" b="1" dirty="0"/>
              <a:t> </a:t>
            </a:r>
            <a:r>
              <a:rPr lang="en-US" b="1" dirty="0" err="1"/>
              <a:t>Keuangan</a:t>
            </a:r>
            <a:r>
              <a:rPr lang="en-US" b="1" dirty="0"/>
              <a:t> </a:t>
            </a:r>
            <a:r>
              <a:rPr lang="en-US" b="1" dirty="0" err="1"/>
              <a:t>Nomor</a:t>
            </a:r>
            <a:r>
              <a:rPr lang="en-US" b="1" dirty="0"/>
              <a:t> 136 </a:t>
            </a:r>
            <a:r>
              <a:rPr lang="en-US" b="1" dirty="0" err="1"/>
              <a:t>Tahun</a:t>
            </a:r>
            <a:r>
              <a:rPr lang="en-US" b="1" dirty="0"/>
              <a:t> 2014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Penelaahan</a:t>
            </a:r>
            <a:r>
              <a:rPr lang="en-US" dirty="0"/>
              <a:t> RKAKL </a:t>
            </a:r>
            <a:endParaRPr lang="en-US" dirty="0"/>
          </a:p>
          <a:p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Menteri</a:t>
            </a:r>
            <a:r>
              <a:rPr lang="en-US" b="1" dirty="0"/>
              <a:t> </a:t>
            </a:r>
            <a:r>
              <a:rPr lang="en-US" b="1" dirty="0" err="1"/>
              <a:t>Keuangan</a:t>
            </a:r>
            <a:r>
              <a:rPr lang="en-US" b="1" dirty="0"/>
              <a:t> </a:t>
            </a:r>
            <a:r>
              <a:rPr lang="en-US" b="1" dirty="0" err="1"/>
              <a:t>Nomor</a:t>
            </a:r>
            <a:r>
              <a:rPr lang="en-US" b="1" dirty="0"/>
              <a:t> 171 </a:t>
            </a:r>
            <a:r>
              <a:rPr lang="en-US" b="1" dirty="0" err="1"/>
              <a:t>Tahun</a:t>
            </a:r>
            <a:r>
              <a:rPr lang="en-US" b="1" dirty="0"/>
              <a:t> 2013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Pengesahan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Isian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endParaRPr lang="en-US" dirty="0"/>
          </a:p>
          <a:p>
            <a:r>
              <a:rPr lang="en-US" b="1" dirty="0" err="1"/>
              <a:t>Peraturan</a:t>
            </a:r>
            <a:r>
              <a:rPr lang="en-US" b="1" dirty="0"/>
              <a:t> </a:t>
            </a:r>
            <a:r>
              <a:rPr lang="en-US" b="1" dirty="0" err="1"/>
              <a:t>Menteri</a:t>
            </a:r>
            <a:r>
              <a:rPr lang="en-US" b="1" dirty="0"/>
              <a:t> </a:t>
            </a:r>
            <a:r>
              <a:rPr lang="en-US" b="1" dirty="0" err="1"/>
              <a:t>Keuangan</a:t>
            </a:r>
            <a:r>
              <a:rPr lang="en-US" b="1" dirty="0"/>
              <a:t> </a:t>
            </a:r>
            <a:r>
              <a:rPr lang="en-US" b="1" dirty="0" err="1"/>
              <a:t>Nomor</a:t>
            </a:r>
            <a:r>
              <a:rPr lang="en-US" b="1" dirty="0"/>
              <a:t> 257 </a:t>
            </a:r>
            <a:r>
              <a:rPr lang="en-US" b="1" dirty="0" err="1"/>
              <a:t>Tahun</a:t>
            </a:r>
            <a:r>
              <a:rPr lang="en-US" b="1" dirty="0"/>
              <a:t> 2014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/>
              <a:t>Tata Cara </a:t>
            </a:r>
            <a:r>
              <a:rPr lang="en-US" dirty="0" err="1"/>
              <a:t>Revisi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2015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1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528239"/>
            <a:ext cx="7772400" cy="178320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b="1" dirty="0" err="1" smtClean="0"/>
              <a:t>Anggaran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kesehatan</a:t>
            </a:r>
            <a:r>
              <a:rPr lang="en-US" sz="4400" b="1" dirty="0" smtClean="0"/>
              <a:t> : 5</a:t>
            </a:r>
            <a:r>
              <a:rPr lang="en-US" sz="4400" b="1" dirty="0"/>
              <a:t>% (</a:t>
            </a:r>
            <a:r>
              <a:rPr lang="en-US" sz="4400" b="1" dirty="0" err="1"/>
              <a:t>menurut</a:t>
            </a:r>
            <a:r>
              <a:rPr lang="en-US" sz="4400" b="1" dirty="0"/>
              <a:t> UU </a:t>
            </a:r>
            <a:r>
              <a:rPr lang="en-US" sz="4400" b="1" dirty="0" err="1" smtClean="0"/>
              <a:t>Kesehatan</a:t>
            </a:r>
            <a:r>
              <a:rPr lang="en-US" sz="4400" b="1" dirty="0"/>
              <a:t>) </a:t>
            </a:r>
            <a:r>
              <a:rPr lang="en-US" sz="4400" b="1" dirty="0" err="1" smtClean="0"/>
              <a:t>dari</a:t>
            </a:r>
            <a:r>
              <a:rPr lang="en-US" sz="4400" b="1" dirty="0" smtClean="0"/>
              <a:t> APBN</a:t>
            </a:r>
            <a:endParaRPr lang="en-US" sz="4400" b="1" dirty="0"/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28406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314</Words>
  <Application>Microsoft Macintosh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PowerPoint Presentation</vt:lpstr>
      <vt:lpstr>Fungsi Pembiayaan Kesehatan</vt:lpstr>
      <vt:lpstr>Prinsip Pembiayaan Kesehatan:</vt:lpstr>
      <vt:lpstr>Determinan Pembiayaan Kesehatan  (1)</vt:lpstr>
      <vt:lpstr>Determinan Pembiayaan Kesehatan  (2)</vt:lpstr>
      <vt:lpstr>APBN Indonesia</vt:lpstr>
      <vt:lpstr>Dasar Hukum</vt:lpstr>
      <vt:lpstr>PowerPoint Presentation</vt:lpstr>
      <vt:lpstr>PowerPoint Presentation</vt:lpstr>
      <vt:lpstr>UU Kesehatan no. 36 tahun 2009</vt:lpstr>
      <vt:lpstr>Anggaran Kesehatan dalam APBN 2017</vt:lpstr>
      <vt:lpstr>Sasaran Anggaran Kesehatan tahun 2017</vt:lpstr>
      <vt:lpstr>Anggaran Kesehatan dalam APBN tahun 2018</vt:lpstr>
      <vt:lpstr>Sasaran anggaran kesehatan 2018</vt:lpstr>
      <vt:lpstr>Arah kebijakan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anggun nabila</dc:creator>
  <cp:lastModifiedBy>anggun nabila</cp:lastModifiedBy>
  <cp:revision>10</cp:revision>
  <dcterms:created xsi:type="dcterms:W3CDTF">2017-11-04T16:59:32Z</dcterms:created>
  <dcterms:modified xsi:type="dcterms:W3CDTF">2018-05-23T18:18:00Z</dcterms:modified>
</cp:coreProperties>
</file>